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3329B5-7446-457A-9FD9-0117F7BD75C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7BDB-B214-4927-8E40-5BA59D2511A2}" type="slidenum">
              <a:rPr lang="en-US" smtClean="0"/>
              <a:t>‹#›</a:t>
            </a:fld>
            <a:endParaRPr lang="en-US"/>
          </a:p>
        </p:txBody>
      </p:sp>
    </p:spTree>
    <p:extLst>
      <p:ext uri="{BB962C8B-B14F-4D97-AF65-F5344CB8AC3E}">
        <p14:creationId xmlns:p14="http://schemas.microsoft.com/office/powerpoint/2010/main" val="212087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329B5-7446-457A-9FD9-0117F7BD75C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7BDB-B214-4927-8E40-5BA59D2511A2}" type="slidenum">
              <a:rPr lang="en-US" smtClean="0"/>
              <a:t>‹#›</a:t>
            </a:fld>
            <a:endParaRPr lang="en-US"/>
          </a:p>
        </p:txBody>
      </p:sp>
    </p:spTree>
    <p:extLst>
      <p:ext uri="{BB962C8B-B14F-4D97-AF65-F5344CB8AC3E}">
        <p14:creationId xmlns:p14="http://schemas.microsoft.com/office/powerpoint/2010/main" val="108370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329B5-7446-457A-9FD9-0117F7BD75C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7BDB-B214-4927-8E40-5BA59D2511A2}" type="slidenum">
              <a:rPr lang="en-US" smtClean="0"/>
              <a:t>‹#›</a:t>
            </a:fld>
            <a:endParaRPr lang="en-US"/>
          </a:p>
        </p:txBody>
      </p:sp>
    </p:spTree>
    <p:extLst>
      <p:ext uri="{BB962C8B-B14F-4D97-AF65-F5344CB8AC3E}">
        <p14:creationId xmlns:p14="http://schemas.microsoft.com/office/powerpoint/2010/main" val="400717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329B5-7446-457A-9FD9-0117F7BD75C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7BDB-B214-4927-8E40-5BA59D2511A2}" type="slidenum">
              <a:rPr lang="en-US" smtClean="0"/>
              <a:t>‹#›</a:t>
            </a:fld>
            <a:endParaRPr lang="en-US"/>
          </a:p>
        </p:txBody>
      </p:sp>
    </p:spTree>
    <p:extLst>
      <p:ext uri="{BB962C8B-B14F-4D97-AF65-F5344CB8AC3E}">
        <p14:creationId xmlns:p14="http://schemas.microsoft.com/office/powerpoint/2010/main" val="297988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3329B5-7446-457A-9FD9-0117F7BD75C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7BDB-B214-4927-8E40-5BA59D2511A2}" type="slidenum">
              <a:rPr lang="en-US" smtClean="0"/>
              <a:t>‹#›</a:t>
            </a:fld>
            <a:endParaRPr lang="en-US"/>
          </a:p>
        </p:txBody>
      </p:sp>
    </p:spTree>
    <p:extLst>
      <p:ext uri="{BB962C8B-B14F-4D97-AF65-F5344CB8AC3E}">
        <p14:creationId xmlns:p14="http://schemas.microsoft.com/office/powerpoint/2010/main" val="412777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3329B5-7446-457A-9FD9-0117F7BD75C9}"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77BDB-B214-4927-8E40-5BA59D2511A2}" type="slidenum">
              <a:rPr lang="en-US" smtClean="0"/>
              <a:t>‹#›</a:t>
            </a:fld>
            <a:endParaRPr lang="en-US"/>
          </a:p>
        </p:txBody>
      </p:sp>
    </p:spTree>
    <p:extLst>
      <p:ext uri="{BB962C8B-B14F-4D97-AF65-F5344CB8AC3E}">
        <p14:creationId xmlns:p14="http://schemas.microsoft.com/office/powerpoint/2010/main" val="173922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3329B5-7446-457A-9FD9-0117F7BD75C9}"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677BDB-B214-4927-8E40-5BA59D2511A2}" type="slidenum">
              <a:rPr lang="en-US" smtClean="0"/>
              <a:t>‹#›</a:t>
            </a:fld>
            <a:endParaRPr lang="en-US"/>
          </a:p>
        </p:txBody>
      </p:sp>
    </p:spTree>
    <p:extLst>
      <p:ext uri="{BB962C8B-B14F-4D97-AF65-F5344CB8AC3E}">
        <p14:creationId xmlns:p14="http://schemas.microsoft.com/office/powerpoint/2010/main" val="199705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3329B5-7446-457A-9FD9-0117F7BD75C9}"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677BDB-B214-4927-8E40-5BA59D2511A2}" type="slidenum">
              <a:rPr lang="en-US" smtClean="0"/>
              <a:t>‹#›</a:t>
            </a:fld>
            <a:endParaRPr lang="en-US"/>
          </a:p>
        </p:txBody>
      </p:sp>
    </p:spTree>
    <p:extLst>
      <p:ext uri="{BB962C8B-B14F-4D97-AF65-F5344CB8AC3E}">
        <p14:creationId xmlns:p14="http://schemas.microsoft.com/office/powerpoint/2010/main" val="3387130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329B5-7446-457A-9FD9-0117F7BD75C9}"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677BDB-B214-4927-8E40-5BA59D2511A2}" type="slidenum">
              <a:rPr lang="en-US" smtClean="0"/>
              <a:t>‹#›</a:t>
            </a:fld>
            <a:endParaRPr lang="en-US"/>
          </a:p>
        </p:txBody>
      </p:sp>
    </p:spTree>
    <p:extLst>
      <p:ext uri="{BB962C8B-B14F-4D97-AF65-F5344CB8AC3E}">
        <p14:creationId xmlns:p14="http://schemas.microsoft.com/office/powerpoint/2010/main" val="84284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329B5-7446-457A-9FD9-0117F7BD75C9}"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77BDB-B214-4927-8E40-5BA59D2511A2}" type="slidenum">
              <a:rPr lang="en-US" smtClean="0"/>
              <a:t>‹#›</a:t>
            </a:fld>
            <a:endParaRPr lang="en-US"/>
          </a:p>
        </p:txBody>
      </p:sp>
    </p:spTree>
    <p:extLst>
      <p:ext uri="{BB962C8B-B14F-4D97-AF65-F5344CB8AC3E}">
        <p14:creationId xmlns:p14="http://schemas.microsoft.com/office/powerpoint/2010/main" val="41062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329B5-7446-457A-9FD9-0117F7BD75C9}"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77BDB-B214-4927-8E40-5BA59D2511A2}" type="slidenum">
              <a:rPr lang="en-US" smtClean="0"/>
              <a:t>‹#›</a:t>
            </a:fld>
            <a:endParaRPr lang="en-US"/>
          </a:p>
        </p:txBody>
      </p:sp>
    </p:spTree>
    <p:extLst>
      <p:ext uri="{BB962C8B-B14F-4D97-AF65-F5344CB8AC3E}">
        <p14:creationId xmlns:p14="http://schemas.microsoft.com/office/powerpoint/2010/main" val="370133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329B5-7446-457A-9FD9-0117F7BD75C9}" type="datetimeFigureOut">
              <a:rPr lang="en-US" smtClean="0"/>
              <a:t>4/24/2022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77BDB-B214-4927-8E40-5BA59D2511A2}" type="slidenum">
              <a:rPr lang="en-US" smtClean="0"/>
              <a:t>‹#›</a:t>
            </a:fld>
            <a:endParaRPr lang="en-US"/>
          </a:p>
        </p:txBody>
      </p:sp>
    </p:spTree>
    <p:extLst>
      <p:ext uri="{BB962C8B-B14F-4D97-AF65-F5344CB8AC3E}">
        <p14:creationId xmlns:p14="http://schemas.microsoft.com/office/powerpoint/2010/main" val="2111037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Ratings Prediction Project Presentation</a:t>
            </a:r>
            <a:endParaRPr lang="en-US" dirty="0"/>
          </a:p>
        </p:txBody>
      </p:sp>
      <p:sp>
        <p:nvSpPr>
          <p:cNvPr id="4" name="Subtitle 2"/>
          <p:cNvSpPr>
            <a:spLocks noGrp="1"/>
          </p:cNvSpPr>
          <p:nvPr>
            <p:ph type="subTitle" idx="1"/>
          </p:nvPr>
        </p:nvSpPr>
        <p:spPr bwMode="white">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r>
              <a:rPr lang="en-US" dirty="0"/>
              <a:t>Submitted by</a:t>
            </a:r>
          </a:p>
          <a:p>
            <a:r>
              <a:rPr lang="en-US" dirty="0" smtClean="0"/>
              <a:t>MOHINI SINGH</a:t>
            </a:r>
            <a:endParaRPr dirty="0"/>
          </a:p>
        </p:txBody>
      </p:sp>
    </p:spTree>
    <p:extLst>
      <p:ext uri="{BB962C8B-B14F-4D97-AF65-F5344CB8AC3E}">
        <p14:creationId xmlns:p14="http://schemas.microsoft.com/office/powerpoint/2010/main" val="856967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 PROFILING</a:t>
            </a:r>
            <a:endParaRPr lang="en-US" dirty="0"/>
          </a:p>
        </p:txBody>
      </p:sp>
      <p:sp>
        <p:nvSpPr>
          <p:cNvPr id="4" name="Content Placeholder 3"/>
          <p:cNvSpPr>
            <a:spLocks noGrp="1"/>
          </p:cNvSpPr>
          <p:nvPr>
            <p:ph sz="half" idx="2"/>
          </p:nvPr>
        </p:nvSpPr>
        <p:spPr>
          <a:xfrm>
            <a:off x="5334000" y="2057401"/>
            <a:ext cx="3352800" cy="3200400"/>
          </a:xfrm>
        </p:spPr>
        <p:txBody>
          <a:bodyPr>
            <a:normAutofit lnSpcReduction="10000"/>
          </a:bodyPr>
          <a:lstStyle/>
          <a:p>
            <a:pPr marL="0" indent="0" algn="just">
              <a:buNone/>
            </a:pPr>
            <a:r>
              <a:rPr lang="en-US" dirty="0" smtClean="0"/>
              <a:t>I used the pandas-profiling feature to get an insight on the initial dataset details and check out the application of all the data preprocessing steps on it.</a:t>
            </a:r>
            <a:endParaRPr lang="en-IN" dirty="0" smtClean="0"/>
          </a:p>
          <a:p>
            <a:endParaRPr lang="en-US" dirty="0"/>
          </a:p>
        </p:txBody>
      </p:sp>
      <p:pic>
        <p:nvPicPr>
          <p:cNvPr id="5" name="Content Placeholder 4">
            <a:extLst>
              <a:ext uri="{FF2B5EF4-FFF2-40B4-BE49-F238E27FC236}">
                <a16:creationId xmlns="" xmlns:a16="http://schemas.microsoft.com/office/drawing/2014/main" xmlns:lc="http://schemas.openxmlformats.org/drawingml/2006/lockedCanvas" id="{A80AF98F-09CB-4A23-B966-E0C3E40BB038}"/>
              </a:ext>
            </a:extLst>
          </p:cNvPr>
          <p:cNvPicPr>
            <a:picLocks noGrp="1" noChangeAspect="1"/>
          </p:cNvPicPr>
          <p:nvPr>
            <p:ph sz="half" idx="1"/>
          </p:nvPr>
        </p:nvPicPr>
        <p:blipFill>
          <a:blip r:embed="rId2"/>
          <a:stretch>
            <a:fillRect/>
          </a:stretch>
        </p:blipFill>
        <p:spPr>
          <a:xfrm>
            <a:off x="457200" y="1676400"/>
            <a:ext cx="4495800" cy="4724400"/>
          </a:xfrm>
          <a:prstGeom prst="rect">
            <a:avLst/>
          </a:prstGeom>
        </p:spPr>
      </p:pic>
    </p:spTree>
    <p:extLst>
      <p:ext uri="{BB962C8B-B14F-4D97-AF65-F5344CB8AC3E}">
        <p14:creationId xmlns:p14="http://schemas.microsoft.com/office/powerpoint/2010/main" val="266879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AND CHARACTER COUNT</a:t>
            </a:r>
            <a:endParaRPr lang="en-US" dirty="0"/>
          </a:p>
        </p:txBody>
      </p:sp>
      <p:sp>
        <p:nvSpPr>
          <p:cNvPr id="4" name="Content Placeholder 3"/>
          <p:cNvSpPr>
            <a:spLocks noGrp="1"/>
          </p:cNvSpPr>
          <p:nvPr>
            <p:ph sz="half" idx="2"/>
          </p:nvPr>
        </p:nvSpPr>
        <p:spPr>
          <a:xfrm>
            <a:off x="5029200" y="2285999"/>
            <a:ext cx="3657600" cy="3429001"/>
          </a:xfrm>
        </p:spPr>
        <p:txBody>
          <a:bodyPr>
            <a:normAutofit fontScale="92500" lnSpcReduction="20000"/>
          </a:bodyPr>
          <a:lstStyle/>
          <a:p>
            <a:pPr marL="0" indent="0" algn="just">
              <a:buNone/>
            </a:pPr>
            <a:r>
              <a:rPr lang="en-US" dirty="0" smtClean="0"/>
              <a:t>Created the histogram + distribution plots for Word Counts and Character Counts before and after cleaning the text data. We basically removed all the stop words, punctuations, smiley, special characters, white spaces </a:t>
            </a:r>
            <a:endParaRPr lang="en-US" dirty="0"/>
          </a:p>
        </p:txBody>
      </p:sp>
      <p:pic>
        <p:nvPicPr>
          <p:cNvPr id="5" name="Content Placeholder 13">
            <a:extLst>
              <a:ext uri="{FF2B5EF4-FFF2-40B4-BE49-F238E27FC236}">
                <a16:creationId xmlns="" xmlns:a16="http://schemas.microsoft.com/office/drawing/2014/main" xmlns:lc="http://schemas.openxmlformats.org/drawingml/2006/lockedCanvas" id="{7691183F-C51E-4DF0-ADB1-CFD26CC2693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752600"/>
            <a:ext cx="4038600" cy="4190999"/>
          </a:xfrm>
          <a:prstGeom prst="rect">
            <a:avLst/>
          </a:prstGeom>
        </p:spPr>
      </p:pic>
    </p:spTree>
    <p:extLst>
      <p:ext uri="{BB962C8B-B14F-4D97-AF65-F5344CB8AC3E}">
        <p14:creationId xmlns:p14="http://schemas.microsoft.com/office/powerpoint/2010/main" val="364233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RATINGS PLOT</a:t>
            </a:r>
            <a:endParaRPr lang="en-US" dirty="0"/>
          </a:p>
        </p:txBody>
      </p:sp>
      <p:sp>
        <p:nvSpPr>
          <p:cNvPr id="4" name="Content Placeholder 3"/>
          <p:cNvSpPr>
            <a:spLocks noGrp="1"/>
          </p:cNvSpPr>
          <p:nvPr>
            <p:ph sz="half" idx="2"/>
          </p:nvPr>
        </p:nvSpPr>
        <p:spPr>
          <a:xfrm>
            <a:off x="5334000" y="2133601"/>
            <a:ext cx="3352800" cy="3124199"/>
          </a:xfrm>
        </p:spPr>
        <p:txBody>
          <a:bodyPr>
            <a:normAutofit fontScale="92500"/>
          </a:bodyPr>
          <a:lstStyle/>
          <a:p>
            <a:pPr marL="0" indent="0" algn="just">
              <a:buNone/>
            </a:pPr>
            <a:r>
              <a:rPr lang="en-US" dirty="0" smtClean="0"/>
              <a:t>Created the histogram + distribution plots for our target label and observed each and every rating class for word counts as well as their character counts.</a:t>
            </a:r>
            <a:endParaRPr lang="en-IN" dirty="0"/>
          </a:p>
        </p:txBody>
      </p:sp>
      <p:pic>
        <p:nvPicPr>
          <p:cNvPr id="5" name="Content Placeholder 5">
            <a:extLst>
              <a:ext uri="{FF2B5EF4-FFF2-40B4-BE49-F238E27FC236}">
                <a16:creationId xmlns="" xmlns:a16="http://schemas.microsoft.com/office/drawing/2014/main" xmlns:lc="http://schemas.openxmlformats.org/drawingml/2006/lockedCanvas" id="{ED4BD93E-9B63-43D6-A018-22273ED7305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447800"/>
            <a:ext cx="4191000" cy="4419600"/>
          </a:xfrm>
          <a:prstGeom prst="rect">
            <a:avLst/>
          </a:prstGeom>
        </p:spPr>
      </p:pic>
    </p:spTree>
    <p:extLst>
      <p:ext uri="{BB962C8B-B14F-4D97-AF65-F5344CB8AC3E}">
        <p14:creationId xmlns:p14="http://schemas.microsoft.com/office/powerpoint/2010/main" val="1077677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PLOTS</a:t>
            </a:r>
            <a:endParaRPr lang="en-US" dirty="0"/>
          </a:p>
        </p:txBody>
      </p:sp>
      <p:sp>
        <p:nvSpPr>
          <p:cNvPr id="4" name="Content Placeholder 3"/>
          <p:cNvSpPr>
            <a:spLocks noGrp="1"/>
          </p:cNvSpPr>
          <p:nvPr>
            <p:ph sz="half" idx="2"/>
          </p:nvPr>
        </p:nvSpPr>
        <p:spPr>
          <a:xfrm>
            <a:off x="5334000" y="2286000"/>
            <a:ext cx="3352800" cy="2667000"/>
          </a:xfrm>
        </p:spPr>
        <p:txBody>
          <a:bodyPr>
            <a:normAutofit fontScale="85000" lnSpcReduction="10000"/>
          </a:bodyPr>
          <a:lstStyle/>
          <a:p>
            <a:pPr marL="0" indent="0" algn="just">
              <a:buNone/>
            </a:pPr>
            <a:r>
              <a:rPr lang="en-US" dirty="0" smtClean="0"/>
              <a:t>Generated these bar plots for most frequently used words in review summary and least or rarely used words in a review summary by any customer in our dataset.</a:t>
            </a:r>
            <a:endParaRPr lang="en-IN" dirty="0" smtClean="0"/>
          </a:p>
          <a:p>
            <a:pPr algn="just"/>
            <a:endParaRPr lang="en-US" dirty="0"/>
          </a:p>
        </p:txBody>
      </p:sp>
      <p:pic>
        <p:nvPicPr>
          <p:cNvPr id="5" name="Content Placeholder 5">
            <a:extLst>
              <a:ext uri="{FF2B5EF4-FFF2-40B4-BE49-F238E27FC236}">
                <a16:creationId xmlns="" xmlns:a16="http://schemas.microsoft.com/office/drawing/2014/main" xmlns:lc="http://schemas.openxmlformats.org/drawingml/2006/lockedCanvas" id="{E7D10973-0B41-4E87-994A-2C2C2489F8E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981200"/>
            <a:ext cx="4419600" cy="4038599"/>
          </a:xfrm>
          <a:prstGeom prst="rect">
            <a:avLst/>
          </a:prstGeom>
        </p:spPr>
      </p:pic>
    </p:spTree>
    <p:extLst>
      <p:ext uri="{BB962C8B-B14F-4D97-AF65-F5344CB8AC3E}">
        <p14:creationId xmlns:p14="http://schemas.microsoft.com/office/powerpoint/2010/main" val="218848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PLOT</a:t>
            </a:r>
            <a:endParaRPr lang="en-US" dirty="0"/>
          </a:p>
        </p:txBody>
      </p:sp>
      <p:sp>
        <p:nvSpPr>
          <p:cNvPr id="4" name="Content Placeholder 3"/>
          <p:cNvSpPr>
            <a:spLocks noGrp="1"/>
          </p:cNvSpPr>
          <p:nvPr>
            <p:ph sz="half" idx="2"/>
          </p:nvPr>
        </p:nvSpPr>
        <p:spPr>
          <a:xfrm>
            <a:off x="5867400" y="1752600"/>
            <a:ext cx="2819400" cy="4373563"/>
          </a:xfrm>
        </p:spPr>
        <p:txBody>
          <a:bodyPr>
            <a:normAutofit fontScale="92500" lnSpcReduction="10000"/>
          </a:bodyPr>
          <a:lstStyle/>
          <a:p>
            <a:pPr marL="0" indent="0" algn="just">
              <a:buNone/>
            </a:pPr>
            <a:r>
              <a:rPr lang="en-US" dirty="0" smtClean="0"/>
              <a:t>Generated these count plots before and after handling the data imbalance concern where we notice that the </a:t>
            </a:r>
            <a:r>
              <a:rPr lang="en-US" dirty="0" err="1" smtClean="0"/>
              <a:t>dataframe</a:t>
            </a:r>
            <a:r>
              <a:rPr lang="en-US" dirty="0" smtClean="0"/>
              <a:t> consisted of different number of rating reviews that needed to be equalized.</a:t>
            </a:r>
            <a:endParaRPr lang="en-IN" dirty="0"/>
          </a:p>
        </p:txBody>
      </p:sp>
      <p:pic>
        <p:nvPicPr>
          <p:cNvPr id="5" name="Content Placeholder 5">
            <a:extLst>
              <a:ext uri="{FF2B5EF4-FFF2-40B4-BE49-F238E27FC236}">
                <a16:creationId xmlns="" xmlns:a16="http://schemas.microsoft.com/office/drawing/2014/main" xmlns:lc="http://schemas.openxmlformats.org/drawingml/2006/lockedCanvas" id="{8226C915-90A3-4155-8B8D-B96FDA1F314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828800"/>
            <a:ext cx="4648200" cy="4495800"/>
          </a:xfrm>
          <a:prstGeom prst="rect">
            <a:avLst/>
          </a:prstGeom>
        </p:spPr>
      </p:pic>
    </p:spTree>
    <p:extLst>
      <p:ext uri="{BB962C8B-B14F-4D97-AF65-F5344CB8AC3E}">
        <p14:creationId xmlns:p14="http://schemas.microsoft.com/office/powerpoint/2010/main" val="80229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CLOUD</a:t>
            </a:r>
            <a:endParaRPr lang="en-US" dirty="0"/>
          </a:p>
        </p:txBody>
      </p:sp>
      <p:sp>
        <p:nvSpPr>
          <p:cNvPr id="4" name="Content Placeholder 3"/>
          <p:cNvSpPr>
            <a:spLocks noGrp="1"/>
          </p:cNvSpPr>
          <p:nvPr>
            <p:ph sz="half" idx="2"/>
          </p:nvPr>
        </p:nvSpPr>
        <p:spPr>
          <a:xfrm>
            <a:off x="5562600" y="2133601"/>
            <a:ext cx="3124200" cy="3505200"/>
          </a:xfrm>
        </p:spPr>
        <p:txBody>
          <a:bodyPr>
            <a:normAutofit fontScale="92500" lnSpcReduction="20000"/>
          </a:bodyPr>
          <a:lstStyle/>
          <a:p>
            <a:pPr marL="0" indent="0" algn="just">
              <a:buNone/>
            </a:pPr>
            <a:r>
              <a:rPr lang="en-US" dirty="0" smtClean="0"/>
              <a:t>Word Cloud as the name suggests is a cloud of words. It is a visualization technique for text data wherein each word is </a:t>
            </a:r>
            <a:r>
              <a:rPr lang="en-US" dirty="0" err="1" smtClean="0"/>
              <a:t>picturized</a:t>
            </a:r>
            <a:r>
              <a:rPr lang="en-US" dirty="0" smtClean="0"/>
              <a:t> with its importance in the context or its frequency.</a:t>
            </a:r>
            <a:endParaRPr lang="en-IN" dirty="0" smtClean="0"/>
          </a:p>
          <a:p>
            <a:pPr algn="just"/>
            <a:endParaRPr lang="en-US" dirty="0"/>
          </a:p>
        </p:txBody>
      </p:sp>
      <p:pic>
        <p:nvPicPr>
          <p:cNvPr id="5" name="Content Placeholder 4">
            <a:extLst>
              <a:ext uri="{FF2B5EF4-FFF2-40B4-BE49-F238E27FC236}">
                <a16:creationId xmlns="" xmlns:a16="http://schemas.microsoft.com/office/drawing/2014/main" xmlns:lc="http://schemas.openxmlformats.org/drawingml/2006/lockedCanvas" id="{693AE517-BB33-408F-95D0-E3321A0D19E7}"/>
              </a:ext>
            </a:extLst>
          </p:cNvPr>
          <p:cNvPicPr>
            <a:picLocks noGrp="1" noChangeAspect="1"/>
          </p:cNvPicPr>
          <p:nvPr>
            <p:ph sz="half" idx="1"/>
          </p:nvPr>
        </p:nvPicPr>
        <p:blipFill>
          <a:blip r:embed="rId2"/>
          <a:stretch>
            <a:fillRect/>
          </a:stretch>
        </p:blipFill>
        <p:spPr>
          <a:xfrm>
            <a:off x="457200" y="1524000"/>
            <a:ext cx="4800600" cy="4724399"/>
          </a:xfrm>
          <a:prstGeom prst="rect">
            <a:avLst/>
          </a:prstGeom>
        </p:spPr>
      </p:pic>
    </p:spTree>
    <p:extLst>
      <p:ext uri="{BB962C8B-B14F-4D97-AF65-F5344CB8AC3E}">
        <p14:creationId xmlns:p14="http://schemas.microsoft.com/office/powerpoint/2010/main" val="412993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DEVELOPMENT ALGORITHMS</a:t>
            </a:r>
            <a:endParaRPr lang="en-US" dirty="0"/>
          </a:p>
        </p:txBody>
      </p:sp>
      <p:sp>
        <p:nvSpPr>
          <p:cNvPr id="3" name="Content Placeholder 2"/>
          <p:cNvSpPr>
            <a:spLocks noGrp="1"/>
          </p:cNvSpPr>
          <p:nvPr>
            <p:ph sz="half" idx="1"/>
          </p:nvPr>
        </p:nvSpPr>
        <p:spPr/>
        <p:txBody>
          <a:bodyPr>
            <a:normAutofit fontScale="70000" lnSpcReduction="20000"/>
          </a:bodyPr>
          <a:lstStyle/>
          <a:p>
            <a:pPr marL="0" marR="0" lvl="0" indent="0" algn="just">
              <a:lnSpc>
                <a:spcPct val="107000"/>
              </a:lnSpc>
              <a:spcBef>
                <a:spcPts val="0"/>
              </a:spcBef>
              <a:spcAft>
                <a:spcPts val="0"/>
              </a:spcAft>
              <a:buNone/>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gn="just">
              <a:lnSpc>
                <a:spcPct val="107000"/>
              </a:lnSpc>
              <a:spcBef>
                <a:spcPts val="0"/>
              </a:spcBef>
              <a:spcAft>
                <a:spcPts val="0"/>
              </a:spcAft>
            </a:pP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Bef>
                <a:spcPts val="0"/>
              </a:spcBef>
              <a:buFont typeface="+mj-lt"/>
              <a:buAutoNum type="arabicPeriod"/>
            </a:pPr>
            <a:r>
              <a:rPr lang="en-IN" dirty="0" smtClean="0">
                <a:effectLst/>
                <a:latin typeface="Calibri" panose="020F0502020204030204" pitchFamily="34" charset="0"/>
                <a:ea typeface="Calibri" panose="020F0502020204030204" pitchFamily="34" charset="0"/>
                <a:cs typeface="Times New Roman" panose="02020603050405020304" pitchFamily="18" charset="0"/>
              </a:rPr>
              <a:t>Logistic Regression</a:t>
            </a:r>
          </a:p>
          <a:p>
            <a:pPr lvl="0" algn="just">
              <a:lnSpc>
                <a:spcPct val="107000"/>
              </a:lnSpc>
              <a:spcBef>
                <a:spcPts val="0"/>
              </a:spcBef>
              <a:buFont typeface="+mj-lt"/>
              <a:buAutoNum type="arabicPeriod"/>
            </a:pPr>
            <a:r>
              <a:rPr lang="en-IN" dirty="0" smtClean="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lvl="0" algn="just">
              <a:lnSpc>
                <a:spcPct val="107000"/>
              </a:lnSpc>
              <a:spcBef>
                <a:spcPts val="0"/>
              </a:spcBef>
              <a:buFont typeface="+mj-lt"/>
              <a:buAutoNum type="arabicPeriod"/>
            </a:pPr>
            <a:r>
              <a:rPr lang="en-IN" dirty="0" smtClean="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lvl="0" algn="just">
              <a:lnSpc>
                <a:spcPct val="107000"/>
              </a:lnSpc>
              <a:spcBef>
                <a:spcPts val="0"/>
              </a:spcBef>
              <a:buFont typeface="+mj-lt"/>
              <a:buAutoNum type="arabicPeriod"/>
            </a:pPr>
            <a:r>
              <a:rPr lang="en-IN" dirty="0" smtClean="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lvl="0" algn="just">
              <a:lnSpc>
                <a:spcPct val="107000"/>
              </a:lnSpc>
              <a:spcBef>
                <a:spcPts val="0"/>
              </a:spcBef>
              <a:buFont typeface="+mj-lt"/>
              <a:buAutoNum type="arabicPeriod"/>
            </a:pPr>
            <a:r>
              <a:rPr lang="en-IN" dirty="0" smtClean="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lvl="0" algn="just">
              <a:lnSpc>
                <a:spcPct val="107000"/>
              </a:lnSpc>
              <a:spcBef>
                <a:spcPts val="0"/>
              </a:spcBef>
              <a:buFont typeface="+mj-lt"/>
              <a:buAutoNum type="arabicPeriod"/>
            </a:pPr>
            <a:r>
              <a:rPr lang="en-IN" dirty="0" smtClean="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lvl="0" algn="just">
              <a:lnSpc>
                <a:spcPct val="107000"/>
              </a:lnSpc>
              <a:spcBef>
                <a:spcPts val="0"/>
              </a:spcBef>
              <a:buFont typeface="+mj-lt"/>
              <a:buAutoNum type="arabicPeriod"/>
            </a:pPr>
            <a:r>
              <a:rPr lang="en-IN" dirty="0" smtClean="0">
                <a:effectLst/>
                <a:latin typeface="Calibri" panose="020F0502020204030204" pitchFamily="34" charset="0"/>
                <a:ea typeface="Calibri" panose="020F0502020204030204" pitchFamily="34" charset="0"/>
                <a:cs typeface="Times New Roman" panose="02020603050405020304" pitchFamily="18" charset="0"/>
              </a:rPr>
              <a:t>LGBM Classifier</a:t>
            </a:r>
          </a:p>
          <a:p>
            <a:pPr lvl="0" algn="just">
              <a:lnSpc>
                <a:spcPct val="107000"/>
              </a:lnSpc>
              <a:spcBef>
                <a:spcPts val="0"/>
              </a:spcBef>
              <a:spcAft>
                <a:spcPts val="800"/>
              </a:spcAft>
              <a:buFont typeface="+mj-lt"/>
              <a:buAutoNum type="arabicPeriod"/>
            </a:pPr>
            <a:r>
              <a:rPr lang="en-IN" dirty="0" smtClean="0">
                <a:effectLst/>
                <a:latin typeface="Calibri" panose="020F0502020204030204" pitchFamily="34" charset="0"/>
                <a:ea typeface="Calibri" panose="020F0502020204030204" pitchFamily="34" charset="0"/>
                <a:cs typeface="Times New Roman" panose="02020603050405020304" pitchFamily="18" charset="0"/>
              </a:rPr>
              <a:t>XGB Classifier</a:t>
            </a:r>
          </a:p>
          <a:p>
            <a:endParaRPr lang="en-US" dirty="0"/>
          </a:p>
        </p:txBody>
      </p:sp>
      <p:pic>
        <p:nvPicPr>
          <p:cNvPr id="5" name="Content Placeholder 4">
            <a:extLst>
              <a:ext uri="{FF2B5EF4-FFF2-40B4-BE49-F238E27FC236}">
                <a16:creationId xmlns="" xmlns:a16="http://schemas.microsoft.com/office/drawing/2014/main" xmlns:lc="http://schemas.openxmlformats.org/drawingml/2006/lockedCanvas" id="{27438441-1509-429A-882D-5CEE156D91B4}"/>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923905" y="1219200"/>
            <a:ext cx="3991495" cy="5638799"/>
          </a:xfrm>
          <a:prstGeom prst="rect">
            <a:avLst/>
          </a:prstGeom>
        </p:spPr>
      </p:pic>
    </p:spTree>
    <p:extLst>
      <p:ext uri="{BB962C8B-B14F-4D97-AF65-F5344CB8AC3E}">
        <p14:creationId xmlns:p14="http://schemas.microsoft.com/office/powerpoint/2010/main" val="162954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MODEL CREATION AND EVALUATION</a:t>
            </a:r>
            <a:endParaRPr lang="en-US" dirty="0"/>
          </a:p>
        </p:txBody>
      </p:sp>
      <p:pic>
        <p:nvPicPr>
          <p:cNvPr id="7" name="Content Placeholder 6">
            <a:extLst>
              <a:ext uri="{FF2B5EF4-FFF2-40B4-BE49-F238E27FC236}">
                <a16:creationId xmlns="" xmlns:a16="http://schemas.microsoft.com/office/drawing/2014/main" xmlns:lc="http://schemas.openxmlformats.org/drawingml/2006/lockedCanvas" id="{720F648A-D2E8-4329-B804-3AAF8484B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24806"/>
            <a:ext cx="7924800" cy="4476750"/>
          </a:xfrm>
          <a:prstGeom prst="rect">
            <a:avLst/>
          </a:prstGeom>
        </p:spPr>
      </p:pic>
    </p:spTree>
    <p:extLst>
      <p:ext uri="{BB962C8B-B14F-4D97-AF65-F5344CB8AC3E}">
        <p14:creationId xmlns:p14="http://schemas.microsoft.com/office/powerpoint/2010/main" val="219850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MODEL</a:t>
            </a:r>
            <a:endParaRPr lang="en-US" dirty="0"/>
          </a:p>
        </p:txBody>
      </p:sp>
      <p:pic>
        <p:nvPicPr>
          <p:cNvPr id="4" name="Content Placeholder 3">
            <a:extLst>
              <a:ext uri="{FF2B5EF4-FFF2-40B4-BE49-F238E27FC236}">
                <a16:creationId xmlns="" xmlns:a16="http://schemas.microsoft.com/office/drawing/2014/main" xmlns:lc="http://schemas.openxmlformats.org/drawingml/2006/lockedCanvas" id="{83F96C8B-D18B-43CD-B906-F1F609DFE160}"/>
              </a:ext>
            </a:extLst>
          </p:cNvPr>
          <p:cNvPicPr>
            <a:picLocks noGrp="1" noChangeAspect="1"/>
          </p:cNvPicPr>
          <p:nvPr>
            <p:ph idx="1"/>
          </p:nvPr>
        </p:nvPicPr>
        <p:blipFill>
          <a:blip r:embed="rId2"/>
          <a:stretch>
            <a:fillRect/>
          </a:stretch>
        </p:blipFill>
        <p:spPr>
          <a:xfrm>
            <a:off x="1365084" y="1600200"/>
            <a:ext cx="6413831" cy="4525963"/>
          </a:xfrm>
          <a:prstGeom prst="rect">
            <a:avLst/>
          </a:prstGeom>
        </p:spPr>
      </p:pic>
    </p:spTree>
    <p:extLst>
      <p:ext uri="{BB962C8B-B14F-4D97-AF65-F5344CB8AC3E}">
        <p14:creationId xmlns:p14="http://schemas.microsoft.com/office/powerpoint/2010/main" val="1942567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NORMALIZED CONFUSION MATRIX</a:t>
            </a:r>
            <a:endParaRPr lang="en-US" dirty="0"/>
          </a:p>
        </p:txBody>
      </p:sp>
      <p:pic>
        <p:nvPicPr>
          <p:cNvPr id="7" name="Content Placeholder 6">
            <a:extLst>
              <a:ext uri="{FF2B5EF4-FFF2-40B4-BE49-F238E27FC236}">
                <a16:creationId xmlns="" xmlns:a16="http://schemas.microsoft.com/office/drawing/2014/main" xmlns:lc="http://schemas.openxmlformats.org/drawingml/2006/lockedCanvas" id="{665C5D64-3935-4E45-AD14-BED4C03D1A29}"/>
              </a:ext>
            </a:extLst>
          </p:cNvPr>
          <p:cNvPicPr>
            <a:picLocks noGrp="1" noChangeAspect="1"/>
          </p:cNvPicPr>
          <p:nvPr>
            <p:ph sz="half" idx="1"/>
          </p:nvPr>
        </p:nvPicPr>
        <p:blipFill>
          <a:blip r:embed="rId2"/>
          <a:stretch>
            <a:fillRect/>
          </a:stretch>
        </p:blipFill>
        <p:spPr>
          <a:xfrm>
            <a:off x="652208" y="2210363"/>
            <a:ext cx="3648584" cy="3305636"/>
          </a:xfrm>
          <a:prstGeom prst="rect">
            <a:avLst/>
          </a:prstGeom>
        </p:spPr>
      </p:pic>
      <p:pic>
        <p:nvPicPr>
          <p:cNvPr id="8" name="Content Placeholder 7">
            <a:extLst>
              <a:ext uri="{FF2B5EF4-FFF2-40B4-BE49-F238E27FC236}">
                <a16:creationId xmlns="" xmlns:a16="http://schemas.microsoft.com/office/drawing/2014/main" xmlns:lc="http://schemas.openxmlformats.org/drawingml/2006/lockedCanvas" id="{1EBD58EE-0F32-468D-A153-04192C5AED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984763"/>
            <a:ext cx="4038600" cy="3756837"/>
          </a:xfrm>
          <a:prstGeom prst="rect">
            <a:avLst/>
          </a:prstGeom>
        </p:spPr>
      </p:pic>
    </p:spTree>
    <p:extLst>
      <p:ext uri="{BB962C8B-B14F-4D97-AF65-F5344CB8AC3E}">
        <p14:creationId xmlns:p14="http://schemas.microsoft.com/office/powerpoint/2010/main" val="373635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This is a Machine Learning Project performed on customer reviews. Reviews are processed using common NLP techniques.</a:t>
            </a:r>
          </a:p>
          <a:p>
            <a:pPr algn="just"/>
            <a:r>
              <a:rPr lang="en-US" dirty="0" smtClean="0"/>
              <a:t> Millions of people use Amazon and </a:t>
            </a:r>
            <a:r>
              <a:rPr lang="en-US" dirty="0" err="1" smtClean="0"/>
              <a:t>Flipkart</a:t>
            </a:r>
            <a:r>
              <a:rPr lang="en-US" dirty="0" smtClean="0"/>
              <a: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r>
              <a:rPr lang="en-US" dirty="0" smtClean="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r>
              <a:rPr lang="en-US" dirty="0" smtClean="0"/>
              <a:t> This task is similar to Sentiment Analysis, but instead of predicting the positive and negative sentiment (sometimes neutral also), here we need to predict the rating.</a:t>
            </a:r>
            <a:endParaRPr lang="en-IN" dirty="0" smtClean="0"/>
          </a:p>
          <a:p>
            <a:pPr algn="just"/>
            <a:endParaRPr lang="en-US" dirty="0"/>
          </a:p>
        </p:txBody>
      </p:sp>
    </p:spTree>
    <p:extLst>
      <p:ext uri="{BB962C8B-B14F-4D97-AF65-F5344CB8AC3E}">
        <p14:creationId xmlns:p14="http://schemas.microsoft.com/office/powerpoint/2010/main" val="1687157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a:t>
            </a:r>
            <a:endParaRPr lang="en-US" dirty="0"/>
          </a:p>
        </p:txBody>
      </p:sp>
      <p:sp>
        <p:nvSpPr>
          <p:cNvPr id="6" name="Content Placeholder 5"/>
          <p:cNvSpPr>
            <a:spLocks noGrp="1"/>
          </p:cNvSpPr>
          <p:nvPr>
            <p:ph idx="1"/>
          </p:nvPr>
        </p:nvSpPr>
        <p:spPr/>
        <p:txBody>
          <a:bodyPr>
            <a:normAutofit fontScale="62500" lnSpcReduction="20000"/>
          </a:bodyPr>
          <a:lstStyle/>
          <a:p>
            <a:r>
              <a:rPr lang="en-US" dirty="0" smtClean="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a:t>
            </a:r>
            <a:r>
              <a:rPr lang="en-US" dirty="0" err="1" smtClean="0"/>
              <a:t>hyperparameter</a:t>
            </a:r>
            <a:r>
              <a:rPr lang="en-US" dirty="0" smtClean="0"/>
              <a:t> tuning we got optimum parameters for our final model. And finally we got improved accuracy score for our final model.</a:t>
            </a:r>
          </a:p>
          <a:p>
            <a:r>
              <a:rPr lang="en-US" dirty="0" smtClean="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a:t>
            </a:r>
            <a:r>
              <a:rPr lang="en-US" dirty="0" err="1" smtClean="0"/>
              <a:t>hyperparameter</a:t>
            </a:r>
            <a:r>
              <a:rPr lang="en-US" dirty="0" smtClean="0"/>
              <a:t> tuning.</a:t>
            </a:r>
          </a:p>
          <a:p>
            <a:endParaRPr lang="en-US" dirty="0"/>
          </a:p>
        </p:txBody>
      </p:sp>
    </p:spTree>
    <p:extLst>
      <p:ext uri="{BB962C8B-B14F-4D97-AF65-F5344CB8AC3E}">
        <p14:creationId xmlns:p14="http://schemas.microsoft.com/office/powerpoint/2010/main" val="374221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Areas of improvement:</a:t>
            </a:r>
          </a:p>
          <a:p>
            <a:pPr marL="514350" indent="-514350" algn="just">
              <a:buFont typeface="+mj-lt"/>
              <a:buAutoNum type="romanUcPeriod"/>
            </a:pPr>
            <a:r>
              <a:rPr lang="en-US" dirty="0" smtClean="0"/>
              <a:t>	Less time complexity</a:t>
            </a:r>
          </a:p>
          <a:p>
            <a:pPr marL="514350" indent="-514350" algn="just">
              <a:buFont typeface="+mj-lt"/>
              <a:buAutoNum type="romanUcPeriod"/>
            </a:pPr>
            <a:r>
              <a:rPr lang="en-US" dirty="0" smtClean="0"/>
              <a:t>	More computational power can be given</a:t>
            </a:r>
          </a:p>
          <a:p>
            <a:pPr marL="514350" indent="-514350" algn="just">
              <a:buFont typeface="+mj-lt"/>
              <a:buAutoNum type="romanUcPeriod"/>
            </a:pPr>
            <a:r>
              <a:rPr lang="en-US" dirty="0" smtClean="0"/>
              <a:t>	More accurate reviews can be given</a:t>
            </a:r>
          </a:p>
          <a:p>
            <a:pPr marL="514350" indent="-514350" algn="just">
              <a:buFont typeface="+mj-lt"/>
              <a:buAutoNum type="romanUcPeriod"/>
            </a:pPr>
            <a:r>
              <a:rPr lang="en-US" dirty="0" smtClean="0"/>
              <a:t>	Many more permutations and combinations in hyper parameter tuning can 	be used to obtain better parameter list</a:t>
            </a:r>
          </a:p>
          <a:p>
            <a:pPr algn="just"/>
            <a:r>
              <a:rPr lang="en-US" dirty="0" smtClean="0"/>
              <a:t>Final Remarks: After applying the hyper parameter tuning the best accuracy score obtained was 72.33278955954323% which can be further improved by obtaining more data and working up through other parameter combinations.</a:t>
            </a:r>
          </a:p>
          <a:p>
            <a:pPr algn="just"/>
            <a:r>
              <a:rPr lang="en-IN" dirty="0" smtClean="0"/>
              <a:t>We were able to create a rating prediction model that can be used to identify rating details just by evaluating the comments posted by a customer.</a:t>
            </a:r>
            <a:endParaRPr lang="en-IN" dirty="0"/>
          </a:p>
        </p:txBody>
      </p:sp>
    </p:spTree>
    <p:extLst>
      <p:ext uri="{BB962C8B-B14F-4D97-AF65-F5344CB8AC3E}">
        <p14:creationId xmlns:p14="http://schemas.microsoft.com/office/powerpoint/2010/main" val="4008466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700"/>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173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dirty="0" smtClean="0"/>
              <a:t>The ability to successfully decide whether a review will be helpful to other customers and thus give the product more exposure is vital to companies that support these reviews, companies like Google, Amazon, </a:t>
            </a:r>
            <a:r>
              <a:rPr lang="en-US" dirty="0" err="1" smtClean="0"/>
              <a:t>Flipkart</a:t>
            </a:r>
            <a:r>
              <a:rPr lang="en-US" dirty="0" smtClean="0"/>
              <a:t> etc.</a:t>
            </a:r>
          </a:p>
          <a:p>
            <a:pPr algn="just"/>
            <a:r>
              <a:rPr lang="en-US" dirty="0" smtClean="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smtClean="0"/>
          </a:p>
          <a:p>
            <a:pPr algn="just"/>
            <a:endParaRPr lang="en-US" dirty="0"/>
          </a:p>
        </p:txBody>
      </p:sp>
    </p:spTree>
    <p:extLst>
      <p:ext uri="{BB962C8B-B14F-4D97-AF65-F5344CB8AC3E}">
        <p14:creationId xmlns:p14="http://schemas.microsoft.com/office/powerpoint/2010/main" val="332400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 PHASE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dirty="0" smtClean="0"/>
              <a:t>Basically, we need these columns:</a:t>
            </a:r>
          </a:p>
          <a:p>
            <a:pPr marL="0" indent="0" algn="just">
              <a:buNone/>
            </a:pPr>
            <a:r>
              <a:rPr lang="en-US" dirty="0" smtClean="0"/>
              <a:t>	1) reviews of the product.</a:t>
            </a:r>
          </a:p>
          <a:p>
            <a:pPr marL="0" indent="0" algn="just">
              <a:buNone/>
            </a:pPr>
            <a:r>
              <a:rPr lang="en-US" dirty="0" smtClean="0"/>
              <a:t>	2) rating of the product.</a:t>
            </a:r>
          </a:p>
          <a:p>
            <a:pPr algn="just"/>
            <a:r>
              <a:rPr lang="en-US" dirty="0" smtClean="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a:p>
            <a:pPr algn="just"/>
            <a:endParaRPr lang="en-US" dirty="0"/>
          </a:p>
        </p:txBody>
      </p:sp>
    </p:spTree>
    <p:extLst>
      <p:ext uri="{BB962C8B-B14F-4D97-AF65-F5344CB8AC3E}">
        <p14:creationId xmlns:p14="http://schemas.microsoft.com/office/powerpoint/2010/main" val="260048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 PHASE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lgn="just">
              <a:buNone/>
            </a:pPr>
            <a:r>
              <a:rPr lang="en-US" dirty="0" smtClean="0"/>
              <a:t>	1. Data Cleaning</a:t>
            </a:r>
          </a:p>
          <a:p>
            <a:pPr marL="0" indent="0" algn="just">
              <a:buNone/>
            </a:pPr>
            <a:r>
              <a:rPr lang="en-US" dirty="0" smtClean="0"/>
              <a:t>	2. Exploratory Data Analysis and Visualization</a:t>
            </a:r>
          </a:p>
          <a:p>
            <a:pPr marL="0" indent="0" algn="just">
              <a:buNone/>
            </a:pPr>
            <a:r>
              <a:rPr lang="en-US" dirty="0" smtClean="0"/>
              <a:t>	3. Data Pre-processing</a:t>
            </a:r>
          </a:p>
          <a:p>
            <a:pPr marL="0" indent="0" algn="just">
              <a:buNone/>
            </a:pPr>
            <a:r>
              <a:rPr lang="en-US" dirty="0" smtClean="0"/>
              <a:t>	4. Model Building</a:t>
            </a:r>
          </a:p>
          <a:p>
            <a:pPr marL="0" indent="0" algn="just">
              <a:buNone/>
            </a:pPr>
            <a:r>
              <a:rPr lang="en-US" dirty="0" smtClean="0"/>
              <a:t>	5. Model Evaluation</a:t>
            </a:r>
          </a:p>
          <a:p>
            <a:pPr marL="0" indent="0" algn="just">
              <a:buNone/>
            </a:pPr>
            <a:r>
              <a:rPr lang="en-US" dirty="0" smtClean="0"/>
              <a:t>	6. Selecting the Best classification model</a:t>
            </a:r>
          </a:p>
          <a:p>
            <a:endParaRPr lang="en-US" dirty="0"/>
          </a:p>
        </p:txBody>
      </p:sp>
    </p:spTree>
    <p:extLst>
      <p:ext uri="{BB962C8B-B14F-4D97-AF65-F5344CB8AC3E}">
        <p14:creationId xmlns:p14="http://schemas.microsoft.com/office/powerpoint/2010/main" val="3305330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FLOW</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229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12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USED</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IN" dirty="0" smtClean="0"/>
              <a:t>Hardware technology being used.</a:t>
            </a:r>
          </a:p>
          <a:p>
            <a:pPr marL="0" indent="0" algn="just">
              <a:buNone/>
            </a:pPr>
            <a:r>
              <a:rPr lang="en-IN" dirty="0" smtClean="0"/>
              <a:t>	RAM 	: 8 GB</a:t>
            </a:r>
          </a:p>
          <a:p>
            <a:pPr marL="0" indent="0" algn="just">
              <a:buNone/>
            </a:pPr>
            <a:r>
              <a:rPr lang="en-IN" dirty="0" smtClean="0"/>
              <a:t>	CPU 	: AMD </a:t>
            </a:r>
            <a:r>
              <a:rPr lang="en-IN" dirty="0" err="1" smtClean="0"/>
              <a:t>Ryzen</a:t>
            </a:r>
            <a:r>
              <a:rPr lang="en-IN" dirty="0" smtClean="0"/>
              <a:t> 5 3550H with Radeon Vega Mobile </a:t>
            </a:r>
            <a:r>
              <a:rPr lang="en-IN" dirty="0" err="1" smtClean="0"/>
              <a:t>Gfx</a:t>
            </a:r>
            <a:r>
              <a:rPr lang="en-IN" dirty="0" smtClean="0"/>
              <a:t> 2.10 GHz</a:t>
            </a:r>
          </a:p>
          <a:p>
            <a:pPr marL="0" indent="0" algn="just">
              <a:buNone/>
            </a:pPr>
            <a:r>
              <a:rPr lang="en-IN" dirty="0" smtClean="0"/>
              <a:t>	GPU 	: AMD Radeon ™ Vega 8 Graphics and NVIDIA GeForce GTX 1650 Ti</a:t>
            </a:r>
          </a:p>
          <a:p>
            <a:pPr algn="just"/>
            <a:r>
              <a:rPr lang="en-IN" dirty="0" smtClean="0"/>
              <a:t>Software technology being used.</a:t>
            </a:r>
          </a:p>
          <a:p>
            <a:pPr marL="0" indent="0" algn="just">
              <a:buNone/>
            </a:pPr>
            <a:r>
              <a:rPr lang="en-IN" dirty="0" smtClean="0"/>
              <a:t>	Programming language 		: Python</a:t>
            </a:r>
          </a:p>
          <a:p>
            <a:pPr marL="0" indent="0" algn="just">
              <a:buNone/>
            </a:pPr>
            <a:r>
              <a:rPr lang="en-IN" dirty="0" smtClean="0"/>
              <a:t>	Distribution 			: Anaconda Navigator</a:t>
            </a:r>
          </a:p>
          <a:p>
            <a:pPr marL="0" indent="0" algn="just">
              <a:buNone/>
            </a:pPr>
            <a:r>
              <a:rPr lang="en-IN" dirty="0" smtClean="0"/>
              <a:t>	Browser based language shell 	: </a:t>
            </a:r>
            <a:r>
              <a:rPr lang="en-IN" dirty="0" err="1" smtClean="0"/>
              <a:t>Jupyter</a:t>
            </a:r>
            <a:r>
              <a:rPr lang="en-IN" dirty="0" smtClean="0"/>
              <a:t> Notebook</a:t>
            </a:r>
          </a:p>
          <a:p>
            <a:pPr algn="just"/>
            <a:r>
              <a:rPr lang="en-IN" dirty="0" smtClean="0"/>
              <a:t>Libraries/Packages specifically being used.</a:t>
            </a:r>
          </a:p>
          <a:p>
            <a:pPr marL="0" indent="0" algn="just">
              <a:buNone/>
            </a:pPr>
            <a:r>
              <a:rPr lang="en-IN" dirty="0" smtClean="0"/>
              <a:t>Pandas, </a:t>
            </a:r>
            <a:r>
              <a:rPr lang="en-IN" dirty="0" err="1" smtClean="0"/>
              <a:t>NumPy</a:t>
            </a:r>
            <a:r>
              <a:rPr lang="en-IN" dirty="0" smtClean="0"/>
              <a:t>, </a:t>
            </a:r>
            <a:r>
              <a:rPr lang="en-IN" dirty="0" err="1" smtClean="0"/>
              <a:t>matplotlib</a:t>
            </a:r>
            <a:r>
              <a:rPr lang="en-IN" dirty="0" smtClean="0"/>
              <a:t>, </a:t>
            </a:r>
            <a:r>
              <a:rPr lang="en-IN" dirty="0" err="1" smtClean="0"/>
              <a:t>seaborn</a:t>
            </a:r>
            <a:r>
              <a:rPr lang="en-IN" dirty="0" smtClean="0"/>
              <a:t>, </a:t>
            </a:r>
            <a:r>
              <a:rPr lang="en-IN" dirty="0" err="1" smtClean="0"/>
              <a:t>scikit</a:t>
            </a:r>
            <a:r>
              <a:rPr lang="en-IN" dirty="0" smtClean="0"/>
              <a:t>-learn, pandas-profiling, </a:t>
            </a:r>
            <a:r>
              <a:rPr lang="en-IN" dirty="0" err="1" smtClean="0"/>
              <a:t>missingno</a:t>
            </a:r>
            <a:r>
              <a:rPr lang="en-IN" dirty="0" smtClean="0"/>
              <a:t>, NLTK</a:t>
            </a:r>
          </a:p>
          <a:p>
            <a:pPr algn="just"/>
            <a:endParaRPr lang="en-US" dirty="0"/>
          </a:p>
        </p:txBody>
      </p:sp>
    </p:spTree>
    <p:extLst>
      <p:ext uri="{BB962C8B-B14F-4D97-AF65-F5344CB8AC3E}">
        <p14:creationId xmlns:p14="http://schemas.microsoft.com/office/powerpoint/2010/main" val="36802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Importing the necessary libraries/dependencies</a:t>
            </a:r>
          </a:p>
          <a:p>
            <a:pPr algn="just"/>
            <a:r>
              <a:rPr lang="en-US" dirty="0" smtClean="0"/>
              <a:t>Checking dataset dimensions and null value details</a:t>
            </a:r>
          </a:p>
          <a:p>
            <a:pPr algn="just"/>
            <a:r>
              <a:rPr lang="en-IN" dirty="0" smtClean="0"/>
              <a:t>Taking a look at various label categories using the Unique method</a:t>
            </a:r>
          </a:p>
          <a:p>
            <a:pPr algn="just"/>
            <a:r>
              <a:rPr lang="en-IN" dirty="0" smtClean="0"/>
              <a:t>Performing data cleaning and then visualization steps</a:t>
            </a:r>
          </a:p>
          <a:p>
            <a:pPr algn="just"/>
            <a:r>
              <a:rPr lang="en-IN" dirty="0" smtClean="0"/>
              <a:t>Making Word Clouds for loud words in each label class</a:t>
            </a:r>
          </a:p>
          <a:p>
            <a:pPr algn="just"/>
            <a:r>
              <a:rPr lang="en-IN" dirty="0" smtClean="0"/>
              <a:t>Handling the class imbalance issue manually and fixing it</a:t>
            </a:r>
          </a:p>
          <a:p>
            <a:pPr algn="just"/>
            <a:r>
              <a:rPr lang="en-IN" dirty="0" smtClean="0"/>
              <a:t>Converting text into vectors using the TF-IDF </a:t>
            </a:r>
            <a:r>
              <a:rPr lang="en-IN" dirty="0" err="1" smtClean="0"/>
              <a:t>Vectorizer</a:t>
            </a:r>
            <a:endParaRPr lang="en-IN" dirty="0" smtClean="0"/>
          </a:p>
          <a:p>
            <a:pPr algn="just"/>
            <a:r>
              <a:rPr lang="en-IN" dirty="0" smtClean="0"/>
              <a:t>Splitting the dataset into train and test to build classification models</a:t>
            </a:r>
          </a:p>
          <a:p>
            <a:pPr algn="just"/>
            <a:r>
              <a:rPr lang="en-IN" dirty="0" smtClean="0"/>
              <a:t>Evaluating the classification models with necessary metrics</a:t>
            </a:r>
          </a:p>
          <a:p>
            <a:endParaRPr lang="en-US" dirty="0"/>
          </a:p>
        </p:txBody>
      </p:sp>
    </p:spTree>
    <p:extLst>
      <p:ext uri="{BB962C8B-B14F-4D97-AF65-F5344CB8AC3E}">
        <p14:creationId xmlns:p14="http://schemas.microsoft.com/office/powerpoint/2010/main" val="416942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MISSING VALUES</a:t>
            </a:r>
            <a:endParaRPr lang="en-US" dirty="0"/>
          </a:p>
        </p:txBody>
      </p:sp>
      <p:sp>
        <p:nvSpPr>
          <p:cNvPr id="6" name="Content Placeholder 5"/>
          <p:cNvSpPr>
            <a:spLocks noGrp="1"/>
          </p:cNvSpPr>
          <p:nvPr>
            <p:ph sz="half" idx="2"/>
          </p:nvPr>
        </p:nvSpPr>
        <p:spPr>
          <a:xfrm>
            <a:off x="5257800" y="2133601"/>
            <a:ext cx="3429000" cy="3505200"/>
          </a:xfrm>
        </p:spPr>
        <p:txBody>
          <a:bodyPr>
            <a:normAutofit fontScale="92500" lnSpcReduction="10000"/>
          </a:bodyPr>
          <a:lstStyle/>
          <a:p>
            <a:pPr marL="0" indent="0" algn="just">
              <a:buNone/>
            </a:pPr>
            <a:r>
              <a:rPr lang="en-US" dirty="0" smtClean="0"/>
              <a:t>I used the </a:t>
            </a:r>
            <a:r>
              <a:rPr lang="en-US" dirty="0" err="1" smtClean="0"/>
              <a:t>missingno</a:t>
            </a:r>
            <a:r>
              <a:rPr lang="en-US" dirty="0" smtClean="0"/>
              <a:t> matrix feature to get a visual on all the </a:t>
            </a:r>
            <a:r>
              <a:rPr lang="en-US" dirty="0" err="1" smtClean="0"/>
              <a:t>NaN</a:t>
            </a:r>
            <a:r>
              <a:rPr lang="en-US" dirty="0" smtClean="0"/>
              <a:t> values present in our dataset and then decided to drop them all so that we were left with meaningful information.</a:t>
            </a:r>
            <a:endParaRPr lang="en-US" dirty="0"/>
          </a:p>
        </p:txBody>
      </p:sp>
      <p:pic>
        <p:nvPicPr>
          <p:cNvPr id="7" name="Content Placeholder 6">
            <a:extLst>
              <a:ext uri="{FF2B5EF4-FFF2-40B4-BE49-F238E27FC236}">
                <a16:creationId xmlns="" xmlns:a16="http://schemas.microsoft.com/office/drawing/2014/main" xmlns:lc="http://schemas.openxmlformats.org/drawingml/2006/lockedCanvas" id="{C6C54E15-7055-4ACB-83C9-0BC831FBB779}"/>
              </a:ext>
            </a:extLst>
          </p:cNvPr>
          <p:cNvPicPr>
            <a:picLocks noGrp="1" noChangeAspect="1"/>
          </p:cNvPicPr>
          <p:nvPr>
            <p:ph sz="half" idx="1"/>
          </p:nvPr>
        </p:nvPicPr>
        <p:blipFill>
          <a:blip r:embed="rId2"/>
          <a:stretch>
            <a:fillRect/>
          </a:stretch>
        </p:blipFill>
        <p:spPr>
          <a:xfrm>
            <a:off x="457200" y="1447800"/>
            <a:ext cx="4419600" cy="5181599"/>
          </a:xfrm>
          <a:prstGeom prst="rect">
            <a:avLst/>
          </a:prstGeom>
        </p:spPr>
      </p:pic>
    </p:spTree>
    <p:extLst>
      <p:ext uri="{BB962C8B-B14F-4D97-AF65-F5344CB8AC3E}">
        <p14:creationId xmlns:p14="http://schemas.microsoft.com/office/powerpoint/2010/main" val="1255799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976</Words>
  <Application>Microsoft Office PowerPoint</Application>
  <PresentationFormat>On-screen Show (4:3)</PresentationFormat>
  <Paragraphs>87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 Presentation</dc:title>
  <dc:creator>lenovo</dc:creator>
  <cp:lastModifiedBy>lenovo</cp:lastModifiedBy>
  <cp:revision>3</cp:revision>
  <dcterms:created xsi:type="dcterms:W3CDTF">2022-04-24T17:17:42Z</dcterms:created>
  <dcterms:modified xsi:type="dcterms:W3CDTF">2022-04-24T17:47:22Z</dcterms:modified>
</cp:coreProperties>
</file>