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2"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6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04B98A-9CCF-4C3B-B91D-E188E81693FE}"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BE4E62-3CD1-47C7-8021-6170AA996A40}" type="slidenum">
              <a:rPr lang="en-US" smtClean="0"/>
              <a:t>‹#›</a:t>
            </a:fld>
            <a:endParaRPr lang="en-US"/>
          </a:p>
        </p:txBody>
      </p:sp>
    </p:spTree>
    <p:extLst>
      <p:ext uri="{BB962C8B-B14F-4D97-AF65-F5344CB8AC3E}">
        <p14:creationId xmlns:p14="http://schemas.microsoft.com/office/powerpoint/2010/main" val="3161024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04B98A-9CCF-4C3B-B91D-E188E81693FE}"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BE4E62-3CD1-47C7-8021-6170AA996A40}" type="slidenum">
              <a:rPr lang="en-US" smtClean="0"/>
              <a:t>‹#›</a:t>
            </a:fld>
            <a:endParaRPr lang="en-US"/>
          </a:p>
        </p:txBody>
      </p:sp>
    </p:spTree>
    <p:extLst>
      <p:ext uri="{BB962C8B-B14F-4D97-AF65-F5344CB8AC3E}">
        <p14:creationId xmlns:p14="http://schemas.microsoft.com/office/powerpoint/2010/main" val="2816194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04B98A-9CCF-4C3B-B91D-E188E81693FE}"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BE4E62-3CD1-47C7-8021-6170AA996A40}" type="slidenum">
              <a:rPr lang="en-US" smtClean="0"/>
              <a:t>‹#›</a:t>
            </a:fld>
            <a:endParaRPr lang="en-US"/>
          </a:p>
        </p:txBody>
      </p:sp>
    </p:spTree>
    <p:extLst>
      <p:ext uri="{BB962C8B-B14F-4D97-AF65-F5344CB8AC3E}">
        <p14:creationId xmlns:p14="http://schemas.microsoft.com/office/powerpoint/2010/main" val="63693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04B98A-9CCF-4C3B-B91D-E188E81693FE}"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BE4E62-3CD1-47C7-8021-6170AA996A40}" type="slidenum">
              <a:rPr lang="en-US" smtClean="0"/>
              <a:t>‹#›</a:t>
            </a:fld>
            <a:endParaRPr lang="en-US"/>
          </a:p>
        </p:txBody>
      </p:sp>
    </p:spTree>
    <p:extLst>
      <p:ext uri="{BB962C8B-B14F-4D97-AF65-F5344CB8AC3E}">
        <p14:creationId xmlns:p14="http://schemas.microsoft.com/office/powerpoint/2010/main" val="381659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04B98A-9CCF-4C3B-B91D-E188E81693FE}"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BE4E62-3CD1-47C7-8021-6170AA996A40}" type="slidenum">
              <a:rPr lang="en-US" smtClean="0"/>
              <a:t>‹#›</a:t>
            </a:fld>
            <a:endParaRPr lang="en-US"/>
          </a:p>
        </p:txBody>
      </p:sp>
    </p:spTree>
    <p:extLst>
      <p:ext uri="{BB962C8B-B14F-4D97-AF65-F5344CB8AC3E}">
        <p14:creationId xmlns:p14="http://schemas.microsoft.com/office/powerpoint/2010/main" val="1395631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04B98A-9CCF-4C3B-B91D-E188E81693FE}"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BE4E62-3CD1-47C7-8021-6170AA996A40}" type="slidenum">
              <a:rPr lang="en-US" smtClean="0"/>
              <a:t>‹#›</a:t>
            </a:fld>
            <a:endParaRPr lang="en-US"/>
          </a:p>
        </p:txBody>
      </p:sp>
    </p:spTree>
    <p:extLst>
      <p:ext uri="{BB962C8B-B14F-4D97-AF65-F5344CB8AC3E}">
        <p14:creationId xmlns:p14="http://schemas.microsoft.com/office/powerpoint/2010/main" val="3869367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04B98A-9CCF-4C3B-B91D-E188E81693FE}" type="datetimeFigureOut">
              <a:rPr lang="en-US" smtClean="0"/>
              <a:t>1/27/2022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BE4E62-3CD1-47C7-8021-6170AA996A40}" type="slidenum">
              <a:rPr lang="en-US" smtClean="0"/>
              <a:t>‹#›</a:t>
            </a:fld>
            <a:endParaRPr lang="en-US"/>
          </a:p>
        </p:txBody>
      </p:sp>
    </p:spTree>
    <p:extLst>
      <p:ext uri="{BB962C8B-B14F-4D97-AF65-F5344CB8AC3E}">
        <p14:creationId xmlns:p14="http://schemas.microsoft.com/office/powerpoint/2010/main" val="3701895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04B98A-9CCF-4C3B-B91D-E188E81693FE}" type="datetimeFigureOut">
              <a:rPr lang="en-US" smtClean="0"/>
              <a:t>1/27/2022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BE4E62-3CD1-47C7-8021-6170AA996A40}" type="slidenum">
              <a:rPr lang="en-US" smtClean="0"/>
              <a:t>‹#›</a:t>
            </a:fld>
            <a:endParaRPr lang="en-US"/>
          </a:p>
        </p:txBody>
      </p:sp>
    </p:spTree>
    <p:extLst>
      <p:ext uri="{BB962C8B-B14F-4D97-AF65-F5344CB8AC3E}">
        <p14:creationId xmlns:p14="http://schemas.microsoft.com/office/powerpoint/2010/main" val="149770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04B98A-9CCF-4C3B-B91D-E188E81693FE}" type="datetimeFigureOut">
              <a:rPr lang="en-US" smtClean="0"/>
              <a:t>1/27/2022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BE4E62-3CD1-47C7-8021-6170AA996A40}" type="slidenum">
              <a:rPr lang="en-US" smtClean="0"/>
              <a:t>‹#›</a:t>
            </a:fld>
            <a:endParaRPr lang="en-US"/>
          </a:p>
        </p:txBody>
      </p:sp>
    </p:spTree>
    <p:extLst>
      <p:ext uri="{BB962C8B-B14F-4D97-AF65-F5344CB8AC3E}">
        <p14:creationId xmlns:p14="http://schemas.microsoft.com/office/powerpoint/2010/main" val="3725590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04B98A-9CCF-4C3B-B91D-E188E81693FE}"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BE4E62-3CD1-47C7-8021-6170AA996A40}" type="slidenum">
              <a:rPr lang="en-US" smtClean="0"/>
              <a:t>‹#›</a:t>
            </a:fld>
            <a:endParaRPr lang="en-US"/>
          </a:p>
        </p:txBody>
      </p:sp>
    </p:spTree>
    <p:extLst>
      <p:ext uri="{BB962C8B-B14F-4D97-AF65-F5344CB8AC3E}">
        <p14:creationId xmlns:p14="http://schemas.microsoft.com/office/powerpoint/2010/main" val="1925766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04B98A-9CCF-4C3B-B91D-E188E81693FE}"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BE4E62-3CD1-47C7-8021-6170AA996A40}" type="slidenum">
              <a:rPr lang="en-US" smtClean="0"/>
              <a:t>‹#›</a:t>
            </a:fld>
            <a:endParaRPr lang="en-US"/>
          </a:p>
        </p:txBody>
      </p:sp>
    </p:spTree>
    <p:extLst>
      <p:ext uri="{BB962C8B-B14F-4D97-AF65-F5344CB8AC3E}">
        <p14:creationId xmlns:p14="http://schemas.microsoft.com/office/powerpoint/2010/main" val="3472986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04B98A-9CCF-4C3B-B91D-E188E81693FE}" type="datetimeFigureOut">
              <a:rPr lang="en-US" smtClean="0"/>
              <a:t>1/27/2022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BE4E62-3CD1-47C7-8021-6170AA996A40}" type="slidenum">
              <a:rPr lang="en-US" smtClean="0"/>
              <a:t>‹#›</a:t>
            </a:fld>
            <a:endParaRPr lang="en-US"/>
          </a:p>
        </p:txBody>
      </p:sp>
    </p:spTree>
    <p:extLst>
      <p:ext uri="{BB962C8B-B14F-4D97-AF65-F5344CB8AC3E}">
        <p14:creationId xmlns:p14="http://schemas.microsoft.com/office/powerpoint/2010/main" val="5552025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219200" y="304800"/>
            <a:ext cx="6934200" cy="584775"/>
          </a:xfrm>
          <a:prstGeom prst="rect">
            <a:avLst/>
          </a:prstGeom>
        </p:spPr>
        <p:txBody>
          <a:bodyPr wrap="square">
            <a:spAutoFit/>
          </a:bodyPr>
          <a:lstStyle/>
          <a:p>
            <a:r>
              <a:rPr lang="en-US" sz="3200" u="sng" dirty="0" smtClean="0"/>
              <a:t>Customer Retention Case Study Report</a:t>
            </a:r>
            <a:endParaRPr lang="en-US" sz="3200" u="sng" dirty="0"/>
          </a:p>
        </p:txBody>
      </p:sp>
      <p:sp>
        <p:nvSpPr>
          <p:cNvPr id="7" name="Rectangle 6"/>
          <p:cNvSpPr/>
          <p:nvPr/>
        </p:nvSpPr>
        <p:spPr>
          <a:xfrm>
            <a:off x="1920240" y="2967332"/>
            <a:ext cx="5532120" cy="3170099"/>
          </a:xfrm>
          <a:prstGeom prst="rect">
            <a:avLst/>
          </a:prstGeom>
        </p:spPr>
        <p:txBody>
          <a:bodyPr>
            <a:spAutoFit/>
          </a:bodyPr>
          <a:lstStyle/>
          <a:p>
            <a:r>
              <a:rPr lang="en-US" dirty="0" smtClean="0"/>
              <a:t>               </a:t>
            </a:r>
            <a:r>
              <a:rPr lang="en-US" sz="2800" dirty="0" smtClean="0"/>
              <a:t>Prepared by Mohini Singh</a:t>
            </a:r>
          </a:p>
          <a:p>
            <a:r>
              <a:rPr lang="en-US" dirty="0" smtClean="0"/>
              <a:t>             Data Science Intern at Flip Robo Technologies                      </a:t>
            </a:r>
          </a:p>
          <a:p>
            <a:endParaRPr lang="en-US" dirty="0"/>
          </a:p>
          <a:p>
            <a:r>
              <a:rPr lang="en-US" dirty="0" smtClean="0"/>
              <a:t>                  </a:t>
            </a:r>
          </a:p>
          <a:p>
            <a:r>
              <a:rPr lang="en-US" dirty="0"/>
              <a:t> </a:t>
            </a:r>
            <a:r>
              <a:rPr lang="en-US" dirty="0" smtClean="0"/>
              <a:t>                         </a:t>
            </a:r>
            <a:r>
              <a:rPr lang="en-US" sz="2800" dirty="0" smtClean="0"/>
              <a:t> </a:t>
            </a:r>
            <a:r>
              <a:rPr lang="en-US" sz="3200" dirty="0" smtClean="0"/>
              <a:t>25 January 2022</a:t>
            </a:r>
          </a:p>
          <a:p>
            <a:r>
              <a:rPr lang="en-US" dirty="0" smtClean="0"/>
              <a:t>                                               — </a:t>
            </a:r>
          </a:p>
          <a:p>
            <a:r>
              <a:rPr lang="en-US" dirty="0" smtClean="0"/>
              <a:t>                   Internship from Flip Robo Technologies</a:t>
            </a:r>
          </a:p>
          <a:p>
            <a:r>
              <a:rPr lang="en-US" dirty="0"/>
              <a:t> </a:t>
            </a:r>
            <a:r>
              <a:rPr lang="en-US" dirty="0" smtClean="0"/>
              <a:t>                                              —</a:t>
            </a:r>
          </a:p>
          <a:p>
            <a:r>
              <a:rPr lang="en-US" dirty="0"/>
              <a:t> </a:t>
            </a:r>
            <a:r>
              <a:rPr lang="en-US" dirty="0" smtClean="0"/>
              <a:t>             </a:t>
            </a:r>
            <a:r>
              <a:rPr lang="en-US" sz="3200" dirty="0" smtClean="0"/>
              <a:t> SME Name: Srishti Maan</a:t>
            </a:r>
            <a:endParaRPr lang="en-US" sz="3200" dirty="0"/>
          </a:p>
        </p:txBody>
      </p:sp>
    </p:spTree>
    <p:extLst>
      <p:ext uri="{BB962C8B-B14F-4D97-AF65-F5344CB8AC3E}">
        <p14:creationId xmlns:p14="http://schemas.microsoft.com/office/powerpoint/2010/main" val="750074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5208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Acknowledgement </a:t>
            </a:r>
            <a:endParaRPr lang="en-US" dirty="0"/>
          </a:p>
        </p:txBody>
      </p:sp>
      <p:sp>
        <p:nvSpPr>
          <p:cNvPr id="3" name="Content Placeholder 2"/>
          <p:cNvSpPr>
            <a:spLocks noGrp="1"/>
          </p:cNvSpPr>
          <p:nvPr>
            <p:ph idx="1"/>
          </p:nvPr>
        </p:nvSpPr>
        <p:spPr/>
        <p:txBody>
          <a:bodyPr>
            <a:normAutofit/>
          </a:bodyPr>
          <a:lstStyle/>
          <a:p>
            <a:pPr marL="0" indent="0" algn="just">
              <a:buNone/>
            </a:pPr>
            <a:r>
              <a:rPr lang="en-US" sz="2000" dirty="0" smtClean="0"/>
              <a:t>It is my deepest pleasure and gratification to present this report. Working on this project was an incredible experience that has given me a very informative knowledge regarding the data analysis process. All the required information and dataset are provided by </a:t>
            </a:r>
            <a:r>
              <a:rPr lang="en-US" sz="2000" b="1" dirty="0" smtClean="0"/>
              <a:t>Flip Robo Technologies (Bangalore)</a:t>
            </a:r>
            <a:r>
              <a:rPr lang="en-US" sz="2000" dirty="0" smtClean="0"/>
              <a:t> that helped me to complete the project. I want to thank my </a:t>
            </a:r>
            <a:r>
              <a:rPr lang="en-US" sz="2000" b="1" dirty="0" smtClean="0"/>
              <a:t>SME Srishti Maan </a:t>
            </a:r>
            <a:r>
              <a:rPr lang="en-US" sz="2000" dirty="0" smtClean="0"/>
              <a:t>for giving the dataset and instructions to perform the complete case study process.</a:t>
            </a:r>
            <a:endParaRPr lang="en-US"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505200"/>
            <a:ext cx="69342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814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40000" lnSpcReduction="20000"/>
          </a:bodyPr>
          <a:lstStyle/>
          <a:p>
            <a:pPr marL="0" indent="0" algn="just">
              <a:buNone/>
            </a:pPr>
            <a:r>
              <a:rPr lang="en-US" b="1" dirty="0" smtClean="0"/>
              <a:t>Problem Statement</a:t>
            </a:r>
            <a:r>
              <a:rPr lang="en-US" sz="2000" b="1" dirty="0" smtClean="0"/>
              <a:t> </a:t>
            </a:r>
          </a:p>
          <a:p>
            <a:pPr marL="0" indent="0" algn="just">
              <a:buNone/>
            </a:pPr>
            <a:r>
              <a:rPr lang="en-US" sz="3800" dirty="0" smtClean="0"/>
              <a:t>Customer satisfaction has emerged as one of the most important factors that guarantee the success of online store; it has been posited as a key stimulant of purchase or repurchase intentions and customer loyalty.</a:t>
            </a:r>
          </a:p>
          <a:p>
            <a:pPr marL="0" indent="0" algn="just">
              <a:buNone/>
            </a:pPr>
            <a:endParaRPr lang="en-US" sz="3800" dirty="0" smtClean="0"/>
          </a:p>
          <a:p>
            <a:pPr marL="0" indent="0" algn="just">
              <a:buNone/>
            </a:pPr>
            <a:r>
              <a:rPr lang="en-US" sz="3800" dirty="0" smtClean="0"/>
              <a:t> A comprehensive review of the literature, theories and models have been carried out to propose the models for customer activation and customer retention.</a:t>
            </a:r>
          </a:p>
          <a:p>
            <a:pPr marL="0" indent="0" algn="just">
              <a:buNone/>
            </a:pPr>
            <a:endParaRPr lang="en-US" sz="3800" dirty="0" smtClean="0"/>
          </a:p>
          <a:p>
            <a:pPr marL="0" indent="0" algn="just">
              <a:buNone/>
            </a:pPr>
            <a:r>
              <a:rPr lang="en-US" sz="3800" dirty="0" smtClean="0"/>
              <a:t> Five major factors that contributed to the success of an e-commerce store have been identified as: service quality, system quality, information quality, trust and net benefit. </a:t>
            </a:r>
          </a:p>
          <a:p>
            <a:pPr marL="0" indent="0" algn="just">
              <a:buNone/>
            </a:pPr>
            <a:endParaRPr lang="en-US" sz="3800" dirty="0" smtClean="0"/>
          </a:p>
          <a:p>
            <a:pPr marL="0" indent="0" algn="just">
              <a:buNone/>
            </a:pPr>
            <a:r>
              <a:rPr lang="en-US" sz="3800" dirty="0" smtClean="0"/>
              <a:t>The research furthermore investigated the factors that influence the online customers repeat purchase intention.</a:t>
            </a:r>
          </a:p>
          <a:p>
            <a:pPr marL="0" indent="0" algn="just">
              <a:buNone/>
            </a:pPr>
            <a:r>
              <a:rPr lang="en-US" sz="3800" dirty="0" smtClean="0"/>
              <a:t> </a:t>
            </a:r>
          </a:p>
          <a:p>
            <a:pPr marL="0" indent="0" algn="just">
              <a:buNone/>
            </a:pPr>
            <a:r>
              <a:rPr lang="en-US" sz="3800" dirty="0" smtClean="0"/>
              <a:t>The combination of both utilitarian value and hedonistic values are needed to affect the repeat purchase intention (loyalty) positively.</a:t>
            </a:r>
          </a:p>
          <a:p>
            <a:pPr marL="0" indent="0" algn="just">
              <a:buNone/>
            </a:pPr>
            <a:endParaRPr lang="en-US" sz="3800" dirty="0" smtClean="0"/>
          </a:p>
          <a:p>
            <a:pPr marL="0" indent="0" algn="just">
              <a:buNone/>
            </a:pPr>
            <a:r>
              <a:rPr lang="en-US" sz="3800" dirty="0" smtClean="0"/>
              <a:t> The data is collected from the Indian online shoppers. </a:t>
            </a:r>
          </a:p>
          <a:p>
            <a:pPr marL="0" indent="0" algn="just">
              <a:buNone/>
            </a:pPr>
            <a:endParaRPr lang="en-US" sz="3800" dirty="0" smtClean="0"/>
          </a:p>
          <a:p>
            <a:pPr marL="0" indent="0" algn="just">
              <a:buNone/>
            </a:pPr>
            <a:r>
              <a:rPr lang="en-US" sz="3800" dirty="0" smtClean="0"/>
              <a:t>Results indicate the e-retail success factors, which are very much critical for customer satisfaction.</a:t>
            </a:r>
            <a:endParaRPr lang="en-US" sz="3800" dirty="0"/>
          </a:p>
        </p:txBody>
      </p:sp>
    </p:spTree>
    <p:extLst>
      <p:ext uri="{BB962C8B-B14F-4D97-AF65-F5344CB8AC3E}">
        <p14:creationId xmlns:p14="http://schemas.microsoft.com/office/powerpoint/2010/main" val="558166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28600"/>
            <a:ext cx="7239000" cy="369332"/>
          </a:xfrm>
          <a:prstGeom prst="rect">
            <a:avLst/>
          </a:prstGeom>
        </p:spPr>
        <p:txBody>
          <a:bodyPr wrap="square">
            <a:spAutoFit/>
          </a:bodyPr>
          <a:lstStyle/>
          <a:p>
            <a:r>
              <a:rPr lang="en-US" dirty="0" smtClean="0"/>
              <a:t>      Use Case Diagram </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1" y="597933"/>
            <a:ext cx="8839199" cy="1840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76200" y="2743200"/>
            <a:ext cx="8991600" cy="2923877"/>
          </a:xfrm>
          <a:prstGeom prst="rect">
            <a:avLst/>
          </a:prstGeom>
        </p:spPr>
        <p:txBody>
          <a:bodyPr wrap="square">
            <a:spAutoFit/>
          </a:bodyPr>
          <a:lstStyle/>
          <a:p>
            <a:r>
              <a:rPr lang="en-US" dirty="0" smtClean="0"/>
              <a:t> </a:t>
            </a:r>
            <a:r>
              <a:rPr lang="en-US" sz="1600" dirty="0" smtClean="0"/>
              <a:t>In the above use case diagram, we can see that the Repeat Purchase Intention basically our Customer Retention strategy relies on Hedonic value and Utilitarian value. Also, we see that there are perceived risks affecting the purchase and re purchase intentions of our customers. The Hedonic value has 5 major parts such as gratification, role, best deal, social aspect and adventure feeling criterions. Where as in Utilitarian value we have product offerings, convenience, product information and monetary savings.</a:t>
            </a:r>
          </a:p>
          <a:p>
            <a:endParaRPr lang="en-US" sz="1600" dirty="0" smtClean="0"/>
          </a:p>
          <a:p>
            <a:r>
              <a:rPr lang="en-US" dirty="0" smtClean="0"/>
              <a:t> </a:t>
            </a:r>
            <a:r>
              <a:rPr lang="en-US" b="1" dirty="0" smtClean="0"/>
              <a:t>Motivation for the Problem Undertaken</a:t>
            </a:r>
          </a:p>
          <a:p>
            <a:endParaRPr lang="en-US" dirty="0"/>
          </a:p>
          <a:p>
            <a:r>
              <a:rPr lang="en-US" sz="1600" dirty="0" smtClean="0"/>
              <a:t>Our main objective of doing this project is to analyze whether the users are shopping products from e-commerce websites. How did they give feedbacks to these websites on the basis of several positive and negative factors and also the details of the users on basis of factors like age, gender, city etc</a:t>
            </a:r>
            <a:endParaRPr lang="en-US" sz="1600" dirty="0"/>
          </a:p>
        </p:txBody>
      </p:sp>
    </p:spTree>
    <p:extLst>
      <p:ext uri="{BB962C8B-B14F-4D97-AF65-F5344CB8AC3E}">
        <p14:creationId xmlns:p14="http://schemas.microsoft.com/office/powerpoint/2010/main" val="4158008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239000" cy="944562"/>
          </a:xfrm>
        </p:spPr>
        <p:txBody>
          <a:bodyPr>
            <a:normAutofit/>
          </a:bodyPr>
          <a:lstStyle/>
          <a:p>
            <a:r>
              <a:rPr lang="en-US" sz="2400" dirty="0" smtClean="0"/>
              <a:t>Benefits of Customer Retention:</a:t>
            </a:r>
            <a:endParaRPr lang="en-US" sz="2400" dirty="0"/>
          </a:p>
        </p:txBody>
      </p:sp>
      <p:sp>
        <p:nvSpPr>
          <p:cNvPr id="3" name="Rectangle 2"/>
          <p:cNvSpPr/>
          <p:nvPr/>
        </p:nvSpPr>
        <p:spPr>
          <a:xfrm>
            <a:off x="152400" y="1066800"/>
            <a:ext cx="8839200" cy="5693866"/>
          </a:xfrm>
          <a:prstGeom prst="rect">
            <a:avLst/>
          </a:prstGeom>
        </p:spPr>
        <p:txBody>
          <a:bodyPr wrap="square">
            <a:spAutoFit/>
          </a:bodyPr>
          <a:lstStyle/>
          <a:p>
            <a:pPr marL="342900" indent="-342900">
              <a:buAutoNum type="arabicPeriod"/>
            </a:pPr>
            <a:r>
              <a:rPr lang="en-US" sz="1400" dirty="0" smtClean="0"/>
              <a:t>Retention is cheaper than acquisition</a:t>
            </a:r>
          </a:p>
          <a:p>
            <a:pPr marL="285750" indent="-285750">
              <a:buFontTx/>
              <a:buChar char="-"/>
            </a:pPr>
            <a:r>
              <a:rPr lang="en-US" sz="1400" dirty="0" smtClean="0"/>
              <a:t>While the old adage about "it costs five times as much to acquire a new customer" may not be accurate in every case, the basic principle is spot on: it’s more cost-effective to keep someone in the fold than to bring in new customers. </a:t>
            </a:r>
          </a:p>
          <a:p>
            <a:pPr marL="285750" indent="-285750">
              <a:buFontTx/>
              <a:buChar char="-"/>
            </a:pPr>
            <a:r>
              <a:rPr lang="en-US" sz="1400" dirty="0" smtClean="0"/>
              <a:t> Even still, if it’s data you want, there has been plenty of research into acquisition </a:t>
            </a:r>
            <a:r>
              <a:rPr lang="en-US" sz="1400" dirty="0" err="1" smtClean="0"/>
              <a:t>vs</a:t>
            </a:r>
            <a:r>
              <a:rPr lang="en-US" sz="1400" dirty="0" smtClean="0"/>
              <a:t> retention, and every one of them has come back with the economics favoring retention as the more economically viable focus. </a:t>
            </a:r>
            <a:endParaRPr lang="en-US" sz="1400" dirty="0"/>
          </a:p>
          <a:p>
            <a:pPr marL="285750" indent="-285750">
              <a:buFontTx/>
              <a:buChar char="-"/>
            </a:pPr>
            <a:r>
              <a:rPr lang="en-US" sz="1400" dirty="0" smtClean="0"/>
              <a:t>One caveat though: retention is cheaper than acquisition, but it isn’t necessarily easier.</a:t>
            </a:r>
          </a:p>
          <a:p>
            <a:r>
              <a:rPr lang="en-US" sz="1400" dirty="0" smtClean="0"/>
              <a:t> 2. Loyal customers are more profitable </a:t>
            </a:r>
          </a:p>
          <a:p>
            <a:pPr marL="285750" indent="-285750">
              <a:buFontTx/>
              <a:buChar char="-"/>
            </a:pPr>
            <a:r>
              <a:rPr lang="en-US" sz="1400" dirty="0" smtClean="0"/>
              <a:t>Not only is loyalty cheaper, it has better returns. According to research, engaged consumers buy 90% more frequently, spend 60% more per transaction and are five times more likely to indicate it is the only brand they would purchase in the future. </a:t>
            </a:r>
          </a:p>
          <a:p>
            <a:pPr marL="285750" indent="-285750">
              <a:buFontTx/>
              <a:buChar char="-"/>
            </a:pPr>
            <a:r>
              <a:rPr lang="en-US" sz="1400" dirty="0" smtClean="0"/>
              <a:t> On average, they’re delivering 23% more revenue and profitability over the average customer. </a:t>
            </a:r>
            <a:endParaRPr lang="en-US" sz="1400" dirty="0"/>
          </a:p>
          <a:p>
            <a:pPr marL="285750" indent="-285750">
              <a:buFontTx/>
              <a:buChar char="-"/>
            </a:pPr>
            <a:r>
              <a:rPr lang="en-US" sz="1400" dirty="0" smtClean="0"/>
              <a:t>While loyal customers are more profitable, don’t take their loyalty for granted. </a:t>
            </a:r>
            <a:endParaRPr lang="en-US" sz="1400" dirty="0"/>
          </a:p>
          <a:p>
            <a:pPr marL="285750" indent="-285750">
              <a:buFontTx/>
              <a:buChar char="-"/>
            </a:pPr>
            <a:r>
              <a:rPr lang="en-US" sz="1400" dirty="0" smtClean="0"/>
              <a:t>They’ll be more open to price increases, but be cautious not to raise prices simply to see how long they’ll stick around. </a:t>
            </a:r>
            <a:endParaRPr lang="en-US" sz="1400" dirty="0"/>
          </a:p>
          <a:p>
            <a:pPr marL="285750" indent="-285750">
              <a:buFontTx/>
              <a:buChar char="-"/>
            </a:pPr>
            <a:r>
              <a:rPr lang="en-US" sz="1400" dirty="0" smtClean="0"/>
              <a:t>Consider the flipside: “Actively disengaged” customers (people who oppose the brand and may be actively spreading that opinion) can cost a brand 13% of its revenue.</a:t>
            </a:r>
          </a:p>
          <a:p>
            <a:r>
              <a:rPr lang="en-US" sz="1400" dirty="0" smtClean="0"/>
              <a:t>3. Your brand will stand out from the crowd </a:t>
            </a:r>
          </a:p>
          <a:p>
            <a:r>
              <a:rPr lang="en-US" sz="1400" dirty="0" smtClean="0"/>
              <a:t>-    Put your consumer hat on, and consider how many brands you interact with that actually seem to value your                   patronage.   </a:t>
            </a:r>
          </a:p>
          <a:p>
            <a:pPr marL="285750" indent="-285750">
              <a:buFontTx/>
              <a:buChar char="-"/>
            </a:pPr>
            <a:r>
              <a:rPr lang="en-US" sz="1400" dirty="0" smtClean="0"/>
              <a:t>You can probably only think of one or two. </a:t>
            </a:r>
          </a:p>
          <a:p>
            <a:pPr marL="285750" indent="-285750">
              <a:buFontTx/>
              <a:buChar char="-"/>
            </a:pPr>
            <a:r>
              <a:rPr lang="en-US" sz="1400" dirty="0" smtClean="0"/>
              <a:t> Most brands focus on acquisition, which makes the </a:t>
            </a:r>
            <a:r>
              <a:rPr lang="en-US" sz="1400" dirty="0" err="1" smtClean="0"/>
              <a:t>retentioncentric</a:t>
            </a:r>
            <a:r>
              <a:rPr lang="en-US" sz="1400" dirty="0" smtClean="0"/>
              <a:t> among us stand out even more. </a:t>
            </a:r>
            <a:endParaRPr lang="en-US" sz="1400" dirty="0"/>
          </a:p>
          <a:p>
            <a:pPr marL="285750" indent="-285750">
              <a:buFontTx/>
              <a:buChar char="-"/>
            </a:pPr>
            <a:r>
              <a:rPr lang="en-US" sz="1400" dirty="0" smtClean="0"/>
              <a:t>People see around 10,000 marketing exposures a day, but only engage with a few of them. </a:t>
            </a:r>
            <a:endParaRPr lang="en-US" sz="1400" dirty="0"/>
          </a:p>
          <a:p>
            <a:pPr marL="285750" indent="-285750">
              <a:buFontTx/>
              <a:buChar char="-"/>
            </a:pPr>
            <a:r>
              <a:rPr lang="en-US" sz="1400" dirty="0" smtClean="0"/>
              <a:t>The ones that earn continual engagement are those with whom they feel an emotional connection with on some level. </a:t>
            </a:r>
          </a:p>
          <a:p>
            <a:pPr marL="285750" indent="-285750">
              <a:buFontTx/>
              <a:buChar char="-"/>
            </a:pPr>
            <a:r>
              <a:rPr lang="en-US" sz="1400" dirty="0" smtClean="0"/>
              <a:t> Forget a unique selling proposition; the best brands have a unique retention proposition. </a:t>
            </a:r>
            <a:endParaRPr lang="en-US" sz="1400" dirty="0"/>
          </a:p>
        </p:txBody>
      </p:sp>
    </p:spTree>
    <p:extLst>
      <p:ext uri="{BB962C8B-B14F-4D97-AF65-F5344CB8AC3E}">
        <p14:creationId xmlns:p14="http://schemas.microsoft.com/office/powerpoint/2010/main" val="956851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186690"/>
            <a:ext cx="8839200" cy="6771084"/>
          </a:xfrm>
          <a:prstGeom prst="rect">
            <a:avLst/>
          </a:prstGeom>
        </p:spPr>
        <p:txBody>
          <a:bodyPr wrap="square">
            <a:spAutoFit/>
          </a:bodyPr>
          <a:lstStyle/>
          <a:p>
            <a:pPr algn="just"/>
            <a:r>
              <a:rPr lang="en-US" sz="1400" dirty="0" smtClean="0"/>
              <a:t>4. You’ll earn more word-of-mouth referrals</a:t>
            </a:r>
          </a:p>
          <a:p>
            <a:pPr algn="just"/>
            <a:r>
              <a:rPr lang="en-US" sz="1400" dirty="0" smtClean="0"/>
              <a:t> - Your loyal customers will be your best source of new business. </a:t>
            </a:r>
          </a:p>
          <a:p>
            <a:pPr marL="285750" indent="-285750" algn="just">
              <a:buFontTx/>
              <a:buChar char="-"/>
            </a:pPr>
            <a:r>
              <a:rPr lang="en-US" sz="1400" dirty="0" smtClean="0"/>
              <a:t>Despite all the efforts into online and mobile marketing and social media, people are still most strongly influenced by referrals from friends and family. </a:t>
            </a:r>
          </a:p>
          <a:p>
            <a:pPr marL="285750" indent="-285750" algn="just">
              <a:buFontTx/>
              <a:buChar char="-"/>
            </a:pPr>
            <a:r>
              <a:rPr lang="en-US" sz="1400" dirty="0" smtClean="0"/>
              <a:t> Millennials in particular will spread the word of a brand’s exploits: 90% share their brand preferences online.</a:t>
            </a:r>
          </a:p>
          <a:p>
            <a:pPr marL="285750" indent="-285750" algn="just">
              <a:buFontTx/>
              <a:buChar char="-"/>
            </a:pPr>
            <a:endParaRPr lang="en-US" sz="1400" dirty="0"/>
          </a:p>
          <a:p>
            <a:pPr algn="just"/>
            <a:r>
              <a:rPr lang="en-US" sz="1400" dirty="0" smtClean="0"/>
              <a:t> 5. Engaged Customers Provide More Feedback </a:t>
            </a:r>
          </a:p>
          <a:p>
            <a:pPr algn="just"/>
            <a:r>
              <a:rPr lang="en-US" sz="1400" dirty="0" smtClean="0"/>
              <a:t>-    Feedback is critical to the success of any business. </a:t>
            </a:r>
            <a:endParaRPr lang="en-US" sz="1400" dirty="0"/>
          </a:p>
          <a:p>
            <a:pPr marL="285750" indent="-285750" algn="just">
              <a:buFontTx/>
              <a:buChar char="-"/>
            </a:pPr>
            <a:r>
              <a:rPr lang="en-US" sz="1400" dirty="0" smtClean="0"/>
              <a:t>Customers who provide feedbacks are often willing to give brands the benefit of the doubt. </a:t>
            </a:r>
          </a:p>
          <a:p>
            <a:pPr marL="285750" indent="-285750" algn="just">
              <a:buFontTx/>
              <a:buChar char="-"/>
            </a:pPr>
            <a:r>
              <a:rPr lang="en-US" sz="1400" dirty="0" smtClean="0"/>
              <a:t> They’re telling you how to earn their business repeatedly. As research has shown, people who have complained and seen their issue resolved are 84% less likely to decrease their spend. </a:t>
            </a:r>
          </a:p>
          <a:p>
            <a:pPr marL="285750" indent="-285750" algn="just">
              <a:buFontTx/>
              <a:buChar char="-"/>
            </a:pPr>
            <a:r>
              <a:rPr lang="en-US" sz="1400" dirty="0" smtClean="0"/>
              <a:t>Need help dealing with the customers who are providing nasty feedback?</a:t>
            </a:r>
          </a:p>
          <a:p>
            <a:pPr marL="285750" indent="-285750" algn="just">
              <a:buFontTx/>
              <a:buChar char="-"/>
            </a:pPr>
            <a:endParaRPr lang="en-US" sz="1400" dirty="0"/>
          </a:p>
          <a:p>
            <a:pPr algn="just"/>
            <a:r>
              <a:rPr lang="en-US" sz="1400" dirty="0" smtClean="0"/>
              <a:t> 6. Customers will explore your brand </a:t>
            </a:r>
          </a:p>
          <a:p>
            <a:pPr marL="285750" indent="-285750" algn="just">
              <a:buFontTx/>
              <a:buChar char="-"/>
            </a:pPr>
            <a:r>
              <a:rPr lang="en-US" sz="1400" dirty="0" smtClean="0"/>
              <a:t> That’s a nice way of saying you’ll be able to sell them more stuff. </a:t>
            </a:r>
            <a:endParaRPr lang="en-US" sz="1400" dirty="0"/>
          </a:p>
          <a:p>
            <a:pPr marL="285750" indent="-285750" algn="just">
              <a:buFontTx/>
              <a:buChar char="-"/>
            </a:pPr>
            <a:r>
              <a:rPr lang="en-US" sz="1400" dirty="0" smtClean="0"/>
              <a:t>Once a brand has proven itself with one product or service, customers are six times more likely to say they would try a new product or service from the brand as soon as it becomes available. </a:t>
            </a:r>
            <a:endParaRPr lang="en-US" sz="1400" dirty="0"/>
          </a:p>
          <a:p>
            <a:pPr marL="285750" indent="-285750" algn="just">
              <a:buFontTx/>
              <a:buChar char="-"/>
            </a:pPr>
            <a:r>
              <a:rPr lang="en-US" sz="1400" dirty="0" smtClean="0"/>
              <a:t>That’s not just valuable for sales, but these folks can be utilized to help with #5 above as beta testers - a critical element in product development. </a:t>
            </a:r>
          </a:p>
          <a:p>
            <a:pPr marL="285750" indent="-285750" algn="just">
              <a:buFontTx/>
              <a:buChar char="-"/>
            </a:pPr>
            <a:endParaRPr lang="en-US" sz="1400" dirty="0"/>
          </a:p>
          <a:p>
            <a:pPr algn="just"/>
            <a:r>
              <a:rPr lang="en-US" sz="1400" dirty="0" smtClean="0"/>
              <a:t>7. Loyal Customers are more forgiving </a:t>
            </a:r>
          </a:p>
          <a:p>
            <a:pPr marL="285750" indent="-285750" algn="just">
              <a:buFontTx/>
              <a:buChar char="-"/>
            </a:pPr>
            <a:r>
              <a:rPr lang="en-US" sz="1400" dirty="0" smtClean="0"/>
              <a:t>An Accenture study states over $1.6 trillion is lost each year due to customers bailing after a poor service experience. </a:t>
            </a:r>
          </a:p>
          <a:p>
            <a:pPr marL="285750" indent="-285750" algn="just">
              <a:buFontTx/>
              <a:buChar char="-"/>
            </a:pPr>
            <a:r>
              <a:rPr lang="en-US" sz="1400" dirty="0" smtClean="0"/>
              <a:t> We've gone so far as to claim that it's the top reason people will ditch a brand. </a:t>
            </a:r>
          </a:p>
          <a:p>
            <a:pPr marL="285750" indent="-285750" algn="just">
              <a:buFontTx/>
              <a:buChar char="-"/>
            </a:pPr>
            <a:r>
              <a:rPr lang="en-US" sz="1400" dirty="0" smtClean="0"/>
              <a:t>But customers who consider themselves loyal will let some misdeeds slide - just don't let it happen too often.</a:t>
            </a:r>
          </a:p>
          <a:p>
            <a:pPr algn="just"/>
            <a:endParaRPr lang="en-US" sz="1400" dirty="0" smtClean="0"/>
          </a:p>
          <a:p>
            <a:pPr algn="just"/>
            <a:r>
              <a:rPr lang="en-US" sz="1400" dirty="0" smtClean="0"/>
              <a:t>8.Customers will welcome your marketing </a:t>
            </a:r>
          </a:p>
          <a:p>
            <a:pPr marL="285750" indent="-285750" algn="just">
              <a:buFontTx/>
              <a:buChar char="-"/>
            </a:pPr>
            <a:r>
              <a:rPr lang="en-US" sz="1400" dirty="0" smtClean="0"/>
              <a:t>No one likes being marketed to. </a:t>
            </a:r>
            <a:endParaRPr lang="en-US" sz="1400" dirty="0"/>
          </a:p>
          <a:p>
            <a:pPr marL="285750" indent="-285750" algn="just">
              <a:buFontTx/>
              <a:buChar char="-"/>
            </a:pPr>
            <a:r>
              <a:rPr lang="en-US" sz="1400" dirty="0" smtClean="0"/>
              <a:t>Except for loyal customers! </a:t>
            </a:r>
          </a:p>
          <a:p>
            <a:pPr marL="285750" indent="-285750" algn="just">
              <a:buFontTx/>
              <a:buChar char="-"/>
            </a:pPr>
            <a:r>
              <a:rPr lang="en-US" sz="1400" dirty="0" smtClean="0"/>
              <a:t> Those folks are four times more likely to say they “appreciate when this brand reaches out to me” and seven times more likely to “always respond to this brand’s promotional offers.”</a:t>
            </a:r>
            <a:endParaRPr lang="en-US" sz="1400" dirty="0"/>
          </a:p>
        </p:txBody>
      </p:sp>
    </p:spTree>
    <p:extLst>
      <p:ext uri="{BB962C8B-B14F-4D97-AF65-F5344CB8AC3E}">
        <p14:creationId xmlns:p14="http://schemas.microsoft.com/office/powerpoint/2010/main" val="4134797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1"/>
            <a:ext cx="8534400" cy="1723549"/>
          </a:xfrm>
          <a:prstGeom prst="rect">
            <a:avLst/>
          </a:prstGeom>
        </p:spPr>
        <p:txBody>
          <a:bodyPr wrap="square">
            <a:spAutoFit/>
          </a:bodyPr>
          <a:lstStyle/>
          <a:p>
            <a:pPr algn="just"/>
            <a:r>
              <a:rPr lang="en-US" dirty="0" smtClean="0"/>
              <a:t>9. </a:t>
            </a:r>
            <a:r>
              <a:rPr lang="en-US" sz="1400" dirty="0"/>
              <a:t>You earn wiggle room to try new things </a:t>
            </a:r>
            <a:endParaRPr lang="en-US" sz="1400" dirty="0" smtClean="0"/>
          </a:p>
          <a:p>
            <a:pPr marL="285750" indent="-285750" algn="just">
              <a:buFontTx/>
              <a:buChar char="-"/>
            </a:pPr>
            <a:r>
              <a:rPr lang="en-US" sz="1400" dirty="0" smtClean="0"/>
              <a:t>Loyalty </a:t>
            </a:r>
            <a:r>
              <a:rPr lang="en-US" sz="1400" dirty="0"/>
              <a:t>is fickle, so too many changes could chase people away. </a:t>
            </a:r>
            <a:endParaRPr lang="en-US" sz="1400" dirty="0" smtClean="0"/>
          </a:p>
          <a:p>
            <a:pPr marL="285750" indent="-285750" algn="just">
              <a:buFontTx/>
              <a:buChar char="-"/>
            </a:pPr>
            <a:r>
              <a:rPr lang="en-US" sz="1400" dirty="0" smtClean="0"/>
              <a:t> </a:t>
            </a:r>
            <a:r>
              <a:rPr lang="en-US" sz="1400" dirty="0"/>
              <a:t>But once you’ve established a core base of proven customers, your brand can expand its boundaries. </a:t>
            </a:r>
          </a:p>
          <a:p>
            <a:pPr marL="285750" indent="-285750" algn="just">
              <a:buFontTx/>
              <a:buChar char="-"/>
            </a:pPr>
            <a:r>
              <a:rPr lang="en-US" sz="1400" dirty="0" smtClean="0"/>
              <a:t>Maybe </a:t>
            </a:r>
            <a:r>
              <a:rPr lang="en-US" sz="1400" dirty="0"/>
              <a:t>it’s new messaging or a new product line, or even a new logo. The bottom line is as long as you maintain the basic premises that keep people in your corner; they’ll stick with you through thin and thin. </a:t>
            </a:r>
            <a:endParaRPr lang="en-US" sz="1400" dirty="0" smtClean="0"/>
          </a:p>
          <a:p>
            <a:pPr marL="285750" indent="-285750" algn="just">
              <a:buFontTx/>
              <a:buChar char="-"/>
            </a:pPr>
            <a:r>
              <a:rPr lang="en-US" sz="1400" dirty="0" smtClean="0"/>
              <a:t> </a:t>
            </a:r>
            <a:r>
              <a:rPr lang="en-US" sz="1400" dirty="0"/>
              <a:t>In fact, some of them will be excited to see what you can do. </a:t>
            </a:r>
            <a:endParaRPr lang="en-US" sz="1400" dirty="0" smtClean="0"/>
          </a:p>
          <a:p>
            <a:pPr marL="285750" indent="-285750" algn="just">
              <a:buFontTx/>
              <a:buChar char="-"/>
            </a:pPr>
            <a:r>
              <a:rPr lang="en-US" sz="1400" dirty="0" smtClean="0"/>
              <a:t> </a:t>
            </a:r>
            <a:r>
              <a:rPr lang="en-US" sz="1400" dirty="0"/>
              <a:t>Existing customers are 50% more likely to try new products, according to a study.</a:t>
            </a:r>
            <a:r>
              <a:rPr lang="en-US" dirty="0"/>
              <a:t> </a:t>
            </a:r>
          </a:p>
        </p:txBody>
      </p:sp>
      <p:sp>
        <p:nvSpPr>
          <p:cNvPr id="3" name="Rectangle 2"/>
          <p:cNvSpPr/>
          <p:nvPr/>
        </p:nvSpPr>
        <p:spPr>
          <a:xfrm>
            <a:off x="0" y="2286000"/>
            <a:ext cx="9144000" cy="1169551"/>
          </a:xfrm>
          <a:prstGeom prst="rect">
            <a:avLst/>
          </a:prstGeom>
        </p:spPr>
        <p:txBody>
          <a:bodyPr wrap="square">
            <a:spAutoFit/>
          </a:bodyPr>
          <a:lstStyle/>
          <a:p>
            <a:pPr algn="just"/>
            <a:r>
              <a:rPr lang="en-US" sz="1400" dirty="0"/>
              <a:t>Need for Customer Retention</a:t>
            </a:r>
            <a:r>
              <a:rPr lang="en-US" sz="1400" dirty="0" smtClean="0"/>
              <a:t>:</a:t>
            </a:r>
          </a:p>
          <a:p>
            <a:pPr algn="just"/>
            <a:endParaRPr lang="en-US" sz="1400" dirty="0" smtClean="0"/>
          </a:p>
          <a:p>
            <a:pPr algn="just"/>
            <a:r>
              <a:rPr lang="en-US" sz="1400" dirty="0" smtClean="0"/>
              <a:t> </a:t>
            </a:r>
            <a:r>
              <a:rPr lang="en-US" sz="1400" dirty="0"/>
              <a:t>Keeping current customers happy is generally more cost-effective than acquiring first-time customers. According to the Harvard Business Review, acquiring a new customer can be five to 25 times more expensive than holding on to an existing one. </a:t>
            </a:r>
          </a:p>
        </p:txBody>
      </p:sp>
      <p:sp>
        <p:nvSpPr>
          <p:cNvPr id="4" name="Rectangle 3"/>
          <p:cNvSpPr/>
          <p:nvPr/>
        </p:nvSpPr>
        <p:spPr>
          <a:xfrm>
            <a:off x="76200" y="3657600"/>
            <a:ext cx="8991600" cy="1600438"/>
          </a:xfrm>
          <a:prstGeom prst="rect">
            <a:avLst/>
          </a:prstGeom>
        </p:spPr>
        <p:txBody>
          <a:bodyPr wrap="square">
            <a:spAutoFit/>
          </a:bodyPr>
          <a:lstStyle/>
          <a:p>
            <a:pPr algn="just"/>
            <a:r>
              <a:rPr lang="en-US" sz="1400" dirty="0"/>
              <a:t>Companies don’t need to spend big on marketing, advertising, or sales outreach. It is easier to turn existing customers into repeating ones, since they already trust your brand from previous purchases. New customers, however, often require more convincing when it comes to that initial sale</a:t>
            </a:r>
            <a:r>
              <a:rPr lang="en-US" sz="1400" dirty="0" smtClean="0"/>
              <a:t>.</a:t>
            </a:r>
          </a:p>
          <a:p>
            <a:pPr algn="just"/>
            <a:endParaRPr lang="en-US" sz="1400" dirty="0"/>
          </a:p>
          <a:p>
            <a:pPr algn="just"/>
            <a:r>
              <a:rPr lang="en-US" sz="1400" dirty="0" smtClean="0"/>
              <a:t> </a:t>
            </a:r>
            <a:r>
              <a:rPr lang="en-US" sz="1400" dirty="0"/>
              <a:t>Customer loyalty won’t just give companies repeat business. Loyal customers are more likely to give free recommendations to their colleagues, friends, and family. Creating that cycle of retained customers and buzz marketing is one way a company can cultivate customer loyalty for long-term success.</a:t>
            </a:r>
          </a:p>
        </p:txBody>
      </p:sp>
    </p:spTree>
    <p:extLst>
      <p:ext uri="{BB962C8B-B14F-4D97-AF65-F5344CB8AC3E}">
        <p14:creationId xmlns:p14="http://schemas.microsoft.com/office/powerpoint/2010/main" val="3808385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76200"/>
            <a:ext cx="8610600" cy="954107"/>
          </a:xfrm>
          <a:prstGeom prst="rect">
            <a:avLst/>
          </a:prstGeom>
        </p:spPr>
        <p:txBody>
          <a:bodyPr wrap="square">
            <a:spAutoFit/>
          </a:bodyPr>
          <a:lstStyle/>
          <a:p>
            <a:pPr algn="just"/>
            <a:r>
              <a:rPr lang="en-US" sz="1400" dirty="0"/>
              <a:t>Improving customer retention means improving the customer experience. In fact, 77 percent of customers surveyed in a 2021 Customer Experience Trend Report being more loyal to a company that offers a good customer experience if they have an issue. 72 percent are willing to spend more from a company the offers good customer experiences. And 50 percent say that customer experience is more important to them now compared to a year ago. </a:t>
            </a:r>
          </a:p>
        </p:txBody>
      </p:sp>
      <p:sp>
        <p:nvSpPr>
          <p:cNvPr id="3" name="AutoShape 2" descr="Do you have a customer retention plan? | Smart Insight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447800"/>
            <a:ext cx="65532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76200" y="5068669"/>
            <a:ext cx="8991599" cy="523220"/>
          </a:xfrm>
          <a:prstGeom prst="rect">
            <a:avLst/>
          </a:prstGeom>
        </p:spPr>
        <p:txBody>
          <a:bodyPr wrap="square">
            <a:spAutoFit/>
          </a:bodyPr>
          <a:lstStyle/>
          <a:p>
            <a:pPr algn="just"/>
            <a:r>
              <a:rPr lang="en-US" sz="1400" dirty="0"/>
              <a:t>Since the cost of getting a new customer is an estimated five to ten times more than keeping an old one, nurturing loyal customers is a powerful strategy that helps businesses grow</a:t>
            </a:r>
          </a:p>
        </p:txBody>
      </p:sp>
    </p:spTree>
    <p:extLst>
      <p:ext uri="{BB962C8B-B14F-4D97-AF65-F5344CB8AC3E}">
        <p14:creationId xmlns:p14="http://schemas.microsoft.com/office/powerpoint/2010/main" val="50342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8610600" cy="369332"/>
          </a:xfrm>
          <a:prstGeom prst="rect">
            <a:avLst/>
          </a:prstGeom>
        </p:spPr>
        <p:txBody>
          <a:bodyPr wrap="square">
            <a:spAutoFit/>
          </a:bodyPr>
          <a:lstStyle/>
          <a:p>
            <a:endParaRPr lang="en-US" dirty="0" smtClean="0"/>
          </a:p>
        </p:txBody>
      </p:sp>
    </p:spTree>
    <p:extLst>
      <p:ext uri="{BB962C8B-B14F-4D97-AF65-F5344CB8AC3E}">
        <p14:creationId xmlns:p14="http://schemas.microsoft.com/office/powerpoint/2010/main" val="4019085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TotalTime>
  <Words>1556</Words>
  <Application>Microsoft Office PowerPoint</Application>
  <PresentationFormat>On-screen Show (4:3)</PresentationFormat>
  <Paragraphs>90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 Acknowledgement </vt:lpstr>
      <vt:lpstr>Introduction</vt:lpstr>
      <vt:lpstr>PowerPoint Presentation</vt:lpstr>
      <vt:lpstr>Benefits of Customer Retention: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11</cp:revision>
  <dcterms:created xsi:type="dcterms:W3CDTF">2022-01-23T08:21:58Z</dcterms:created>
  <dcterms:modified xsi:type="dcterms:W3CDTF">2022-01-27T09:27:26Z</dcterms:modified>
</cp:coreProperties>
</file>