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4"/>
  </p:notesMasterIdLst>
  <p:handoutMasterIdLst>
    <p:handoutMasterId r:id="rId25"/>
  </p:handoutMasterIdLst>
  <p:sldIdLst>
    <p:sldId id="338" r:id="rId5"/>
    <p:sldId id="340" r:id="rId6"/>
    <p:sldId id="333" r:id="rId7"/>
    <p:sldId id="265" r:id="rId8"/>
    <p:sldId id="263" r:id="rId9"/>
    <p:sldId id="339" r:id="rId10"/>
    <p:sldId id="347" r:id="rId11"/>
    <p:sldId id="355" r:id="rId12"/>
    <p:sldId id="264" r:id="rId13"/>
    <p:sldId id="348" r:id="rId14"/>
    <p:sldId id="349" r:id="rId15"/>
    <p:sldId id="350" r:id="rId16"/>
    <p:sldId id="351" r:id="rId17"/>
    <p:sldId id="352" r:id="rId18"/>
    <p:sldId id="353" r:id="rId19"/>
    <p:sldId id="343" r:id="rId20"/>
    <p:sldId id="354" r:id="rId21"/>
    <p:sldId id="266"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07"/>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hini%20nath\Desktop\managerial_economics\peer_graded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GDP</a:t>
            </a:r>
            <a:r>
              <a:rPr lang="en-IN" baseline="0"/>
              <a:t> per capita</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v>india</c:v>
          </c:tx>
          <c:spPr>
            <a:ln w="28575" cap="rnd">
              <a:solidFill>
                <a:schemeClr val="accent2"/>
              </a:solidFill>
              <a:round/>
            </a:ln>
            <a:effectLst/>
          </c:spPr>
          <c:marker>
            <c:symbol val="none"/>
          </c:marker>
          <c:cat>
            <c:strRef>
              <c:f>Sheet1!$A:$A</c:f>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f>Sheet1!$B$1:$B$14</c:f>
              <c:numCache>
                <c:formatCode>General</c:formatCode>
                <c:ptCount val="14"/>
                <c:pt idx="1">
                  <c:v>807</c:v>
                </c:pt>
                <c:pt idx="2" formatCode="#,##0">
                  <c:v>1028</c:v>
                </c:pt>
                <c:pt idx="3">
                  <c:v>999</c:v>
                </c:pt>
                <c:pt idx="4" formatCode="#,##0">
                  <c:v>1102</c:v>
                </c:pt>
                <c:pt idx="5" formatCode="#,##0">
                  <c:v>1358</c:v>
                </c:pt>
                <c:pt idx="6" formatCode="#,##0">
                  <c:v>1458</c:v>
                </c:pt>
                <c:pt idx="7" formatCode="#,##0">
                  <c:v>1444</c:v>
                </c:pt>
                <c:pt idx="8" formatCode="#,##0">
                  <c:v>1450</c:v>
                </c:pt>
                <c:pt idx="9" formatCode="#,##0">
                  <c:v>1574</c:v>
                </c:pt>
                <c:pt idx="10" formatCode="#,##0">
                  <c:v>1606</c:v>
                </c:pt>
                <c:pt idx="11" formatCode="#,##0">
                  <c:v>1733</c:v>
                </c:pt>
                <c:pt idx="12" formatCode="#,##0">
                  <c:v>1982</c:v>
                </c:pt>
                <c:pt idx="13" formatCode="#,##0">
                  <c:v>2006</c:v>
                </c:pt>
              </c:numCache>
            </c:numRef>
          </c:val>
          <c:smooth val="0"/>
          <c:extLst>
            <c:ext xmlns:c16="http://schemas.microsoft.com/office/drawing/2014/chart" uri="{C3380CC4-5D6E-409C-BE32-E72D297353CC}">
              <c16:uniqueId val="{00000000-1A89-4B06-B856-14AC5E16B02F}"/>
            </c:ext>
          </c:extLst>
        </c:ser>
        <c:ser>
          <c:idx val="2"/>
          <c:order val="2"/>
          <c:tx>
            <c:v>thailand</c:v>
          </c:tx>
          <c:spPr>
            <a:ln w="28575" cap="rnd">
              <a:solidFill>
                <a:schemeClr val="accent3"/>
              </a:solidFill>
              <a:round/>
            </a:ln>
            <a:effectLst/>
          </c:spPr>
          <c:marker>
            <c:symbol val="none"/>
          </c:marker>
          <c:cat>
            <c:strRef>
              <c:f>Sheet1!$A:$A</c:f>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f>Sheet1!$D$1:$D$14</c:f>
              <c:numCache>
                <c:formatCode>#,##0</c:formatCode>
                <c:ptCount val="14"/>
                <c:pt idx="1">
                  <c:v>3370</c:v>
                </c:pt>
                <c:pt idx="2">
                  <c:v>3973</c:v>
                </c:pt>
                <c:pt idx="3">
                  <c:v>4380</c:v>
                </c:pt>
                <c:pt idx="4">
                  <c:v>4213</c:v>
                </c:pt>
                <c:pt idx="5">
                  <c:v>5076</c:v>
                </c:pt>
                <c:pt idx="6">
                  <c:v>5492</c:v>
                </c:pt>
                <c:pt idx="7">
                  <c:v>5861</c:v>
                </c:pt>
                <c:pt idx="8">
                  <c:v>6168</c:v>
                </c:pt>
                <c:pt idx="9">
                  <c:v>5952</c:v>
                </c:pt>
                <c:pt idx="10">
                  <c:v>5840</c:v>
                </c:pt>
                <c:pt idx="11">
                  <c:v>5994</c:v>
                </c:pt>
                <c:pt idx="12">
                  <c:v>6593</c:v>
                </c:pt>
                <c:pt idx="13">
                  <c:v>7295</c:v>
                </c:pt>
              </c:numCache>
            </c:numRef>
          </c:val>
          <c:smooth val="0"/>
          <c:extLst>
            <c:ext xmlns:c16="http://schemas.microsoft.com/office/drawing/2014/chart" uri="{C3380CC4-5D6E-409C-BE32-E72D297353CC}">
              <c16:uniqueId val="{00000001-1A89-4B06-B856-14AC5E16B02F}"/>
            </c:ext>
          </c:extLst>
        </c:ser>
        <c:dLbls>
          <c:showLegendKey val="0"/>
          <c:showVal val="0"/>
          <c:showCatName val="0"/>
          <c:showSerName val="0"/>
          <c:showPercent val="0"/>
          <c:showBubbleSize val="0"/>
        </c:dLbls>
        <c:smooth val="0"/>
        <c:axId val="598639696"/>
        <c:axId val="447117872"/>
        <c:extLst>
          <c:ext xmlns:c15="http://schemas.microsoft.com/office/drawing/2012/chart" uri="{02D57815-91ED-43cb-92C2-25804820EDAC}">
            <c15:filteredLineSeries>
              <c15:ser>
                <c:idx val="0"/>
                <c:order val="0"/>
                <c:tx>
                  <c:v>year</c:v>
                </c:tx>
                <c:spPr>
                  <a:ln w="28575" cap="rnd">
                    <a:solidFill>
                      <a:schemeClr val="accent1"/>
                    </a:solidFill>
                    <a:round/>
                  </a:ln>
                  <a:effectLst/>
                </c:spPr>
                <c:marker>
                  <c:symbol val="none"/>
                </c:marker>
                <c:cat>
                  <c:strRef>
                    <c:extLst>
                      <c:ext uri="{02D57815-91ED-43cb-92C2-25804820EDAC}">
                        <c15:formulaRef>
                          <c15:sqref>Sheet1!$A:$A</c15:sqref>
                        </c15:formulaRef>
                      </c:ext>
                    </c:extLst>
                    <c:strCache>
                      <c:ptCount val="53"/>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20">
                        <c:v>2010</c:v>
                      </c:pt>
                      <c:pt idx="21">
                        <c:v>2011</c:v>
                      </c:pt>
                      <c:pt idx="22">
                        <c:v>2012</c:v>
                      </c:pt>
                      <c:pt idx="23">
                        <c:v>2013</c:v>
                      </c:pt>
                      <c:pt idx="24">
                        <c:v>2014</c:v>
                      </c:pt>
                      <c:pt idx="25">
                        <c:v>2015</c:v>
                      </c:pt>
                      <c:pt idx="26">
                        <c:v>2016</c:v>
                      </c:pt>
                      <c:pt idx="27">
                        <c:v>2017</c:v>
                      </c:pt>
                      <c:pt idx="28">
                        <c:v>2018</c:v>
                      </c:pt>
                      <c:pt idx="29">
                        <c:v>2019</c:v>
                      </c:pt>
                      <c:pt idx="35">
                        <c:v>2007</c:v>
                      </c:pt>
                      <c:pt idx="36">
                        <c:v>2008</c:v>
                      </c:pt>
                      <c:pt idx="37">
                        <c:v>2009</c:v>
                      </c:pt>
                      <c:pt idx="38">
                        <c:v>2010</c:v>
                      </c:pt>
                      <c:pt idx="39">
                        <c:v>2011</c:v>
                      </c:pt>
                      <c:pt idx="40">
                        <c:v>2012</c:v>
                      </c:pt>
                      <c:pt idx="41">
                        <c:v>2013</c:v>
                      </c:pt>
                      <c:pt idx="42">
                        <c:v>2014</c:v>
                      </c:pt>
                      <c:pt idx="43">
                        <c:v>2015</c:v>
                      </c:pt>
                      <c:pt idx="44">
                        <c:v>2016</c:v>
                      </c:pt>
                      <c:pt idx="45">
                        <c:v>2017</c:v>
                      </c:pt>
                      <c:pt idx="46">
                        <c:v>2018</c:v>
                      </c:pt>
                      <c:pt idx="47">
                        <c:v>2019</c:v>
                      </c:pt>
                      <c:pt idx="50">
                        <c:v>eob</c:v>
                      </c:pt>
                      <c:pt idx="51">
                        <c:v>cpi</c:v>
                      </c:pt>
                      <c:pt idx="52">
                        <c:v>eot</c:v>
                      </c:pt>
                    </c:strCache>
                  </c:strRef>
                </c:cat>
                <c:val>
                  <c:numRef>
                    <c:extLst>
                      <c:ext uri="{02D57815-91ED-43cb-92C2-25804820EDAC}">
                        <c15:formulaRef>
                          <c15:sqref>Sheet1!$A$1:$A$14</c15:sqref>
                        </c15:formulaRef>
                      </c:ext>
                    </c:extLst>
                    <c:numCache>
                      <c:formatCode>General</c:formatCode>
                      <c:ptCount val="14"/>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val>
                <c:smooth val="0"/>
                <c:extLst>
                  <c:ext xmlns:c16="http://schemas.microsoft.com/office/drawing/2014/chart" uri="{C3380CC4-5D6E-409C-BE32-E72D297353CC}">
                    <c16:uniqueId val="{00000002-1A89-4B06-B856-14AC5E16B02F}"/>
                  </c:ext>
                </c:extLst>
              </c15:ser>
            </c15:filteredLineSeries>
          </c:ext>
        </c:extLst>
      </c:lineChart>
      <c:catAx>
        <c:axId val="59863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17872"/>
        <c:crosses val="autoZero"/>
        <c:auto val="1"/>
        <c:lblAlgn val="ctr"/>
        <c:lblOffset val="100"/>
        <c:noMultiLvlLbl val="0"/>
      </c:catAx>
      <c:valAx>
        <c:axId val="447117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63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GDP</a:t>
            </a:r>
            <a:r>
              <a:rPr lang="en-IN" baseline="0"/>
              <a:t> growth</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Sheet1!$A$2:$A$15</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Sheet1!$C$2:$C$15</c:f>
              <c:numCache>
                <c:formatCode>General</c:formatCode>
                <c:ptCount val="14"/>
                <c:pt idx="0">
                  <c:v>0.1285</c:v>
                </c:pt>
                <c:pt idx="1">
                  <c:v>0.2747</c:v>
                </c:pt>
                <c:pt idx="2">
                  <c:v>-2.9000000000000001E-2</c:v>
                </c:pt>
                <c:pt idx="3">
                  <c:v>0.1036</c:v>
                </c:pt>
                <c:pt idx="4">
                  <c:v>0.23200000000000001</c:v>
                </c:pt>
                <c:pt idx="5">
                  <c:v>7.4099999999999999E-2</c:v>
                </c:pt>
                <c:pt idx="6">
                  <c:v>-9.7999999999999997E-3</c:v>
                </c:pt>
                <c:pt idx="7">
                  <c:v>4.0000000000000001E-3</c:v>
                </c:pt>
                <c:pt idx="8">
                  <c:v>8.5699999999999998E-2</c:v>
                </c:pt>
                <c:pt idx="9">
                  <c:v>2.0199999999999999E-2</c:v>
                </c:pt>
                <c:pt idx="10">
                  <c:v>7.9100000000000004E-2</c:v>
                </c:pt>
                <c:pt idx="11">
                  <c:v>0.14380000000000001</c:v>
                </c:pt>
                <c:pt idx="12">
                  <c:v>1.2200000000000001E-2</c:v>
                </c:pt>
                <c:pt idx="13">
                  <c:v>4.9000000000000002E-2</c:v>
                </c:pt>
              </c:numCache>
            </c:numRef>
          </c:val>
          <c:smooth val="0"/>
          <c:extLst>
            <c:ext xmlns:c16="http://schemas.microsoft.com/office/drawing/2014/chart" uri="{C3380CC4-5D6E-409C-BE32-E72D297353CC}">
              <c16:uniqueId val="{00000000-2690-4525-A9AE-5350A0B2B2DE}"/>
            </c:ext>
          </c:extLst>
        </c:ser>
        <c:ser>
          <c:idx val="1"/>
          <c:order val="1"/>
          <c:tx>
            <c:v>thailand</c:v>
          </c:tx>
          <c:spPr>
            <a:ln w="28575" cap="rnd">
              <a:solidFill>
                <a:schemeClr val="accent2"/>
              </a:solidFill>
              <a:round/>
            </a:ln>
            <a:effectLst/>
          </c:spPr>
          <c:marker>
            <c:symbol val="none"/>
          </c:marker>
          <c:cat>
            <c:numRef>
              <c:f>Sheet1!$A$2:$A$15</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Sheet1!$E$2:$E$15</c:f>
              <c:numCache>
                <c:formatCode>General</c:formatCode>
                <c:ptCount val="14"/>
                <c:pt idx="0">
                  <c:v>0.1643</c:v>
                </c:pt>
                <c:pt idx="1">
                  <c:v>0.17910000000000001</c:v>
                </c:pt>
                <c:pt idx="2">
                  <c:v>0.1024</c:v>
                </c:pt>
                <c:pt idx="3">
                  <c:v>-3.8100000000000002E-2</c:v>
                </c:pt>
                <c:pt idx="4">
                  <c:v>0.2049</c:v>
                </c:pt>
                <c:pt idx="5">
                  <c:v>8.1900000000000001E-2</c:v>
                </c:pt>
                <c:pt idx="6">
                  <c:v>6.7100000000000007E-2</c:v>
                </c:pt>
                <c:pt idx="7">
                  <c:v>5.2499999999999998E-2</c:v>
                </c:pt>
                <c:pt idx="8">
                  <c:v>-3.5099999999999999E-2</c:v>
                </c:pt>
                <c:pt idx="9">
                  <c:v>-1.8800000000000001E-2</c:v>
                </c:pt>
                <c:pt idx="10">
                  <c:v>2.64E-2</c:v>
                </c:pt>
                <c:pt idx="11">
                  <c:v>9.9900000000000003E-2</c:v>
                </c:pt>
                <c:pt idx="12">
                  <c:v>0.1066</c:v>
                </c:pt>
                <c:pt idx="13">
                  <c:v>7.0300000000000001E-2</c:v>
                </c:pt>
              </c:numCache>
            </c:numRef>
          </c:val>
          <c:smooth val="0"/>
          <c:extLst>
            <c:ext xmlns:c16="http://schemas.microsoft.com/office/drawing/2014/chart" uri="{C3380CC4-5D6E-409C-BE32-E72D297353CC}">
              <c16:uniqueId val="{00000001-2690-4525-A9AE-5350A0B2B2DE}"/>
            </c:ext>
          </c:extLst>
        </c:ser>
        <c:dLbls>
          <c:showLegendKey val="0"/>
          <c:showVal val="0"/>
          <c:showCatName val="0"/>
          <c:showSerName val="0"/>
          <c:showPercent val="0"/>
          <c:showBubbleSize val="0"/>
        </c:dLbls>
        <c:smooth val="0"/>
        <c:axId val="597681016"/>
        <c:axId val="597681336"/>
      </c:lineChart>
      <c:catAx>
        <c:axId val="597681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681336"/>
        <c:crosses val="autoZero"/>
        <c:auto val="1"/>
        <c:lblAlgn val="ctr"/>
        <c:lblOffset val="100"/>
        <c:noMultiLvlLbl val="0"/>
      </c:catAx>
      <c:valAx>
        <c:axId val="597681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681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Inflation</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Sheet1!$A$21:$A$30</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Sheet1!$B$21:$B$30</c:f>
              <c:numCache>
                <c:formatCode>General</c:formatCode>
                <c:ptCount val="10"/>
                <c:pt idx="0">
                  <c:v>0.11990000000000001</c:v>
                </c:pt>
                <c:pt idx="1">
                  <c:v>8.8599999999999998E-2</c:v>
                </c:pt>
                <c:pt idx="2">
                  <c:v>9.3100000000000002E-2</c:v>
                </c:pt>
                <c:pt idx="3">
                  <c:v>0.1091</c:v>
                </c:pt>
                <c:pt idx="4">
                  <c:v>6.3500000000000001E-2</c:v>
                </c:pt>
                <c:pt idx="5">
                  <c:v>5.8700000000000002E-2</c:v>
                </c:pt>
                <c:pt idx="6">
                  <c:v>4.9399999999999999E-2</c:v>
                </c:pt>
                <c:pt idx="7">
                  <c:v>2.4899999999999999E-2</c:v>
                </c:pt>
                <c:pt idx="8">
                  <c:v>4.8599999999999997E-2</c:v>
                </c:pt>
                <c:pt idx="9">
                  <c:v>7.6600000000000001E-2</c:v>
                </c:pt>
              </c:numCache>
            </c:numRef>
          </c:val>
          <c:smooth val="0"/>
          <c:extLst>
            <c:ext xmlns:c16="http://schemas.microsoft.com/office/drawing/2014/chart" uri="{C3380CC4-5D6E-409C-BE32-E72D297353CC}">
              <c16:uniqueId val="{00000000-E11F-47D7-B8C8-3C8DD2179981}"/>
            </c:ext>
          </c:extLst>
        </c:ser>
        <c:ser>
          <c:idx val="1"/>
          <c:order val="1"/>
          <c:tx>
            <c:v>thailand</c:v>
          </c:tx>
          <c:spPr>
            <a:ln w="28575" cap="rnd">
              <a:solidFill>
                <a:schemeClr val="accent2"/>
              </a:solidFill>
              <a:round/>
            </a:ln>
            <a:effectLst/>
          </c:spPr>
          <c:marker>
            <c:symbol val="none"/>
          </c:marker>
          <c:cat>
            <c:numRef>
              <c:f>Sheet1!$A$21:$A$30</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Sheet1!$E$21:$E$30</c:f>
              <c:numCache>
                <c:formatCode>General</c:formatCode>
                <c:ptCount val="10"/>
                <c:pt idx="0">
                  <c:v>3.2500000000000001E-2</c:v>
                </c:pt>
                <c:pt idx="1">
                  <c:v>3.8100000000000002E-2</c:v>
                </c:pt>
                <c:pt idx="2">
                  <c:v>3.0099999999999998E-2</c:v>
                </c:pt>
                <c:pt idx="3">
                  <c:v>2.18E-2</c:v>
                </c:pt>
                <c:pt idx="4">
                  <c:v>1.9E-2</c:v>
                </c:pt>
                <c:pt idx="5">
                  <c:v>-8.9999999999999993E-3</c:v>
                </c:pt>
                <c:pt idx="6">
                  <c:v>1.9E-3</c:v>
                </c:pt>
                <c:pt idx="7">
                  <c:v>6.7000000000000002E-3</c:v>
                </c:pt>
                <c:pt idx="8">
                  <c:v>1.06E-2</c:v>
                </c:pt>
                <c:pt idx="9">
                  <c:v>7.1000000000000004E-3</c:v>
                </c:pt>
              </c:numCache>
            </c:numRef>
          </c:val>
          <c:smooth val="0"/>
          <c:extLst>
            <c:ext xmlns:c16="http://schemas.microsoft.com/office/drawing/2014/chart" uri="{C3380CC4-5D6E-409C-BE32-E72D297353CC}">
              <c16:uniqueId val="{00000001-E11F-47D7-B8C8-3C8DD2179981}"/>
            </c:ext>
          </c:extLst>
        </c:ser>
        <c:dLbls>
          <c:showLegendKey val="0"/>
          <c:showVal val="0"/>
          <c:showCatName val="0"/>
          <c:showSerName val="0"/>
          <c:showPercent val="0"/>
          <c:showBubbleSize val="0"/>
        </c:dLbls>
        <c:smooth val="0"/>
        <c:axId val="733695504"/>
        <c:axId val="733696144"/>
      </c:lineChart>
      <c:catAx>
        <c:axId val="73369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96144"/>
        <c:crosses val="autoZero"/>
        <c:auto val="1"/>
        <c:lblAlgn val="ctr"/>
        <c:lblOffset val="100"/>
        <c:noMultiLvlLbl val="0"/>
      </c:catAx>
      <c:valAx>
        <c:axId val="733696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9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unemployment</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india</c:v>
          </c:tx>
          <c:spPr>
            <a:ln w="28575" cap="rnd">
              <a:solidFill>
                <a:schemeClr val="accent1"/>
              </a:solidFill>
              <a:round/>
            </a:ln>
            <a:effectLst/>
          </c:spPr>
          <c:marker>
            <c:symbol val="none"/>
          </c:marker>
          <c:cat>
            <c:numRef>
              <c:f>Sheet1!$A$36:$A$48</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Sheet1!$B$36:$B$48</c:f>
              <c:numCache>
                <c:formatCode>General</c:formatCode>
                <c:ptCount val="13"/>
                <c:pt idx="0">
                  <c:v>5.3199999999999997E-2</c:v>
                </c:pt>
                <c:pt idx="1">
                  <c:v>5.28E-2</c:v>
                </c:pt>
                <c:pt idx="2">
                  <c:v>5.57E-2</c:v>
                </c:pt>
                <c:pt idx="3">
                  <c:v>5.6399999999999999E-2</c:v>
                </c:pt>
                <c:pt idx="4">
                  <c:v>5.6399999999999999E-2</c:v>
                </c:pt>
                <c:pt idx="5">
                  <c:v>5.6500000000000002E-2</c:v>
                </c:pt>
                <c:pt idx="6">
                  <c:v>5.67E-2</c:v>
                </c:pt>
                <c:pt idx="7">
                  <c:v>5.6099999999999997E-2</c:v>
                </c:pt>
                <c:pt idx="8">
                  <c:v>5.57E-2</c:v>
                </c:pt>
                <c:pt idx="9">
                  <c:v>5.5100000000000003E-2</c:v>
                </c:pt>
                <c:pt idx="10">
                  <c:v>5.4199999999999998E-2</c:v>
                </c:pt>
                <c:pt idx="11">
                  <c:v>5.33E-2</c:v>
                </c:pt>
                <c:pt idx="12">
                  <c:v>5.3600000000000002E-2</c:v>
                </c:pt>
              </c:numCache>
            </c:numRef>
          </c:val>
          <c:smooth val="0"/>
          <c:extLst>
            <c:ext xmlns:c16="http://schemas.microsoft.com/office/drawing/2014/chart" uri="{C3380CC4-5D6E-409C-BE32-E72D297353CC}">
              <c16:uniqueId val="{00000000-8BC8-4B36-AB5E-0B1EAF222983}"/>
            </c:ext>
          </c:extLst>
        </c:ser>
        <c:ser>
          <c:idx val="1"/>
          <c:order val="1"/>
          <c:tx>
            <c:v>thailand</c:v>
          </c:tx>
          <c:spPr>
            <a:ln w="28575" cap="rnd">
              <a:solidFill>
                <a:schemeClr val="accent2"/>
              </a:solidFill>
              <a:round/>
            </a:ln>
            <a:effectLst/>
          </c:spPr>
          <c:marker>
            <c:symbol val="none"/>
          </c:marker>
          <c:cat>
            <c:numRef>
              <c:f>Sheet1!$A$36:$A$48</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Sheet1!$E$36:$E$48</c:f>
              <c:numCache>
                <c:formatCode>General</c:formatCode>
                <c:ptCount val="13"/>
                <c:pt idx="0">
                  <c:v>1.18E-2</c:v>
                </c:pt>
                <c:pt idx="1">
                  <c:v>1.18E-2</c:v>
                </c:pt>
                <c:pt idx="2">
                  <c:v>9.4000000000000004E-3</c:v>
                </c:pt>
                <c:pt idx="3">
                  <c:v>6.1999999999999998E-3</c:v>
                </c:pt>
                <c:pt idx="4">
                  <c:v>6.6E-3</c:v>
                </c:pt>
                <c:pt idx="5">
                  <c:v>5.7999999999999996E-3</c:v>
                </c:pt>
                <c:pt idx="6">
                  <c:v>4.8999999999999998E-3</c:v>
                </c:pt>
                <c:pt idx="7">
                  <c:v>5.7999999999999996E-3</c:v>
                </c:pt>
                <c:pt idx="8">
                  <c:v>6.0000000000000001E-3</c:v>
                </c:pt>
                <c:pt idx="9">
                  <c:v>6.8999999999999999E-3</c:v>
                </c:pt>
                <c:pt idx="10">
                  <c:v>8.3000000000000001E-3</c:v>
                </c:pt>
                <c:pt idx="11">
                  <c:v>7.7000000000000002E-3</c:v>
                </c:pt>
                <c:pt idx="12">
                  <c:v>7.4999999999999997E-3</c:v>
                </c:pt>
              </c:numCache>
            </c:numRef>
          </c:val>
          <c:smooth val="0"/>
          <c:extLst>
            <c:ext xmlns:c16="http://schemas.microsoft.com/office/drawing/2014/chart" uri="{C3380CC4-5D6E-409C-BE32-E72D297353CC}">
              <c16:uniqueId val="{00000001-8BC8-4B36-AB5E-0B1EAF222983}"/>
            </c:ext>
          </c:extLst>
        </c:ser>
        <c:dLbls>
          <c:showLegendKey val="0"/>
          <c:showVal val="0"/>
          <c:showCatName val="0"/>
          <c:showSerName val="0"/>
          <c:showPercent val="0"/>
          <c:showBubbleSize val="0"/>
        </c:dLbls>
        <c:smooth val="0"/>
        <c:axId val="733688464"/>
        <c:axId val="733688784"/>
      </c:lineChart>
      <c:catAx>
        <c:axId val="73368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88784"/>
        <c:crosses val="autoZero"/>
        <c:auto val="1"/>
        <c:lblAlgn val="ctr"/>
        <c:lblOffset val="100"/>
        <c:noMultiLvlLbl val="0"/>
      </c:catAx>
      <c:valAx>
        <c:axId val="7336887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8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lstStyle/>
        <a:p>
          <a:pPr algn="l">
            <a:buFont typeface="Symbol" panose="05050102010706020507" pitchFamily="18" charset="2"/>
            <a:buChar char=""/>
          </a:pPr>
          <a:r>
            <a:rPr lang="en-IN" sz="1600" dirty="0">
              <a:solidFill>
                <a:schemeClr val="bg1"/>
              </a:solidFill>
            </a:rPr>
            <a:t>In the year 2019 a share of 39.8% of apparel users in </a:t>
          </a:r>
          <a:r>
            <a:rPr lang="en-IN" sz="1600" dirty="0" err="1">
              <a:solidFill>
                <a:schemeClr val="bg1"/>
              </a:solidFill>
            </a:rPr>
            <a:t>india</a:t>
          </a:r>
          <a:r>
            <a:rPr lang="en-IN" sz="1600" dirty="0">
              <a:solidFill>
                <a:schemeClr val="bg1"/>
              </a:solidFill>
            </a:rPr>
            <a:t> were between 25-34 years old.</a:t>
          </a:r>
        </a:p>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year 2019 a share of 33.0% of apparel users in </a:t>
          </a:r>
          <a:r>
            <a:rPr lang="en-IN" sz="1600" dirty="0" err="1">
              <a:solidFill>
                <a:schemeClr val="bg1"/>
              </a:solidFill>
            </a:rPr>
            <a:t>thailand</a:t>
          </a:r>
          <a:r>
            <a:rPr lang="en-IN" sz="1600" dirty="0">
              <a:solidFill>
                <a:schemeClr val="bg1"/>
              </a:solidFill>
            </a:rPr>
            <a:t>  were between 25-34 years old</a:t>
          </a:r>
          <a:endParaRPr lang="en-US" sz="16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lstStyle/>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Fashion segment, in Thailand  6% of total market revenue will be generated through online sales by 2024.</a:t>
          </a:r>
        </a:p>
        <a:p>
          <a:pPr algn="l">
            <a:buFont typeface="Symbol" panose="05050102010706020507" pitchFamily="18" charset="2"/>
            <a:buChar char=""/>
          </a:pPr>
          <a:endParaRPr lang="en-IN" sz="1600" dirty="0">
            <a:solidFill>
              <a:schemeClr val="bg1"/>
            </a:solidFill>
          </a:endParaRPr>
        </a:p>
        <a:p>
          <a:pPr algn="l">
            <a:buFont typeface="Symbol" panose="05050102010706020507" pitchFamily="18" charset="2"/>
            <a:buChar char=""/>
          </a:pPr>
          <a:r>
            <a:rPr lang="en-IN" sz="1600" dirty="0">
              <a:solidFill>
                <a:schemeClr val="bg1"/>
              </a:solidFill>
            </a:rPr>
            <a:t>In the Fashion segment, in India, 8% of total market revenue will be generated through online sales by 2024</a:t>
          </a:r>
          <a:endParaRPr lang="en-US" sz="1600" dirty="0">
            <a:solidFill>
              <a:schemeClr val="bg1"/>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endParaRPr lang="en-US" sz="1600" dirty="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pt>
    <dgm:pt modelId="{A6EC63B3-C51F-BD4C-AEDE-3C1BEC0C7833}" type="pres">
      <dgm:prSet presAssocID="{3CA3A262-78E2-46B9-86B9-EC5A18FB14DE}" presName="vert1" presStyleCnt="0"/>
      <dgm:spPr/>
    </dgm:pt>
  </dgm:ptLst>
  <dgm:cxnL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CB779D4E-8EEB-A849-B2AF-50AAE1FB511B}" type="presOf" srcId="{3CA3A262-78E2-46B9-86B9-EC5A18FB14DE}" destId="{957815F8-9C36-1140-BDB3-0407376DDA24}"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B72B51E5-32C4-3648-ADD5-2B80FE381DE5}" type="presOf" srcId="{15F858BE-12F3-4653-B340-0B188B98203C}" destId="{7DAF90AF-7CE1-D044-AB67-E772D8B64C31}"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449BF4EB-8EBD-894C-91D4-10983A9E9D7B}" type="presOf" srcId="{18935234-F39B-4F64-9D3E-ECC198090598}" destId="{6639C706-905D-3248-BE34-3BE36FC9DC61}" srcOrd="0" destOrd="0" presId="urn:microsoft.com/office/officeart/2008/layout/LinedList"/>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year 2019 a share of 39.8% of apparel users in </a:t>
          </a:r>
          <a:r>
            <a:rPr lang="en-IN" sz="1600" kern="1200" dirty="0" err="1">
              <a:solidFill>
                <a:schemeClr val="bg1"/>
              </a:solidFill>
            </a:rPr>
            <a:t>india</a:t>
          </a:r>
          <a:r>
            <a:rPr lang="en-IN" sz="1600" kern="1200" dirty="0">
              <a:solidFill>
                <a:schemeClr val="bg1"/>
              </a:solidFill>
            </a:rPr>
            <a:t> were between 25-34 years old.</a:t>
          </a:r>
        </a:p>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year 2019 a share of 33.0% of apparel users in </a:t>
          </a:r>
          <a:r>
            <a:rPr lang="en-IN" sz="1600" kern="1200" dirty="0" err="1">
              <a:solidFill>
                <a:schemeClr val="bg1"/>
              </a:solidFill>
            </a:rPr>
            <a:t>thailand</a:t>
          </a:r>
          <a:r>
            <a:rPr lang="en-IN" sz="1600" kern="1200" dirty="0">
              <a:solidFill>
                <a:schemeClr val="bg1"/>
              </a:solidFill>
            </a:rPr>
            <a:t>  were between 25-34 years old</a:t>
          </a:r>
          <a:endParaRPr lang="en-US" sz="1600" kern="1200" dirty="0">
            <a:solidFill>
              <a:schemeClr val="bg1"/>
            </a:solidFill>
          </a:endParaRP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Fashion segment, in Thailand  6% of total market revenue will be generated through online sales by 2024.</a:t>
          </a:r>
        </a:p>
        <a:p>
          <a:pPr marL="0" lvl="0" indent="0" algn="l" defTabSz="711200">
            <a:lnSpc>
              <a:spcPct val="90000"/>
            </a:lnSpc>
            <a:spcBef>
              <a:spcPct val="0"/>
            </a:spcBef>
            <a:spcAft>
              <a:spcPct val="35000"/>
            </a:spcAft>
            <a:buFont typeface="Symbol" panose="05050102010706020507" pitchFamily="18" charset="2"/>
            <a:buNone/>
          </a:pPr>
          <a:endParaRPr lang="en-IN" sz="1600" kern="1200" dirty="0">
            <a:solidFill>
              <a:schemeClr val="bg1"/>
            </a:solidFill>
          </a:endParaRPr>
        </a:p>
        <a:p>
          <a:pPr marL="0" lvl="0" indent="0" algn="l" defTabSz="711200">
            <a:lnSpc>
              <a:spcPct val="90000"/>
            </a:lnSpc>
            <a:spcBef>
              <a:spcPct val="0"/>
            </a:spcBef>
            <a:spcAft>
              <a:spcPct val="35000"/>
            </a:spcAft>
            <a:buFont typeface="Symbol" panose="05050102010706020507" pitchFamily="18" charset="2"/>
            <a:buNone/>
          </a:pPr>
          <a:r>
            <a:rPr lang="en-IN" sz="1600" kern="1200" dirty="0">
              <a:solidFill>
                <a:schemeClr val="bg1"/>
              </a:solidFill>
            </a:rPr>
            <a:t>In the Fashion segment, in India, 8% of total market revenue will be generated through online sales by 2024</a:t>
          </a:r>
          <a:endParaRPr lang="en-US" sz="1600" kern="1200" dirty="0">
            <a:solidFill>
              <a:schemeClr val="bg1"/>
            </a:solidFill>
          </a:endParaRP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0" y="3500111"/>
        <a:ext cx="5341938" cy="17487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8/1/2020</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intouch-quality.com/blog/thailand-manufacturing-an-alternative-to-sourcing-from-china" TargetMode="External"/><Relationship Id="rId3" Type="http://schemas.openxmlformats.org/officeDocument/2006/relationships/image" Target="../media/image18.jpeg"/><Relationship Id="rId7" Type="http://schemas.openxmlformats.org/officeDocument/2006/relationships/hyperlink" Target="http://www.technopak.com/Files/fashion-retail-scenario-in-india.pdf" TargetMode="External"/><Relationship Id="rId2" Type="http://schemas.openxmlformats.org/officeDocument/2006/relationships/image" Target="../media/image17.jpeg"/><Relationship Id="rId1" Type="http://schemas.openxmlformats.org/officeDocument/2006/relationships/slideLayout" Target="../slideLayouts/slideLayout11.xml"/><Relationship Id="rId6" Type="http://schemas.openxmlformats.org/officeDocument/2006/relationships/hyperlink" Target="https://www.statista.com/outlook/244/126/fashion/thailand#market-revenue" TargetMode="External"/><Relationship Id="rId5" Type="http://schemas.openxmlformats.org/officeDocument/2006/relationships/hyperlink" Target="https://www.mckinsey.com/industries/retail/our-insights/how-indias-ascent-could-change-the-fashion-industry" TargetMode="Externa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dirty="0"/>
              <a:t>URBAN OUTFITTERS </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lstStyle/>
          <a:p>
            <a:r>
              <a:rPr lang="en-US" dirty="0"/>
              <a:t>EXPANSION OPPORTUNITIES</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6A6D-CA77-4335-95E5-3423A534D04A}"/>
              </a:ext>
            </a:extLst>
          </p:cNvPr>
          <p:cNvSpPr>
            <a:spLocks noGrp="1"/>
          </p:cNvSpPr>
          <p:nvPr>
            <p:ph type="title"/>
          </p:nvPr>
        </p:nvSpPr>
        <p:spPr/>
        <p:txBody>
          <a:bodyPr/>
          <a:lstStyle/>
          <a:p>
            <a:r>
              <a:rPr lang="en-US" dirty="0"/>
              <a:t>Macroeconomic analysis</a:t>
            </a:r>
            <a:endParaRPr lang="en-IN" dirty="0"/>
          </a:p>
        </p:txBody>
      </p:sp>
      <p:graphicFrame>
        <p:nvGraphicFramePr>
          <p:cNvPr id="4" name="Chart 3">
            <a:extLst>
              <a:ext uri="{FF2B5EF4-FFF2-40B4-BE49-F238E27FC236}">
                <a16:creationId xmlns:a16="http://schemas.microsoft.com/office/drawing/2014/main" id="{7CFC6800-C2FC-40BA-91FF-0FD16AA500A4}"/>
              </a:ext>
            </a:extLst>
          </p:cNvPr>
          <p:cNvGraphicFramePr>
            <a:graphicFrameLocks/>
          </p:cNvGraphicFramePr>
          <p:nvPr>
            <p:extLst>
              <p:ext uri="{D42A27DB-BD31-4B8C-83A1-F6EECF244321}">
                <p14:modId xmlns:p14="http://schemas.microsoft.com/office/powerpoint/2010/main" val="3160947629"/>
              </p:ext>
            </p:extLst>
          </p:nvPr>
        </p:nvGraphicFramePr>
        <p:xfrm>
          <a:off x="880369" y="14423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4D15940-1D44-4E8B-8E70-CEFF7A39D047}"/>
              </a:ext>
            </a:extLst>
          </p:cNvPr>
          <p:cNvGraphicFramePr>
            <a:graphicFrameLocks/>
          </p:cNvGraphicFramePr>
          <p:nvPr>
            <p:extLst>
              <p:ext uri="{D42A27DB-BD31-4B8C-83A1-F6EECF244321}">
                <p14:modId xmlns:p14="http://schemas.microsoft.com/office/powerpoint/2010/main" val="344065417"/>
              </p:ext>
            </p:extLst>
          </p:nvPr>
        </p:nvGraphicFramePr>
        <p:xfrm>
          <a:off x="6245588" y="144231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E80D8E7-F9E4-4141-BA70-93D691E48D2A}"/>
              </a:ext>
            </a:extLst>
          </p:cNvPr>
          <p:cNvSpPr txBox="1"/>
          <p:nvPr/>
        </p:nvSpPr>
        <p:spPr>
          <a:xfrm>
            <a:off x="730780" y="4829736"/>
            <a:ext cx="110296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high inflation rate in India could be either due to the steady increase of wages or declining supply. This means that costs of operation can increase substantially over time.</a:t>
            </a:r>
          </a:p>
          <a:p>
            <a:pPr marL="285750" indent="-285750">
              <a:buFont typeface="Arial" panose="020B0604020202020204" pitchFamily="34" charset="0"/>
              <a:buChar char="•"/>
            </a:pPr>
            <a:r>
              <a:rPr lang="en-US" dirty="0"/>
              <a:t>Thailand’s inflation rate is more stable </a:t>
            </a:r>
          </a:p>
          <a:p>
            <a:pPr marL="285750" indent="-285750">
              <a:buFont typeface="Arial" panose="020B0604020202020204" pitchFamily="34" charset="0"/>
              <a:buChar char="•"/>
            </a:pPr>
            <a:r>
              <a:rPr lang="en-US" dirty="0"/>
              <a:t> The Indian economy thrives on the service sector where as the Thailand economy thrives on the manufacturing sector</a:t>
            </a:r>
          </a:p>
          <a:p>
            <a:pPr marL="285750" indent="-285750">
              <a:buFont typeface="Arial" panose="020B0604020202020204" pitchFamily="34" charset="0"/>
              <a:buChar char="•"/>
            </a:pPr>
            <a:r>
              <a:rPr lang="en-US" dirty="0"/>
              <a:t>Inflation is likely to increase in 20-21 for both the countries due to the COVID-19 recession but also benefit from the relocation of manufacturing units from china and provide a lot more jobs bringing down the unemployment.</a:t>
            </a:r>
          </a:p>
        </p:txBody>
      </p:sp>
    </p:spTree>
    <p:extLst>
      <p:ext uri="{BB962C8B-B14F-4D97-AF65-F5344CB8AC3E}">
        <p14:creationId xmlns:p14="http://schemas.microsoft.com/office/powerpoint/2010/main" val="155062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8E27-1A13-4D5E-9570-D6DE61415471}"/>
              </a:ext>
            </a:extLst>
          </p:cNvPr>
          <p:cNvSpPr>
            <a:spLocks noGrp="1"/>
          </p:cNvSpPr>
          <p:nvPr>
            <p:ph type="title"/>
          </p:nvPr>
        </p:nvSpPr>
        <p:spPr/>
        <p:txBody>
          <a:bodyPr/>
          <a:lstStyle/>
          <a:p>
            <a:r>
              <a:rPr lang="en-US" dirty="0"/>
              <a:t>MACROECONOMIC ANALYSIS</a:t>
            </a:r>
            <a:endParaRPr lang="en-IN" dirty="0"/>
          </a:p>
        </p:txBody>
      </p:sp>
      <p:graphicFrame>
        <p:nvGraphicFramePr>
          <p:cNvPr id="7" name="Table 6">
            <a:extLst>
              <a:ext uri="{FF2B5EF4-FFF2-40B4-BE49-F238E27FC236}">
                <a16:creationId xmlns:a16="http://schemas.microsoft.com/office/drawing/2014/main" id="{A596D755-5590-426F-9A87-4DB4F214F8A1}"/>
              </a:ext>
            </a:extLst>
          </p:cNvPr>
          <p:cNvGraphicFramePr>
            <a:graphicFrameLocks noGrp="1"/>
          </p:cNvGraphicFramePr>
          <p:nvPr>
            <p:extLst>
              <p:ext uri="{D42A27DB-BD31-4B8C-83A1-F6EECF244321}">
                <p14:modId xmlns:p14="http://schemas.microsoft.com/office/powerpoint/2010/main" val="3909752418"/>
              </p:ext>
            </p:extLst>
          </p:nvPr>
        </p:nvGraphicFramePr>
        <p:xfrm>
          <a:off x="307759" y="1562470"/>
          <a:ext cx="11576482" cy="1504164"/>
        </p:xfrm>
        <a:graphic>
          <a:graphicData uri="http://schemas.openxmlformats.org/drawingml/2006/table">
            <a:tbl>
              <a:tblPr>
                <a:tableStyleId>{5C22544A-7EE6-4342-B048-85BDC9FD1C3A}</a:tableStyleId>
              </a:tblPr>
              <a:tblGrid>
                <a:gridCol w="480269">
                  <a:extLst>
                    <a:ext uri="{9D8B030D-6E8A-4147-A177-3AD203B41FA5}">
                      <a16:colId xmlns:a16="http://schemas.microsoft.com/office/drawing/2014/main" val="1516358265"/>
                    </a:ext>
                  </a:extLst>
                </a:gridCol>
                <a:gridCol w="1310733">
                  <a:extLst>
                    <a:ext uri="{9D8B030D-6E8A-4147-A177-3AD203B41FA5}">
                      <a16:colId xmlns:a16="http://schemas.microsoft.com/office/drawing/2014/main" val="1851033259"/>
                    </a:ext>
                  </a:extLst>
                </a:gridCol>
                <a:gridCol w="870487">
                  <a:extLst>
                    <a:ext uri="{9D8B030D-6E8A-4147-A177-3AD203B41FA5}">
                      <a16:colId xmlns:a16="http://schemas.microsoft.com/office/drawing/2014/main" val="2962206699"/>
                    </a:ext>
                  </a:extLst>
                </a:gridCol>
                <a:gridCol w="1560874">
                  <a:extLst>
                    <a:ext uri="{9D8B030D-6E8A-4147-A177-3AD203B41FA5}">
                      <a16:colId xmlns:a16="http://schemas.microsoft.com/office/drawing/2014/main" val="2514912566"/>
                    </a:ext>
                  </a:extLst>
                </a:gridCol>
                <a:gridCol w="830465">
                  <a:extLst>
                    <a:ext uri="{9D8B030D-6E8A-4147-A177-3AD203B41FA5}">
                      <a16:colId xmlns:a16="http://schemas.microsoft.com/office/drawing/2014/main" val="2543349334"/>
                    </a:ext>
                  </a:extLst>
                </a:gridCol>
                <a:gridCol w="950532">
                  <a:extLst>
                    <a:ext uri="{9D8B030D-6E8A-4147-A177-3AD203B41FA5}">
                      <a16:colId xmlns:a16="http://schemas.microsoft.com/office/drawing/2014/main" val="2300477975"/>
                    </a:ext>
                  </a:extLst>
                </a:gridCol>
                <a:gridCol w="660370">
                  <a:extLst>
                    <a:ext uri="{9D8B030D-6E8A-4147-A177-3AD203B41FA5}">
                      <a16:colId xmlns:a16="http://schemas.microsoft.com/office/drawing/2014/main" val="1129905549"/>
                    </a:ext>
                  </a:extLst>
                </a:gridCol>
                <a:gridCol w="1340751">
                  <a:extLst>
                    <a:ext uri="{9D8B030D-6E8A-4147-A177-3AD203B41FA5}">
                      <a16:colId xmlns:a16="http://schemas.microsoft.com/office/drawing/2014/main" val="891081445"/>
                    </a:ext>
                  </a:extLst>
                </a:gridCol>
                <a:gridCol w="610342">
                  <a:extLst>
                    <a:ext uri="{9D8B030D-6E8A-4147-A177-3AD203B41FA5}">
                      <a16:colId xmlns:a16="http://schemas.microsoft.com/office/drawing/2014/main" val="3665347049"/>
                    </a:ext>
                  </a:extLst>
                </a:gridCol>
                <a:gridCol w="1060594">
                  <a:extLst>
                    <a:ext uri="{9D8B030D-6E8A-4147-A177-3AD203B41FA5}">
                      <a16:colId xmlns:a16="http://schemas.microsoft.com/office/drawing/2014/main" val="1407452677"/>
                    </a:ext>
                  </a:extLst>
                </a:gridCol>
                <a:gridCol w="930521">
                  <a:extLst>
                    <a:ext uri="{9D8B030D-6E8A-4147-A177-3AD203B41FA5}">
                      <a16:colId xmlns:a16="http://schemas.microsoft.com/office/drawing/2014/main" val="1975143882"/>
                    </a:ext>
                  </a:extLst>
                </a:gridCol>
                <a:gridCol w="970544">
                  <a:extLst>
                    <a:ext uri="{9D8B030D-6E8A-4147-A177-3AD203B41FA5}">
                      <a16:colId xmlns:a16="http://schemas.microsoft.com/office/drawing/2014/main" val="2788084146"/>
                    </a:ext>
                  </a:extLst>
                </a:gridCol>
              </a:tblGrid>
              <a:tr h="501388">
                <a:tc>
                  <a:txBody>
                    <a:bodyPr/>
                    <a:lstStyle/>
                    <a:p>
                      <a:pPr algn="l" fontAlgn="b"/>
                      <a:r>
                        <a:rPr lang="en-IN" sz="800" u="none" strike="noStrike">
                          <a:effectLst/>
                        </a:rPr>
                        <a:t>economy</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US" sz="800" u="none" strike="noStrike">
                          <a:effectLst/>
                        </a:rPr>
                        <a:t>Ease of Doing Business Rank</a:t>
                      </a:r>
                      <a:endParaRPr lang="en-US"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Starting a Business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Dealing with Construction Permits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Getting Electricity</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Registering Property </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Getting Credit</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Protecting Minority Investors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Paying Taxes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Trading across Borders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Enforcing Contracts</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l" fontAlgn="b"/>
                      <a:r>
                        <a:rPr lang="en-IN" sz="800" u="none" strike="noStrike">
                          <a:effectLst/>
                        </a:rPr>
                        <a:t>Resolving Insolvency</a:t>
                      </a:r>
                      <a:endParaRPr lang="en-IN" sz="8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316012703"/>
                  </a:ext>
                </a:extLst>
              </a:tr>
              <a:tr h="501388">
                <a:tc>
                  <a:txBody>
                    <a:bodyPr/>
                    <a:lstStyle/>
                    <a:p>
                      <a:pPr algn="l" fontAlgn="b"/>
                      <a:r>
                        <a:rPr lang="en-IN" sz="800" u="none" strike="noStrike">
                          <a:effectLst/>
                        </a:rPr>
                        <a:t>Thailand</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r" fontAlgn="t"/>
                      <a:r>
                        <a:rPr lang="en-IN" sz="600" u="none" strike="noStrike">
                          <a:effectLst/>
                        </a:rPr>
                        <a:t>21</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47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34</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48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62</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37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24</a:t>
                      </a:r>
                      <a:endParaRPr lang="en-IN" sz="600" b="0" i="0" u="none" strike="noStrike">
                        <a:solidFill>
                          <a:srgbClr val="333333"/>
                        </a:solidFill>
                        <a:effectLst/>
                        <a:latin typeface="Arial" panose="020B0604020202020204" pitchFamily="34" charset="0"/>
                      </a:endParaRPr>
                    </a:p>
                  </a:txBody>
                  <a:tcPr marL="68639" marR="5720" marT="5720" marB="0"/>
                </a:tc>
                <a:extLst>
                  <a:ext uri="{0D108BD9-81ED-4DB2-BD59-A6C34878D82A}">
                    <a16:rowId xmlns:a16="http://schemas.microsoft.com/office/drawing/2014/main" val="338694246"/>
                  </a:ext>
                </a:extLst>
              </a:tr>
              <a:tr h="501388">
                <a:tc>
                  <a:txBody>
                    <a:bodyPr/>
                    <a:lstStyle/>
                    <a:p>
                      <a:pPr algn="l" fontAlgn="b"/>
                      <a:r>
                        <a:rPr lang="en-IN" sz="800" u="none" strike="noStrike">
                          <a:effectLst/>
                        </a:rPr>
                        <a:t>India</a:t>
                      </a:r>
                      <a:endParaRPr lang="en-IN" sz="800" b="0" i="0" u="none" strike="noStrike">
                        <a:solidFill>
                          <a:srgbClr val="000000"/>
                        </a:solidFill>
                        <a:effectLst/>
                        <a:latin typeface="Calibri" panose="020F0502020204030204" pitchFamily="34" charset="0"/>
                      </a:endParaRPr>
                    </a:p>
                  </a:txBody>
                  <a:tcPr marL="5720" marR="5720" marT="5720" marB="0" anchor="b"/>
                </a:tc>
                <a:tc>
                  <a:txBody>
                    <a:bodyPr/>
                    <a:lstStyle/>
                    <a:p>
                      <a:pPr algn="r" fontAlgn="t"/>
                      <a:r>
                        <a:rPr lang="en-IN" sz="600" u="none" strike="noStrike">
                          <a:effectLst/>
                        </a:rPr>
                        <a:t>63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136</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27</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22</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154</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25</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115</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68</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a:effectLst/>
                        </a:rPr>
                        <a:t>163</a:t>
                      </a:r>
                      <a:endParaRPr lang="en-IN" sz="600" b="0" i="0" u="none" strike="noStrike">
                        <a:solidFill>
                          <a:srgbClr val="333333"/>
                        </a:solidFill>
                        <a:effectLst/>
                        <a:latin typeface="Arial" panose="020B0604020202020204" pitchFamily="34" charset="0"/>
                      </a:endParaRPr>
                    </a:p>
                  </a:txBody>
                  <a:tcPr marL="68639" marR="5720" marT="5720" marB="0"/>
                </a:tc>
                <a:tc>
                  <a:txBody>
                    <a:bodyPr/>
                    <a:lstStyle/>
                    <a:p>
                      <a:pPr algn="r" fontAlgn="t"/>
                      <a:r>
                        <a:rPr lang="en-IN" sz="600" u="none" strike="noStrike" dirty="0">
                          <a:effectLst/>
                        </a:rPr>
                        <a:t>52</a:t>
                      </a:r>
                      <a:endParaRPr lang="en-IN" sz="600" b="0" i="0" u="none" strike="noStrike" dirty="0">
                        <a:solidFill>
                          <a:srgbClr val="333333"/>
                        </a:solidFill>
                        <a:effectLst/>
                        <a:latin typeface="Arial" panose="020B0604020202020204" pitchFamily="34" charset="0"/>
                      </a:endParaRPr>
                    </a:p>
                  </a:txBody>
                  <a:tcPr marL="68639" marR="5720" marT="5720" marB="0"/>
                </a:tc>
                <a:extLst>
                  <a:ext uri="{0D108BD9-81ED-4DB2-BD59-A6C34878D82A}">
                    <a16:rowId xmlns:a16="http://schemas.microsoft.com/office/drawing/2014/main" val="4162067379"/>
                  </a:ext>
                </a:extLst>
              </a:tr>
            </a:tbl>
          </a:graphicData>
        </a:graphic>
      </p:graphicFrame>
      <p:graphicFrame>
        <p:nvGraphicFramePr>
          <p:cNvPr id="8" name="Table 7">
            <a:extLst>
              <a:ext uri="{FF2B5EF4-FFF2-40B4-BE49-F238E27FC236}">
                <a16:creationId xmlns:a16="http://schemas.microsoft.com/office/drawing/2014/main" id="{880499F2-60D4-4506-A2A2-816C83B37368}"/>
              </a:ext>
            </a:extLst>
          </p:cNvPr>
          <p:cNvGraphicFramePr>
            <a:graphicFrameLocks noGrp="1"/>
          </p:cNvGraphicFramePr>
          <p:nvPr>
            <p:extLst>
              <p:ext uri="{D42A27DB-BD31-4B8C-83A1-F6EECF244321}">
                <p14:modId xmlns:p14="http://schemas.microsoft.com/office/powerpoint/2010/main" val="2385286366"/>
              </p:ext>
            </p:extLst>
          </p:nvPr>
        </p:nvGraphicFramePr>
        <p:xfrm>
          <a:off x="307759" y="4252779"/>
          <a:ext cx="4293870" cy="692912"/>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3302755977"/>
                    </a:ext>
                  </a:extLst>
                </a:gridCol>
                <a:gridCol w="1431290">
                  <a:extLst>
                    <a:ext uri="{9D8B030D-6E8A-4147-A177-3AD203B41FA5}">
                      <a16:colId xmlns:a16="http://schemas.microsoft.com/office/drawing/2014/main" val="4216502450"/>
                    </a:ext>
                  </a:extLst>
                </a:gridCol>
                <a:gridCol w="1431290">
                  <a:extLst>
                    <a:ext uri="{9D8B030D-6E8A-4147-A177-3AD203B41FA5}">
                      <a16:colId xmlns:a16="http://schemas.microsoft.com/office/drawing/2014/main" val="1811096089"/>
                    </a:ext>
                  </a:extLst>
                </a:gridCol>
              </a:tblGrid>
              <a:tr h="0">
                <a:tc>
                  <a:txBody>
                    <a:bodyPr/>
                    <a:lstStyle/>
                    <a:p>
                      <a:pPr>
                        <a:lnSpc>
                          <a:spcPct val="107000"/>
                        </a:lnSpc>
                        <a:spcAft>
                          <a:spcPts val="0"/>
                        </a:spcAft>
                      </a:pPr>
                      <a:r>
                        <a:rPr lang="en-US" sz="1100" dirty="0">
                          <a:effectLst/>
                        </a:rPr>
                        <a:t>parameter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India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Thailand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761023"/>
                  </a:ext>
                </a:extLst>
              </a:tr>
              <a:tr h="0">
                <a:tc>
                  <a:txBody>
                    <a:bodyPr/>
                    <a:lstStyle/>
                    <a:p>
                      <a:pPr>
                        <a:lnSpc>
                          <a:spcPct val="107000"/>
                        </a:lnSpc>
                        <a:spcAft>
                          <a:spcPts val="0"/>
                        </a:spcAft>
                      </a:pPr>
                      <a:r>
                        <a:rPr lang="en-US" sz="1100">
                          <a:effectLst/>
                        </a:rPr>
                        <a:t>Ease of business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9299950"/>
                  </a:ext>
                </a:extLst>
              </a:tr>
              <a:tr h="0">
                <a:tc>
                  <a:txBody>
                    <a:bodyPr/>
                    <a:lstStyle/>
                    <a:p>
                      <a:pPr>
                        <a:lnSpc>
                          <a:spcPct val="107000"/>
                        </a:lnSpc>
                        <a:spcAft>
                          <a:spcPts val="0"/>
                        </a:spcAft>
                      </a:pPr>
                      <a:r>
                        <a:rPr lang="en-US" sz="1100">
                          <a:effectLst/>
                        </a:rPr>
                        <a:t>CPI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881976"/>
                  </a:ext>
                </a:extLst>
              </a:tr>
              <a:tr h="0">
                <a:tc>
                  <a:txBody>
                    <a:bodyPr/>
                    <a:lstStyle/>
                    <a:p>
                      <a:pPr>
                        <a:lnSpc>
                          <a:spcPct val="107000"/>
                        </a:lnSpc>
                        <a:spcAft>
                          <a:spcPts val="0"/>
                        </a:spcAft>
                      </a:pPr>
                      <a:r>
                        <a:rPr lang="en-US" sz="1100">
                          <a:effectLst/>
                        </a:rPr>
                        <a:t>Ease of trade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859609"/>
                  </a:ext>
                </a:extLst>
              </a:tr>
            </a:tbl>
          </a:graphicData>
        </a:graphic>
      </p:graphicFrame>
      <p:sp>
        <p:nvSpPr>
          <p:cNvPr id="9" name="TextBox 8">
            <a:extLst>
              <a:ext uri="{FF2B5EF4-FFF2-40B4-BE49-F238E27FC236}">
                <a16:creationId xmlns:a16="http://schemas.microsoft.com/office/drawing/2014/main" id="{7B8CE52C-0116-40FA-84FA-E7E23F4819A5}"/>
              </a:ext>
            </a:extLst>
          </p:cNvPr>
          <p:cNvSpPr txBox="1"/>
          <p:nvPr/>
        </p:nvSpPr>
        <p:spPr>
          <a:xfrm>
            <a:off x="5175682" y="3870663"/>
            <a:ext cx="643512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can be seen enforcing contracts and starting a business </a:t>
            </a:r>
            <a:r>
              <a:rPr lang="en-US" dirty="0" err="1"/>
              <a:t>india</a:t>
            </a:r>
            <a:r>
              <a:rPr lang="en-US" dirty="0"/>
              <a:t> are relatively tougher</a:t>
            </a:r>
          </a:p>
          <a:p>
            <a:pPr marL="285750" indent="-285750">
              <a:buFont typeface="Arial" panose="020B0604020202020204" pitchFamily="34" charset="0"/>
              <a:buChar char="•"/>
            </a:pPr>
            <a:r>
              <a:rPr lang="en-IN" dirty="0"/>
              <a:t>Both the countries require businesses to pay very high taxes</a:t>
            </a:r>
          </a:p>
          <a:p>
            <a:pPr marL="285750" indent="-285750">
              <a:buFont typeface="Arial" panose="020B0604020202020204" pitchFamily="34" charset="0"/>
              <a:buChar char="•"/>
            </a:pPr>
            <a:r>
              <a:rPr lang="en-IN" dirty="0"/>
              <a:t>India doesn’t trade as openly as Thailand who’s economy is almost entirely export based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751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2724-05EE-40F8-A7B0-F8330427E9B4}"/>
              </a:ext>
            </a:extLst>
          </p:cNvPr>
          <p:cNvSpPr>
            <a:spLocks noGrp="1"/>
          </p:cNvSpPr>
          <p:nvPr>
            <p:ph type="title"/>
          </p:nvPr>
        </p:nvSpPr>
        <p:spPr/>
        <p:txBody>
          <a:bodyPr/>
          <a:lstStyle/>
          <a:p>
            <a:r>
              <a:rPr lang="en-US" dirty="0"/>
              <a:t>Microeconomic analysis</a:t>
            </a:r>
            <a:endParaRPr lang="en-IN" dirty="0"/>
          </a:p>
        </p:txBody>
      </p:sp>
      <p:sp>
        <p:nvSpPr>
          <p:cNvPr id="3" name="Content Placeholder 2">
            <a:extLst>
              <a:ext uri="{FF2B5EF4-FFF2-40B4-BE49-F238E27FC236}">
                <a16:creationId xmlns:a16="http://schemas.microsoft.com/office/drawing/2014/main" id="{15652912-AB53-4283-B3D9-FE86C0D3ACAD}"/>
              </a:ext>
            </a:extLst>
          </p:cNvPr>
          <p:cNvSpPr>
            <a:spLocks noGrp="1"/>
          </p:cNvSpPr>
          <p:nvPr>
            <p:ph idx="1"/>
          </p:nvPr>
        </p:nvSpPr>
        <p:spPr>
          <a:xfrm>
            <a:off x="581192" y="1956003"/>
            <a:ext cx="4612245" cy="2130708"/>
          </a:xfrm>
        </p:spPr>
        <p:txBody>
          <a:bodyPr>
            <a:normAutofit fontScale="92500" lnSpcReduction="20000"/>
          </a:bodyPr>
          <a:lstStyle/>
          <a:p>
            <a:pPr marL="0" indent="0">
              <a:buNone/>
            </a:pPr>
            <a:endParaRPr lang="en-US" u="sng" dirty="0"/>
          </a:p>
          <a:p>
            <a:r>
              <a:rPr lang="en-IN" sz="1800" dirty="0">
                <a:solidFill>
                  <a:srgbClr val="333333"/>
                </a:solidFill>
                <a:effectLst/>
                <a:ea typeface="Times New Roman" panose="02020603050405020304" pitchFamily="18" charset="0"/>
              </a:rPr>
              <a:t>India’s apparel market will be worth $59.3 billion in 2022, making it the sixth largest in the world, comparable to the United Kingdom’s ($65 billion) and Germany’s ($63.1 billion), according to data from McKinsey’s </a:t>
            </a:r>
            <a:r>
              <a:rPr lang="en-IN" sz="1800" dirty="0" err="1">
                <a:solidFill>
                  <a:srgbClr val="333333"/>
                </a:solidFill>
                <a:effectLst/>
                <a:ea typeface="Times New Roman" panose="02020603050405020304" pitchFamily="18" charset="0"/>
              </a:rPr>
              <a:t>FashionScope</a:t>
            </a:r>
            <a:endParaRPr lang="en-IN" sz="1800" dirty="0">
              <a:solidFill>
                <a:srgbClr val="333333"/>
              </a:solidFill>
              <a:effectLst/>
              <a:ea typeface="Times New Roman" panose="02020603050405020304" pitchFamily="18" charset="0"/>
            </a:endParaRPr>
          </a:p>
          <a:p>
            <a:r>
              <a:rPr lang="en-IN" dirty="0">
                <a:solidFill>
                  <a:srgbClr val="333333"/>
                </a:solidFill>
                <a:ea typeface="Times New Roman" panose="02020603050405020304" pitchFamily="18" charset="0"/>
              </a:rPr>
              <a:t>The revenue of the apparel industry in Thailand is depicted in the graph below</a:t>
            </a:r>
          </a:p>
          <a:p>
            <a:endParaRPr lang="en-IN" sz="1800" dirty="0">
              <a:solidFill>
                <a:srgbClr val="333333"/>
              </a:solidFill>
              <a:effectLst/>
              <a:ea typeface="Times New Roman" panose="02020603050405020304" pitchFamily="18" charset="0"/>
            </a:endParaRPr>
          </a:p>
          <a:p>
            <a:endParaRPr lang="en-US" sz="1800" u="sng" dirty="0">
              <a:solidFill>
                <a:srgbClr val="333333"/>
              </a:solidFill>
              <a:effectLst/>
              <a:ea typeface="Times New Roman" panose="02020603050405020304" pitchFamily="18" charset="0"/>
            </a:endParaRPr>
          </a:p>
          <a:p>
            <a:endParaRPr lang="en-IN" u="sng" dirty="0"/>
          </a:p>
        </p:txBody>
      </p:sp>
      <p:pic>
        <p:nvPicPr>
          <p:cNvPr id="4" name="Picture 3">
            <a:extLst>
              <a:ext uri="{FF2B5EF4-FFF2-40B4-BE49-F238E27FC236}">
                <a16:creationId xmlns:a16="http://schemas.microsoft.com/office/drawing/2014/main" id="{A1FACC20-C536-42BD-812E-574B9E1A23DD}"/>
              </a:ext>
            </a:extLst>
          </p:cNvPr>
          <p:cNvPicPr/>
          <p:nvPr/>
        </p:nvPicPr>
        <p:blipFill>
          <a:blip r:embed="rId2"/>
          <a:stretch>
            <a:fillRect/>
          </a:stretch>
        </p:blipFill>
        <p:spPr>
          <a:xfrm>
            <a:off x="581192" y="3781887"/>
            <a:ext cx="5731510" cy="2613654"/>
          </a:xfrm>
          <a:prstGeom prst="rect">
            <a:avLst/>
          </a:prstGeom>
        </p:spPr>
      </p:pic>
      <p:sp>
        <p:nvSpPr>
          <p:cNvPr id="5" name="TextBox 4">
            <a:extLst>
              <a:ext uri="{FF2B5EF4-FFF2-40B4-BE49-F238E27FC236}">
                <a16:creationId xmlns:a16="http://schemas.microsoft.com/office/drawing/2014/main" id="{871381ED-FA7E-4C69-9693-69AFE8FF671C}"/>
              </a:ext>
            </a:extLst>
          </p:cNvPr>
          <p:cNvSpPr txBox="1"/>
          <p:nvPr/>
        </p:nvSpPr>
        <p:spPr>
          <a:xfrm>
            <a:off x="843379" y="1351171"/>
            <a:ext cx="3923930" cy="369332"/>
          </a:xfrm>
          <a:prstGeom prst="rect">
            <a:avLst/>
          </a:prstGeom>
          <a:noFill/>
        </p:spPr>
        <p:txBody>
          <a:bodyPr wrap="square" rtlCol="0">
            <a:spAutoFit/>
          </a:bodyPr>
          <a:lstStyle/>
          <a:p>
            <a:r>
              <a:rPr lang="en-US" dirty="0"/>
              <a:t>Demand Analysis</a:t>
            </a:r>
            <a:endParaRPr lang="en-IN" dirty="0"/>
          </a:p>
        </p:txBody>
      </p:sp>
      <p:sp>
        <p:nvSpPr>
          <p:cNvPr id="6" name="TextBox 5">
            <a:extLst>
              <a:ext uri="{FF2B5EF4-FFF2-40B4-BE49-F238E27FC236}">
                <a16:creationId xmlns:a16="http://schemas.microsoft.com/office/drawing/2014/main" id="{2F6509C3-4846-4DCD-A1C3-4A95AD04A470}"/>
              </a:ext>
            </a:extLst>
          </p:cNvPr>
          <p:cNvSpPr txBox="1"/>
          <p:nvPr/>
        </p:nvSpPr>
        <p:spPr>
          <a:xfrm>
            <a:off x="7591889" y="764596"/>
            <a:ext cx="3923930" cy="369332"/>
          </a:xfrm>
          <a:prstGeom prst="rect">
            <a:avLst/>
          </a:prstGeom>
          <a:noFill/>
        </p:spPr>
        <p:txBody>
          <a:bodyPr wrap="square" rtlCol="0">
            <a:spAutoFit/>
          </a:bodyPr>
          <a:lstStyle/>
          <a:p>
            <a:r>
              <a:rPr lang="en-US" dirty="0"/>
              <a:t>Factors effecting demand in India</a:t>
            </a:r>
            <a:endParaRPr lang="en-IN" dirty="0"/>
          </a:p>
        </p:txBody>
      </p:sp>
      <p:sp>
        <p:nvSpPr>
          <p:cNvPr id="7" name="Content Placeholder 2">
            <a:extLst>
              <a:ext uri="{FF2B5EF4-FFF2-40B4-BE49-F238E27FC236}">
                <a16:creationId xmlns:a16="http://schemas.microsoft.com/office/drawing/2014/main" id="{31381425-5783-48FA-92C5-69B7844A00F5}"/>
              </a:ext>
            </a:extLst>
          </p:cNvPr>
          <p:cNvSpPr txBox="1">
            <a:spLocks/>
          </p:cNvSpPr>
          <p:nvPr/>
        </p:nvSpPr>
        <p:spPr>
          <a:xfrm>
            <a:off x="6998564" y="968783"/>
            <a:ext cx="4950779" cy="3265866"/>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4000" u="sng" dirty="0"/>
          </a:p>
          <a:p>
            <a:r>
              <a:rPr lang="en-IN" sz="2900" dirty="0">
                <a:solidFill>
                  <a:srgbClr val="333333"/>
                </a:solidFill>
                <a:ea typeface="Times New Roman" panose="02020603050405020304" pitchFamily="18" charset="0"/>
              </a:rPr>
              <a:t>Increase in incomes :</a:t>
            </a:r>
            <a:r>
              <a:rPr lang="en-IN" sz="2900" dirty="0">
                <a:solidFill>
                  <a:srgbClr val="333333"/>
                </a:solidFill>
                <a:effectLst/>
                <a:ea typeface="Times New Roman" panose="02020603050405020304" pitchFamily="18" charset="0"/>
              </a:rPr>
              <a:t>The aggregate income of the addressable population (individuals with more than $9,500 in annual income) is expected to triple between now and 2025</a:t>
            </a:r>
          </a:p>
          <a:p>
            <a:r>
              <a:rPr lang="en-IN" sz="2900" dirty="0">
                <a:solidFill>
                  <a:srgbClr val="000000"/>
                </a:solidFill>
                <a:ea typeface="Times New Roman" panose="02020603050405020304" pitchFamily="18" charset="0"/>
              </a:rPr>
              <a:t>T</a:t>
            </a:r>
            <a:r>
              <a:rPr lang="en-IN" sz="2900" dirty="0">
                <a:solidFill>
                  <a:srgbClr val="000000"/>
                </a:solidFill>
                <a:effectLst/>
                <a:ea typeface="Times New Roman" panose="02020603050405020304" pitchFamily="18" charset="0"/>
              </a:rPr>
              <a:t>rends in fashion: </a:t>
            </a:r>
            <a:r>
              <a:rPr lang="en-IN" sz="2900" dirty="0">
                <a:solidFill>
                  <a:srgbClr val="333333"/>
                </a:solidFill>
                <a:effectLst/>
                <a:ea typeface="Times New Roman" panose="02020603050405020304" pitchFamily="18" charset="0"/>
              </a:rPr>
              <a:t>Traditional clothing is still very much the default choice for women, making up an estimated 70 percent of women’s apparel sales in 2017. The appetite for Western styles is likely to increase, but traditional wear is still expected to account for a 65 percent market share by 2023</a:t>
            </a:r>
          </a:p>
          <a:p>
            <a:r>
              <a:rPr lang="en-IN" sz="2900" dirty="0">
                <a:solidFill>
                  <a:srgbClr val="333333"/>
                </a:solidFill>
                <a:effectLst/>
                <a:ea typeface="Times New Roman" panose="02020603050405020304" pitchFamily="18" charset="0"/>
              </a:rPr>
              <a:t>Customer expectations about the future: this is uncertain and rather bleak. After the covid-19 recession the demand is likely to shrink. The graph of revenue growth below shows the negative forecasted growth</a:t>
            </a:r>
            <a:endParaRPr lang="en-IN" sz="2900" dirty="0">
              <a:solidFill>
                <a:srgbClr val="333333"/>
              </a:solidFill>
              <a:ea typeface="Times New Roman" panose="02020603050405020304" pitchFamily="18" charset="0"/>
            </a:endParaRPr>
          </a:p>
          <a:p>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pic>
        <p:nvPicPr>
          <p:cNvPr id="8" name="Picture 7">
            <a:extLst>
              <a:ext uri="{FF2B5EF4-FFF2-40B4-BE49-F238E27FC236}">
                <a16:creationId xmlns:a16="http://schemas.microsoft.com/office/drawing/2014/main" id="{9670EA6C-3EB2-4A64-AB86-8E5ED48DB690}"/>
              </a:ext>
            </a:extLst>
          </p:cNvPr>
          <p:cNvPicPr>
            <a:picLocks noChangeAspect="1"/>
          </p:cNvPicPr>
          <p:nvPr/>
        </p:nvPicPr>
        <p:blipFill>
          <a:blip r:embed="rId3"/>
          <a:stretch>
            <a:fillRect/>
          </a:stretch>
        </p:blipFill>
        <p:spPr>
          <a:xfrm>
            <a:off x="6236692" y="3904020"/>
            <a:ext cx="5955308" cy="2521773"/>
          </a:xfrm>
          <a:prstGeom prst="rect">
            <a:avLst/>
          </a:prstGeom>
        </p:spPr>
      </p:pic>
    </p:spTree>
    <p:extLst>
      <p:ext uri="{BB962C8B-B14F-4D97-AF65-F5344CB8AC3E}">
        <p14:creationId xmlns:p14="http://schemas.microsoft.com/office/powerpoint/2010/main" val="48042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4309-CB62-4100-9DD1-F0E8BACB6407}"/>
              </a:ext>
            </a:extLst>
          </p:cNvPr>
          <p:cNvSpPr>
            <a:spLocks noGrp="1"/>
          </p:cNvSpPr>
          <p:nvPr>
            <p:ph type="title"/>
          </p:nvPr>
        </p:nvSpPr>
        <p:spPr/>
        <p:txBody>
          <a:bodyPr/>
          <a:lstStyle/>
          <a:p>
            <a:r>
              <a:rPr lang="en-US" dirty="0"/>
              <a:t>Microeconomic analysis</a:t>
            </a:r>
            <a:endParaRPr lang="en-IN" dirty="0"/>
          </a:p>
        </p:txBody>
      </p:sp>
      <p:sp>
        <p:nvSpPr>
          <p:cNvPr id="4" name="TextBox 3">
            <a:extLst>
              <a:ext uri="{FF2B5EF4-FFF2-40B4-BE49-F238E27FC236}">
                <a16:creationId xmlns:a16="http://schemas.microsoft.com/office/drawing/2014/main" id="{D20ACE25-D286-4CB5-B393-D7D582F1BB9C}"/>
              </a:ext>
            </a:extLst>
          </p:cNvPr>
          <p:cNvSpPr txBox="1"/>
          <p:nvPr/>
        </p:nvSpPr>
        <p:spPr>
          <a:xfrm>
            <a:off x="729450" y="1442312"/>
            <a:ext cx="3923930" cy="369332"/>
          </a:xfrm>
          <a:prstGeom prst="rect">
            <a:avLst/>
          </a:prstGeom>
          <a:noFill/>
        </p:spPr>
        <p:txBody>
          <a:bodyPr wrap="square" rtlCol="0">
            <a:spAutoFit/>
          </a:bodyPr>
          <a:lstStyle/>
          <a:p>
            <a:r>
              <a:rPr lang="en-US" dirty="0"/>
              <a:t>Factors effecting demand in Thailand</a:t>
            </a:r>
            <a:endParaRPr lang="en-IN" dirty="0"/>
          </a:p>
        </p:txBody>
      </p:sp>
      <p:sp>
        <p:nvSpPr>
          <p:cNvPr id="5" name="Content Placeholder 2">
            <a:extLst>
              <a:ext uri="{FF2B5EF4-FFF2-40B4-BE49-F238E27FC236}">
                <a16:creationId xmlns:a16="http://schemas.microsoft.com/office/drawing/2014/main" id="{6CDBCBC8-6364-4E2C-9BBA-89853AB9F1F4}"/>
              </a:ext>
            </a:extLst>
          </p:cNvPr>
          <p:cNvSpPr txBox="1">
            <a:spLocks/>
          </p:cNvSpPr>
          <p:nvPr/>
        </p:nvSpPr>
        <p:spPr>
          <a:xfrm>
            <a:off x="581192" y="2182468"/>
            <a:ext cx="4612245" cy="38884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IN" sz="4500" dirty="0">
                <a:solidFill>
                  <a:srgbClr val="333333"/>
                </a:solidFill>
                <a:effectLst/>
                <a:ea typeface="Times New Roman" panose="02020603050405020304" pitchFamily="18" charset="0"/>
              </a:rPr>
              <a:t> </a:t>
            </a:r>
            <a:endParaRPr lang="en-IN" sz="4500" dirty="0">
              <a:solidFill>
                <a:srgbClr val="333333"/>
              </a:solidFill>
              <a:ea typeface="Times New Roman" panose="02020603050405020304" pitchFamily="18" charset="0"/>
            </a:endParaRPr>
          </a:p>
          <a:p>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sp>
        <p:nvSpPr>
          <p:cNvPr id="6" name="Content Placeholder 2">
            <a:extLst>
              <a:ext uri="{FF2B5EF4-FFF2-40B4-BE49-F238E27FC236}">
                <a16:creationId xmlns:a16="http://schemas.microsoft.com/office/drawing/2014/main" id="{0F075341-2B28-4993-861E-18218600C42C}"/>
              </a:ext>
            </a:extLst>
          </p:cNvPr>
          <p:cNvSpPr txBox="1">
            <a:spLocks/>
          </p:cNvSpPr>
          <p:nvPr/>
        </p:nvSpPr>
        <p:spPr>
          <a:xfrm>
            <a:off x="729450" y="2267424"/>
            <a:ext cx="4612245" cy="282835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u="sng" dirty="0"/>
          </a:p>
          <a:p>
            <a:pPr>
              <a:spcAft>
                <a:spcPts val="0"/>
              </a:spcAft>
            </a:pPr>
            <a:r>
              <a:rPr lang="en-IN" dirty="0">
                <a:solidFill>
                  <a:srgbClr val="333333"/>
                </a:solidFill>
                <a:ea typeface="Times New Roman" panose="02020603050405020304" pitchFamily="18" charset="0"/>
              </a:rPr>
              <a:t>Customer expectation about the future : the revenue growth is expected to fall on account of the COVID-19 recession as can be seen alongside</a:t>
            </a:r>
            <a:r>
              <a:rPr lang="en-IN" dirty="0">
                <a:solidFill>
                  <a:srgbClr val="333333"/>
                </a:solidFill>
                <a:effectLst/>
                <a:ea typeface="Times New Roman" panose="02020603050405020304" pitchFamily="18" charset="0"/>
              </a:rPr>
              <a:t> </a:t>
            </a:r>
          </a:p>
          <a:p>
            <a:pPr marL="0" indent="0">
              <a:spcAft>
                <a:spcPts val="0"/>
              </a:spcAft>
              <a:buNone/>
            </a:pPr>
            <a:endParaRPr lang="en-IN" dirty="0">
              <a:solidFill>
                <a:srgbClr val="333333"/>
              </a:solidFill>
              <a:ea typeface="Times New Roman" panose="02020603050405020304" pitchFamily="18" charset="0"/>
            </a:endParaRPr>
          </a:p>
          <a:p>
            <a:endParaRPr lang="en-US" u="sng" dirty="0">
              <a:solidFill>
                <a:srgbClr val="333333"/>
              </a:solidFill>
              <a:ea typeface="Times New Roman" panose="02020603050405020304" pitchFamily="18" charset="0"/>
            </a:endParaRPr>
          </a:p>
          <a:p>
            <a:endParaRPr lang="en-IN" u="sng" dirty="0"/>
          </a:p>
        </p:txBody>
      </p:sp>
      <p:pic>
        <p:nvPicPr>
          <p:cNvPr id="7" name="Picture 6">
            <a:extLst>
              <a:ext uri="{FF2B5EF4-FFF2-40B4-BE49-F238E27FC236}">
                <a16:creationId xmlns:a16="http://schemas.microsoft.com/office/drawing/2014/main" id="{932AA472-9AC9-4276-8348-359A1E9AA393}"/>
              </a:ext>
            </a:extLst>
          </p:cNvPr>
          <p:cNvPicPr/>
          <p:nvPr/>
        </p:nvPicPr>
        <p:blipFill>
          <a:blip r:embed="rId2"/>
          <a:stretch>
            <a:fillRect/>
          </a:stretch>
        </p:blipFill>
        <p:spPr>
          <a:xfrm>
            <a:off x="5879298" y="2303023"/>
            <a:ext cx="5731510" cy="2346325"/>
          </a:xfrm>
          <a:prstGeom prst="rect">
            <a:avLst/>
          </a:prstGeom>
        </p:spPr>
      </p:pic>
    </p:spTree>
    <p:extLst>
      <p:ext uri="{BB962C8B-B14F-4D97-AF65-F5344CB8AC3E}">
        <p14:creationId xmlns:p14="http://schemas.microsoft.com/office/powerpoint/2010/main" val="64684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85B0-D5E7-4BDE-9E29-6A882746BE74}"/>
              </a:ext>
            </a:extLst>
          </p:cNvPr>
          <p:cNvSpPr>
            <a:spLocks noGrp="1"/>
          </p:cNvSpPr>
          <p:nvPr>
            <p:ph type="title"/>
          </p:nvPr>
        </p:nvSpPr>
        <p:spPr/>
        <p:txBody>
          <a:bodyPr/>
          <a:lstStyle/>
          <a:p>
            <a:r>
              <a:rPr lang="en-US" dirty="0" err="1"/>
              <a:t>MiCROECONOMIC</a:t>
            </a:r>
            <a:r>
              <a:rPr lang="en-US" dirty="0"/>
              <a:t> ANALYSIS</a:t>
            </a:r>
            <a:endParaRPr lang="en-IN" dirty="0"/>
          </a:p>
        </p:txBody>
      </p:sp>
      <p:sp>
        <p:nvSpPr>
          <p:cNvPr id="3" name="Content Placeholder 2">
            <a:extLst>
              <a:ext uri="{FF2B5EF4-FFF2-40B4-BE49-F238E27FC236}">
                <a16:creationId xmlns:a16="http://schemas.microsoft.com/office/drawing/2014/main" id="{9A1732FF-CF04-41B8-8361-1DBB66C27AA9}"/>
              </a:ext>
            </a:extLst>
          </p:cNvPr>
          <p:cNvSpPr>
            <a:spLocks noGrp="1"/>
          </p:cNvSpPr>
          <p:nvPr>
            <p:ph idx="1"/>
          </p:nvPr>
        </p:nvSpPr>
        <p:spPr>
          <a:xfrm>
            <a:off x="581192" y="1997802"/>
            <a:ext cx="5514808" cy="4633543"/>
          </a:xfrm>
        </p:spPr>
        <p:txBody>
          <a:bodyPr>
            <a:normAutofit fontScale="77500" lnSpcReduction="20000"/>
          </a:bodyPr>
          <a:lstStyle/>
          <a:p>
            <a:pPr marL="457200">
              <a:spcAft>
                <a:spcPts val="0"/>
              </a:spcAft>
            </a:pPr>
            <a:r>
              <a:rPr lang="en-IN" sz="1800" dirty="0">
                <a:solidFill>
                  <a:srgbClr val="333333"/>
                </a:solidFill>
                <a:effectLst/>
                <a:ea typeface="Times New Roman" panose="02020603050405020304" pitchFamily="18" charset="0"/>
              </a:rPr>
              <a:t>Ban on Chinese clothing companies</a:t>
            </a:r>
            <a:r>
              <a:rPr lang="en-IN" dirty="0">
                <a:ea typeface="Times New Roman" panose="02020603050405020304" pitchFamily="18" charset="0"/>
              </a:rPr>
              <a:t> </a:t>
            </a:r>
            <a:r>
              <a:rPr lang="en-IN" u="sng" dirty="0">
                <a:ea typeface="Times New Roman" panose="02020603050405020304" pitchFamily="18" charset="0"/>
              </a:rPr>
              <a:t>: </a:t>
            </a:r>
            <a:r>
              <a:rPr lang="en-IN" sz="1800" dirty="0">
                <a:solidFill>
                  <a:srgbClr val="333333"/>
                </a:solidFill>
                <a:effectLst/>
                <a:ea typeface="Times New Roman" panose="02020603050405020304" pitchFamily="18" charset="0"/>
              </a:rPr>
              <a:t>The ban on apps like </a:t>
            </a:r>
            <a:r>
              <a:rPr lang="en-IN" sz="1800" dirty="0" err="1">
                <a:solidFill>
                  <a:srgbClr val="333333"/>
                </a:solidFill>
                <a:effectLst/>
                <a:ea typeface="Times New Roman" panose="02020603050405020304" pitchFamily="18" charset="0"/>
              </a:rPr>
              <a:t>shein</a:t>
            </a:r>
            <a:r>
              <a:rPr lang="en-IN" sz="1800" dirty="0">
                <a:solidFill>
                  <a:srgbClr val="333333"/>
                </a:solidFill>
                <a:effectLst/>
                <a:ea typeface="Times New Roman" panose="02020603050405020304" pitchFamily="18" charset="0"/>
              </a:rPr>
              <a:t> has left a huge business opportunity for clothing brands to leverage. </a:t>
            </a:r>
            <a:r>
              <a:rPr lang="en-IN" sz="1800" dirty="0" err="1">
                <a:solidFill>
                  <a:srgbClr val="333333"/>
                </a:solidFill>
                <a:effectLst/>
                <a:ea typeface="Times New Roman" panose="02020603050405020304" pitchFamily="18" charset="0"/>
              </a:rPr>
              <a:t>Shein</a:t>
            </a:r>
            <a:r>
              <a:rPr lang="en-IN" sz="1800" dirty="0">
                <a:solidFill>
                  <a:srgbClr val="333333"/>
                </a:solidFill>
                <a:effectLst/>
                <a:ea typeface="Times New Roman" panose="02020603050405020304" pitchFamily="18" charset="0"/>
              </a:rPr>
              <a:t> had taken up a huge percentage of the apparel market and now consumers are looking for a substitute.</a:t>
            </a:r>
          </a:p>
          <a:p>
            <a:pPr marL="457200">
              <a:spcAft>
                <a:spcPts val="0"/>
              </a:spcAft>
            </a:pPr>
            <a:r>
              <a:rPr lang="en-IN" sz="1800" dirty="0">
                <a:solidFill>
                  <a:srgbClr val="000000"/>
                </a:solidFill>
                <a:effectLst/>
                <a:ea typeface="Times New Roman" panose="02020603050405020304" pitchFamily="18" charset="0"/>
              </a:rPr>
              <a:t>Prices of raw materials and labour:</a:t>
            </a:r>
            <a:r>
              <a:rPr lang="en-IN" dirty="0">
                <a:ea typeface="Times New Roman" panose="02020603050405020304" pitchFamily="18" charset="0"/>
              </a:rPr>
              <a:t> </a:t>
            </a:r>
            <a:r>
              <a:rPr lang="en-IN" sz="1800" dirty="0">
                <a:solidFill>
                  <a:srgbClr val="333333"/>
                </a:solidFill>
                <a:effectLst/>
                <a:ea typeface="Times New Roman" panose="02020603050405020304" pitchFamily="18" charset="0"/>
              </a:rPr>
              <a:t>According to </a:t>
            </a:r>
            <a:r>
              <a:rPr lang="en-IN" sz="1800" dirty="0">
                <a:solidFill>
                  <a:srgbClr val="000000"/>
                </a:solidFill>
                <a:effectLst/>
                <a:ea typeface="Times New Roman" panose="02020603050405020304" pitchFamily="18" charset="0"/>
              </a:rPr>
              <a:t>a 2017 McKinsey survey</a:t>
            </a:r>
            <a:r>
              <a:rPr lang="en-IN" sz="1800" dirty="0">
                <a:solidFill>
                  <a:srgbClr val="333333"/>
                </a:solidFill>
                <a:effectLst/>
                <a:ea typeface="Times New Roman" panose="02020603050405020304" pitchFamily="18" charset="0"/>
              </a:rPr>
              <a:t>, 41 percent of chief procurement officers expect to increase the share of their sourcing from India, where average </a:t>
            </a:r>
            <a:r>
              <a:rPr lang="en-IN" sz="1800" dirty="0" err="1">
                <a:solidFill>
                  <a:srgbClr val="333333"/>
                </a:solidFill>
                <a:effectLst/>
                <a:ea typeface="Times New Roman" panose="02020603050405020304" pitchFamily="18" charset="0"/>
              </a:rPr>
              <a:t>labor</a:t>
            </a:r>
            <a:r>
              <a:rPr lang="en-IN" sz="1800" dirty="0">
                <a:solidFill>
                  <a:srgbClr val="333333"/>
                </a:solidFill>
                <a:effectLst/>
                <a:ea typeface="Times New Roman" panose="02020603050405020304" pitchFamily="18" charset="0"/>
              </a:rPr>
              <a:t> costs are significantly lower than China’s and comparable to Vietnam’s. Raw materials (such as cotton, wool, silk, and jute) are highly available, which enables participation in the entire fashion value chain</a:t>
            </a:r>
            <a:r>
              <a:rPr lang="en-IN" sz="1800" dirty="0">
                <a:solidFill>
                  <a:srgbClr val="92D050"/>
                </a:solidFill>
                <a:effectLst/>
                <a:ea typeface="Times New Roman" panose="02020603050405020304" pitchFamily="18" charset="0"/>
              </a:rPr>
              <a:t>. </a:t>
            </a:r>
            <a:endParaRPr lang="en-IN" sz="1800" dirty="0">
              <a:effectLst/>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Government policies : </a:t>
            </a:r>
            <a:r>
              <a:rPr lang="en-IN" sz="1800" dirty="0">
                <a:solidFill>
                  <a:srgbClr val="333333"/>
                </a:solidFill>
                <a:effectLst/>
                <a:ea typeface="Times New Roman" panose="02020603050405020304" pitchFamily="18" charset="0"/>
              </a:rPr>
              <a:t>the FDI Policy permits 51% foreign investment in multi-brand retail, subject to approval of the Indian government and fulfilment of certain conditions including the foreign investor needing to bring in a minimum of US$ 100 million; 50% of the total foreign investment being invested in backend infrastructure (including investment towards processing, manufacturing, storage etc.). This is cumbersome and discourages a lot of </a:t>
            </a:r>
            <a:r>
              <a:rPr lang="en-IN" sz="1800" dirty="0" err="1">
                <a:solidFill>
                  <a:srgbClr val="333333"/>
                </a:solidFill>
                <a:effectLst/>
                <a:ea typeface="Times New Roman" panose="02020603050405020304" pitchFamily="18" charset="0"/>
              </a:rPr>
              <a:t>comapnies</a:t>
            </a:r>
            <a:endParaRPr lang="en-IN" dirty="0">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Supplier expectation :Though the Indian government is helping industries stay afloat a lot of companies are having to cut down supplies due to the covid-19 recession </a:t>
            </a:r>
            <a:endParaRPr lang="en-IN" sz="1800" dirty="0">
              <a:effectLst/>
              <a:ea typeface="Times New Roman" panose="02020603050405020304" pitchFamily="18" charset="0"/>
            </a:endParaRPr>
          </a:p>
          <a:p>
            <a:pPr marL="457200">
              <a:spcAft>
                <a:spcPts val="0"/>
              </a:spcAft>
            </a:pPr>
            <a:r>
              <a:rPr lang="en-IN" sz="1800" dirty="0">
                <a:solidFill>
                  <a:srgbClr val="000000"/>
                </a:solidFill>
                <a:effectLst/>
                <a:ea typeface="Times New Roman" panose="02020603050405020304" pitchFamily="18" charset="0"/>
              </a:rPr>
              <a:t>Infrastructure and technology:</a:t>
            </a:r>
            <a:r>
              <a:rPr lang="en-IN" dirty="0">
                <a:ea typeface="Times New Roman" panose="02020603050405020304" pitchFamily="18" charset="0"/>
              </a:rPr>
              <a:t> </a:t>
            </a:r>
            <a:r>
              <a:rPr lang="en-IN" sz="1800" dirty="0">
                <a:solidFill>
                  <a:srgbClr val="333333"/>
                </a:solidFill>
                <a:effectLst/>
                <a:ea typeface="Times New Roman" panose="02020603050405020304" pitchFamily="18" charset="0"/>
              </a:rPr>
              <a:t>Another challenge is the low quality of India’s infrastructure, which continues to lag behind that of many other Asian countries. Nearly 40 percent of the Indian road network was unpaved as of 2016. Poor infrastructure can make last-mile deliveries difficult. </a:t>
            </a:r>
            <a:endParaRPr lang="en-IN" sz="1800" dirty="0">
              <a:effectLst/>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D6D7EAF-6341-4708-A39F-043AE84665AF}"/>
              </a:ext>
            </a:extLst>
          </p:cNvPr>
          <p:cNvSpPr txBox="1"/>
          <p:nvPr/>
        </p:nvSpPr>
        <p:spPr>
          <a:xfrm>
            <a:off x="980687" y="1350725"/>
            <a:ext cx="3923930" cy="369332"/>
          </a:xfrm>
          <a:prstGeom prst="rect">
            <a:avLst/>
          </a:prstGeom>
          <a:noFill/>
        </p:spPr>
        <p:txBody>
          <a:bodyPr wrap="square" rtlCol="0">
            <a:spAutoFit/>
          </a:bodyPr>
          <a:lstStyle/>
          <a:p>
            <a:r>
              <a:rPr lang="en-US" dirty="0"/>
              <a:t>Factors effecting supply in India</a:t>
            </a:r>
            <a:endParaRPr lang="en-IN" dirty="0"/>
          </a:p>
        </p:txBody>
      </p:sp>
      <p:sp>
        <p:nvSpPr>
          <p:cNvPr id="5" name="TextBox 4">
            <a:extLst>
              <a:ext uri="{FF2B5EF4-FFF2-40B4-BE49-F238E27FC236}">
                <a16:creationId xmlns:a16="http://schemas.microsoft.com/office/drawing/2014/main" id="{A9D21F20-6D98-4ACB-BBD8-895C3EE047CD}"/>
              </a:ext>
            </a:extLst>
          </p:cNvPr>
          <p:cNvSpPr txBox="1"/>
          <p:nvPr/>
        </p:nvSpPr>
        <p:spPr>
          <a:xfrm>
            <a:off x="7205413" y="1338232"/>
            <a:ext cx="3923930" cy="369332"/>
          </a:xfrm>
          <a:prstGeom prst="rect">
            <a:avLst/>
          </a:prstGeom>
          <a:noFill/>
        </p:spPr>
        <p:txBody>
          <a:bodyPr wrap="square" rtlCol="0">
            <a:spAutoFit/>
          </a:bodyPr>
          <a:lstStyle/>
          <a:p>
            <a:r>
              <a:rPr lang="en-US" dirty="0"/>
              <a:t>Factors effecting supply in Thailand</a:t>
            </a:r>
            <a:endParaRPr lang="en-IN" dirty="0"/>
          </a:p>
        </p:txBody>
      </p:sp>
      <p:sp>
        <p:nvSpPr>
          <p:cNvPr id="6" name="Content Placeholder 2">
            <a:extLst>
              <a:ext uri="{FF2B5EF4-FFF2-40B4-BE49-F238E27FC236}">
                <a16:creationId xmlns:a16="http://schemas.microsoft.com/office/drawing/2014/main" id="{F3C019A5-D313-4AEE-B34A-976E486384F7}"/>
              </a:ext>
            </a:extLst>
          </p:cNvPr>
          <p:cNvSpPr txBox="1">
            <a:spLocks/>
          </p:cNvSpPr>
          <p:nvPr/>
        </p:nvSpPr>
        <p:spPr>
          <a:xfrm>
            <a:off x="6539589" y="1562471"/>
            <a:ext cx="4612245" cy="4696286"/>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500" dirty="0"/>
          </a:p>
          <a:p>
            <a:pPr>
              <a:spcAft>
                <a:spcPts val="0"/>
              </a:spcAft>
            </a:pPr>
            <a:r>
              <a:rPr lang="en-IN" sz="2500" dirty="0">
                <a:solidFill>
                  <a:schemeClr val="tx1"/>
                </a:solidFill>
                <a:ea typeface="Times New Roman" panose="02020603050405020304" pitchFamily="18" charset="0"/>
              </a:rPr>
              <a:t>G</a:t>
            </a:r>
            <a:r>
              <a:rPr lang="en-IN" sz="2500" dirty="0">
                <a:solidFill>
                  <a:schemeClr val="tx1"/>
                </a:solidFill>
                <a:effectLst/>
                <a:ea typeface="Times New Roman" panose="02020603050405020304" pitchFamily="18" charset="0"/>
              </a:rPr>
              <a:t>overnment policies and technology</a:t>
            </a:r>
            <a:r>
              <a:rPr lang="en-IN" sz="2500" dirty="0">
                <a:solidFill>
                  <a:schemeClr val="tx1"/>
                </a:solidFill>
                <a:ea typeface="Times New Roman" panose="02020603050405020304" pitchFamily="18" charset="0"/>
              </a:rPr>
              <a:t> : </a:t>
            </a:r>
            <a:r>
              <a:rPr lang="en-IN" sz="2500" dirty="0">
                <a:solidFill>
                  <a:schemeClr val="tx1"/>
                </a:solidFill>
                <a:effectLst/>
                <a:ea typeface="Times New Roman" panose="02020603050405020304" pitchFamily="18" charset="0"/>
              </a:rPr>
              <a:t>Thailand is shifting away from </a:t>
            </a:r>
            <a:r>
              <a:rPr lang="en-IN" sz="2500" dirty="0" err="1">
                <a:solidFill>
                  <a:schemeClr val="tx1"/>
                </a:solidFill>
                <a:effectLst/>
                <a:ea typeface="Times New Roman" panose="02020603050405020304" pitchFamily="18" charset="0"/>
              </a:rPr>
              <a:t>labor-intensive</a:t>
            </a:r>
            <a:r>
              <a:rPr lang="en-IN" sz="2500" dirty="0">
                <a:solidFill>
                  <a:schemeClr val="tx1"/>
                </a:solidFill>
                <a:effectLst/>
                <a:ea typeface="Times New Roman" panose="02020603050405020304" pitchFamily="18" charset="0"/>
              </a:rPr>
              <a:t> manufacturing to more advanced manufacturing to address skilled worker shortages.</a:t>
            </a:r>
            <a:r>
              <a:rPr lang="en-IN" sz="2500" dirty="0">
                <a:solidFill>
                  <a:schemeClr val="tx1"/>
                </a:solidFill>
                <a:ea typeface="Times New Roman" panose="02020603050405020304" pitchFamily="18" charset="0"/>
              </a:rPr>
              <a:t> </a:t>
            </a:r>
            <a:r>
              <a:rPr lang="en-IN" sz="2500" dirty="0">
                <a:solidFill>
                  <a:schemeClr val="tx1"/>
                </a:solidFill>
                <a:effectLst/>
                <a:ea typeface="Times New Roman" panose="02020603050405020304" pitchFamily="18" charset="0"/>
              </a:rPr>
              <a:t>The government has announced several incentives to encourage private sector participation in the initiative and offset the costs involved in adopting new technologies. Among the incentives offered are:</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The option to establish companies with 100 percent foreign ownership</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Import duties exemptions on raw materials and machinery used for research and development and products meant for export</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Exemption of corporate income taxes for a period of up to 13 years</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A tax-deductible allowance equivalent to 70 percent of invested capital</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A tax holiday of up to 15 years for enterprises involved in new technologies</a:t>
            </a:r>
          </a:p>
          <a:p>
            <a:pPr marL="342900" lvl="0" indent="-342900">
              <a:spcAft>
                <a:spcPts val="0"/>
              </a:spcAft>
              <a:buSzPts val="1000"/>
              <a:buFont typeface="Symbol" panose="05050102010706020507" pitchFamily="18" charset="2"/>
              <a:buChar char=""/>
              <a:tabLst>
                <a:tab pos="457200" algn="l"/>
              </a:tabLst>
            </a:pPr>
            <a:r>
              <a:rPr lang="en-IN" sz="2500" dirty="0">
                <a:solidFill>
                  <a:schemeClr val="tx1"/>
                </a:solidFill>
                <a:effectLst/>
                <a:ea typeface="Times New Roman" panose="02020603050405020304" pitchFamily="18" charset="0"/>
              </a:rPr>
              <a:t>Matching grants for innovation and R&amp;D in selected sectors </a:t>
            </a:r>
            <a:endParaRPr lang="en-IN" sz="2500" dirty="0">
              <a:solidFill>
                <a:schemeClr val="tx1"/>
              </a:solidFill>
              <a:ea typeface="Times New Roman" panose="02020603050405020304" pitchFamily="18" charset="0"/>
            </a:endParaRPr>
          </a:p>
          <a:p>
            <a:endParaRPr lang="en-IN" sz="2500" dirty="0">
              <a:solidFill>
                <a:schemeClr val="tx1"/>
              </a:solidFill>
              <a:ea typeface="Times New Roman" panose="02020603050405020304" pitchFamily="18" charset="0"/>
            </a:endParaRPr>
          </a:p>
          <a:p>
            <a:pPr>
              <a:spcAft>
                <a:spcPts val="0"/>
              </a:spcAft>
            </a:pPr>
            <a:r>
              <a:rPr lang="en-IN" sz="2500" dirty="0">
                <a:solidFill>
                  <a:schemeClr val="tx1"/>
                </a:solidFill>
                <a:effectLst/>
                <a:ea typeface="Times New Roman" panose="02020603050405020304" pitchFamily="18" charset="0"/>
              </a:rPr>
              <a:t>Prices of raw materials and labour:</a:t>
            </a:r>
            <a:r>
              <a:rPr lang="en-IN" sz="2500" dirty="0">
                <a:solidFill>
                  <a:schemeClr val="tx1"/>
                </a:solidFill>
                <a:ea typeface="Times New Roman" panose="02020603050405020304" pitchFamily="18" charset="0"/>
              </a:rPr>
              <a:t> </a:t>
            </a:r>
            <a:r>
              <a:rPr lang="en-IN" sz="2500" dirty="0">
                <a:solidFill>
                  <a:schemeClr val="tx1"/>
                </a:solidFill>
                <a:effectLst/>
                <a:ea typeface="Times New Roman" panose="02020603050405020304" pitchFamily="18" charset="0"/>
              </a:rPr>
              <a:t>Thailand’s </a:t>
            </a:r>
            <a:r>
              <a:rPr lang="en-IN" sz="2500" dirty="0" err="1">
                <a:solidFill>
                  <a:schemeClr val="tx1"/>
                </a:solidFill>
                <a:effectLst/>
                <a:ea typeface="Times New Roman" panose="02020603050405020304" pitchFamily="18" charset="0"/>
              </a:rPr>
              <a:t>labor</a:t>
            </a:r>
            <a:r>
              <a:rPr lang="en-IN" sz="2500" dirty="0">
                <a:solidFill>
                  <a:schemeClr val="tx1"/>
                </a:solidFill>
                <a:effectLst/>
                <a:ea typeface="Times New Roman" panose="02020603050405020304" pitchFamily="18" charset="0"/>
              </a:rPr>
              <a:t> costs are among the </a:t>
            </a:r>
            <a:r>
              <a:rPr lang="en-IN" sz="2500" strike="noStrike" dirty="0">
                <a:solidFill>
                  <a:schemeClr val="tx1"/>
                </a:solidFill>
                <a:effectLst/>
                <a:ea typeface="Times New Roman" panose="02020603050405020304" pitchFamily="18" charset="0"/>
              </a:rPr>
              <a:t>highest</a:t>
            </a:r>
            <a:r>
              <a:rPr lang="en-IN" sz="2500" dirty="0">
                <a:solidFill>
                  <a:schemeClr val="tx1"/>
                </a:solidFill>
                <a:effectLst/>
                <a:ea typeface="Times New Roman" panose="02020603050405020304" pitchFamily="18" charset="0"/>
              </a:rPr>
              <a:t> in Southeast </a:t>
            </a:r>
            <a:r>
              <a:rPr lang="en-IN" sz="2500" dirty="0" err="1">
                <a:solidFill>
                  <a:schemeClr val="tx1"/>
                </a:solidFill>
                <a:effectLst/>
                <a:ea typeface="Times New Roman" panose="02020603050405020304" pitchFamily="18" charset="0"/>
              </a:rPr>
              <a:t>Asia.The</a:t>
            </a:r>
            <a:r>
              <a:rPr lang="en-IN" sz="2500" dirty="0">
                <a:solidFill>
                  <a:schemeClr val="tx1"/>
                </a:solidFill>
                <a:effectLst/>
                <a:ea typeface="Times New Roman" panose="02020603050405020304" pitchFamily="18" charset="0"/>
              </a:rPr>
              <a:t> minimum wage is </a:t>
            </a:r>
            <a:r>
              <a:rPr lang="en-IN" sz="2500" strike="noStrike" dirty="0">
                <a:solidFill>
                  <a:schemeClr val="tx1"/>
                </a:solidFill>
                <a:effectLst/>
                <a:ea typeface="Times New Roman" panose="02020603050405020304" pitchFamily="18" charset="0"/>
              </a:rPr>
              <a:t>significantly higher</a:t>
            </a:r>
            <a:r>
              <a:rPr lang="en-IN" sz="2500" dirty="0">
                <a:solidFill>
                  <a:schemeClr val="tx1"/>
                </a:solidFill>
                <a:effectLst/>
                <a:ea typeface="Times New Roman" panose="02020603050405020304" pitchFamily="18" charset="0"/>
              </a:rPr>
              <a:t> than the rate in smaller Chinese cities—although major Chinese cities have comparable minimum wages</a:t>
            </a:r>
            <a:r>
              <a:rPr lang="en-IN" sz="1800" dirty="0">
                <a:effectLst/>
                <a:latin typeface="Calibri" panose="020F0502020204030204" pitchFamily="34" charset="0"/>
                <a:ea typeface="Times New Roman" panose="02020603050405020304" pitchFamily="18" charset="0"/>
              </a:rPr>
              <a:t>.</a:t>
            </a:r>
            <a:endParaRPr lang="en-IN" u="sng" dirty="0"/>
          </a:p>
        </p:txBody>
      </p:sp>
    </p:spTree>
    <p:extLst>
      <p:ext uri="{BB962C8B-B14F-4D97-AF65-F5344CB8AC3E}">
        <p14:creationId xmlns:p14="http://schemas.microsoft.com/office/powerpoint/2010/main" val="17743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8356-0CBF-4E6B-866D-B075E4DD029E}"/>
              </a:ext>
            </a:extLst>
          </p:cNvPr>
          <p:cNvSpPr>
            <a:spLocks noGrp="1"/>
          </p:cNvSpPr>
          <p:nvPr>
            <p:ph type="title"/>
          </p:nvPr>
        </p:nvSpPr>
        <p:spPr/>
        <p:txBody>
          <a:bodyPr/>
          <a:lstStyle/>
          <a:p>
            <a:r>
              <a:rPr lang="en-US" dirty="0"/>
              <a:t>Target market characteristics</a:t>
            </a:r>
            <a:endParaRPr lang="en-IN" dirty="0"/>
          </a:p>
        </p:txBody>
      </p:sp>
      <p:sp>
        <p:nvSpPr>
          <p:cNvPr id="3" name="Content Placeholder 2">
            <a:extLst>
              <a:ext uri="{FF2B5EF4-FFF2-40B4-BE49-F238E27FC236}">
                <a16:creationId xmlns:a16="http://schemas.microsoft.com/office/drawing/2014/main" id="{7338ABE3-2B46-4A1C-8E7B-D4453B941F86}"/>
              </a:ext>
            </a:extLst>
          </p:cNvPr>
          <p:cNvSpPr>
            <a:spLocks noGrp="1"/>
          </p:cNvSpPr>
          <p:nvPr>
            <p:ph idx="1"/>
          </p:nvPr>
        </p:nvSpPr>
        <p:spPr>
          <a:xfrm>
            <a:off x="581192" y="1890876"/>
            <a:ext cx="3467025" cy="1740091"/>
          </a:xfrm>
        </p:spPr>
        <p:txBody>
          <a:bodyPr/>
          <a:lstStyle/>
          <a:p>
            <a:pPr>
              <a:spcAft>
                <a:spcPts val="0"/>
              </a:spcAft>
            </a:pPr>
            <a:r>
              <a:rPr lang="en-IN" sz="1800" dirty="0">
                <a:effectLst/>
                <a:ea typeface="Times New Roman" panose="02020603050405020304" pitchFamily="18" charset="0"/>
              </a:rPr>
              <a:t>Younger people (below 40)</a:t>
            </a:r>
          </a:p>
          <a:p>
            <a:pPr>
              <a:spcAft>
                <a:spcPts val="0"/>
              </a:spcAft>
            </a:pPr>
            <a:r>
              <a:rPr lang="en-IN" sz="1800" dirty="0">
                <a:effectLst/>
                <a:ea typeface="Times New Roman" panose="02020603050405020304" pitchFamily="18" charset="0"/>
              </a:rPr>
              <a:t>High or medium income group</a:t>
            </a:r>
          </a:p>
          <a:p>
            <a:pPr>
              <a:spcAft>
                <a:spcPts val="0"/>
              </a:spcAft>
            </a:pPr>
            <a:r>
              <a:rPr lang="en-IN" sz="1800" dirty="0">
                <a:effectLst/>
                <a:ea typeface="Times New Roman" panose="02020603050405020304" pitchFamily="18" charset="0"/>
              </a:rPr>
              <a:t>People who value quality over price</a:t>
            </a:r>
          </a:p>
          <a:p>
            <a:pPr marL="0" indent="0">
              <a:spcAft>
                <a:spcPts val="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cxnSp>
        <p:nvCxnSpPr>
          <p:cNvPr id="7" name="Straight Connector 6">
            <a:extLst>
              <a:ext uri="{FF2B5EF4-FFF2-40B4-BE49-F238E27FC236}">
                <a16:creationId xmlns:a16="http://schemas.microsoft.com/office/drawing/2014/main" id="{B3481DD4-C543-4B56-919A-FAB114CB9576}"/>
              </a:ext>
            </a:extLst>
          </p:cNvPr>
          <p:cNvCxnSpPr>
            <a:cxnSpLocks/>
          </p:cNvCxnSpPr>
          <p:nvPr/>
        </p:nvCxnSpPr>
        <p:spPr>
          <a:xfrm>
            <a:off x="8469297" y="2069716"/>
            <a:ext cx="71021" cy="3532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8167AF-D817-4287-BB09-4A6EF08E9C86}"/>
              </a:ext>
            </a:extLst>
          </p:cNvPr>
          <p:cNvCxnSpPr/>
          <p:nvPr/>
        </p:nvCxnSpPr>
        <p:spPr>
          <a:xfrm flipV="1">
            <a:off x="6454066" y="3764132"/>
            <a:ext cx="4421080" cy="6214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A7D4-2FED-47E8-B680-8A9BA5AC2367}"/>
              </a:ext>
            </a:extLst>
          </p:cNvPr>
          <p:cNvSpPr txBox="1"/>
          <p:nvPr/>
        </p:nvSpPr>
        <p:spPr>
          <a:xfrm>
            <a:off x="8127506" y="1581991"/>
            <a:ext cx="1811045" cy="369332"/>
          </a:xfrm>
          <a:prstGeom prst="rect">
            <a:avLst/>
          </a:prstGeom>
          <a:noFill/>
        </p:spPr>
        <p:txBody>
          <a:bodyPr wrap="square" rtlCol="0">
            <a:spAutoFit/>
          </a:bodyPr>
          <a:lstStyle/>
          <a:p>
            <a:r>
              <a:rPr lang="en-US" dirty="0"/>
              <a:t>COST</a:t>
            </a:r>
            <a:endParaRPr lang="en-IN" dirty="0"/>
          </a:p>
        </p:txBody>
      </p:sp>
      <p:sp>
        <p:nvSpPr>
          <p:cNvPr id="15" name="TextBox 14">
            <a:extLst>
              <a:ext uri="{FF2B5EF4-FFF2-40B4-BE49-F238E27FC236}">
                <a16:creationId xmlns:a16="http://schemas.microsoft.com/office/drawing/2014/main" id="{54222C21-420F-4149-B054-31A91727BBA6}"/>
              </a:ext>
            </a:extLst>
          </p:cNvPr>
          <p:cNvSpPr txBox="1"/>
          <p:nvPr/>
        </p:nvSpPr>
        <p:spPr>
          <a:xfrm>
            <a:off x="8513685" y="2079140"/>
            <a:ext cx="1811045" cy="369332"/>
          </a:xfrm>
          <a:prstGeom prst="rect">
            <a:avLst/>
          </a:prstGeom>
          <a:noFill/>
        </p:spPr>
        <p:txBody>
          <a:bodyPr wrap="square" rtlCol="0">
            <a:spAutoFit/>
          </a:bodyPr>
          <a:lstStyle/>
          <a:p>
            <a:r>
              <a:rPr lang="en-US" dirty="0"/>
              <a:t>high</a:t>
            </a:r>
            <a:endParaRPr lang="en-IN" dirty="0"/>
          </a:p>
        </p:txBody>
      </p:sp>
      <p:sp>
        <p:nvSpPr>
          <p:cNvPr id="16" name="TextBox 15">
            <a:extLst>
              <a:ext uri="{FF2B5EF4-FFF2-40B4-BE49-F238E27FC236}">
                <a16:creationId xmlns:a16="http://schemas.microsoft.com/office/drawing/2014/main" id="{07012B0B-E7D1-45BA-9600-FA825ED2A11C}"/>
              </a:ext>
            </a:extLst>
          </p:cNvPr>
          <p:cNvSpPr txBox="1"/>
          <p:nvPr/>
        </p:nvSpPr>
        <p:spPr>
          <a:xfrm>
            <a:off x="6325339" y="3422578"/>
            <a:ext cx="1811045" cy="369332"/>
          </a:xfrm>
          <a:prstGeom prst="rect">
            <a:avLst/>
          </a:prstGeom>
          <a:noFill/>
        </p:spPr>
        <p:txBody>
          <a:bodyPr wrap="square" rtlCol="0">
            <a:spAutoFit/>
          </a:bodyPr>
          <a:lstStyle/>
          <a:p>
            <a:r>
              <a:rPr lang="en-US" dirty="0"/>
              <a:t>low</a:t>
            </a:r>
            <a:endParaRPr lang="en-IN" dirty="0"/>
          </a:p>
        </p:txBody>
      </p:sp>
      <p:sp>
        <p:nvSpPr>
          <p:cNvPr id="17" name="TextBox 16">
            <a:extLst>
              <a:ext uri="{FF2B5EF4-FFF2-40B4-BE49-F238E27FC236}">
                <a16:creationId xmlns:a16="http://schemas.microsoft.com/office/drawing/2014/main" id="{0DA6F1A3-6715-4D5E-8C0E-5D0E3D3DDC33}"/>
              </a:ext>
            </a:extLst>
          </p:cNvPr>
          <p:cNvSpPr txBox="1"/>
          <p:nvPr/>
        </p:nvSpPr>
        <p:spPr>
          <a:xfrm>
            <a:off x="5899950" y="2760921"/>
            <a:ext cx="326996" cy="2308324"/>
          </a:xfrm>
          <a:prstGeom prst="rect">
            <a:avLst/>
          </a:prstGeom>
          <a:noFill/>
        </p:spPr>
        <p:txBody>
          <a:bodyPr wrap="square" rtlCol="0">
            <a:spAutoFit/>
          </a:bodyPr>
          <a:lstStyle/>
          <a:p>
            <a:r>
              <a:rPr lang="en-US" dirty="0"/>
              <a:t>Q</a:t>
            </a:r>
          </a:p>
          <a:p>
            <a:r>
              <a:rPr lang="en-US" dirty="0"/>
              <a:t>UA</a:t>
            </a:r>
          </a:p>
          <a:p>
            <a:r>
              <a:rPr lang="en-US" dirty="0"/>
              <a:t>L</a:t>
            </a:r>
          </a:p>
          <a:p>
            <a:r>
              <a:rPr lang="en-US" dirty="0"/>
              <a:t>I</a:t>
            </a:r>
          </a:p>
          <a:p>
            <a:r>
              <a:rPr lang="en-US" dirty="0"/>
              <a:t>T</a:t>
            </a:r>
          </a:p>
          <a:p>
            <a:r>
              <a:rPr lang="en-US" dirty="0"/>
              <a:t>Y</a:t>
            </a:r>
          </a:p>
          <a:p>
            <a:endParaRPr lang="en-IN" dirty="0"/>
          </a:p>
        </p:txBody>
      </p:sp>
      <p:sp>
        <p:nvSpPr>
          <p:cNvPr id="18" name="TextBox 17">
            <a:extLst>
              <a:ext uri="{FF2B5EF4-FFF2-40B4-BE49-F238E27FC236}">
                <a16:creationId xmlns:a16="http://schemas.microsoft.com/office/drawing/2014/main" id="{313C51F1-2EB1-4461-9D33-A16041388ABB}"/>
              </a:ext>
            </a:extLst>
          </p:cNvPr>
          <p:cNvSpPr txBox="1"/>
          <p:nvPr/>
        </p:nvSpPr>
        <p:spPr>
          <a:xfrm>
            <a:off x="10360241" y="3276406"/>
            <a:ext cx="1811045" cy="369332"/>
          </a:xfrm>
          <a:prstGeom prst="rect">
            <a:avLst/>
          </a:prstGeom>
          <a:noFill/>
        </p:spPr>
        <p:txBody>
          <a:bodyPr wrap="square" rtlCol="0">
            <a:spAutoFit/>
          </a:bodyPr>
          <a:lstStyle/>
          <a:p>
            <a:r>
              <a:rPr lang="en-US" dirty="0"/>
              <a:t>high</a:t>
            </a:r>
            <a:endParaRPr lang="en-IN" dirty="0"/>
          </a:p>
        </p:txBody>
      </p:sp>
      <p:sp>
        <p:nvSpPr>
          <p:cNvPr id="19" name="TextBox 18">
            <a:extLst>
              <a:ext uri="{FF2B5EF4-FFF2-40B4-BE49-F238E27FC236}">
                <a16:creationId xmlns:a16="http://schemas.microsoft.com/office/drawing/2014/main" id="{100C8740-711F-4AE9-AC3B-4753848DD3EB}"/>
              </a:ext>
            </a:extLst>
          </p:cNvPr>
          <p:cNvSpPr txBox="1"/>
          <p:nvPr/>
        </p:nvSpPr>
        <p:spPr>
          <a:xfrm>
            <a:off x="8664606" y="5232478"/>
            <a:ext cx="1811045" cy="369332"/>
          </a:xfrm>
          <a:prstGeom prst="rect">
            <a:avLst/>
          </a:prstGeom>
          <a:noFill/>
        </p:spPr>
        <p:txBody>
          <a:bodyPr wrap="square" rtlCol="0">
            <a:spAutoFit/>
          </a:bodyPr>
          <a:lstStyle/>
          <a:p>
            <a:r>
              <a:rPr lang="en-US" dirty="0"/>
              <a:t>low</a:t>
            </a:r>
            <a:endParaRPr lang="en-IN" dirty="0"/>
          </a:p>
        </p:txBody>
      </p:sp>
      <p:pic>
        <p:nvPicPr>
          <p:cNvPr id="31" name="Picture 30">
            <a:extLst>
              <a:ext uri="{FF2B5EF4-FFF2-40B4-BE49-F238E27FC236}">
                <a16:creationId xmlns:a16="http://schemas.microsoft.com/office/drawing/2014/main" id="{250D3ED8-8FAB-423B-AE29-6C65CC1A5A09}"/>
              </a:ext>
            </a:extLst>
          </p:cNvPr>
          <p:cNvPicPr>
            <a:picLocks noChangeAspect="1"/>
          </p:cNvPicPr>
          <p:nvPr/>
        </p:nvPicPr>
        <p:blipFill>
          <a:blip r:embed="rId2"/>
          <a:stretch>
            <a:fillRect/>
          </a:stretch>
        </p:blipFill>
        <p:spPr>
          <a:xfrm>
            <a:off x="8336086" y="3387537"/>
            <a:ext cx="799083" cy="361262"/>
          </a:xfrm>
          <a:prstGeom prst="rect">
            <a:avLst/>
          </a:prstGeom>
        </p:spPr>
      </p:pic>
      <p:pic>
        <p:nvPicPr>
          <p:cNvPr id="33" name="Picture 32">
            <a:extLst>
              <a:ext uri="{FF2B5EF4-FFF2-40B4-BE49-F238E27FC236}">
                <a16:creationId xmlns:a16="http://schemas.microsoft.com/office/drawing/2014/main" id="{B413A977-8BAA-45BE-BC2B-DB239DF0B6BB}"/>
              </a:ext>
            </a:extLst>
          </p:cNvPr>
          <p:cNvPicPr>
            <a:picLocks noChangeAspect="1"/>
          </p:cNvPicPr>
          <p:nvPr/>
        </p:nvPicPr>
        <p:blipFill>
          <a:blip r:embed="rId3"/>
          <a:stretch>
            <a:fillRect/>
          </a:stretch>
        </p:blipFill>
        <p:spPr>
          <a:xfrm>
            <a:off x="9313214" y="2702067"/>
            <a:ext cx="740156" cy="740156"/>
          </a:xfrm>
          <a:prstGeom prst="rect">
            <a:avLst/>
          </a:prstGeom>
        </p:spPr>
      </p:pic>
      <p:pic>
        <p:nvPicPr>
          <p:cNvPr id="35" name="Picture 34">
            <a:extLst>
              <a:ext uri="{FF2B5EF4-FFF2-40B4-BE49-F238E27FC236}">
                <a16:creationId xmlns:a16="http://schemas.microsoft.com/office/drawing/2014/main" id="{ACC522C5-6760-48CE-B1CF-D224C32D6012}"/>
              </a:ext>
            </a:extLst>
          </p:cNvPr>
          <p:cNvPicPr>
            <a:picLocks noChangeAspect="1"/>
          </p:cNvPicPr>
          <p:nvPr/>
        </p:nvPicPr>
        <p:blipFill>
          <a:blip r:embed="rId4"/>
          <a:stretch>
            <a:fillRect/>
          </a:stretch>
        </p:blipFill>
        <p:spPr>
          <a:xfrm>
            <a:off x="7060191" y="3231213"/>
            <a:ext cx="1216468" cy="498553"/>
          </a:xfrm>
          <a:prstGeom prst="rect">
            <a:avLst/>
          </a:prstGeom>
        </p:spPr>
      </p:pic>
      <p:pic>
        <p:nvPicPr>
          <p:cNvPr id="37" name="Picture 36">
            <a:extLst>
              <a:ext uri="{FF2B5EF4-FFF2-40B4-BE49-F238E27FC236}">
                <a16:creationId xmlns:a16="http://schemas.microsoft.com/office/drawing/2014/main" id="{A76A9810-EB35-43D5-84B1-8773AE4ABA0B}"/>
              </a:ext>
            </a:extLst>
          </p:cNvPr>
          <p:cNvPicPr>
            <a:picLocks noChangeAspect="1"/>
          </p:cNvPicPr>
          <p:nvPr/>
        </p:nvPicPr>
        <p:blipFill>
          <a:blip r:embed="rId5"/>
          <a:stretch>
            <a:fillRect/>
          </a:stretch>
        </p:blipFill>
        <p:spPr>
          <a:xfrm>
            <a:off x="6554498" y="3889815"/>
            <a:ext cx="1165562" cy="605196"/>
          </a:xfrm>
          <a:prstGeom prst="rect">
            <a:avLst/>
          </a:prstGeom>
        </p:spPr>
      </p:pic>
      <p:pic>
        <p:nvPicPr>
          <p:cNvPr id="39" name="Picture 38">
            <a:extLst>
              <a:ext uri="{FF2B5EF4-FFF2-40B4-BE49-F238E27FC236}">
                <a16:creationId xmlns:a16="http://schemas.microsoft.com/office/drawing/2014/main" id="{52FA9D9D-6A99-440F-8C83-580D17411D68}"/>
              </a:ext>
            </a:extLst>
          </p:cNvPr>
          <p:cNvPicPr>
            <a:picLocks noChangeAspect="1"/>
          </p:cNvPicPr>
          <p:nvPr/>
        </p:nvPicPr>
        <p:blipFill>
          <a:blip r:embed="rId6"/>
          <a:stretch>
            <a:fillRect/>
          </a:stretch>
        </p:blipFill>
        <p:spPr>
          <a:xfrm>
            <a:off x="8658536" y="2574351"/>
            <a:ext cx="608350" cy="608350"/>
          </a:xfrm>
          <a:prstGeom prst="rect">
            <a:avLst/>
          </a:prstGeom>
        </p:spPr>
      </p:pic>
      <p:sp>
        <p:nvSpPr>
          <p:cNvPr id="43" name="Content Placeholder 2">
            <a:extLst>
              <a:ext uri="{FF2B5EF4-FFF2-40B4-BE49-F238E27FC236}">
                <a16:creationId xmlns:a16="http://schemas.microsoft.com/office/drawing/2014/main" id="{C4DEC781-1B02-46AB-81F3-C9C9368C640E}"/>
              </a:ext>
            </a:extLst>
          </p:cNvPr>
          <p:cNvSpPr txBox="1">
            <a:spLocks/>
          </p:cNvSpPr>
          <p:nvPr/>
        </p:nvSpPr>
        <p:spPr>
          <a:xfrm>
            <a:off x="460517" y="3696961"/>
            <a:ext cx="3708374" cy="2180056"/>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51200" indent="0">
              <a:spcAft>
                <a:spcPts val="0"/>
              </a:spcAft>
              <a:buNone/>
            </a:pPr>
            <a:r>
              <a:rPr lang="en-US" sz="1800" dirty="0">
                <a:effectLst/>
                <a:ea typeface="Times New Roman" panose="02020603050405020304" pitchFamily="18" charset="0"/>
              </a:rPr>
              <a:t>Market positioning should focus on</a:t>
            </a:r>
          </a:p>
          <a:p>
            <a:pPr marL="457200">
              <a:spcAft>
                <a:spcPts val="0"/>
              </a:spcAft>
            </a:pPr>
            <a:r>
              <a:rPr lang="en-US" sz="1800" dirty="0">
                <a:effectLst/>
                <a:ea typeface="Times New Roman" panose="02020603050405020304" pitchFamily="18" charset="0"/>
                <a:cs typeface="Times New Roman" panose="02020603050405020304" pitchFamily="18" charset="0"/>
              </a:rPr>
              <a:t>Marginally lower cost than competition</a:t>
            </a:r>
          </a:p>
          <a:p>
            <a:pPr marL="457200">
              <a:spcAft>
                <a:spcPts val="0"/>
              </a:spcAft>
            </a:pPr>
            <a:r>
              <a:rPr lang="en-US" sz="1800" dirty="0">
                <a:effectLst/>
                <a:ea typeface="Times New Roman" panose="02020603050405020304" pitchFamily="18" charset="0"/>
                <a:cs typeface="Times New Roman" panose="02020603050405020304" pitchFamily="18" charset="0"/>
              </a:rPr>
              <a:t>Brand uniqueness</a:t>
            </a:r>
            <a:endParaRPr lang="en-IN" dirty="0">
              <a:ea typeface="Times New Roman" panose="02020603050405020304" pitchFamily="18" charset="0"/>
              <a:cs typeface="Times New Roman" panose="02020603050405020304" pitchFamily="18" charset="0"/>
            </a:endParaRPr>
          </a:p>
          <a:p>
            <a:pPr marL="457200">
              <a:spcAft>
                <a:spcPts val="0"/>
              </a:spcAft>
            </a:pPr>
            <a:r>
              <a:rPr lang="en-US" sz="1800" dirty="0">
                <a:effectLst/>
                <a:ea typeface="Times New Roman" panose="02020603050405020304" pitchFamily="18" charset="0"/>
                <a:cs typeface="Times New Roman" panose="02020603050405020304" pitchFamily="18" charset="0"/>
              </a:rPr>
              <a:t>Mid quality products</a:t>
            </a:r>
          </a:p>
          <a:p>
            <a:pPr marL="457200">
              <a:spcAft>
                <a:spcPts val="0"/>
              </a:spcAft>
            </a:pPr>
            <a:r>
              <a:rPr lang="en-US" dirty="0">
                <a:ea typeface="Times New Roman" panose="02020603050405020304" pitchFamily="18" charset="0"/>
                <a:cs typeface="Times New Roman" panose="02020603050405020304" pitchFamily="18" charset="0"/>
              </a:rPr>
              <a:t>Focus on both store bought products and ecommerce in the nearby countries as well</a:t>
            </a:r>
            <a:endParaRPr lang="en-IN" sz="1800" dirty="0">
              <a:effectLst/>
              <a:ea typeface="Times New Roman" panose="02020603050405020304" pitchFamily="18" charset="0"/>
              <a:cs typeface="Times New Roman" panose="02020603050405020304" pitchFamily="18" charset="0"/>
            </a:endParaRPr>
          </a:p>
          <a:p>
            <a:pPr>
              <a:spcAft>
                <a:spcPts val="0"/>
              </a:spcAft>
            </a:pPr>
            <a:endParaRPr lang="en-IN"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544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Statistics for our target segment</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90409827"/>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8A0CBFB-1865-46EA-A54A-7549EA791CCE}"/>
              </a:ext>
            </a:extLst>
          </p:cNvPr>
          <p:cNvSpPr txBox="1"/>
          <p:nvPr/>
        </p:nvSpPr>
        <p:spPr>
          <a:xfrm>
            <a:off x="6016625" y="4725740"/>
            <a:ext cx="4651899" cy="1754326"/>
          </a:xfrm>
          <a:prstGeom prst="rect">
            <a:avLst/>
          </a:prstGeom>
          <a:noFill/>
        </p:spPr>
        <p:txBody>
          <a:bodyPr wrap="square" rtlCol="0">
            <a:spAutoFit/>
          </a:bodyPr>
          <a:lstStyle/>
          <a:p>
            <a:r>
              <a:rPr lang="en-IN" sz="1800" dirty="0">
                <a:solidFill>
                  <a:schemeClr val="bg1"/>
                </a:solidFill>
                <a:effectLst/>
                <a:ea typeface="Times New Roman" panose="02020603050405020304" pitchFamily="18" charset="0"/>
              </a:rPr>
              <a:t>In the year 2019 , in Thailand a share of 42.3% of apparel consumers </a:t>
            </a:r>
            <a:r>
              <a:rPr lang="en-IN" dirty="0">
                <a:solidFill>
                  <a:schemeClr val="bg1"/>
                </a:solidFill>
                <a:ea typeface="Times New Roman" panose="02020603050405020304" pitchFamily="18" charset="0"/>
              </a:rPr>
              <a:t>are</a:t>
            </a:r>
            <a:r>
              <a:rPr lang="en-IN" sz="1800" dirty="0">
                <a:solidFill>
                  <a:schemeClr val="bg1"/>
                </a:solidFill>
                <a:effectLst/>
                <a:ea typeface="Times New Roman" panose="02020603050405020304" pitchFamily="18" charset="0"/>
              </a:rPr>
              <a:t> in the high income group</a:t>
            </a:r>
          </a:p>
          <a:p>
            <a:endParaRPr lang="en-IN" dirty="0">
              <a:solidFill>
                <a:schemeClr val="bg1"/>
              </a:solidFill>
              <a:ea typeface="Times New Roman" panose="02020603050405020304" pitchFamily="18" charset="0"/>
            </a:endParaRPr>
          </a:p>
          <a:p>
            <a:r>
              <a:rPr lang="en-US" b="0" i="0" dirty="0">
                <a:solidFill>
                  <a:schemeClr val="bg1"/>
                </a:solidFill>
                <a:effectLst/>
              </a:rPr>
              <a:t>In the year 2019, in </a:t>
            </a:r>
            <a:r>
              <a:rPr lang="en-US" dirty="0">
                <a:solidFill>
                  <a:schemeClr val="bg1"/>
                </a:solidFill>
              </a:rPr>
              <a:t>I</a:t>
            </a:r>
            <a:r>
              <a:rPr lang="en-US" b="0" i="0" dirty="0">
                <a:solidFill>
                  <a:schemeClr val="bg1"/>
                </a:solidFill>
                <a:effectLst/>
              </a:rPr>
              <a:t>ndia a share of 34.6% of users is in the high income group</a:t>
            </a:r>
            <a:r>
              <a:rPr lang="en-US" b="0" i="0" dirty="0">
                <a:effectLst/>
                <a:latin typeface="Open Sans"/>
              </a:rPr>
              <a:t>.</a:t>
            </a:r>
            <a:endParaRPr lang="en-IN" sz="1800" dirty="0">
              <a:solidFill>
                <a:schemeClr val="bg1"/>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8368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17B59A-418F-4F34-8D4D-123EFA42CDA4}"/>
              </a:ext>
            </a:extLst>
          </p:cNvPr>
          <p:cNvPicPr/>
          <p:nvPr/>
        </p:nvPicPr>
        <p:blipFill rotWithShape="1">
          <a:blip r:embed="rId2"/>
          <a:srcRect t="13902"/>
          <a:stretch/>
        </p:blipFill>
        <p:spPr bwMode="auto">
          <a:xfrm>
            <a:off x="1570122" y="1388211"/>
            <a:ext cx="4280264" cy="2085633"/>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EDD33533-9DAC-4ED4-A003-5AA90F232F13}"/>
              </a:ext>
            </a:extLst>
          </p:cNvPr>
          <p:cNvPicPr/>
          <p:nvPr/>
        </p:nvPicPr>
        <p:blipFill>
          <a:blip r:embed="rId3"/>
          <a:stretch>
            <a:fillRect/>
          </a:stretch>
        </p:blipFill>
        <p:spPr>
          <a:xfrm>
            <a:off x="6483659" y="1388211"/>
            <a:ext cx="4506896" cy="2085633"/>
          </a:xfrm>
          <a:prstGeom prst="rect">
            <a:avLst/>
          </a:prstGeom>
        </p:spPr>
      </p:pic>
      <p:sp>
        <p:nvSpPr>
          <p:cNvPr id="8" name="TextBox 7">
            <a:extLst>
              <a:ext uri="{FF2B5EF4-FFF2-40B4-BE49-F238E27FC236}">
                <a16:creationId xmlns:a16="http://schemas.microsoft.com/office/drawing/2014/main" id="{BBB358CF-0055-4B24-B684-FE8E56A8B1FE}"/>
              </a:ext>
            </a:extLst>
          </p:cNvPr>
          <p:cNvSpPr txBox="1"/>
          <p:nvPr/>
        </p:nvSpPr>
        <p:spPr>
          <a:xfrm>
            <a:off x="1570122" y="1018879"/>
            <a:ext cx="4525878" cy="369332"/>
          </a:xfrm>
          <a:prstGeom prst="rect">
            <a:avLst/>
          </a:prstGeom>
          <a:noFill/>
        </p:spPr>
        <p:txBody>
          <a:bodyPr wrap="square" rtlCol="0">
            <a:spAutoFit/>
          </a:bodyPr>
          <a:lstStyle/>
          <a:p>
            <a:r>
              <a:rPr lang="en-US" dirty="0">
                <a:solidFill>
                  <a:schemeClr val="bg1"/>
                </a:solidFill>
              </a:rPr>
              <a:t>Apparel market in Thailand by age and income</a:t>
            </a:r>
            <a:endParaRPr lang="en-IN" dirty="0">
              <a:solidFill>
                <a:schemeClr val="bg1"/>
              </a:solidFill>
            </a:endParaRPr>
          </a:p>
        </p:txBody>
      </p:sp>
      <p:sp>
        <p:nvSpPr>
          <p:cNvPr id="9" name="TextBox 8">
            <a:extLst>
              <a:ext uri="{FF2B5EF4-FFF2-40B4-BE49-F238E27FC236}">
                <a16:creationId xmlns:a16="http://schemas.microsoft.com/office/drawing/2014/main" id="{F72F0170-6EDE-4741-8776-EFD533480EB5}"/>
              </a:ext>
            </a:extLst>
          </p:cNvPr>
          <p:cNvSpPr txBox="1"/>
          <p:nvPr/>
        </p:nvSpPr>
        <p:spPr>
          <a:xfrm>
            <a:off x="6813865" y="952131"/>
            <a:ext cx="4280264" cy="369332"/>
          </a:xfrm>
          <a:prstGeom prst="rect">
            <a:avLst/>
          </a:prstGeom>
          <a:noFill/>
        </p:spPr>
        <p:txBody>
          <a:bodyPr wrap="square" rtlCol="0">
            <a:spAutoFit/>
          </a:bodyPr>
          <a:lstStyle/>
          <a:p>
            <a:r>
              <a:rPr lang="en-US" dirty="0">
                <a:solidFill>
                  <a:schemeClr val="bg1"/>
                </a:solidFill>
              </a:rPr>
              <a:t>Apparel market in India by age and income</a:t>
            </a:r>
            <a:endParaRPr lang="en-IN" dirty="0">
              <a:solidFill>
                <a:schemeClr val="bg1"/>
              </a:solidFill>
            </a:endParaRPr>
          </a:p>
        </p:txBody>
      </p:sp>
      <p:pic>
        <p:nvPicPr>
          <p:cNvPr id="10" name="Picture 9">
            <a:extLst>
              <a:ext uri="{FF2B5EF4-FFF2-40B4-BE49-F238E27FC236}">
                <a16:creationId xmlns:a16="http://schemas.microsoft.com/office/drawing/2014/main" id="{DD305B59-C366-44FA-B9A4-3B777367EBF1}"/>
              </a:ext>
            </a:extLst>
          </p:cNvPr>
          <p:cNvPicPr/>
          <p:nvPr/>
        </p:nvPicPr>
        <p:blipFill>
          <a:blip r:embed="rId4"/>
          <a:stretch>
            <a:fillRect/>
          </a:stretch>
        </p:blipFill>
        <p:spPr>
          <a:xfrm>
            <a:off x="6483659" y="3855127"/>
            <a:ext cx="4205055" cy="1801548"/>
          </a:xfrm>
          <a:prstGeom prst="rect">
            <a:avLst/>
          </a:prstGeom>
        </p:spPr>
      </p:pic>
      <p:pic>
        <p:nvPicPr>
          <p:cNvPr id="11" name="Picture 10">
            <a:extLst>
              <a:ext uri="{FF2B5EF4-FFF2-40B4-BE49-F238E27FC236}">
                <a16:creationId xmlns:a16="http://schemas.microsoft.com/office/drawing/2014/main" id="{6655D889-9EB4-460F-9A8B-BE7E9AB037ED}"/>
              </a:ext>
            </a:extLst>
          </p:cNvPr>
          <p:cNvPicPr/>
          <p:nvPr/>
        </p:nvPicPr>
        <p:blipFill>
          <a:blip r:embed="rId5"/>
          <a:stretch>
            <a:fillRect/>
          </a:stretch>
        </p:blipFill>
        <p:spPr>
          <a:xfrm>
            <a:off x="1692929" y="3843176"/>
            <a:ext cx="4280264" cy="1801548"/>
          </a:xfrm>
          <a:prstGeom prst="rect">
            <a:avLst/>
          </a:prstGeom>
        </p:spPr>
      </p:pic>
    </p:spTree>
    <p:extLst>
      <p:ext uri="{BB962C8B-B14F-4D97-AF65-F5344CB8AC3E}">
        <p14:creationId xmlns:p14="http://schemas.microsoft.com/office/powerpoint/2010/main" val="158477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normAutofit/>
          </a:bodyPr>
          <a:lstStyle/>
          <a:p>
            <a:r>
              <a:rPr lang="en-US" dirty="0"/>
              <a:t>Both the countries have their pros and cons</a:t>
            </a:r>
          </a:p>
          <a:p>
            <a:r>
              <a:rPr lang="en-US" dirty="0"/>
              <a:t>India’s large internal market , cost efficient </a:t>
            </a:r>
            <a:r>
              <a:rPr lang="en-US" dirty="0" err="1"/>
              <a:t>labour</a:t>
            </a:r>
            <a:r>
              <a:rPr lang="en-US" dirty="0"/>
              <a:t> and raw material are major advantages whereas their restrictive FDI policies and limited infrastructure are a disadvantage</a:t>
            </a:r>
          </a:p>
          <a:p>
            <a:r>
              <a:rPr lang="en-US" dirty="0"/>
              <a:t>In my opinion India should be the country to be invested in. The potential market as well as cost effectiveness is a huge advantage which cannot be ignored</a:t>
            </a:r>
          </a:p>
          <a:p>
            <a:pPr marL="0" indent="0">
              <a:buNone/>
            </a:pPr>
            <a:endParaRPr lang="en-US" dirty="0"/>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normAutofit fontScale="90000"/>
          </a:bodyPr>
          <a:lstStyle/>
          <a:p>
            <a:r>
              <a:rPr lang="en-US" dirty="0"/>
              <a:t>Conclusions and recommendations</a:t>
            </a:r>
          </a:p>
        </p:txBody>
      </p:sp>
      <p:sp>
        <p:nvSpPr>
          <p:cNvPr id="5" name="Picture Placeholder 4">
            <a:extLst>
              <a:ext uri="{FF2B5EF4-FFF2-40B4-BE49-F238E27FC236}">
                <a16:creationId xmlns:a16="http://schemas.microsoft.com/office/drawing/2014/main" id="{9EC2AF9A-EBDF-4BD4-86BB-B31684E556DD}"/>
              </a:ext>
            </a:extLst>
          </p:cNvPr>
          <p:cNvSpPr>
            <a:spLocks noGrp="1"/>
          </p:cNvSpPr>
          <p:nvPr>
            <p:ph type="pic" sz="quarter" idx="13"/>
          </p:nvPr>
        </p:nvSpPr>
        <p:spPr/>
      </p:sp>
    </p:spTree>
    <p:extLst>
      <p:ext uri="{BB962C8B-B14F-4D97-AF65-F5344CB8AC3E}">
        <p14:creationId xmlns:p14="http://schemas.microsoft.com/office/powerpoint/2010/main" val="68130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0128308" y="717550"/>
            <a:ext cx="2063601" cy="4953001"/>
          </a:xfrm>
        </p:spPr>
      </p:pic>
      <p:pic>
        <p:nvPicPr>
          <p:cNvPr id="35" name="Picture Placeholder 34" descr="A view of a city and buildings ">
            <a:extLst>
              <a:ext uri="{FF2B5EF4-FFF2-40B4-BE49-F238E27FC236}">
                <a16:creationId xmlns:a16="http://schemas.microsoft.com/office/drawing/2014/main" id="{914FB879-7F74-4546-ADF1-51C8C35FA91B}"/>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a:xfrm>
            <a:off x="1274457" y="3168650"/>
            <a:ext cx="3367194" cy="3689350"/>
          </a:xfrm>
        </p:spPr>
      </p:pic>
      <p:pic>
        <p:nvPicPr>
          <p:cNvPr id="31" name="Picture Placeholder 30" descr="A view of a city and buildings ">
            <a:extLst>
              <a:ext uri="{FF2B5EF4-FFF2-40B4-BE49-F238E27FC236}">
                <a16:creationId xmlns:a16="http://schemas.microsoft.com/office/drawing/2014/main" id="{BEDAA8B5-CD18-5B4C-8E6D-80FCA8970DAF}"/>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a:stretch/>
        </p:blipFill>
        <p:spPr>
          <a:xfrm>
            <a:off x="1274457" y="0"/>
            <a:ext cx="3367194" cy="2667000"/>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a:xfrm>
            <a:off x="5397882" y="949912"/>
            <a:ext cx="3658324" cy="4806238"/>
          </a:xfrm>
        </p:spPr>
        <p:txBody>
          <a:bodyPr>
            <a:normAutofit/>
          </a:bodyPr>
          <a:lstStyle/>
          <a:p>
            <a:pPr marL="457200">
              <a:spcAft>
                <a:spcPts val="0"/>
              </a:spcAft>
            </a:pPr>
            <a:r>
              <a:rPr lang="en-US" dirty="0">
                <a:sym typeface="Bodoni SvtyTwo ITC TT-Book"/>
              </a:rPr>
              <a:t>References</a:t>
            </a:r>
            <a:br>
              <a:rPr lang="en-US" dirty="0">
                <a:sym typeface="Bodoni SvtyTwo ITC TT-Book"/>
              </a:rPr>
            </a:br>
            <a:r>
              <a:rPr lang="en-IN" sz="1200" u="sng" dirty="0">
                <a:solidFill>
                  <a:srgbClr val="0000FF"/>
                </a:solidFill>
                <a:effectLst/>
                <a:latin typeface="Times New Roman" panose="02020603050405020304" pitchFamily="18" charset="0"/>
                <a:ea typeface="Times New Roman" panose="02020603050405020304" pitchFamily="18" charset="0"/>
                <a:hlinkClick r:id="rId5"/>
              </a:rPr>
              <a:t>https://www.mckinsey.com/industries/retail/our-insights/how-indias-ascent-could-change-the-fashion-industry</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6"/>
              </a:rPr>
              <a:t>https://www.statista.com/outlook/244/126/fashion/thailand#market-revenue</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7"/>
              </a:rPr>
              <a:t>http://www.technopak.com/Files/fashion-retail-scenario-in-india.pdf</a:t>
            </a:r>
            <a:br>
              <a:rPr lang="en-IN" sz="1200" dirty="0">
                <a:effectLst/>
                <a:latin typeface="Times New Roman" panose="02020603050405020304" pitchFamily="18" charset="0"/>
                <a:ea typeface="Times New Roman" panose="02020603050405020304" pitchFamily="18" charset="0"/>
              </a:rPr>
            </a:br>
            <a:r>
              <a:rPr lang="en-IN" sz="1200" u="sng" dirty="0">
                <a:solidFill>
                  <a:srgbClr val="0000FF"/>
                </a:solidFill>
                <a:effectLst/>
                <a:latin typeface="Times New Roman" panose="02020603050405020304" pitchFamily="18" charset="0"/>
                <a:ea typeface="Times New Roman" panose="02020603050405020304" pitchFamily="18" charset="0"/>
                <a:hlinkClick r:id="rId8"/>
              </a:rPr>
              <a:t>https://www.intouch-quality.com/blog/thailand-manufacturing-an-alternative-to-sourcing-from-china</a:t>
            </a:r>
            <a:br>
              <a:rPr lang="en-IN" sz="1200" dirty="0">
                <a:effectLst/>
                <a:latin typeface="Times New Roman" panose="02020603050405020304" pitchFamily="18" charset="0"/>
                <a:ea typeface="Times New Roman" panose="02020603050405020304" pitchFamily="18" charset="0"/>
              </a:rPr>
            </a:br>
            <a:endParaRPr lang="en-US" sz="1200" dirty="0">
              <a:sym typeface="Bodoni SvtyTwo ITC TT-Book"/>
            </a:endParaRPr>
          </a:p>
        </p:txBody>
      </p:sp>
    </p:spTree>
    <p:extLst>
      <p:ext uri="{BB962C8B-B14F-4D97-AF65-F5344CB8AC3E}">
        <p14:creationId xmlns:p14="http://schemas.microsoft.com/office/powerpoint/2010/main" val="385252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lstStyle/>
          <a:p>
            <a:r>
              <a:rPr lang="en-US" u="sng" dirty="0"/>
              <a:t>EXECUTIVE SUMMARY AND INTRODUCTION</a:t>
            </a:r>
          </a:p>
          <a:p>
            <a:r>
              <a:rPr lang="en-US" dirty="0"/>
              <a:t>About the company</a:t>
            </a:r>
          </a:p>
          <a:p>
            <a:r>
              <a:rPr lang="en-US" dirty="0"/>
              <a:t>About the apparel industry worldwide</a:t>
            </a:r>
          </a:p>
          <a:p>
            <a:r>
              <a:rPr lang="en-US" u="sng" dirty="0"/>
              <a:t>PROCESS AND FINDINGS</a:t>
            </a:r>
          </a:p>
          <a:p>
            <a:r>
              <a:rPr lang="en-US" dirty="0"/>
              <a:t>Selection of countries</a:t>
            </a:r>
          </a:p>
          <a:p>
            <a:r>
              <a:rPr lang="en-US" dirty="0"/>
              <a:t>About India</a:t>
            </a:r>
          </a:p>
          <a:p>
            <a:r>
              <a:rPr lang="en-US" dirty="0"/>
              <a:t>About Thailand</a:t>
            </a:r>
          </a:p>
          <a:p>
            <a:r>
              <a:rPr lang="en-US" dirty="0"/>
              <a:t>Possible geographic expansion</a:t>
            </a:r>
          </a:p>
          <a:p>
            <a:r>
              <a:rPr lang="en-US" dirty="0"/>
              <a:t>Macroeconomic analysis</a:t>
            </a:r>
          </a:p>
          <a:p>
            <a:r>
              <a:rPr lang="en-US" dirty="0"/>
              <a:t>Microeconomic analysis</a:t>
            </a:r>
          </a:p>
          <a:p>
            <a:r>
              <a:rPr lang="en-US" dirty="0"/>
              <a:t>Market strategy</a:t>
            </a:r>
          </a:p>
          <a:p>
            <a:r>
              <a:rPr lang="en-US" dirty="0"/>
              <a:t>Statistics</a:t>
            </a:r>
          </a:p>
          <a:p>
            <a:r>
              <a:rPr lang="en-US" dirty="0"/>
              <a:t>Conclusion</a:t>
            </a:r>
          </a:p>
          <a:p>
            <a:r>
              <a:rPr lang="en-US" dirty="0"/>
              <a:t>references</a:t>
            </a:r>
          </a:p>
        </p:txBody>
      </p:sp>
    </p:spTree>
    <p:extLst>
      <p:ext uri="{BB962C8B-B14F-4D97-AF65-F5344CB8AC3E}">
        <p14:creationId xmlns:p14="http://schemas.microsoft.com/office/powerpoint/2010/main" val="6171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581192" y="2534205"/>
            <a:ext cx="3863216" cy="3634317"/>
          </a:xfrm>
        </p:spPr>
        <p:txBody>
          <a:bodyPr>
            <a:normAutofit fontScale="92500" lnSpcReduction="10000"/>
          </a:bodyPr>
          <a:lstStyle/>
          <a:p>
            <a:r>
              <a:rPr lang="en-US" b="0" i="0" dirty="0">
                <a:solidFill>
                  <a:srgbClr val="1F1F1F"/>
                </a:solidFill>
                <a:effectLst/>
              </a:rPr>
              <a:t>Urban Outfitters, Inc. (URBN) is a multinational lifestyle retail corporation headquartered in Philadelphia, Pennsylvania. </a:t>
            </a:r>
          </a:p>
          <a:p>
            <a:r>
              <a:rPr lang="en-US" b="0" i="0" dirty="0">
                <a:solidFill>
                  <a:srgbClr val="1F1F1F"/>
                </a:solidFill>
                <a:effectLst/>
              </a:rPr>
              <a:t>It is already operational in the United States, Sweden, </a:t>
            </a:r>
            <a:r>
              <a:rPr lang="en-US" b="0" i="0" dirty="0" err="1">
                <a:solidFill>
                  <a:srgbClr val="1F1F1F"/>
                </a:solidFill>
                <a:effectLst/>
              </a:rPr>
              <a:t>UnitedKingdom</a:t>
            </a:r>
            <a:r>
              <a:rPr lang="en-US" b="0" i="0" dirty="0">
                <a:solidFill>
                  <a:srgbClr val="1F1F1F"/>
                </a:solidFill>
                <a:effectLst/>
              </a:rPr>
              <a:t>, Spain, Denmark, France, Germany, Ireland, Belgium, Canada, Italy, the Netherlands, Israel, Poland, and the United Arab Emirates. </a:t>
            </a:r>
          </a:p>
          <a:p>
            <a:r>
              <a:rPr lang="en-US" b="0" i="0" dirty="0">
                <a:solidFill>
                  <a:srgbClr val="1F1F1F"/>
                </a:solidFill>
                <a:effectLst/>
              </a:rPr>
              <a:t>The brand targets young adults with a merchandise mix of women's and men's fashion apparel, footwear, beauty and wellness products, accessories, activewear and gear, and housewares, as well as music, primarily vinyl records and cassettes.  </a:t>
            </a:r>
          </a:p>
          <a:p>
            <a:r>
              <a:rPr lang="en-US" b="0" i="0" dirty="0">
                <a:solidFill>
                  <a:srgbClr val="1F1F1F"/>
                </a:solidFill>
                <a:effectLst/>
              </a:rPr>
              <a:t>their revenue as of 2019 was 3.9 billion USD.</a:t>
            </a:r>
            <a:r>
              <a:rPr lang="en-US" dirty="0"/>
              <a:t>.</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About</a:t>
            </a:r>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Industry overview</a:t>
            </a:r>
          </a:p>
        </p:txBody>
      </p:sp>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1517928692"/>
              </p:ext>
            </p:extLst>
          </p:nvPr>
        </p:nvGraphicFramePr>
        <p:xfrm>
          <a:off x="978023" y="1513102"/>
          <a:ext cx="10058400" cy="4381874"/>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tx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a:t>
                      </a:r>
                      <a:r>
                        <a:rPr lang="en-US" sz="1800" b="0" i="0" u="none" strike="noStrike" kern="1200" dirty="0">
                          <a:solidFill>
                            <a:schemeClr val="tx1"/>
                          </a:solidFill>
                          <a:effectLst/>
                          <a:latin typeface="+mn-lt"/>
                          <a:ea typeface="+mn-ea"/>
                          <a:cs typeface="+mn-cs"/>
                        </a:rPr>
                        <a:t>global apparel market </a:t>
                      </a:r>
                      <a:r>
                        <a:rPr lang="en-US" sz="1800" b="0" i="0" kern="1200" dirty="0">
                          <a:solidFill>
                            <a:schemeClr val="tx1"/>
                          </a:solidFill>
                          <a:effectLst/>
                          <a:latin typeface="+mn-lt"/>
                          <a:ea typeface="+mn-ea"/>
                          <a:cs typeface="+mn-cs"/>
                        </a:rPr>
                        <a:t>is projected to grow in value from 1.3 trillion U.S. dollars in 2015 to about 1.5 trillion dollars in 2020, showing that the demand for clothing and shoes is on the rise across the world.</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dirty="0">
                          <a:solidFill>
                            <a:schemeClr val="tx1"/>
                          </a:solidFill>
                          <a:effectLst/>
                          <a:latin typeface="+mn-lt"/>
                          <a:ea typeface="+mn-ea"/>
                          <a:cs typeface="+mn-cs"/>
                        </a:rPr>
                        <a:t>The three world regions with the largest apparel markets </a:t>
                      </a:r>
                      <a:r>
                        <a:rPr lang="en-US" sz="1800" b="0" i="0" kern="1200" dirty="0">
                          <a:solidFill>
                            <a:schemeClr val="tx1"/>
                          </a:solidFill>
                          <a:effectLst/>
                          <a:latin typeface="+mn-lt"/>
                          <a:ea typeface="+mn-ea"/>
                          <a:cs typeface="+mn-cs"/>
                        </a:rPr>
                        <a:t>are the 28 member states of the European Union, the United States, and China, in descending order.</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The apparel industry constitutes about a little more than 4% of the market share of the world</a:t>
                      </a: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440629" y="2469288"/>
            <a:ext cx="3863216" cy="3499241"/>
          </a:xfrm>
        </p:spPr>
        <p:txBody>
          <a:bodyPr/>
          <a:lstStyle/>
          <a:p>
            <a:r>
              <a:rPr lang="en-US" dirty="0"/>
              <a:t>Corruption perception index (0.1)</a:t>
            </a:r>
          </a:p>
          <a:p>
            <a:r>
              <a:rPr lang="en-US" dirty="0"/>
              <a:t>GDP (0.2)</a:t>
            </a:r>
          </a:p>
          <a:p>
            <a:r>
              <a:rPr lang="en-US" dirty="0"/>
              <a:t>Trade openness (0.15)</a:t>
            </a:r>
          </a:p>
          <a:p>
            <a:r>
              <a:rPr lang="en-US" dirty="0"/>
              <a:t>Ease of doing business (0.25)</a:t>
            </a:r>
          </a:p>
          <a:p>
            <a:r>
              <a:rPr lang="en-US" dirty="0"/>
              <a:t>Household spend on apparel (0.3)</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Selection of countries</a:t>
            </a:r>
          </a:p>
        </p:txBody>
      </p:sp>
      <p:sp>
        <p:nvSpPr>
          <p:cNvPr id="5" name="Title 1">
            <a:extLst>
              <a:ext uri="{FF2B5EF4-FFF2-40B4-BE49-F238E27FC236}">
                <a16:creationId xmlns:a16="http://schemas.microsoft.com/office/drawing/2014/main" id="{994B29E4-3417-47DB-9134-FA72B089AFB3}"/>
              </a:ext>
            </a:extLst>
          </p:cNvPr>
          <p:cNvSpPr txBox="1">
            <a:spLocks/>
          </p:cNvSpPr>
          <p:nvPr/>
        </p:nvSpPr>
        <p:spPr>
          <a:xfrm>
            <a:off x="440629" y="1585722"/>
            <a:ext cx="3863216" cy="740156"/>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Factors considered and their respective weights</a:t>
            </a:r>
          </a:p>
        </p:txBody>
      </p:sp>
      <p:graphicFrame>
        <p:nvGraphicFramePr>
          <p:cNvPr id="6" name="Content Placeholder 5">
            <a:extLst>
              <a:ext uri="{FF2B5EF4-FFF2-40B4-BE49-F238E27FC236}">
                <a16:creationId xmlns:a16="http://schemas.microsoft.com/office/drawing/2014/main" id="{DA6F3D13-37A7-4544-950A-2BFC03F9A003}"/>
              </a:ext>
            </a:extLst>
          </p:cNvPr>
          <p:cNvGraphicFramePr>
            <a:graphicFrameLocks noGrp="1"/>
          </p:cNvGraphicFramePr>
          <p:nvPr>
            <p:ph sz="half" idx="2"/>
            <p:extLst>
              <p:ext uri="{D42A27DB-BD31-4B8C-83A1-F6EECF244321}">
                <p14:modId xmlns:p14="http://schemas.microsoft.com/office/powerpoint/2010/main" val="4060375824"/>
              </p:ext>
            </p:extLst>
          </p:nvPr>
        </p:nvGraphicFramePr>
        <p:xfrm>
          <a:off x="4444408" y="1955800"/>
          <a:ext cx="6864207" cy="4317322"/>
        </p:xfrm>
        <a:graphic>
          <a:graphicData uri="http://schemas.openxmlformats.org/drawingml/2006/table">
            <a:tbl>
              <a:tblPr>
                <a:tableStyleId>{5C22544A-7EE6-4342-B048-85BDC9FD1C3A}</a:tableStyleId>
              </a:tblPr>
              <a:tblGrid>
                <a:gridCol w="980601">
                  <a:extLst>
                    <a:ext uri="{9D8B030D-6E8A-4147-A177-3AD203B41FA5}">
                      <a16:colId xmlns:a16="http://schemas.microsoft.com/office/drawing/2014/main" val="2401703774"/>
                    </a:ext>
                  </a:extLst>
                </a:gridCol>
                <a:gridCol w="980601">
                  <a:extLst>
                    <a:ext uri="{9D8B030D-6E8A-4147-A177-3AD203B41FA5}">
                      <a16:colId xmlns:a16="http://schemas.microsoft.com/office/drawing/2014/main" val="4046665302"/>
                    </a:ext>
                  </a:extLst>
                </a:gridCol>
                <a:gridCol w="980601">
                  <a:extLst>
                    <a:ext uri="{9D8B030D-6E8A-4147-A177-3AD203B41FA5}">
                      <a16:colId xmlns:a16="http://schemas.microsoft.com/office/drawing/2014/main" val="2792353681"/>
                    </a:ext>
                  </a:extLst>
                </a:gridCol>
                <a:gridCol w="980601">
                  <a:extLst>
                    <a:ext uri="{9D8B030D-6E8A-4147-A177-3AD203B41FA5}">
                      <a16:colId xmlns:a16="http://schemas.microsoft.com/office/drawing/2014/main" val="2350608295"/>
                    </a:ext>
                  </a:extLst>
                </a:gridCol>
                <a:gridCol w="980601">
                  <a:extLst>
                    <a:ext uri="{9D8B030D-6E8A-4147-A177-3AD203B41FA5}">
                      <a16:colId xmlns:a16="http://schemas.microsoft.com/office/drawing/2014/main" val="710155290"/>
                    </a:ext>
                  </a:extLst>
                </a:gridCol>
                <a:gridCol w="980601">
                  <a:extLst>
                    <a:ext uri="{9D8B030D-6E8A-4147-A177-3AD203B41FA5}">
                      <a16:colId xmlns:a16="http://schemas.microsoft.com/office/drawing/2014/main" val="1477943704"/>
                    </a:ext>
                  </a:extLst>
                </a:gridCol>
                <a:gridCol w="980601">
                  <a:extLst>
                    <a:ext uri="{9D8B030D-6E8A-4147-A177-3AD203B41FA5}">
                      <a16:colId xmlns:a16="http://schemas.microsoft.com/office/drawing/2014/main" val="2183999168"/>
                    </a:ext>
                  </a:extLst>
                </a:gridCol>
              </a:tblGrid>
              <a:tr h="393263">
                <a:tc>
                  <a:txBody>
                    <a:bodyPr/>
                    <a:lstStyle/>
                    <a:p>
                      <a:pPr algn="l" fontAlgn="b"/>
                      <a:r>
                        <a:rPr lang="en-IN" sz="1100" u="none" strike="noStrike" dirty="0">
                          <a:effectLst/>
                        </a:rPr>
                        <a:t>Country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GDP in millions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CPI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Trade </a:t>
                      </a:r>
                      <a:r>
                        <a:rPr lang="en-IN" sz="1100" u="none" strike="noStrike" dirty="0" err="1">
                          <a:effectLst/>
                        </a:rPr>
                        <a:t>openess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100" u="none" strike="noStrike" dirty="0">
                          <a:effectLst/>
                        </a:rPr>
                        <a:t>household spend on apparel</a:t>
                      </a:r>
                      <a:endParaRPr lang="en-IN" sz="1100" b="1" i="0" u="none" strike="noStrike" dirty="0">
                        <a:solidFill>
                          <a:srgbClr val="000000"/>
                        </a:solidFill>
                        <a:effectLst/>
                        <a:latin typeface="Calibri" panose="020F0502020204030204" pitchFamily="34" charset="0"/>
                      </a:endParaRPr>
                    </a:p>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100" u="none" strike="noStrike" dirty="0">
                          <a:effectLst/>
                        </a:rPr>
                        <a:t>Ease of doing business</a:t>
                      </a:r>
                      <a:endParaRPr lang="en-IN" sz="1100" b="1" i="0" u="none" strike="noStrike" dirty="0">
                        <a:solidFill>
                          <a:srgbClr val="000000"/>
                        </a:solidFill>
                        <a:effectLst/>
                        <a:latin typeface="Calibri" panose="020F0502020204030204" pitchFamily="34" charset="0"/>
                      </a:endParaRPr>
                    </a:p>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rank</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7677859"/>
                  </a:ext>
                </a:extLst>
              </a:tr>
              <a:tr h="377532">
                <a:tc>
                  <a:txBody>
                    <a:bodyPr/>
                    <a:lstStyle/>
                    <a:p>
                      <a:pPr algn="l" fontAlgn="b"/>
                      <a:r>
                        <a:rPr lang="en-IN" sz="1100" u="none" strike="noStrike">
                          <a:effectLst/>
                        </a:rPr>
                        <a:t>thailand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$5,43,649.98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109617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006457"/>
                  </a:ext>
                </a:extLst>
              </a:tr>
              <a:tr h="393263">
                <a:tc>
                  <a:txBody>
                    <a:bodyPr/>
                    <a:lstStyle/>
                    <a:p>
                      <a:pPr algn="l"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$28,75,142.31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28365.18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5541355"/>
                  </a:ext>
                </a:extLst>
              </a:tr>
              <a:tr h="377532">
                <a:tc>
                  <a:txBody>
                    <a:bodyPr/>
                    <a:lstStyle/>
                    <a:p>
                      <a:pPr algn="l" fontAlgn="b"/>
                      <a:r>
                        <a:rPr lang="en-IN" sz="1100" u="none" strike="noStrike">
                          <a:effectLst/>
                        </a:rPr>
                        <a:t>turkey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$7,54,411.71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11493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7743319"/>
                  </a:ext>
                </a:extLst>
              </a:tr>
              <a:tr h="377532">
                <a:tc>
                  <a:txBody>
                    <a:bodyPr/>
                    <a:lstStyle/>
                    <a:p>
                      <a:pPr algn="l" fontAlgn="b"/>
                      <a:r>
                        <a:rPr lang="en-IN" sz="1100" u="none" strike="noStrike">
                          <a:effectLst/>
                        </a:rPr>
                        <a:t>vietnam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$2,61,921.24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182797"/>
                  </a:ext>
                </a:extLst>
              </a:tr>
              <a:tr h="377532">
                <a:tc>
                  <a:txBody>
                    <a:bodyPr/>
                    <a:lstStyle/>
                    <a:p>
                      <a:pPr algn="l" fontAlgn="b"/>
                      <a:r>
                        <a:rPr lang="en-IN" sz="1100" u="none" strike="noStrike">
                          <a:effectLst/>
                        </a:rPr>
                        <a:t>brazil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$18,39,758.04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51591.89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4404259"/>
                  </a:ext>
                </a:extLst>
              </a:tr>
              <a:tr h="377532">
                <a:tc>
                  <a:txBody>
                    <a:bodyPr/>
                    <a:lstStyle/>
                    <a:p>
                      <a:pPr algn="l" fontAlgn="b"/>
                      <a:r>
                        <a:rPr lang="en-IN" sz="1100" u="none" strike="noStrike">
                          <a:effectLst/>
                        </a:rPr>
                        <a:t>bulgaria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$67,927.18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8596170"/>
                  </a:ext>
                </a:extLst>
              </a:tr>
              <a:tr h="377532">
                <a:tc>
                  <a:txBody>
                    <a:bodyPr/>
                    <a:lstStyle/>
                    <a:p>
                      <a:pPr algn="l"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$11,19,190.78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5139.12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3642766"/>
                  </a:ext>
                </a:extLst>
              </a:tr>
              <a:tr h="377532">
                <a:tc>
                  <a:txBody>
                    <a:bodyPr/>
                    <a:lstStyle/>
                    <a:p>
                      <a:pPr algn="l" fontAlgn="b"/>
                      <a:r>
                        <a:rPr lang="en-IN" sz="1100" u="none" strike="noStrike">
                          <a:effectLst/>
                        </a:rPr>
                        <a:t>nepal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$30,641.38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640.43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9040242"/>
                  </a:ext>
                </a:extLst>
              </a:tr>
              <a:tr h="377532">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$84,008.78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1605412"/>
                  </a:ext>
                </a:extLst>
              </a:tr>
              <a:tr h="393263">
                <a:tc>
                  <a:txBody>
                    <a:bodyPr/>
                    <a:lstStyle/>
                    <a:p>
                      <a:pPr algn="l" fontAlgn="b"/>
                      <a:r>
                        <a:rPr lang="en-IN" sz="1100" u="none" strike="noStrike">
                          <a:effectLst/>
                        </a:rPr>
                        <a:t>paraguay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$38,145.29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519.58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8156861"/>
                  </a:ext>
                </a:extLst>
              </a:tr>
            </a:tbl>
          </a:graphicData>
        </a:graphic>
      </p:graphicFrame>
    </p:spTree>
    <p:extLst>
      <p:ext uri="{BB962C8B-B14F-4D97-AF65-F5344CB8AC3E}">
        <p14:creationId xmlns:p14="http://schemas.microsoft.com/office/powerpoint/2010/main" val="58512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About </a:t>
            </a:r>
            <a:r>
              <a:rPr lang="en-US" dirty="0" err="1"/>
              <a:t>india</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6096000" y="1443037"/>
            <a:ext cx="5514975" cy="5816599"/>
          </a:xfrm>
        </p:spPr>
        <p:txBody>
          <a:bodyPr>
            <a:normAutofit/>
          </a:bodyPr>
          <a:lstStyle/>
          <a:p>
            <a:r>
              <a:rPr lang="en-US" dirty="0"/>
              <a:t>India, the country of flying carpets and computer engineers, diversity and the taj mahal is a rapidly growing economy and market for brands all over the world.</a:t>
            </a:r>
          </a:p>
          <a:p>
            <a:r>
              <a:rPr lang="en-IN" sz="1800" b="0" dirty="0">
                <a:solidFill>
                  <a:srgbClr val="333333"/>
                </a:solidFill>
                <a:effectLst/>
                <a:ea typeface="Times New Roman" panose="02020603050405020304" pitchFamily="18" charset="0"/>
              </a:rPr>
              <a:t>According to McKinsey and company India is increasingly becoming a focal point</a:t>
            </a:r>
            <a:r>
              <a:rPr lang="en-IN" sz="1800" dirty="0">
                <a:solidFill>
                  <a:srgbClr val="333333"/>
                </a:solidFill>
                <a:effectLst/>
                <a:ea typeface="Times New Roman" panose="02020603050405020304" pitchFamily="18" charset="0"/>
              </a:rPr>
              <a:t> for the fashion industry, reflecting a rapidly growing middle class and an increasingly powerful manufacturing sector. </a:t>
            </a:r>
          </a:p>
          <a:p>
            <a:pPr>
              <a:lnSpc>
                <a:spcPct val="107000"/>
              </a:lnSpc>
              <a:spcAft>
                <a:spcPts val="0"/>
              </a:spcAft>
            </a:pPr>
            <a:r>
              <a:rPr lang="en-IN" sz="1800" dirty="0">
                <a:effectLst/>
                <a:ea typeface="Calibri" panose="020F0502020204030204" pitchFamily="34" charset="0"/>
                <a:cs typeface="Times New Roman" panose="02020603050405020304" pitchFamily="18" charset="0"/>
              </a:rPr>
              <a:t>Comprising of a Large population, </a:t>
            </a:r>
            <a:r>
              <a:rPr lang="en-IN" dirty="0">
                <a:ea typeface="Calibri" panose="020F0502020204030204" pitchFamily="34" charset="0"/>
                <a:cs typeface="Times New Roman" panose="02020603050405020304" pitchFamily="18" charset="0"/>
              </a:rPr>
              <a:t>I</a:t>
            </a:r>
            <a:r>
              <a:rPr lang="en-IN" sz="1800" dirty="0">
                <a:effectLst/>
                <a:ea typeface="Calibri" panose="020F0502020204030204" pitchFamily="34" charset="0"/>
                <a:cs typeface="Times New Roman" panose="02020603050405020304" pitchFamily="18" charset="0"/>
              </a:rPr>
              <a:t>ndia serves not only as a market for finished goods but also offers a cost efficient workforce</a:t>
            </a:r>
          </a:p>
          <a:p>
            <a:pPr>
              <a:lnSpc>
                <a:spcPct val="107000"/>
              </a:lnSpc>
              <a:spcAft>
                <a:spcPts val="0"/>
              </a:spcAft>
            </a:pPr>
            <a:r>
              <a:rPr lang="en-IN" sz="1800" dirty="0">
                <a:effectLst/>
                <a:ea typeface="Calibri" panose="020F0502020204030204" pitchFamily="34" charset="0"/>
                <a:cs typeface="Times New Roman" panose="02020603050405020304" pitchFamily="18" charset="0"/>
              </a:rPr>
              <a:t>With the ban of Chinese clothing apps, a large business opportunity has opened up</a:t>
            </a:r>
          </a:p>
          <a:p>
            <a:pPr>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solidFill>
                <a:srgbClr val="333333"/>
              </a:solidFill>
              <a:effectLst/>
              <a:ea typeface="Times New Roman" panose="02020603050405020304" pitchFamily="18" charset="0"/>
            </a:endParaRPr>
          </a:p>
          <a:p>
            <a:endParaRPr lang="en-US" dirty="0"/>
          </a:p>
        </p:txBody>
      </p:sp>
      <p:pic>
        <p:nvPicPr>
          <p:cNvPr id="7" name="Picture Placeholder 6">
            <a:extLst>
              <a:ext uri="{FF2B5EF4-FFF2-40B4-BE49-F238E27FC236}">
                <a16:creationId xmlns:a16="http://schemas.microsoft.com/office/drawing/2014/main" id="{4A0CBE2C-5392-4E93-849A-EBE866627E50}"/>
              </a:ext>
            </a:extLst>
          </p:cNvPr>
          <p:cNvPicPr>
            <a:picLocks noGrp="1" noChangeAspect="1"/>
          </p:cNvPicPr>
          <p:nvPr>
            <p:ph type="pic" sz="quarter" idx="13"/>
          </p:nvPr>
        </p:nvPicPr>
        <p:blipFill>
          <a:blip r:embed="rId2"/>
          <a:srcRect t="4039" b="4039"/>
          <a:stretch>
            <a:fillRect/>
          </a:stretch>
        </p:blipFill>
        <p:spPr/>
      </p:pic>
    </p:spTree>
    <p:extLst>
      <p:ext uri="{BB962C8B-B14F-4D97-AF65-F5344CB8AC3E}">
        <p14:creationId xmlns:p14="http://schemas.microsoft.com/office/powerpoint/2010/main" val="205885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900A38E-E45B-4293-B4EC-E954F736A76C}"/>
              </a:ext>
            </a:extLst>
          </p:cNvPr>
          <p:cNvPicPr>
            <a:picLocks noGrp="1" noChangeAspect="1"/>
          </p:cNvPicPr>
          <p:nvPr>
            <p:ph type="pic" sz="quarter" idx="13"/>
          </p:nvPr>
        </p:nvPicPr>
        <p:blipFill>
          <a:blip r:embed="rId2"/>
          <a:srcRect l="19419" r="19419"/>
          <a:stretch>
            <a:fillRect/>
          </a:stretch>
        </p:blipFill>
        <p:spPr/>
      </p:pic>
      <p:sp>
        <p:nvSpPr>
          <p:cNvPr id="3" name="Title 2">
            <a:extLst>
              <a:ext uri="{FF2B5EF4-FFF2-40B4-BE49-F238E27FC236}">
                <a16:creationId xmlns:a16="http://schemas.microsoft.com/office/drawing/2014/main" id="{DC4C7785-3C25-42EF-9D5E-DF5864567150}"/>
              </a:ext>
            </a:extLst>
          </p:cNvPr>
          <p:cNvSpPr>
            <a:spLocks noGrp="1"/>
          </p:cNvSpPr>
          <p:nvPr>
            <p:ph type="title"/>
          </p:nvPr>
        </p:nvSpPr>
        <p:spPr/>
        <p:txBody>
          <a:bodyPr/>
          <a:lstStyle/>
          <a:p>
            <a:r>
              <a:rPr lang="en-US" dirty="0"/>
              <a:t>About </a:t>
            </a:r>
            <a:r>
              <a:rPr lang="en-US" dirty="0" err="1"/>
              <a:t>thailand</a:t>
            </a:r>
            <a:endParaRPr lang="en-IN" dirty="0"/>
          </a:p>
        </p:txBody>
      </p:sp>
      <p:sp>
        <p:nvSpPr>
          <p:cNvPr id="4" name="Content Placeholder 3">
            <a:extLst>
              <a:ext uri="{FF2B5EF4-FFF2-40B4-BE49-F238E27FC236}">
                <a16:creationId xmlns:a16="http://schemas.microsoft.com/office/drawing/2014/main" id="{6C702DDB-8A01-4A90-ADA1-6F3F014264CD}"/>
              </a:ext>
            </a:extLst>
          </p:cNvPr>
          <p:cNvSpPr>
            <a:spLocks noGrp="1"/>
          </p:cNvSpPr>
          <p:nvPr>
            <p:ph sz="quarter" idx="14"/>
          </p:nvPr>
        </p:nvSpPr>
        <p:spPr/>
        <p:txBody>
          <a:bodyPr/>
          <a:lstStyle/>
          <a:p>
            <a:r>
              <a:rPr lang="en-US" dirty="0"/>
              <a:t>Thailand known initially for it’s </a:t>
            </a:r>
            <a:r>
              <a:rPr lang="en-IN" b="0" i="0" dirty="0">
                <a:solidFill>
                  <a:srgbClr val="4D5156"/>
                </a:solidFill>
                <a:effectLst/>
              </a:rPr>
              <a:t>tropical beaches, opulent royal palaces, ancient ruins and ornate temples is now also a thriving economy and manufacturing hub</a:t>
            </a:r>
          </a:p>
          <a:p>
            <a:r>
              <a:rPr lang="en-IN" dirty="0">
                <a:solidFill>
                  <a:srgbClr val="4D5156"/>
                </a:solidFill>
              </a:rPr>
              <a:t>The economy is welcoming and ranks 21</a:t>
            </a:r>
            <a:r>
              <a:rPr lang="en-IN" baseline="30000" dirty="0">
                <a:solidFill>
                  <a:srgbClr val="4D5156"/>
                </a:solidFill>
              </a:rPr>
              <a:t>st</a:t>
            </a:r>
            <a:r>
              <a:rPr lang="en-IN" dirty="0">
                <a:solidFill>
                  <a:srgbClr val="4D5156"/>
                </a:solidFill>
              </a:rPr>
              <a:t> in ease of business.</a:t>
            </a:r>
          </a:p>
          <a:p>
            <a:r>
              <a:rPr lang="en-IN" dirty="0">
                <a:solidFill>
                  <a:srgbClr val="4D5156"/>
                </a:solidFill>
              </a:rPr>
              <a:t>It provides a cost effective work force and raw materials as well as a </a:t>
            </a:r>
            <a:r>
              <a:rPr lang="en-IN" sz="1800" dirty="0">
                <a:effectLst/>
                <a:ea typeface="Calibri" panose="020F0502020204030204" pitchFamily="34" charset="0"/>
                <a:cs typeface="Times New Roman" panose="02020603050405020304" pitchFamily="18" charset="0"/>
              </a:rPr>
              <a:t>Strategic location for penetrating the Asian market</a:t>
            </a:r>
            <a:endParaRPr lang="en-IN" dirty="0"/>
          </a:p>
        </p:txBody>
      </p:sp>
    </p:spTree>
    <p:extLst>
      <p:ext uri="{BB962C8B-B14F-4D97-AF65-F5344CB8AC3E}">
        <p14:creationId xmlns:p14="http://schemas.microsoft.com/office/powerpoint/2010/main" val="248228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330B9CD-31C1-4DB1-A84C-777BEE195991}"/>
              </a:ext>
            </a:extLst>
          </p:cNvPr>
          <p:cNvPicPr>
            <a:picLocks noGrp="1" noChangeAspect="1"/>
          </p:cNvPicPr>
          <p:nvPr>
            <p:ph type="pic" sz="quarter" idx="13"/>
          </p:nvPr>
        </p:nvPicPr>
        <p:blipFill>
          <a:blip r:embed="rId2"/>
          <a:srcRect l="14118" r="14118"/>
          <a:stretch>
            <a:fillRect/>
          </a:stretch>
        </p:blipFill>
        <p:spPr/>
      </p:pic>
      <p:sp>
        <p:nvSpPr>
          <p:cNvPr id="3" name="Title 2">
            <a:extLst>
              <a:ext uri="{FF2B5EF4-FFF2-40B4-BE49-F238E27FC236}">
                <a16:creationId xmlns:a16="http://schemas.microsoft.com/office/drawing/2014/main" id="{FB18FBE1-B8E6-4C6B-B01C-382DB600CE87}"/>
              </a:ext>
            </a:extLst>
          </p:cNvPr>
          <p:cNvSpPr>
            <a:spLocks noGrp="1"/>
          </p:cNvSpPr>
          <p:nvPr>
            <p:ph type="title"/>
          </p:nvPr>
        </p:nvSpPr>
        <p:spPr/>
        <p:txBody>
          <a:bodyPr/>
          <a:lstStyle/>
          <a:p>
            <a:r>
              <a:rPr lang="en-US" dirty="0"/>
              <a:t>Geographic expansion</a:t>
            </a:r>
            <a:endParaRPr lang="en-IN" dirty="0"/>
          </a:p>
        </p:txBody>
      </p:sp>
      <p:sp>
        <p:nvSpPr>
          <p:cNvPr id="4" name="Content Placeholder 3">
            <a:extLst>
              <a:ext uri="{FF2B5EF4-FFF2-40B4-BE49-F238E27FC236}">
                <a16:creationId xmlns:a16="http://schemas.microsoft.com/office/drawing/2014/main" id="{3CFEE4A9-1FDB-46F9-A06D-BADBED2D9625}"/>
              </a:ext>
            </a:extLst>
          </p:cNvPr>
          <p:cNvSpPr>
            <a:spLocks noGrp="1"/>
          </p:cNvSpPr>
          <p:nvPr>
            <p:ph sz="quarter" idx="14"/>
          </p:nvPr>
        </p:nvSpPr>
        <p:spPr/>
        <p:txBody>
          <a:bodyPr/>
          <a:lstStyle/>
          <a:p>
            <a:r>
              <a:rPr lang="en-US" dirty="0"/>
              <a:t>India lies along the coastline which enables trade to a lot of countries like sri </a:t>
            </a:r>
            <a:r>
              <a:rPr lang="en-US" dirty="0" err="1"/>
              <a:t>lanka</a:t>
            </a:r>
            <a:r>
              <a:rPr lang="en-US" dirty="0"/>
              <a:t>, Malaysia, </a:t>
            </a:r>
            <a:r>
              <a:rPr lang="en-US" dirty="0" err="1"/>
              <a:t>Thailand,Singapore</a:t>
            </a:r>
            <a:r>
              <a:rPr lang="en-US" dirty="0"/>
              <a:t> all potential markets</a:t>
            </a:r>
          </a:p>
          <a:p>
            <a:r>
              <a:rPr lang="en-US" dirty="0"/>
              <a:t>India is a strategic location to target countries towards the west like Maldives where as Thailand can be used to supply products to countries in the east like japan</a:t>
            </a:r>
          </a:p>
          <a:p>
            <a:r>
              <a:rPr lang="en-US" dirty="0"/>
              <a:t>However due to close proximity the geographical advantage provided by both is more or less similar</a:t>
            </a:r>
          </a:p>
          <a:p>
            <a:endParaRPr lang="en-US" dirty="0"/>
          </a:p>
          <a:p>
            <a:endParaRPr lang="en-IN" dirty="0"/>
          </a:p>
        </p:txBody>
      </p:sp>
    </p:spTree>
    <p:extLst>
      <p:ext uri="{BB962C8B-B14F-4D97-AF65-F5344CB8AC3E}">
        <p14:creationId xmlns:p14="http://schemas.microsoft.com/office/powerpoint/2010/main" val="51690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MACROECONOMIC ANALYSIS</a:t>
            </a:r>
          </a:p>
        </p:txBody>
      </p:sp>
      <p:graphicFrame>
        <p:nvGraphicFramePr>
          <p:cNvPr id="7" name="Chart 6">
            <a:extLst>
              <a:ext uri="{FF2B5EF4-FFF2-40B4-BE49-F238E27FC236}">
                <a16:creationId xmlns:a16="http://schemas.microsoft.com/office/drawing/2014/main" id="{31ADB01C-B560-45E2-8CD7-AA7ABDF88267}"/>
              </a:ext>
            </a:extLst>
          </p:cNvPr>
          <p:cNvGraphicFramePr>
            <a:graphicFrameLocks/>
          </p:cNvGraphicFramePr>
          <p:nvPr>
            <p:extLst>
              <p:ext uri="{D42A27DB-BD31-4B8C-83A1-F6EECF244321}">
                <p14:modId xmlns:p14="http://schemas.microsoft.com/office/powerpoint/2010/main" val="3157960794"/>
              </p:ext>
            </p:extLst>
          </p:nvPr>
        </p:nvGraphicFramePr>
        <p:xfrm>
          <a:off x="667304" y="1788517"/>
          <a:ext cx="4572000" cy="2750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A8A7306-617F-47FA-8CBC-AF019320DF61}"/>
              </a:ext>
            </a:extLst>
          </p:cNvPr>
          <p:cNvGraphicFramePr>
            <a:graphicFrameLocks/>
          </p:cNvGraphicFramePr>
          <p:nvPr>
            <p:extLst>
              <p:ext uri="{D42A27DB-BD31-4B8C-83A1-F6EECF244321}">
                <p14:modId xmlns:p14="http://schemas.microsoft.com/office/powerpoint/2010/main" val="1926581758"/>
              </p:ext>
            </p:extLst>
          </p:nvPr>
        </p:nvGraphicFramePr>
        <p:xfrm>
          <a:off x="6553200" y="17961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FF5AB9C-032F-4CCD-A56A-0F92A5447E2D}"/>
              </a:ext>
            </a:extLst>
          </p:cNvPr>
          <p:cNvSpPr txBox="1"/>
          <p:nvPr/>
        </p:nvSpPr>
        <p:spPr>
          <a:xfrm>
            <a:off x="667304" y="4900474"/>
            <a:ext cx="110296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GDP growth rate is very similar for both the countries. </a:t>
            </a:r>
          </a:p>
          <a:p>
            <a:pPr marL="285750" indent="-285750">
              <a:buFont typeface="Arial" panose="020B0604020202020204" pitchFamily="34" charset="0"/>
              <a:buChar char="•"/>
            </a:pPr>
            <a:r>
              <a:rPr lang="en-US" dirty="0"/>
              <a:t>India has a lower GDP per capita but a higher overall GDP.</a:t>
            </a:r>
          </a:p>
          <a:p>
            <a:pPr marL="285750" indent="-285750">
              <a:buFont typeface="Arial" panose="020B0604020202020204" pitchFamily="34" charset="0"/>
              <a:buChar char="•"/>
            </a:pPr>
            <a:r>
              <a:rPr lang="en-US" dirty="0"/>
              <a:t>Both rebounded really well from 2008 recession which may be an indicator of their response to the COVID-19 crisis</a:t>
            </a:r>
          </a:p>
          <a:p>
            <a:pPr marL="285750" indent="-285750">
              <a:buFont typeface="Arial" panose="020B0604020202020204" pitchFamily="34" charset="0"/>
              <a:buChar char="•"/>
            </a:pPr>
            <a:r>
              <a:rPr lang="en-US" dirty="0"/>
              <a:t>Companies moving out of china are likely to set shop in either India, Thailand or Vietnam</a:t>
            </a:r>
            <a:endParaRPr lang="en-IN" dirty="0"/>
          </a:p>
        </p:txBody>
      </p:sp>
    </p:spTree>
    <p:extLst>
      <p:ext uri="{BB962C8B-B14F-4D97-AF65-F5344CB8AC3E}">
        <p14:creationId xmlns:p14="http://schemas.microsoft.com/office/powerpoint/2010/main" val="3162248394"/>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2.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306</TotalTime>
  <Words>1896</Words>
  <Application>Microsoft Office PowerPoint</Application>
  <PresentationFormat>Widescreen</PresentationFormat>
  <Paragraphs>266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Garamond</vt:lpstr>
      <vt:lpstr>Helvetica Light</vt:lpstr>
      <vt:lpstr>Open Sans</vt:lpstr>
      <vt:lpstr>Symbol</vt:lpstr>
      <vt:lpstr>Times New Roman</vt:lpstr>
      <vt:lpstr>Wingdings 2</vt:lpstr>
      <vt:lpstr>DividendVTI</vt:lpstr>
      <vt:lpstr>URBAN OUTFITTERS </vt:lpstr>
      <vt:lpstr>Outline</vt:lpstr>
      <vt:lpstr>About</vt:lpstr>
      <vt:lpstr>Industry overview</vt:lpstr>
      <vt:lpstr>Selection of countries</vt:lpstr>
      <vt:lpstr>About india</vt:lpstr>
      <vt:lpstr>About thailand</vt:lpstr>
      <vt:lpstr>Geographic expansion</vt:lpstr>
      <vt:lpstr>MACROECONOMIC ANALYSIS</vt:lpstr>
      <vt:lpstr>Macroeconomic analysis</vt:lpstr>
      <vt:lpstr>MACROECONOMIC ANALYSIS</vt:lpstr>
      <vt:lpstr>Microeconomic analysis</vt:lpstr>
      <vt:lpstr>Microeconomic analysis</vt:lpstr>
      <vt:lpstr>MiCROECONOMIC ANALYSIS</vt:lpstr>
      <vt:lpstr>Target market characteristics</vt:lpstr>
      <vt:lpstr>Statistics for our target segment</vt:lpstr>
      <vt:lpstr>PowerPoint Presentation</vt:lpstr>
      <vt:lpstr>Conclusions and recommendations</vt:lpstr>
      <vt:lpstr>References https://www.mckinsey.com/industries/retail/our-insights/how-indias-ascent-could-change-the-fashion-industry https://www.statista.com/outlook/244/126/fashion/thailand#market-revenue http://www.technopak.com/Files/fashion-retail-scenario-in-india.pdf https://www.intouch-quality.com/blog/thailand-manufacturing-an-alternative-to-sourcing-from-china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OUTFITTERS</dc:title>
  <dc:creator>mohini nath</dc:creator>
  <cp:lastModifiedBy>mohini nath</cp:lastModifiedBy>
  <cp:revision>30</cp:revision>
  <dcterms:created xsi:type="dcterms:W3CDTF">2020-07-21T14:11:17Z</dcterms:created>
  <dcterms:modified xsi:type="dcterms:W3CDTF">2020-08-01T12:17:29Z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