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2"/>
  </p:notesMasterIdLst>
  <p:sldIdLst>
    <p:sldId id="256" r:id="rId2"/>
    <p:sldId id="257" r:id="rId3"/>
    <p:sldId id="262" r:id="rId4"/>
    <p:sldId id="258" r:id="rId5"/>
    <p:sldId id="259" r:id="rId6"/>
    <p:sldId id="260"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125" autoAdjust="0"/>
  </p:normalViewPr>
  <p:slideViewPr>
    <p:cSldViewPr snapToGrid="0">
      <p:cViewPr varScale="1">
        <p:scale>
          <a:sx n="73" d="100"/>
          <a:sy n="73" d="100"/>
        </p:scale>
        <p:origin x="84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growth</a:t>
            </a:r>
            <a:r>
              <a:rPr lang="en-IN" baseline="0"/>
              <a:t> rates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net earnings</c:v>
          </c:tx>
          <c:spPr>
            <a:ln w="28575" cap="rnd">
              <a:solidFill>
                <a:schemeClr val="accent1"/>
              </a:solidFill>
              <a:round/>
            </a:ln>
            <a:effectLst/>
          </c:spPr>
          <c:marker>
            <c:symbol val="none"/>
          </c:marker>
          <c:cat>
            <c:numRef>
              <c:f>Sheet1!$B$5:$B$8</c:f>
              <c:numCache>
                <c:formatCode>General</c:formatCode>
                <c:ptCount val="4"/>
                <c:pt idx="0">
                  <c:v>2011</c:v>
                </c:pt>
                <c:pt idx="1">
                  <c:v>2012</c:v>
                </c:pt>
                <c:pt idx="2">
                  <c:v>2013</c:v>
                </c:pt>
                <c:pt idx="3">
                  <c:v>2014</c:v>
                </c:pt>
              </c:numCache>
            </c:numRef>
          </c:cat>
          <c:val>
            <c:numRef>
              <c:f>Sheet1!$D$5:$D$8</c:f>
              <c:numCache>
                <c:formatCode>General</c:formatCode>
                <c:ptCount val="4"/>
                <c:pt idx="0">
                  <c:v>14.995483288166209</c:v>
                </c:pt>
                <c:pt idx="1">
                  <c:v>5.6559308719560208</c:v>
                </c:pt>
                <c:pt idx="2">
                  <c:v>-3.4944237918215721</c:v>
                </c:pt>
                <c:pt idx="3">
                  <c:v>-22.496147919876723</c:v>
                </c:pt>
              </c:numCache>
            </c:numRef>
          </c:val>
          <c:smooth val="0"/>
          <c:extLst>
            <c:ext xmlns:c16="http://schemas.microsoft.com/office/drawing/2014/chart" uri="{C3380CC4-5D6E-409C-BE32-E72D297353CC}">
              <c16:uniqueId val="{00000000-07AE-4451-8A27-8889D5C327D7}"/>
            </c:ext>
          </c:extLst>
        </c:ser>
        <c:ser>
          <c:idx val="1"/>
          <c:order val="1"/>
          <c:tx>
            <c:v>SGA spend</c:v>
          </c:tx>
          <c:spPr>
            <a:ln w="28575" cap="rnd">
              <a:solidFill>
                <a:schemeClr val="accent2"/>
              </a:solidFill>
              <a:round/>
            </a:ln>
            <a:effectLst/>
          </c:spPr>
          <c:marker>
            <c:symbol val="none"/>
          </c:marker>
          <c:cat>
            <c:numRef>
              <c:f>Sheet1!$B$5:$B$8</c:f>
              <c:numCache>
                <c:formatCode>General</c:formatCode>
                <c:ptCount val="4"/>
                <c:pt idx="0">
                  <c:v>2011</c:v>
                </c:pt>
                <c:pt idx="1">
                  <c:v>2012</c:v>
                </c:pt>
                <c:pt idx="2">
                  <c:v>2013</c:v>
                </c:pt>
                <c:pt idx="3">
                  <c:v>2014</c:v>
                </c:pt>
              </c:numCache>
            </c:numRef>
          </c:cat>
          <c:val>
            <c:numRef>
              <c:f>Sheet1!$F$5:$F$8</c:f>
              <c:numCache>
                <c:formatCode>General</c:formatCode>
                <c:ptCount val="4"/>
                <c:pt idx="0">
                  <c:v>8.0207501995211405</c:v>
                </c:pt>
                <c:pt idx="1">
                  <c:v>16.36497968230514</c:v>
                </c:pt>
                <c:pt idx="2">
                  <c:v>10.03174603174603</c:v>
                </c:pt>
                <c:pt idx="3">
                  <c:v>17.311021350259665</c:v>
                </c:pt>
              </c:numCache>
            </c:numRef>
          </c:val>
          <c:smooth val="0"/>
          <c:extLst>
            <c:ext xmlns:c16="http://schemas.microsoft.com/office/drawing/2014/chart" uri="{C3380CC4-5D6E-409C-BE32-E72D297353CC}">
              <c16:uniqueId val="{00000001-07AE-4451-8A27-8889D5C327D7}"/>
            </c:ext>
          </c:extLst>
        </c:ser>
        <c:ser>
          <c:idx val="2"/>
          <c:order val="2"/>
          <c:tx>
            <c:v>revenue</c:v>
          </c:tx>
          <c:spPr>
            <a:ln w="28575" cap="rnd">
              <a:solidFill>
                <a:schemeClr val="accent3"/>
              </a:solidFill>
              <a:round/>
            </a:ln>
            <a:effectLst/>
          </c:spPr>
          <c:marker>
            <c:symbol val="none"/>
          </c:marker>
          <c:cat>
            <c:numRef>
              <c:f>Sheet1!$B$5:$B$8</c:f>
              <c:numCache>
                <c:formatCode>General</c:formatCode>
                <c:ptCount val="4"/>
                <c:pt idx="0">
                  <c:v>2011</c:v>
                </c:pt>
                <c:pt idx="1">
                  <c:v>2012</c:v>
                </c:pt>
                <c:pt idx="2">
                  <c:v>2013</c:v>
                </c:pt>
                <c:pt idx="3">
                  <c:v>2014</c:v>
                </c:pt>
              </c:numCache>
            </c:numRef>
          </c:cat>
          <c:val>
            <c:numRef>
              <c:f>Sheet1!$H$5:$H$8</c:f>
              <c:numCache>
                <c:formatCode>General</c:formatCode>
                <c:ptCount val="4"/>
                <c:pt idx="0">
                  <c:v>8.8799643016510377</c:v>
                </c:pt>
                <c:pt idx="1">
                  <c:v>13.483606557377051</c:v>
                </c:pt>
                <c:pt idx="2">
                  <c:v>4.2133140724690019</c:v>
                </c:pt>
                <c:pt idx="3">
                  <c:v>4.2046898463670983</c:v>
                </c:pt>
              </c:numCache>
            </c:numRef>
          </c:val>
          <c:smooth val="0"/>
          <c:extLst>
            <c:ext xmlns:c16="http://schemas.microsoft.com/office/drawing/2014/chart" uri="{C3380CC4-5D6E-409C-BE32-E72D297353CC}">
              <c16:uniqueId val="{00000002-07AE-4451-8A27-8889D5C327D7}"/>
            </c:ext>
          </c:extLst>
        </c:ser>
        <c:dLbls>
          <c:showLegendKey val="0"/>
          <c:showVal val="0"/>
          <c:showCatName val="0"/>
          <c:showSerName val="0"/>
          <c:showPercent val="0"/>
          <c:showBubbleSize val="0"/>
        </c:dLbls>
        <c:smooth val="0"/>
        <c:axId val="519076816"/>
        <c:axId val="519079696"/>
      </c:lineChart>
      <c:catAx>
        <c:axId val="51907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079696"/>
        <c:crosses val="autoZero"/>
        <c:auto val="1"/>
        <c:lblAlgn val="ctr"/>
        <c:lblOffset val="100"/>
        <c:noMultiLvlLbl val="0"/>
      </c:catAx>
      <c:valAx>
        <c:axId val="5190796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076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Graphical</a:t>
            </a:r>
            <a:r>
              <a:rPr lang="en-IN" baseline="0"/>
              <a:t> representation</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Net earnings</c:v>
          </c:tx>
          <c:spPr>
            <a:ln w="28575" cap="rnd">
              <a:solidFill>
                <a:schemeClr val="accent1"/>
              </a:solidFill>
              <a:round/>
            </a:ln>
            <a:effectLst/>
          </c:spPr>
          <c:marker>
            <c:symbol val="none"/>
          </c:marker>
          <c:cat>
            <c:numRef>
              <c:f>Sheet1!$B$4:$B$8</c:f>
              <c:numCache>
                <c:formatCode>General</c:formatCode>
                <c:ptCount val="5"/>
                <c:pt idx="0">
                  <c:v>2010</c:v>
                </c:pt>
                <c:pt idx="1">
                  <c:v>2011</c:v>
                </c:pt>
                <c:pt idx="2">
                  <c:v>2012</c:v>
                </c:pt>
                <c:pt idx="3">
                  <c:v>2013</c:v>
                </c:pt>
                <c:pt idx="4">
                  <c:v>2014</c:v>
                </c:pt>
              </c:numCache>
            </c:numRef>
          </c:cat>
          <c:val>
            <c:numRef>
              <c:f>Sheet1!$C$4:$C$8</c:f>
              <c:numCache>
                <c:formatCode>General</c:formatCode>
                <c:ptCount val="5"/>
                <c:pt idx="0">
                  <c:v>730.62</c:v>
                </c:pt>
                <c:pt idx="1">
                  <c:v>840.18</c:v>
                </c:pt>
                <c:pt idx="2">
                  <c:v>887.7</c:v>
                </c:pt>
                <c:pt idx="3">
                  <c:v>856.68</c:v>
                </c:pt>
                <c:pt idx="4">
                  <c:v>663.96</c:v>
                </c:pt>
              </c:numCache>
            </c:numRef>
          </c:val>
          <c:smooth val="0"/>
          <c:extLst>
            <c:ext xmlns:c16="http://schemas.microsoft.com/office/drawing/2014/chart" uri="{C3380CC4-5D6E-409C-BE32-E72D297353CC}">
              <c16:uniqueId val="{00000000-688A-41A5-BC21-71639BCDC1B4}"/>
            </c:ext>
          </c:extLst>
        </c:ser>
        <c:ser>
          <c:idx val="1"/>
          <c:order val="1"/>
          <c:tx>
            <c:v>SGA expenditure</c:v>
          </c:tx>
          <c:spPr>
            <a:ln w="28575" cap="rnd">
              <a:solidFill>
                <a:schemeClr val="accent2"/>
              </a:solidFill>
              <a:round/>
            </a:ln>
            <a:effectLst/>
          </c:spPr>
          <c:marker>
            <c:symbol val="none"/>
          </c:marker>
          <c:cat>
            <c:numRef>
              <c:f>Sheet1!$B$4:$B$8</c:f>
              <c:numCache>
                <c:formatCode>General</c:formatCode>
                <c:ptCount val="5"/>
                <c:pt idx="0">
                  <c:v>2010</c:v>
                </c:pt>
                <c:pt idx="1">
                  <c:v>2011</c:v>
                </c:pt>
                <c:pt idx="2">
                  <c:v>2012</c:v>
                </c:pt>
                <c:pt idx="3">
                  <c:v>2013</c:v>
                </c:pt>
                <c:pt idx="4">
                  <c:v>2014</c:v>
                </c:pt>
              </c:numCache>
            </c:numRef>
          </c:cat>
          <c:val>
            <c:numRef>
              <c:f>Sheet1!$E$4:$E$9</c:f>
              <c:numCache>
                <c:formatCode>#,##0.00</c:formatCode>
                <c:ptCount val="6"/>
                <c:pt idx="0">
                  <c:v>1653.96</c:v>
                </c:pt>
                <c:pt idx="1">
                  <c:v>1786.62</c:v>
                </c:pt>
                <c:pt idx="2">
                  <c:v>2079</c:v>
                </c:pt>
                <c:pt idx="3">
                  <c:v>2287.56</c:v>
                </c:pt>
                <c:pt idx="4">
                  <c:v>2683.56</c:v>
                </c:pt>
              </c:numCache>
            </c:numRef>
          </c:val>
          <c:smooth val="0"/>
          <c:extLst>
            <c:ext xmlns:c16="http://schemas.microsoft.com/office/drawing/2014/chart" uri="{C3380CC4-5D6E-409C-BE32-E72D297353CC}">
              <c16:uniqueId val="{00000001-688A-41A5-BC21-71639BCDC1B4}"/>
            </c:ext>
          </c:extLst>
        </c:ser>
        <c:ser>
          <c:idx val="2"/>
          <c:order val="2"/>
          <c:tx>
            <c:v>Revenue</c:v>
          </c:tx>
          <c:spPr>
            <a:ln w="28575" cap="rnd">
              <a:solidFill>
                <a:schemeClr val="accent3"/>
              </a:solidFill>
              <a:round/>
            </a:ln>
            <a:effectLst/>
          </c:spPr>
          <c:marker>
            <c:symbol val="none"/>
          </c:marker>
          <c:cat>
            <c:numRef>
              <c:f>Sheet1!$B$4:$B$8</c:f>
              <c:numCache>
                <c:formatCode>General</c:formatCode>
                <c:ptCount val="5"/>
                <c:pt idx="0">
                  <c:v>2010</c:v>
                </c:pt>
                <c:pt idx="1">
                  <c:v>2011</c:v>
                </c:pt>
                <c:pt idx="2">
                  <c:v>2012</c:v>
                </c:pt>
                <c:pt idx="3">
                  <c:v>2013</c:v>
                </c:pt>
                <c:pt idx="4">
                  <c:v>2014</c:v>
                </c:pt>
              </c:numCache>
            </c:numRef>
          </c:cat>
          <c:val>
            <c:numRef>
              <c:f>Sheet1!$G$4:$G$8</c:f>
              <c:numCache>
                <c:formatCode>#,##0.00</c:formatCode>
                <c:ptCount val="5"/>
                <c:pt idx="0">
                  <c:v>4437.18</c:v>
                </c:pt>
                <c:pt idx="1">
                  <c:v>4831.2</c:v>
                </c:pt>
                <c:pt idx="2">
                  <c:v>5482.62</c:v>
                </c:pt>
                <c:pt idx="3">
                  <c:v>5713.62</c:v>
                </c:pt>
                <c:pt idx="4">
                  <c:v>5953.86</c:v>
                </c:pt>
              </c:numCache>
            </c:numRef>
          </c:val>
          <c:smooth val="0"/>
          <c:extLst>
            <c:ext xmlns:c16="http://schemas.microsoft.com/office/drawing/2014/chart" uri="{C3380CC4-5D6E-409C-BE32-E72D297353CC}">
              <c16:uniqueId val="{00000002-688A-41A5-BC21-71639BCDC1B4}"/>
            </c:ext>
          </c:extLst>
        </c:ser>
        <c:dLbls>
          <c:showLegendKey val="0"/>
          <c:showVal val="0"/>
          <c:showCatName val="0"/>
          <c:showSerName val="0"/>
          <c:showPercent val="0"/>
          <c:showBubbleSize val="0"/>
        </c:dLbls>
        <c:smooth val="0"/>
        <c:axId val="592833488"/>
        <c:axId val="592836368"/>
      </c:lineChart>
      <c:catAx>
        <c:axId val="592833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836368"/>
        <c:crosses val="autoZero"/>
        <c:auto val="1"/>
        <c:lblAlgn val="ctr"/>
        <c:lblOffset val="100"/>
        <c:noMultiLvlLbl val="0"/>
      </c:catAx>
      <c:valAx>
        <c:axId val="592836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833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6AC8A-376B-4B12-B760-286E62C8942E}" type="datetimeFigureOut">
              <a:rPr lang="en-IN" smtClean="0"/>
              <a:t>12-07-2020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94D9A-1463-4FB9-9264-4730F087538C}" type="slidenum">
              <a:rPr lang="en-IN" smtClean="0"/>
              <a:t>‹#›</a:t>
            </a:fld>
            <a:endParaRPr lang="en-IN"/>
          </a:p>
        </p:txBody>
      </p:sp>
    </p:spTree>
    <p:extLst>
      <p:ext uri="{BB962C8B-B14F-4D97-AF65-F5344CB8AC3E}">
        <p14:creationId xmlns:p14="http://schemas.microsoft.com/office/powerpoint/2010/main" val="733875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yourstory.com/2017/03/gst-logistics?utm_pageloadtype=scrol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F94D9A-1463-4FB9-9264-4730F087538C}" type="slidenum">
              <a:rPr lang="en-IN" smtClean="0"/>
              <a:t>3</a:t>
            </a:fld>
            <a:endParaRPr lang="en-IN"/>
          </a:p>
        </p:txBody>
      </p:sp>
    </p:spTree>
    <p:extLst>
      <p:ext uri="{BB962C8B-B14F-4D97-AF65-F5344CB8AC3E}">
        <p14:creationId xmlns:p14="http://schemas.microsoft.com/office/powerpoint/2010/main" val="63832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Commission based salary not only motivates sellers to work harder but also may help reduce the salary paid to the sales representatives. </a:t>
            </a:r>
          </a:p>
          <a:p>
            <a:endParaRPr lang="en-IN" dirty="0"/>
          </a:p>
        </p:txBody>
      </p:sp>
      <p:sp>
        <p:nvSpPr>
          <p:cNvPr id="4" name="Slide Number Placeholder 3"/>
          <p:cNvSpPr>
            <a:spLocks noGrp="1"/>
          </p:cNvSpPr>
          <p:nvPr>
            <p:ph type="sldNum" sz="quarter" idx="5"/>
          </p:nvPr>
        </p:nvSpPr>
        <p:spPr/>
        <p:txBody>
          <a:bodyPr/>
          <a:lstStyle/>
          <a:p>
            <a:fld id="{ABF94D9A-1463-4FB9-9264-4730F087538C}" type="slidenum">
              <a:rPr lang="en-IN" smtClean="0"/>
              <a:t>5</a:t>
            </a:fld>
            <a:endParaRPr lang="en-IN"/>
          </a:p>
        </p:txBody>
      </p:sp>
    </p:spTree>
    <p:extLst>
      <p:ext uri="{BB962C8B-B14F-4D97-AF65-F5344CB8AC3E}">
        <p14:creationId xmlns:p14="http://schemas.microsoft.com/office/powerpoint/2010/main" val="242836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removed any use of 3PL logistics which supplies our products to individual buyers who do not purchase through a distributer. Since we know that most of our sales comes through the distributer the elimination of 3PL logistics cost is a huge saving. The unnecessary transport from sterilization plant to MTC again causes a loss of close to 24 hours and also increases the expense due to additional transport. We should devise a process such that the products are shipped directly from the sterilization plant to the distributor. According to the internet logistics makes up 6% of cog. Therefore that Is the figure I have used.</a:t>
            </a:r>
          </a:p>
          <a:p>
            <a:r>
              <a:rPr lang="en-IN" dirty="0">
                <a:hlinkClick r:id="rId3"/>
              </a:rPr>
              <a:t>https://yourstory.com/2017/03/gst-logistics?utm_pageloadtype=scroll</a:t>
            </a:r>
            <a:endParaRPr lang="en-IN" dirty="0"/>
          </a:p>
        </p:txBody>
      </p:sp>
      <p:sp>
        <p:nvSpPr>
          <p:cNvPr id="4" name="Slide Number Placeholder 3"/>
          <p:cNvSpPr>
            <a:spLocks noGrp="1"/>
          </p:cNvSpPr>
          <p:nvPr>
            <p:ph type="sldNum" sz="quarter" idx="5"/>
          </p:nvPr>
        </p:nvSpPr>
        <p:spPr/>
        <p:txBody>
          <a:bodyPr/>
          <a:lstStyle/>
          <a:p>
            <a:fld id="{ABF94D9A-1463-4FB9-9264-4730F087538C}" type="slidenum">
              <a:rPr lang="en-IN" smtClean="0"/>
              <a:t>6</a:t>
            </a:fld>
            <a:endParaRPr lang="en-IN"/>
          </a:p>
        </p:txBody>
      </p:sp>
    </p:spTree>
    <p:extLst>
      <p:ext uri="{BB962C8B-B14F-4D97-AF65-F5344CB8AC3E}">
        <p14:creationId xmlns:p14="http://schemas.microsoft.com/office/powerpoint/2010/main" val="205350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F94D9A-1463-4FB9-9264-4730F087538C}" type="slidenum">
              <a:rPr lang="en-IN" smtClean="0"/>
              <a:t>7</a:t>
            </a:fld>
            <a:endParaRPr lang="en-IN"/>
          </a:p>
        </p:txBody>
      </p:sp>
    </p:spTree>
    <p:extLst>
      <p:ext uri="{BB962C8B-B14F-4D97-AF65-F5344CB8AC3E}">
        <p14:creationId xmlns:p14="http://schemas.microsoft.com/office/powerpoint/2010/main" val="4003433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Lesser trunk loads saves inventory from breakage and spoil because of all the extra transport involved</a:t>
            </a:r>
          </a:p>
          <a:p>
            <a:r>
              <a:rPr lang="en-US" dirty="0"/>
              <a:t>Hospitals will have more control over their inventory. Inventory is stored at random places scattered across the hospital and the supply chain, the RFID tags will help locate the requirements and it will be better managed.</a:t>
            </a:r>
          </a:p>
          <a:p>
            <a:r>
              <a:rPr lang="en-US" dirty="0"/>
              <a:t>The number of items returned can be updated in the system at the kiosks giving MTC a better idea of in stock inventory and they can better plan their next production run and keep a better track of consumption to forecast their needs.</a:t>
            </a:r>
            <a:endParaRPr lang="en-IN" dirty="0"/>
          </a:p>
        </p:txBody>
      </p:sp>
      <p:sp>
        <p:nvSpPr>
          <p:cNvPr id="4" name="Slide Number Placeholder 3"/>
          <p:cNvSpPr>
            <a:spLocks noGrp="1"/>
          </p:cNvSpPr>
          <p:nvPr>
            <p:ph type="sldNum" sz="quarter" idx="5"/>
          </p:nvPr>
        </p:nvSpPr>
        <p:spPr/>
        <p:txBody>
          <a:bodyPr/>
          <a:lstStyle/>
          <a:p>
            <a:fld id="{ABF94D9A-1463-4FB9-9264-4730F087538C}" type="slidenum">
              <a:rPr lang="en-IN" smtClean="0"/>
              <a:t>8</a:t>
            </a:fld>
            <a:endParaRPr lang="en-IN"/>
          </a:p>
        </p:txBody>
      </p:sp>
    </p:spTree>
    <p:extLst>
      <p:ext uri="{BB962C8B-B14F-4D97-AF65-F5344CB8AC3E}">
        <p14:creationId xmlns:p14="http://schemas.microsoft.com/office/powerpoint/2010/main" val="2583166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hearing aids and reading glasses are not taxed under the ACA.</a:t>
            </a:r>
            <a:endParaRPr lang="en-IN" dirty="0"/>
          </a:p>
        </p:txBody>
      </p:sp>
      <p:sp>
        <p:nvSpPr>
          <p:cNvPr id="4" name="Slide Number Placeholder 3"/>
          <p:cNvSpPr>
            <a:spLocks noGrp="1"/>
          </p:cNvSpPr>
          <p:nvPr>
            <p:ph type="sldNum" sz="quarter" idx="5"/>
          </p:nvPr>
        </p:nvSpPr>
        <p:spPr/>
        <p:txBody>
          <a:bodyPr/>
          <a:lstStyle/>
          <a:p>
            <a:fld id="{ABF94D9A-1463-4FB9-9264-4730F087538C}" type="slidenum">
              <a:rPr lang="en-IN" smtClean="0"/>
              <a:t>9</a:t>
            </a:fld>
            <a:endParaRPr lang="en-IN"/>
          </a:p>
        </p:txBody>
      </p:sp>
    </p:spTree>
    <p:extLst>
      <p:ext uri="{BB962C8B-B14F-4D97-AF65-F5344CB8AC3E}">
        <p14:creationId xmlns:p14="http://schemas.microsoft.com/office/powerpoint/2010/main" val="389846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7/12/2020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9749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7/12/2020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6190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7/12/2020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8876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7/12/2020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146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7/12/2020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0870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7/12/2020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758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7/12/2020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6412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7/12/2020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630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7/12/2020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0506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7/12/2020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529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7/12/2020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019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7/12/2020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12192634"/>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84585E00-01FF-4437-BA85-7CBFEB289ED1}"/>
              </a:ext>
            </a:extLst>
          </p:cNvPr>
          <p:cNvPicPr>
            <a:picLocks noChangeAspect="1"/>
          </p:cNvPicPr>
          <p:nvPr/>
        </p:nvPicPr>
        <p:blipFill rotWithShape="1">
          <a:blip r:embed="rId2"/>
          <a:srcRect t="35404" b="8346"/>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D93441D1-DFD0-4F87-8526-F1BB51786547}"/>
              </a:ext>
            </a:extLst>
          </p:cNvPr>
          <p:cNvSpPr>
            <a:spLocks noGrp="1"/>
          </p:cNvSpPr>
          <p:nvPr>
            <p:ph type="subTitle" idx="1"/>
          </p:nvPr>
        </p:nvSpPr>
        <p:spPr>
          <a:xfrm>
            <a:off x="7620000" y="4571999"/>
            <a:ext cx="3810000" cy="1524000"/>
          </a:xfrm>
        </p:spPr>
        <p:txBody>
          <a:bodyPr anchor="b">
            <a:normAutofit/>
          </a:bodyPr>
          <a:lstStyle/>
          <a:p>
            <a:pPr algn="l"/>
            <a:r>
              <a:rPr lang="en-US" dirty="0"/>
              <a:t>BY MOHINI NATH</a:t>
            </a:r>
          </a:p>
        </p:txBody>
      </p:sp>
      <p:sp>
        <p:nvSpPr>
          <p:cNvPr id="2" name="Title 1">
            <a:extLst>
              <a:ext uri="{FF2B5EF4-FFF2-40B4-BE49-F238E27FC236}">
                <a16:creationId xmlns:a16="http://schemas.microsoft.com/office/drawing/2014/main" id="{7721EB50-6F2D-4D10-9E16-A001027D4A02}"/>
              </a:ext>
            </a:extLst>
          </p:cNvPr>
          <p:cNvSpPr>
            <a:spLocks noGrp="1"/>
          </p:cNvSpPr>
          <p:nvPr>
            <p:ph type="ctrTitle"/>
          </p:nvPr>
        </p:nvSpPr>
        <p:spPr>
          <a:xfrm>
            <a:off x="7620000" y="2299787"/>
            <a:ext cx="3810000" cy="2286000"/>
          </a:xfrm>
        </p:spPr>
        <p:txBody>
          <a:bodyPr>
            <a:normAutofit fontScale="90000"/>
          </a:bodyPr>
          <a:lstStyle/>
          <a:p>
            <a:pPr algn="l"/>
            <a:r>
              <a:rPr lang="en-US" sz="4400" dirty="0"/>
              <a:t>MTC </a:t>
            </a:r>
            <a:br>
              <a:rPr lang="en-US" sz="4400" dirty="0"/>
            </a:br>
            <a:r>
              <a:rPr lang="en-US" sz="4400" dirty="0"/>
              <a:t>COST AND REVENUE OPTIMISATION</a:t>
            </a:r>
            <a:endParaRPr lang="en-IN" sz="4400" dirty="0"/>
          </a:p>
        </p:txBody>
      </p:sp>
    </p:spTree>
    <p:extLst>
      <p:ext uri="{BB962C8B-B14F-4D97-AF65-F5344CB8AC3E}">
        <p14:creationId xmlns:p14="http://schemas.microsoft.com/office/powerpoint/2010/main" val="269884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6D2F-B1F5-45D7-8302-0781B87F9A71}"/>
              </a:ext>
            </a:extLst>
          </p:cNvPr>
          <p:cNvSpPr>
            <a:spLocks noGrp="1"/>
          </p:cNvSpPr>
          <p:nvPr>
            <p:ph type="ctrTitle"/>
          </p:nvPr>
        </p:nvSpPr>
        <p:spPr/>
        <p:txBody>
          <a:bodyPr/>
          <a:lstStyle/>
          <a:p>
            <a:r>
              <a:rPr lang="en-US" dirty="0"/>
              <a:t>Thank you </a:t>
            </a:r>
            <a:endParaRPr lang="en-IN" dirty="0"/>
          </a:p>
        </p:txBody>
      </p:sp>
    </p:spTree>
    <p:extLst>
      <p:ext uri="{BB962C8B-B14F-4D97-AF65-F5344CB8AC3E}">
        <p14:creationId xmlns:p14="http://schemas.microsoft.com/office/powerpoint/2010/main" val="177188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612F-1D53-418A-97BD-4342BFB10553}"/>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A972865D-D96C-41DD-9418-9CBA53A63837}"/>
              </a:ext>
            </a:extLst>
          </p:cNvPr>
          <p:cNvSpPr>
            <a:spLocks noGrp="1"/>
          </p:cNvSpPr>
          <p:nvPr>
            <p:ph idx="1"/>
          </p:nvPr>
        </p:nvSpPr>
        <p:spPr>
          <a:xfrm>
            <a:off x="762000" y="2286000"/>
            <a:ext cx="5825231" cy="3818083"/>
          </a:xfrm>
        </p:spPr>
        <p:txBody>
          <a:bodyPr>
            <a:normAutofit fontScale="55000" lnSpcReduction="20000"/>
          </a:bodyPr>
          <a:lstStyle/>
          <a:p>
            <a:r>
              <a:rPr lang="en-US" dirty="0"/>
              <a:t>Medical Technologies Corporation (MTC) headquarters in Collegeville, Pennsylvania</a:t>
            </a:r>
          </a:p>
          <a:p>
            <a:r>
              <a:rPr lang="en-IN" dirty="0"/>
              <a:t>The introduction of the ACA introduces a taxation of 2.3% on their revenues causing a 10% decrease in their profits</a:t>
            </a:r>
          </a:p>
          <a:p>
            <a:r>
              <a:rPr lang="en-IN" dirty="0"/>
              <a:t>Their main markets are</a:t>
            </a:r>
          </a:p>
          <a:p>
            <a:pPr marL="0" indent="0">
              <a:buNone/>
            </a:pPr>
            <a:r>
              <a:rPr lang="en-IN" dirty="0"/>
              <a:t>	 </a:t>
            </a:r>
            <a:r>
              <a:rPr lang="en-US" dirty="0"/>
              <a:t>Hospitals and clinics (partly through GPOs)  35%,</a:t>
            </a:r>
          </a:p>
          <a:p>
            <a:pPr marL="0" indent="0">
              <a:buNone/>
            </a:pPr>
            <a:r>
              <a:rPr lang="en-US" dirty="0"/>
              <a:t>	Specialists and alternate-care providers 16%,</a:t>
            </a:r>
          </a:p>
          <a:p>
            <a:pPr marL="0" indent="0">
              <a:buNone/>
            </a:pPr>
            <a:r>
              <a:rPr lang="en-US" dirty="0"/>
              <a:t>	Third-party healthcare providers and Distributors 12%,</a:t>
            </a:r>
          </a:p>
          <a:p>
            <a:pPr marL="0" indent="0">
              <a:buNone/>
            </a:pPr>
            <a:r>
              <a:rPr lang="en-US" dirty="0"/>
              <a:t>	Exports 37%</a:t>
            </a:r>
          </a:p>
          <a:p>
            <a:r>
              <a:rPr lang="en-US" dirty="0"/>
              <a:t>As can be seen from the chart net earnings have been going down while the SGA spend is on the rise</a:t>
            </a:r>
          </a:p>
          <a:p>
            <a:endParaRPr lang="en-IN" dirty="0"/>
          </a:p>
        </p:txBody>
      </p:sp>
      <p:graphicFrame>
        <p:nvGraphicFramePr>
          <p:cNvPr id="5" name="Chart 4">
            <a:extLst>
              <a:ext uri="{FF2B5EF4-FFF2-40B4-BE49-F238E27FC236}">
                <a16:creationId xmlns:a16="http://schemas.microsoft.com/office/drawing/2014/main" id="{8484362D-8B35-480C-8AD0-358586182C44}"/>
              </a:ext>
            </a:extLst>
          </p:cNvPr>
          <p:cNvGraphicFramePr>
            <a:graphicFrameLocks/>
          </p:cNvGraphicFramePr>
          <p:nvPr>
            <p:extLst>
              <p:ext uri="{D42A27DB-BD31-4B8C-83A1-F6EECF244321}">
                <p14:modId xmlns:p14="http://schemas.microsoft.com/office/powerpoint/2010/main" val="500777335"/>
              </p:ext>
            </p:extLst>
          </p:nvPr>
        </p:nvGraphicFramePr>
        <p:xfrm>
          <a:off x="7458722" y="152400"/>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D9AAC505-B7F0-4FA6-93CF-6FF70035FD0C}"/>
              </a:ext>
            </a:extLst>
          </p:cNvPr>
          <p:cNvPicPr>
            <a:picLocks noChangeAspect="1"/>
          </p:cNvPicPr>
          <p:nvPr/>
        </p:nvPicPr>
        <p:blipFill>
          <a:blip r:embed="rId3"/>
          <a:stretch>
            <a:fillRect/>
          </a:stretch>
        </p:blipFill>
        <p:spPr>
          <a:xfrm>
            <a:off x="7509076" y="3080549"/>
            <a:ext cx="4471291" cy="2476871"/>
          </a:xfrm>
          <a:prstGeom prst="rect">
            <a:avLst/>
          </a:prstGeom>
        </p:spPr>
      </p:pic>
      <p:sp>
        <p:nvSpPr>
          <p:cNvPr id="7" name="TextBox 6">
            <a:extLst>
              <a:ext uri="{FF2B5EF4-FFF2-40B4-BE49-F238E27FC236}">
                <a16:creationId xmlns:a16="http://schemas.microsoft.com/office/drawing/2014/main" id="{B46B3971-59BE-4E01-A550-4BB413D27B26}"/>
              </a:ext>
            </a:extLst>
          </p:cNvPr>
          <p:cNvSpPr txBox="1"/>
          <p:nvPr/>
        </p:nvSpPr>
        <p:spPr>
          <a:xfrm>
            <a:off x="7509077" y="5672831"/>
            <a:ext cx="4471290" cy="246221"/>
          </a:xfrm>
          <a:prstGeom prst="rect">
            <a:avLst/>
          </a:prstGeom>
          <a:noFill/>
        </p:spPr>
        <p:txBody>
          <a:bodyPr wrap="square" rtlCol="0">
            <a:spAutoFit/>
          </a:bodyPr>
          <a:lstStyle/>
          <a:p>
            <a:r>
              <a:rPr lang="en-US" sz="1000" dirty="0"/>
              <a:t>The table shows the approximate spending and earnings of the company</a:t>
            </a:r>
            <a:endParaRPr lang="en-IN" sz="1000" dirty="0"/>
          </a:p>
        </p:txBody>
      </p:sp>
    </p:spTree>
    <p:extLst>
      <p:ext uri="{BB962C8B-B14F-4D97-AF65-F5344CB8AC3E}">
        <p14:creationId xmlns:p14="http://schemas.microsoft.com/office/powerpoint/2010/main" val="238206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8748-F953-4975-884E-95CB4C1A1D21}"/>
              </a:ext>
            </a:extLst>
          </p:cNvPr>
          <p:cNvSpPr>
            <a:spLocks noGrp="1"/>
          </p:cNvSpPr>
          <p:nvPr>
            <p:ph type="title"/>
          </p:nvPr>
        </p:nvSpPr>
        <p:spPr>
          <a:xfrm>
            <a:off x="762000" y="646386"/>
            <a:ext cx="10668000" cy="1524000"/>
          </a:xfrm>
        </p:spPr>
        <p:txBody>
          <a:bodyPr/>
          <a:lstStyle/>
          <a:p>
            <a:r>
              <a:rPr lang="en-US" dirty="0"/>
              <a:t>Financial Analysis</a:t>
            </a:r>
            <a:endParaRPr lang="en-IN" dirty="0"/>
          </a:p>
        </p:txBody>
      </p:sp>
      <p:sp>
        <p:nvSpPr>
          <p:cNvPr id="3" name="Content Placeholder 2">
            <a:extLst>
              <a:ext uri="{FF2B5EF4-FFF2-40B4-BE49-F238E27FC236}">
                <a16:creationId xmlns:a16="http://schemas.microsoft.com/office/drawing/2014/main" id="{0D80477B-1EFB-42BF-B7E0-1736F2FBD57C}"/>
              </a:ext>
            </a:extLst>
          </p:cNvPr>
          <p:cNvSpPr>
            <a:spLocks noGrp="1"/>
          </p:cNvSpPr>
          <p:nvPr>
            <p:ph idx="1"/>
          </p:nvPr>
        </p:nvSpPr>
        <p:spPr>
          <a:xfrm>
            <a:off x="762000" y="2286000"/>
            <a:ext cx="5018690" cy="3818083"/>
          </a:xfrm>
        </p:spPr>
        <p:txBody>
          <a:bodyPr>
            <a:normAutofit fontScale="70000" lnSpcReduction="20000"/>
          </a:bodyPr>
          <a:lstStyle/>
          <a:p>
            <a:r>
              <a:rPr lang="en-US" dirty="0"/>
              <a:t>The revenue growth stagnated for the last 2 years at 4% after having a massive 13.5% growth in 2012.</a:t>
            </a:r>
          </a:p>
          <a:p>
            <a:r>
              <a:rPr lang="en-US" dirty="0"/>
              <a:t>The SGA </a:t>
            </a:r>
            <a:r>
              <a:rPr lang="en-US" dirty="0" err="1"/>
              <a:t>spendings</a:t>
            </a:r>
            <a:r>
              <a:rPr lang="en-US" dirty="0"/>
              <a:t> have been increasing year in and year out</a:t>
            </a:r>
          </a:p>
          <a:p>
            <a:r>
              <a:rPr lang="en-US" dirty="0" err="1"/>
              <a:t>RnD</a:t>
            </a:r>
            <a:r>
              <a:rPr lang="en-US" dirty="0"/>
              <a:t> hasn’t seen a sizable increase in investment</a:t>
            </a:r>
          </a:p>
          <a:p>
            <a:r>
              <a:rPr lang="en-US" dirty="0"/>
              <a:t>Net earnings was on a decline post 2012 and  saw a huge decline in 2014</a:t>
            </a:r>
            <a:endParaRPr lang="en-IN" dirty="0"/>
          </a:p>
        </p:txBody>
      </p:sp>
      <p:graphicFrame>
        <p:nvGraphicFramePr>
          <p:cNvPr id="4" name="Chart 3">
            <a:extLst>
              <a:ext uri="{FF2B5EF4-FFF2-40B4-BE49-F238E27FC236}">
                <a16:creationId xmlns:a16="http://schemas.microsoft.com/office/drawing/2014/main" id="{EF789855-ACDB-4BA9-B169-5A91CF847AC0}"/>
              </a:ext>
            </a:extLst>
          </p:cNvPr>
          <p:cNvGraphicFramePr>
            <a:graphicFrameLocks/>
          </p:cNvGraphicFramePr>
          <p:nvPr>
            <p:extLst>
              <p:ext uri="{D42A27DB-BD31-4B8C-83A1-F6EECF244321}">
                <p14:modId xmlns:p14="http://schemas.microsoft.com/office/powerpoint/2010/main" val="2384915623"/>
              </p:ext>
            </p:extLst>
          </p:nvPr>
        </p:nvGraphicFramePr>
        <p:xfrm>
          <a:off x="6411310" y="2286000"/>
          <a:ext cx="5018690" cy="34421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030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97DF-73C8-4E59-BD2E-238C38C2015D}"/>
              </a:ext>
            </a:extLst>
          </p:cNvPr>
          <p:cNvSpPr>
            <a:spLocks noGrp="1"/>
          </p:cNvSpPr>
          <p:nvPr>
            <p:ph type="title"/>
          </p:nvPr>
        </p:nvSpPr>
        <p:spPr/>
        <p:txBody>
          <a:bodyPr/>
          <a:lstStyle/>
          <a:p>
            <a:r>
              <a:rPr lang="en-US" dirty="0"/>
              <a:t>Problems the company faces</a:t>
            </a:r>
            <a:endParaRPr lang="en-IN" dirty="0"/>
          </a:p>
        </p:txBody>
      </p:sp>
      <p:sp>
        <p:nvSpPr>
          <p:cNvPr id="3" name="Content Placeholder 2">
            <a:extLst>
              <a:ext uri="{FF2B5EF4-FFF2-40B4-BE49-F238E27FC236}">
                <a16:creationId xmlns:a16="http://schemas.microsoft.com/office/drawing/2014/main" id="{F83B99A8-A7EB-4CED-B085-12C73D5B3250}"/>
              </a:ext>
            </a:extLst>
          </p:cNvPr>
          <p:cNvSpPr>
            <a:spLocks noGrp="1"/>
          </p:cNvSpPr>
          <p:nvPr>
            <p:ph idx="1"/>
          </p:nvPr>
        </p:nvSpPr>
        <p:spPr>
          <a:xfrm>
            <a:off x="5849639" y="341659"/>
            <a:ext cx="6096000" cy="5334000"/>
          </a:xfrm>
        </p:spPr>
        <p:txBody>
          <a:bodyPr/>
          <a:lstStyle/>
          <a:p>
            <a:pPr marL="0" indent="0">
              <a:buNone/>
            </a:pPr>
            <a:r>
              <a:rPr lang="en-US" dirty="0"/>
              <a:t>The current supply chain</a:t>
            </a:r>
            <a:endParaRPr lang="en-IN" dirty="0"/>
          </a:p>
        </p:txBody>
      </p:sp>
      <p:sp>
        <p:nvSpPr>
          <p:cNvPr id="4" name="Text Placeholder 3">
            <a:extLst>
              <a:ext uri="{FF2B5EF4-FFF2-40B4-BE49-F238E27FC236}">
                <a16:creationId xmlns:a16="http://schemas.microsoft.com/office/drawing/2014/main" id="{B1CC812E-57F3-4BAA-AC2F-76AEAC9E89BD}"/>
              </a:ext>
            </a:extLst>
          </p:cNvPr>
          <p:cNvSpPr>
            <a:spLocks noGrp="1"/>
          </p:cNvSpPr>
          <p:nvPr>
            <p:ph type="body" sz="half" idx="2"/>
          </p:nvPr>
        </p:nvSpPr>
        <p:spPr>
          <a:xfrm>
            <a:off x="762000" y="2294878"/>
            <a:ext cx="3810000" cy="3810001"/>
          </a:xfrm>
        </p:spPr>
        <p:txBody>
          <a:bodyPr>
            <a:normAutofit fontScale="85000" lnSpcReduction="10000"/>
          </a:bodyPr>
          <a:lstStyle/>
          <a:p>
            <a:pPr marL="285750" indent="-285750">
              <a:buFont typeface="Arial" panose="020B0604020202020204" pitchFamily="34" charset="0"/>
              <a:buChar char="•"/>
            </a:pPr>
            <a:r>
              <a:rPr lang="en-US" dirty="0"/>
              <a:t>The additional 48 hours in lead time and transport cost due to offsite sterilization</a:t>
            </a:r>
          </a:p>
          <a:p>
            <a:pPr marL="285750" indent="-285750">
              <a:buFont typeface="Arial" panose="020B0604020202020204" pitchFamily="34" charset="0"/>
              <a:buChar char="•"/>
            </a:pPr>
            <a:r>
              <a:rPr lang="en-US" dirty="0"/>
              <a:t>Customers prefer buying through distributors to whom we can only sell at retail prices</a:t>
            </a:r>
          </a:p>
          <a:p>
            <a:pPr marL="285750" indent="-285750">
              <a:buFont typeface="Arial" panose="020B0604020202020204" pitchFamily="34" charset="0"/>
              <a:buChar char="•"/>
            </a:pPr>
            <a:r>
              <a:rPr lang="en-US" dirty="0"/>
              <a:t>High commission charged by sales representatives</a:t>
            </a:r>
          </a:p>
          <a:p>
            <a:pPr marL="285750" indent="-285750">
              <a:buFont typeface="Arial" panose="020B0604020202020204" pitchFamily="34" charset="0"/>
              <a:buChar char="•"/>
            </a:pPr>
            <a:r>
              <a:rPr lang="en-US" dirty="0"/>
              <a:t>Standard quantity being shipped per week and the left overs are sent back to the distributors for re </a:t>
            </a:r>
            <a:r>
              <a:rPr lang="en-US" dirty="0" err="1"/>
              <a:t>sterlization</a:t>
            </a:r>
            <a:r>
              <a:rPr lang="en-US" dirty="0"/>
              <a:t> before selling else where</a:t>
            </a:r>
          </a:p>
          <a:p>
            <a:pPr marL="285750" indent="-285750">
              <a:buFont typeface="Arial" panose="020B0604020202020204" pitchFamily="34" charset="0"/>
              <a:buChar char="•"/>
            </a:pPr>
            <a:r>
              <a:rPr lang="en-US" dirty="0"/>
              <a:t>The GPOs formed have set the cost very low</a:t>
            </a:r>
          </a:p>
          <a:p>
            <a:pPr marL="285750" indent="-285750">
              <a:buFont typeface="Arial" panose="020B0604020202020204" pitchFamily="34" charset="0"/>
              <a:buChar char="•"/>
            </a:pPr>
            <a:endParaRPr lang="en-IN" dirty="0"/>
          </a:p>
        </p:txBody>
      </p:sp>
      <p:sp>
        <p:nvSpPr>
          <p:cNvPr id="7" name="Rectangle 6">
            <a:extLst>
              <a:ext uri="{FF2B5EF4-FFF2-40B4-BE49-F238E27FC236}">
                <a16:creationId xmlns:a16="http://schemas.microsoft.com/office/drawing/2014/main" id="{5EA2DD99-2E38-4DD6-B6ED-F1F6144835EE}"/>
              </a:ext>
            </a:extLst>
          </p:cNvPr>
          <p:cNvSpPr/>
          <p:nvPr/>
        </p:nvSpPr>
        <p:spPr>
          <a:xfrm>
            <a:off x="6799555" y="1397940"/>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A148B1E-6646-4356-A936-74758847A4A2}"/>
              </a:ext>
            </a:extLst>
          </p:cNvPr>
          <p:cNvSpPr/>
          <p:nvPr/>
        </p:nvSpPr>
        <p:spPr>
          <a:xfrm>
            <a:off x="6869093" y="2470808"/>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B0D60CE-4A2C-4CF0-A0D9-CB7153EF2107}"/>
              </a:ext>
            </a:extLst>
          </p:cNvPr>
          <p:cNvSpPr/>
          <p:nvPr/>
        </p:nvSpPr>
        <p:spPr>
          <a:xfrm>
            <a:off x="8897639" y="2474547"/>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7351AD6-D0E1-436E-8772-AAD8D849D049}"/>
              </a:ext>
            </a:extLst>
          </p:cNvPr>
          <p:cNvSpPr/>
          <p:nvPr/>
        </p:nvSpPr>
        <p:spPr>
          <a:xfrm>
            <a:off x="6074544" y="3729458"/>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6182720-0B1C-4CCB-A01F-F4BFD30733CF}"/>
              </a:ext>
            </a:extLst>
          </p:cNvPr>
          <p:cNvSpPr/>
          <p:nvPr/>
        </p:nvSpPr>
        <p:spPr>
          <a:xfrm>
            <a:off x="6981545" y="4938812"/>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FFD9795-270F-4826-9943-E1023B667CE6}"/>
              </a:ext>
            </a:extLst>
          </p:cNvPr>
          <p:cNvSpPr/>
          <p:nvPr/>
        </p:nvSpPr>
        <p:spPr>
          <a:xfrm>
            <a:off x="7628132" y="3743896"/>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2A5A22C7-5304-40CF-B99C-38BA67117FBE}"/>
              </a:ext>
            </a:extLst>
          </p:cNvPr>
          <p:cNvSpPr/>
          <p:nvPr/>
        </p:nvSpPr>
        <p:spPr>
          <a:xfrm>
            <a:off x="8608375" y="4978267"/>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8C6C04B-7844-4346-A39F-45BB71B8AC25}"/>
              </a:ext>
            </a:extLst>
          </p:cNvPr>
          <p:cNvSpPr txBox="1"/>
          <p:nvPr/>
        </p:nvSpPr>
        <p:spPr>
          <a:xfrm>
            <a:off x="6818788" y="1603128"/>
            <a:ext cx="1180730" cy="276999"/>
          </a:xfrm>
          <a:prstGeom prst="rect">
            <a:avLst/>
          </a:prstGeom>
          <a:noFill/>
        </p:spPr>
        <p:txBody>
          <a:bodyPr wrap="square" rtlCol="0">
            <a:spAutoFit/>
          </a:bodyPr>
          <a:lstStyle/>
          <a:p>
            <a:r>
              <a:rPr lang="en-US" sz="1200" dirty="0"/>
              <a:t>manufacturers</a:t>
            </a:r>
            <a:endParaRPr lang="en-IN" sz="1200" dirty="0"/>
          </a:p>
        </p:txBody>
      </p:sp>
      <p:sp>
        <p:nvSpPr>
          <p:cNvPr id="20" name="TextBox 19">
            <a:extLst>
              <a:ext uri="{FF2B5EF4-FFF2-40B4-BE49-F238E27FC236}">
                <a16:creationId xmlns:a16="http://schemas.microsoft.com/office/drawing/2014/main" id="{71297160-53BD-4E20-8D4E-E302B297DE72}"/>
              </a:ext>
            </a:extLst>
          </p:cNvPr>
          <p:cNvSpPr txBox="1"/>
          <p:nvPr/>
        </p:nvSpPr>
        <p:spPr>
          <a:xfrm>
            <a:off x="7199050" y="2694816"/>
            <a:ext cx="1109709" cy="276999"/>
          </a:xfrm>
          <a:prstGeom prst="rect">
            <a:avLst/>
          </a:prstGeom>
          <a:noFill/>
        </p:spPr>
        <p:txBody>
          <a:bodyPr wrap="square" rtlCol="0">
            <a:spAutoFit/>
          </a:bodyPr>
          <a:lstStyle/>
          <a:p>
            <a:r>
              <a:rPr lang="en-US" sz="1200" dirty="0"/>
              <a:t>MTC</a:t>
            </a:r>
            <a:endParaRPr lang="en-IN" sz="1200" dirty="0"/>
          </a:p>
        </p:txBody>
      </p:sp>
      <p:sp>
        <p:nvSpPr>
          <p:cNvPr id="21" name="TextBox 20">
            <a:extLst>
              <a:ext uri="{FF2B5EF4-FFF2-40B4-BE49-F238E27FC236}">
                <a16:creationId xmlns:a16="http://schemas.microsoft.com/office/drawing/2014/main" id="{5C2C0DF9-3045-4149-B2C3-C390888AE377}"/>
              </a:ext>
            </a:extLst>
          </p:cNvPr>
          <p:cNvSpPr txBox="1"/>
          <p:nvPr/>
        </p:nvSpPr>
        <p:spPr>
          <a:xfrm>
            <a:off x="9045973" y="2602482"/>
            <a:ext cx="1065320" cy="461665"/>
          </a:xfrm>
          <a:prstGeom prst="rect">
            <a:avLst/>
          </a:prstGeom>
          <a:noFill/>
        </p:spPr>
        <p:txBody>
          <a:bodyPr wrap="square" rtlCol="0">
            <a:spAutoFit/>
          </a:bodyPr>
          <a:lstStyle/>
          <a:p>
            <a:r>
              <a:rPr lang="en-US" sz="1200" dirty="0" err="1"/>
              <a:t>Sterlization</a:t>
            </a:r>
            <a:endParaRPr lang="en-US" sz="1200" dirty="0"/>
          </a:p>
          <a:p>
            <a:r>
              <a:rPr lang="en-US" sz="1200" dirty="0"/>
              <a:t> process</a:t>
            </a:r>
            <a:endParaRPr lang="en-IN" sz="1200" dirty="0"/>
          </a:p>
        </p:txBody>
      </p:sp>
      <p:sp>
        <p:nvSpPr>
          <p:cNvPr id="22" name="TextBox 21">
            <a:extLst>
              <a:ext uri="{FF2B5EF4-FFF2-40B4-BE49-F238E27FC236}">
                <a16:creationId xmlns:a16="http://schemas.microsoft.com/office/drawing/2014/main" id="{38B1796D-214F-4E88-8139-6E2C9CC3F186}"/>
              </a:ext>
            </a:extLst>
          </p:cNvPr>
          <p:cNvSpPr txBox="1"/>
          <p:nvPr/>
        </p:nvSpPr>
        <p:spPr>
          <a:xfrm>
            <a:off x="6169979" y="3927403"/>
            <a:ext cx="1137823" cy="276999"/>
          </a:xfrm>
          <a:prstGeom prst="rect">
            <a:avLst/>
          </a:prstGeom>
          <a:noFill/>
        </p:spPr>
        <p:txBody>
          <a:bodyPr wrap="square" rtlCol="0">
            <a:spAutoFit/>
          </a:bodyPr>
          <a:lstStyle/>
          <a:p>
            <a:r>
              <a:rPr lang="en-US" sz="1200" dirty="0"/>
              <a:t>distributor</a:t>
            </a:r>
            <a:endParaRPr lang="en-IN" sz="1200" dirty="0"/>
          </a:p>
        </p:txBody>
      </p:sp>
      <p:sp>
        <p:nvSpPr>
          <p:cNvPr id="23" name="TextBox 22">
            <a:extLst>
              <a:ext uri="{FF2B5EF4-FFF2-40B4-BE49-F238E27FC236}">
                <a16:creationId xmlns:a16="http://schemas.microsoft.com/office/drawing/2014/main" id="{B9B832E2-E886-4716-9D35-594A5CA0D619}"/>
              </a:ext>
            </a:extLst>
          </p:cNvPr>
          <p:cNvSpPr txBox="1"/>
          <p:nvPr/>
        </p:nvSpPr>
        <p:spPr>
          <a:xfrm>
            <a:off x="7964008" y="4018634"/>
            <a:ext cx="1137823" cy="276999"/>
          </a:xfrm>
          <a:prstGeom prst="rect">
            <a:avLst/>
          </a:prstGeom>
          <a:noFill/>
        </p:spPr>
        <p:txBody>
          <a:bodyPr wrap="square" rtlCol="0">
            <a:spAutoFit/>
          </a:bodyPr>
          <a:lstStyle/>
          <a:p>
            <a:r>
              <a:rPr lang="en-US" sz="1200" dirty="0"/>
              <a:t>3PL</a:t>
            </a:r>
            <a:endParaRPr lang="en-IN" sz="1200" dirty="0"/>
          </a:p>
        </p:txBody>
      </p:sp>
      <p:cxnSp>
        <p:nvCxnSpPr>
          <p:cNvPr id="25" name="Straight Arrow Connector 24">
            <a:extLst>
              <a:ext uri="{FF2B5EF4-FFF2-40B4-BE49-F238E27FC236}">
                <a16:creationId xmlns:a16="http://schemas.microsoft.com/office/drawing/2014/main" id="{8F869E04-79C5-4257-AD93-8079F1F5789C}"/>
              </a:ext>
            </a:extLst>
          </p:cNvPr>
          <p:cNvCxnSpPr>
            <a:stCxn id="7" idx="2"/>
          </p:cNvCxnSpPr>
          <p:nvPr/>
        </p:nvCxnSpPr>
        <p:spPr>
          <a:xfrm flipH="1">
            <a:off x="7434308" y="2134787"/>
            <a:ext cx="1" cy="20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1952E8E-CE23-41E5-A052-6AE15FA130E2}"/>
              </a:ext>
            </a:extLst>
          </p:cNvPr>
          <p:cNvCxnSpPr/>
          <p:nvPr/>
        </p:nvCxnSpPr>
        <p:spPr>
          <a:xfrm>
            <a:off x="8257707" y="2971815"/>
            <a:ext cx="439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2CAF72C-8B53-4AE5-BCBA-2E550DE9C478}"/>
              </a:ext>
            </a:extLst>
          </p:cNvPr>
          <p:cNvCxnSpPr/>
          <p:nvPr/>
        </p:nvCxnSpPr>
        <p:spPr>
          <a:xfrm flipH="1">
            <a:off x="6709297" y="3269357"/>
            <a:ext cx="335871" cy="377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B103164-12D8-45A7-ADF1-B06ABE5D7BD6}"/>
              </a:ext>
            </a:extLst>
          </p:cNvPr>
          <p:cNvCxnSpPr/>
          <p:nvPr/>
        </p:nvCxnSpPr>
        <p:spPr>
          <a:xfrm>
            <a:off x="7836761" y="3298950"/>
            <a:ext cx="355108" cy="34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BC812F5-A753-4CF3-9024-A57BCE02E13C}"/>
              </a:ext>
            </a:extLst>
          </p:cNvPr>
          <p:cNvSpPr txBox="1"/>
          <p:nvPr/>
        </p:nvSpPr>
        <p:spPr>
          <a:xfrm>
            <a:off x="7149480" y="5085876"/>
            <a:ext cx="1137823" cy="461665"/>
          </a:xfrm>
          <a:prstGeom prst="rect">
            <a:avLst/>
          </a:prstGeom>
          <a:noFill/>
        </p:spPr>
        <p:txBody>
          <a:bodyPr wrap="square" rtlCol="0">
            <a:spAutoFit/>
          </a:bodyPr>
          <a:lstStyle/>
          <a:p>
            <a:r>
              <a:rPr lang="en-US" sz="1200" dirty="0"/>
              <a:t>Healthcare</a:t>
            </a:r>
          </a:p>
          <a:p>
            <a:r>
              <a:rPr lang="en-US" sz="1200" dirty="0"/>
              <a:t> provider</a:t>
            </a:r>
            <a:endParaRPr lang="en-IN" sz="1200" dirty="0"/>
          </a:p>
        </p:txBody>
      </p:sp>
      <p:cxnSp>
        <p:nvCxnSpPr>
          <p:cNvPr id="34" name="Straight Arrow Connector 33">
            <a:extLst>
              <a:ext uri="{FF2B5EF4-FFF2-40B4-BE49-F238E27FC236}">
                <a16:creationId xmlns:a16="http://schemas.microsoft.com/office/drawing/2014/main" id="{CC20D577-397E-43A7-A551-5BC413216C55}"/>
              </a:ext>
            </a:extLst>
          </p:cNvPr>
          <p:cNvCxnSpPr/>
          <p:nvPr/>
        </p:nvCxnSpPr>
        <p:spPr>
          <a:xfrm flipH="1">
            <a:off x="8251052" y="2694816"/>
            <a:ext cx="471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9A3ECF-1117-49C1-8067-344D75AADCF7}"/>
              </a:ext>
            </a:extLst>
          </p:cNvPr>
          <p:cNvCxnSpPr/>
          <p:nvPr/>
        </p:nvCxnSpPr>
        <p:spPr>
          <a:xfrm>
            <a:off x="7836761" y="5346691"/>
            <a:ext cx="72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022181B-A2E7-4E3B-9979-784171DA3846}"/>
              </a:ext>
            </a:extLst>
          </p:cNvPr>
          <p:cNvCxnSpPr>
            <a:cxnSpLocks/>
          </p:cNvCxnSpPr>
          <p:nvPr/>
        </p:nvCxnSpPr>
        <p:spPr>
          <a:xfrm>
            <a:off x="6977848" y="4543229"/>
            <a:ext cx="366203" cy="34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E7E83E-ADF5-4013-9448-6884FEC39B35}"/>
              </a:ext>
            </a:extLst>
          </p:cNvPr>
          <p:cNvCxnSpPr/>
          <p:nvPr/>
        </p:nvCxnSpPr>
        <p:spPr>
          <a:xfrm flipH="1">
            <a:off x="7856733" y="4570371"/>
            <a:ext cx="307760" cy="309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F99015D-8C50-49C7-B138-CB35541E6A43}"/>
              </a:ext>
            </a:extLst>
          </p:cNvPr>
          <p:cNvSpPr txBox="1"/>
          <p:nvPr/>
        </p:nvSpPr>
        <p:spPr>
          <a:xfrm>
            <a:off x="8777055" y="5146839"/>
            <a:ext cx="958788" cy="461665"/>
          </a:xfrm>
          <a:prstGeom prst="rect">
            <a:avLst/>
          </a:prstGeom>
          <a:noFill/>
        </p:spPr>
        <p:txBody>
          <a:bodyPr wrap="square" rtlCol="0">
            <a:spAutoFit/>
          </a:bodyPr>
          <a:lstStyle/>
          <a:p>
            <a:r>
              <a:rPr lang="en-US" sz="1200" dirty="0"/>
              <a:t>Hospital</a:t>
            </a:r>
          </a:p>
          <a:p>
            <a:r>
              <a:rPr lang="en-US" sz="1200" dirty="0"/>
              <a:t> rooms</a:t>
            </a:r>
            <a:endParaRPr lang="en-IN" sz="1200" dirty="0"/>
          </a:p>
        </p:txBody>
      </p:sp>
    </p:spTree>
    <p:extLst>
      <p:ext uri="{BB962C8B-B14F-4D97-AF65-F5344CB8AC3E}">
        <p14:creationId xmlns:p14="http://schemas.microsoft.com/office/powerpoint/2010/main" val="73056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EFBC-F506-41D2-8887-5987E95F45BB}"/>
              </a:ext>
            </a:extLst>
          </p:cNvPr>
          <p:cNvSpPr>
            <a:spLocks noGrp="1"/>
          </p:cNvSpPr>
          <p:nvPr>
            <p:ph type="title"/>
          </p:nvPr>
        </p:nvSpPr>
        <p:spPr/>
        <p:txBody>
          <a:bodyPr/>
          <a:lstStyle/>
          <a:p>
            <a:r>
              <a:rPr lang="en-US" dirty="0"/>
              <a:t>Proposed solutions</a:t>
            </a:r>
            <a:endParaRPr lang="en-IN" dirty="0"/>
          </a:p>
        </p:txBody>
      </p:sp>
      <p:sp>
        <p:nvSpPr>
          <p:cNvPr id="4" name="Content Placeholder 3">
            <a:extLst>
              <a:ext uri="{FF2B5EF4-FFF2-40B4-BE49-F238E27FC236}">
                <a16:creationId xmlns:a16="http://schemas.microsoft.com/office/drawing/2014/main" id="{675E1D5A-39B0-41E8-A7AF-BD3297D40FE8}"/>
              </a:ext>
            </a:extLst>
          </p:cNvPr>
          <p:cNvSpPr>
            <a:spLocks noGrp="1"/>
          </p:cNvSpPr>
          <p:nvPr>
            <p:ph sz="half" idx="2"/>
          </p:nvPr>
        </p:nvSpPr>
        <p:spPr>
          <a:xfrm>
            <a:off x="761999" y="2808280"/>
            <a:ext cx="3419383" cy="3048000"/>
          </a:xfrm>
        </p:spPr>
        <p:txBody>
          <a:bodyPr>
            <a:normAutofit fontScale="62500" lnSpcReduction="20000"/>
          </a:bodyPr>
          <a:lstStyle/>
          <a:p>
            <a:r>
              <a:rPr lang="en-US" dirty="0"/>
              <a:t>Remove the sterilization plant to manufacturer leg of supply chain</a:t>
            </a:r>
          </a:p>
          <a:p>
            <a:r>
              <a:rPr lang="en-US" dirty="0"/>
              <a:t>Introduce a commission based salary for the sales representatives</a:t>
            </a:r>
          </a:p>
          <a:p>
            <a:r>
              <a:rPr lang="en-US" dirty="0"/>
              <a:t>Offer increased discounts on increased quantities sold to the distributor</a:t>
            </a:r>
          </a:p>
          <a:p>
            <a:endParaRPr lang="en-IN" dirty="0"/>
          </a:p>
        </p:txBody>
      </p:sp>
      <p:sp>
        <p:nvSpPr>
          <p:cNvPr id="5" name="Text Placeholder 4">
            <a:extLst>
              <a:ext uri="{FF2B5EF4-FFF2-40B4-BE49-F238E27FC236}">
                <a16:creationId xmlns:a16="http://schemas.microsoft.com/office/drawing/2014/main" id="{397C9FB1-23DE-4D10-990E-BB9138A2F8FF}"/>
              </a:ext>
            </a:extLst>
          </p:cNvPr>
          <p:cNvSpPr>
            <a:spLocks noGrp="1"/>
          </p:cNvSpPr>
          <p:nvPr>
            <p:ph type="body" sz="quarter" idx="3"/>
          </p:nvPr>
        </p:nvSpPr>
        <p:spPr>
          <a:xfrm>
            <a:off x="4503345" y="1918299"/>
            <a:ext cx="3507275" cy="761999"/>
          </a:xfrm>
        </p:spPr>
        <p:txBody>
          <a:bodyPr/>
          <a:lstStyle/>
          <a:p>
            <a:r>
              <a:rPr lang="en-US" dirty="0"/>
              <a:t>Intermediate term goals</a:t>
            </a:r>
            <a:endParaRPr lang="en-IN" dirty="0"/>
          </a:p>
        </p:txBody>
      </p:sp>
      <p:sp>
        <p:nvSpPr>
          <p:cNvPr id="6" name="Content Placeholder 5">
            <a:extLst>
              <a:ext uri="{FF2B5EF4-FFF2-40B4-BE49-F238E27FC236}">
                <a16:creationId xmlns:a16="http://schemas.microsoft.com/office/drawing/2014/main" id="{93BF6F6E-AE49-483B-ADDF-3F68702F262D}"/>
              </a:ext>
            </a:extLst>
          </p:cNvPr>
          <p:cNvSpPr>
            <a:spLocks noGrp="1"/>
          </p:cNvSpPr>
          <p:nvPr>
            <p:ph sz="quarter" idx="4"/>
          </p:nvPr>
        </p:nvSpPr>
        <p:spPr>
          <a:xfrm>
            <a:off x="8118034" y="2808280"/>
            <a:ext cx="3311966" cy="3048000"/>
          </a:xfrm>
        </p:spPr>
        <p:txBody>
          <a:bodyPr>
            <a:normAutofit/>
          </a:bodyPr>
          <a:lstStyle/>
          <a:p>
            <a:r>
              <a:rPr lang="en-US" sz="1800" dirty="0"/>
              <a:t>Consider new avenues of income which aren’t taxed as aggressively</a:t>
            </a:r>
          </a:p>
          <a:p>
            <a:endParaRPr lang="en-US" dirty="0"/>
          </a:p>
          <a:p>
            <a:endParaRPr lang="en-IN" dirty="0"/>
          </a:p>
        </p:txBody>
      </p:sp>
      <p:sp>
        <p:nvSpPr>
          <p:cNvPr id="7" name="Text Placeholder 2">
            <a:extLst>
              <a:ext uri="{FF2B5EF4-FFF2-40B4-BE49-F238E27FC236}">
                <a16:creationId xmlns:a16="http://schemas.microsoft.com/office/drawing/2014/main" id="{513762A1-77A4-4877-BA89-6227D97BFDF5}"/>
              </a:ext>
            </a:extLst>
          </p:cNvPr>
          <p:cNvSpPr txBox="1">
            <a:spLocks/>
          </p:cNvSpPr>
          <p:nvPr/>
        </p:nvSpPr>
        <p:spPr>
          <a:xfrm>
            <a:off x="761999" y="1918300"/>
            <a:ext cx="3419383" cy="761999"/>
          </a:xfrm>
          <a:prstGeom prst="rect">
            <a:avLst/>
          </a:prstGeom>
        </p:spPr>
        <p:txBody>
          <a:bodyPr vert="horz" lIns="91440" tIns="45720" rIns="91440" bIns="45720" rtlCol="0" anchor="b">
            <a:normAutofit/>
          </a:bodyPr>
          <a:lstStyle>
            <a:lvl1pPr marL="0" indent="0" algn="l" defTabSz="914400" rtl="0" eaLnBrk="1" latinLnBrk="0" hangingPunct="1">
              <a:lnSpc>
                <a:spcPct val="125000"/>
              </a:lnSpc>
              <a:spcBef>
                <a:spcPts val="1000"/>
              </a:spcBef>
              <a:buFont typeface="Arial" panose="020B0604020202020204" pitchFamily="34" charset="0"/>
              <a:buNone/>
              <a:defRPr sz="2400" b="1" kern="1200">
                <a:solidFill>
                  <a:schemeClr val="tx1">
                    <a:alpha val="70000"/>
                  </a:schemeClr>
                </a:solidFill>
                <a:latin typeface="+mn-lt"/>
                <a:ea typeface="+mn-ea"/>
                <a:cs typeface="+mn-cs"/>
              </a:defRPr>
            </a:lvl1pPr>
            <a:lvl2pPr marL="457200" indent="0" algn="l" defTabSz="914400" rtl="0" eaLnBrk="1" latinLnBrk="0" hangingPunct="1">
              <a:lnSpc>
                <a:spcPct val="125000"/>
              </a:lnSpc>
              <a:spcBef>
                <a:spcPts val="500"/>
              </a:spcBef>
              <a:buFont typeface="Arial" panose="020B0604020202020204" pitchFamily="34" charset="0"/>
              <a:buNone/>
              <a:defRPr sz="2000" b="1" kern="1200">
                <a:solidFill>
                  <a:schemeClr val="tx1">
                    <a:alpha val="70000"/>
                  </a:schemeClr>
                </a:solidFill>
                <a:latin typeface="+mn-lt"/>
                <a:ea typeface="+mn-ea"/>
                <a:cs typeface="+mn-cs"/>
              </a:defRPr>
            </a:lvl2pPr>
            <a:lvl3pPr marL="914400" indent="0" algn="l" defTabSz="914400" rtl="0" eaLnBrk="1" latinLnBrk="0" hangingPunct="1">
              <a:lnSpc>
                <a:spcPct val="125000"/>
              </a:lnSpc>
              <a:spcBef>
                <a:spcPts val="500"/>
              </a:spcBef>
              <a:buFont typeface="Arial" panose="020B0604020202020204" pitchFamily="34" charset="0"/>
              <a:buNone/>
              <a:defRPr sz="1800" b="1" kern="1200">
                <a:solidFill>
                  <a:schemeClr val="tx1">
                    <a:alpha val="70000"/>
                  </a:schemeClr>
                </a:solidFill>
                <a:latin typeface="+mn-lt"/>
                <a:ea typeface="+mn-ea"/>
                <a:cs typeface="+mn-cs"/>
              </a:defRPr>
            </a:lvl3pPr>
            <a:lvl4pPr marL="1371600" indent="0" algn="l" defTabSz="914400" rtl="0" eaLnBrk="1" latinLnBrk="0" hangingPunct="1">
              <a:lnSpc>
                <a:spcPct val="125000"/>
              </a:lnSpc>
              <a:spcBef>
                <a:spcPts val="500"/>
              </a:spcBef>
              <a:buFont typeface="Arial" panose="020B0604020202020204" pitchFamily="34" charset="0"/>
              <a:buNone/>
              <a:defRPr sz="1600" b="1" kern="1200">
                <a:solidFill>
                  <a:schemeClr val="tx1">
                    <a:alpha val="70000"/>
                  </a:schemeClr>
                </a:solidFill>
                <a:latin typeface="+mn-lt"/>
                <a:ea typeface="+mn-ea"/>
                <a:cs typeface="+mn-cs"/>
              </a:defRPr>
            </a:lvl4pPr>
            <a:lvl5pPr marL="1828800" indent="0" algn="l" defTabSz="914400" rtl="0" eaLnBrk="1" latinLnBrk="0" hangingPunct="1">
              <a:lnSpc>
                <a:spcPct val="125000"/>
              </a:lnSpc>
              <a:spcBef>
                <a:spcPts val="500"/>
              </a:spcBef>
              <a:buFont typeface="Arial" panose="020B0604020202020204" pitchFamily="34" charset="0"/>
              <a:buNone/>
              <a:defRPr sz="1600" b="1" kern="1200">
                <a:solidFill>
                  <a:schemeClr val="tx1">
                    <a:alpha val="7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Short term goals</a:t>
            </a:r>
            <a:endParaRPr lang="en-IN" dirty="0"/>
          </a:p>
        </p:txBody>
      </p:sp>
      <p:sp>
        <p:nvSpPr>
          <p:cNvPr id="10" name="TextBox 9">
            <a:extLst>
              <a:ext uri="{FF2B5EF4-FFF2-40B4-BE49-F238E27FC236}">
                <a16:creationId xmlns:a16="http://schemas.microsoft.com/office/drawing/2014/main" id="{63863AF7-2D2D-448F-B653-6502F976C7D9}"/>
              </a:ext>
            </a:extLst>
          </p:cNvPr>
          <p:cNvSpPr txBox="1"/>
          <p:nvPr/>
        </p:nvSpPr>
        <p:spPr>
          <a:xfrm>
            <a:off x="8244688" y="2218633"/>
            <a:ext cx="3507275" cy="461665"/>
          </a:xfrm>
          <a:prstGeom prst="rect">
            <a:avLst/>
          </a:prstGeom>
          <a:noFill/>
        </p:spPr>
        <p:txBody>
          <a:bodyPr wrap="square" rtlCol="0">
            <a:spAutoFit/>
          </a:bodyPr>
          <a:lstStyle/>
          <a:p>
            <a:r>
              <a:rPr lang="en-US" sz="2400" dirty="0"/>
              <a:t>Long term goals</a:t>
            </a:r>
            <a:endParaRPr lang="en-IN" sz="2400" dirty="0"/>
          </a:p>
        </p:txBody>
      </p:sp>
      <p:sp>
        <p:nvSpPr>
          <p:cNvPr id="12" name="Content Placeholder 5">
            <a:extLst>
              <a:ext uri="{FF2B5EF4-FFF2-40B4-BE49-F238E27FC236}">
                <a16:creationId xmlns:a16="http://schemas.microsoft.com/office/drawing/2014/main" id="{8C9D8382-B15B-4A46-A07B-1B21837CF58B}"/>
              </a:ext>
            </a:extLst>
          </p:cNvPr>
          <p:cNvSpPr txBox="1">
            <a:spLocks/>
          </p:cNvSpPr>
          <p:nvPr/>
        </p:nvSpPr>
        <p:spPr>
          <a:xfrm>
            <a:off x="4698654" y="2808280"/>
            <a:ext cx="3311966" cy="282016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Lessen the number of head offices and regroup or reduce staff</a:t>
            </a:r>
          </a:p>
          <a:p>
            <a:r>
              <a:rPr lang="en-US" sz="2100" dirty="0"/>
              <a:t>Introduction of the smart kiosks for better  inventory management</a:t>
            </a:r>
          </a:p>
          <a:p>
            <a:r>
              <a:rPr lang="en-US" sz="2100" dirty="0"/>
              <a:t>Phase out non distributor type sales. Continue with sales that take place only through distributors</a:t>
            </a:r>
          </a:p>
          <a:p>
            <a:endParaRPr lang="en-IN" dirty="0"/>
          </a:p>
        </p:txBody>
      </p:sp>
    </p:spTree>
    <p:extLst>
      <p:ext uri="{BB962C8B-B14F-4D97-AF65-F5344CB8AC3E}">
        <p14:creationId xmlns:p14="http://schemas.microsoft.com/office/powerpoint/2010/main" val="378566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B8B8-78FC-4225-B862-10C2BDA61841}"/>
              </a:ext>
            </a:extLst>
          </p:cNvPr>
          <p:cNvSpPr>
            <a:spLocks noGrp="1"/>
          </p:cNvSpPr>
          <p:nvPr>
            <p:ph type="title"/>
          </p:nvPr>
        </p:nvSpPr>
        <p:spPr>
          <a:xfrm>
            <a:off x="579119" y="69542"/>
            <a:ext cx="10668000" cy="1524000"/>
          </a:xfrm>
        </p:spPr>
        <p:txBody>
          <a:bodyPr/>
          <a:lstStyle/>
          <a:p>
            <a:r>
              <a:rPr lang="en-US" dirty="0"/>
              <a:t>Supply chain optimization</a:t>
            </a:r>
            <a:endParaRPr lang="en-IN" dirty="0"/>
          </a:p>
        </p:txBody>
      </p:sp>
      <p:sp>
        <p:nvSpPr>
          <p:cNvPr id="3" name="Content Placeholder 2">
            <a:extLst>
              <a:ext uri="{FF2B5EF4-FFF2-40B4-BE49-F238E27FC236}">
                <a16:creationId xmlns:a16="http://schemas.microsoft.com/office/drawing/2014/main" id="{241B987F-F94E-4EAE-BD3C-CD07E587C2E1}"/>
              </a:ext>
            </a:extLst>
          </p:cNvPr>
          <p:cNvSpPr>
            <a:spLocks noGrp="1"/>
          </p:cNvSpPr>
          <p:nvPr>
            <p:ph sz="half" idx="1"/>
          </p:nvPr>
        </p:nvSpPr>
        <p:spPr>
          <a:xfrm>
            <a:off x="826654" y="1523999"/>
            <a:ext cx="5151119" cy="3810001"/>
          </a:xfrm>
        </p:spPr>
        <p:txBody>
          <a:bodyPr>
            <a:normAutofit/>
          </a:bodyPr>
          <a:lstStyle/>
          <a:p>
            <a:pPr marL="0" indent="0">
              <a:buNone/>
            </a:pPr>
            <a:r>
              <a:rPr lang="en-US" sz="2400" dirty="0"/>
              <a:t>Newly proposed supply chain</a:t>
            </a:r>
          </a:p>
          <a:p>
            <a:endParaRPr lang="en-IN" sz="2400" dirty="0"/>
          </a:p>
        </p:txBody>
      </p:sp>
      <p:sp>
        <p:nvSpPr>
          <p:cNvPr id="4" name="Content Placeholder 3">
            <a:extLst>
              <a:ext uri="{FF2B5EF4-FFF2-40B4-BE49-F238E27FC236}">
                <a16:creationId xmlns:a16="http://schemas.microsoft.com/office/drawing/2014/main" id="{69823F71-B3C5-43CF-9FD2-4DCB96056EAA}"/>
              </a:ext>
            </a:extLst>
          </p:cNvPr>
          <p:cNvSpPr>
            <a:spLocks noGrp="1"/>
          </p:cNvSpPr>
          <p:nvPr>
            <p:ph sz="half" idx="2"/>
          </p:nvPr>
        </p:nvSpPr>
        <p:spPr>
          <a:xfrm>
            <a:off x="6214225" y="1593542"/>
            <a:ext cx="5151121" cy="3810001"/>
          </a:xfrm>
        </p:spPr>
        <p:txBody>
          <a:bodyPr/>
          <a:lstStyle/>
          <a:p>
            <a:pPr marL="0" indent="0">
              <a:buNone/>
            </a:pPr>
            <a:r>
              <a:rPr lang="en-US" dirty="0"/>
              <a:t>Approximate savings</a:t>
            </a:r>
          </a:p>
          <a:p>
            <a:pPr marL="0" indent="0">
              <a:buNone/>
            </a:pPr>
            <a:endParaRPr lang="en-US" dirty="0"/>
          </a:p>
          <a:p>
            <a:pPr marL="0" indent="0">
              <a:buNone/>
            </a:pPr>
            <a:endParaRPr lang="en-IN" dirty="0"/>
          </a:p>
        </p:txBody>
      </p:sp>
      <p:sp>
        <p:nvSpPr>
          <p:cNvPr id="27" name="Rectangle 26">
            <a:extLst>
              <a:ext uri="{FF2B5EF4-FFF2-40B4-BE49-F238E27FC236}">
                <a16:creationId xmlns:a16="http://schemas.microsoft.com/office/drawing/2014/main" id="{7F862A23-788F-4450-B3BD-A4271E7B304F}"/>
              </a:ext>
            </a:extLst>
          </p:cNvPr>
          <p:cNvSpPr/>
          <p:nvPr/>
        </p:nvSpPr>
        <p:spPr>
          <a:xfrm>
            <a:off x="1304130" y="2285999"/>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B20CFC4C-BDBF-4445-8654-C48B5CB4B747}"/>
              </a:ext>
            </a:extLst>
          </p:cNvPr>
          <p:cNvSpPr/>
          <p:nvPr/>
        </p:nvSpPr>
        <p:spPr>
          <a:xfrm>
            <a:off x="1373668" y="3358867"/>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78D72BAD-1A47-408F-BC0F-FAB7C6D4A6EC}"/>
              </a:ext>
            </a:extLst>
          </p:cNvPr>
          <p:cNvSpPr/>
          <p:nvPr/>
        </p:nvSpPr>
        <p:spPr>
          <a:xfrm>
            <a:off x="3402214" y="3362606"/>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6D9CE484-828D-42FF-9B68-993F3E1168B3}"/>
              </a:ext>
            </a:extLst>
          </p:cNvPr>
          <p:cNvSpPr/>
          <p:nvPr/>
        </p:nvSpPr>
        <p:spPr>
          <a:xfrm>
            <a:off x="1374257" y="4593324"/>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E6AC8CA-E868-4ABF-AEDC-E3975CDD128A}"/>
              </a:ext>
            </a:extLst>
          </p:cNvPr>
          <p:cNvSpPr/>
          <p:nvPr/>
        </p:nvSpPr>
        <p:spPr>
          <a:xfrm>
            <a:off x="1373668" y="5672532"/>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8531C3BB-38AE-4661-A236-3811339C4431}"/>
              </a:ext>
            </a:extLst>
          </p:cNvPr>
          <p:cNvSpPr/>
          <p:nvPr/>
        </p:nvSpPr>
        <p:spPr>
          <a:xfrm>
            <a:off x="3268309" y="5672531"/>
            <a:ext cx="126950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8089746B-D63E-4795-B075-8D6FBA87C0E3}"/>
              </a:ext>
            </a:extLst>
          </p:cNvPr>
          <p:cNvSpPr txBox="1"/>
          <p:nvPr/>
        </p:nvSpPr>
        <p:spPr>
          <a:xfrm>
            <a:off x="1323363" y="2491187"/>
            <a:ext cx="1180730" cy="276999"/>
          </a:xfrm>
          <a:prstGeom prst="rect">
            <a:avLst/>
          </a:prstGeom>
          <a:noFill/>
        </p:spPr>
        <p:txBody>
          <a:bodyPr wrap="square" rtlCol="0">
            <a:spAutoFit/>
          </a:bodyPr>
          <a:lstStyle/>
          <a:p>
            <a:r>
              <a:rPr lang="en-US" sz="1200" dirty="0"/>
              <a:t>manufacturers</a:t>
            </a:r>
            <a:endParaRPr lang="en-IN" sz="1200" dirty="0"/>
          </a:p>
        </p:txBody>
      </p:sp>
      <p:sp>
        <p:nvSpPr>
          <p:cNvPr id="35" name="TextBox 34">
            <a:extLst>
              <a:ext uri="{FF2B5EF4-FFF2-40B4-BE49-F238E27FC236}">
                <a16:creationId xmlns:a16="http://schemas.microsoft.com/office/drawing/2014/main" id="{0D52AA07-B5E3-4A8A-BB06-D99B1E66B55D}"/>
              </a:ext>
            </a:extLst>
          </p:cNvPr>
          <p:cNvSpPr txBox="1"/>
          <p:nvPr/>
        </p:nvSpPr>
        <p:spPr>
          <a:xfrm>
            <a:off x="1703625" y="3582875"/>
            <a:ext cx="1109709" cy="276999"/>
          </a:xfrm>
          <a:prstGeom prst="rect">
            <a:avLst/>
          </a:prstGeom>
          <a:noFill/>
        </p:spPr>
        <p:txBody>
          <a:bodyPr wrap="square" rtlCol="0">
            <a:spAutoFit/>
          </a:bodyPr>
          <a:lstStyle/>
          <a:p>
            <a:r>
              <a:rPr lang="en-US" sz="1200" dirty="0"/>
              <a:t>MTC</a:t>
            </a:r>
            <a:endParaRPr lang="en-IN" sz="1200" dirty="0"/>
          </a:p>
        </p:txBody>
      </p:sp>
      <p:sp>
        <p:nvSpPr>
          <p:cNvPr id="36" name="TextBox 35">
            <a:extLst>
              <a:ext uri="{FF2B5EF4-FFF2-40B4-BE49-F238E27FC236}">
                <a16:creationId xmlns:a16="http://schemas.microsoft.com/office/drawing/2014/main" id="{777B1042-923B-4F57-B366-29BD098B9909}"/>
              </a:ext>
            </a:extLst>
          </p:cNvPr>
          <p:cNvSpPr txBox="1"/>
          <p:nvPr/>
        </p:nvSpPr>
        <p:spPr>
          <a:xfrm>
            <a:off x="3550548" y="3490541"/>
            <a:ext cx="1065320" cy="461665"/>
          </a:xfrm>
          <a:prstGeom prst="rect">
            <a:avLst/>
          </a:prstGeom>
          <a:noFill/>
        </p:spPr>
        <p:txBody>
          <a:bodyPr wrap="square" rtlCol="0">
            <a:spAutoFit/>
          </a:bodyPr>
          <a:lstStyle/>
          <a:p>
            <a:r>
              <a:rPr lang="en-US" sz="1200" dirty="0" err="1"/>
              <a:t>Sterlization</a:t>
            </a:r>
            <a:endParaRPr lang="en-US" sz="1200" dirty="0"/>
          </a:p>
          <a:p>
            <a:r>
              <a:rPr lang="en-US" sz="1200" dirty="0"/>
              <a:t> process</a:t>
            </a:r>
            <a:endParaRPr lang="en-IN" sz="1200" dirty="0"/>
          </a:p>
        </p:txBody>
      </p:sp>
      <p:sp>
        <p:nvSpPr>
          <p:cNvPr id="37" name="TextBox 36">
            <a:extLst>
              <a:ext uri="{FF2B5EF4-FFF2-40B4-BE49-F238E27FC236}">
                <a16:creationId xmlns:a16="http://schemas.microsoft.com/office/drawing/2014/main" id="{A80D34FE-4B03-432D-9E68-EBFA30596606}"/>
              </a:ext>
            </a:extLst>
          </p:cNvPr>
          <p:cNvSpPr txBox="1"/>
          <p:nvPr/>
        </p:nvSpPr>
        <p:spPr>
          <a:xfrm>
            <a:off x="1515556" y="4823247"/>
            <a:ext cx="1137823" cy="276999"/>
          </a:xfrm>
          <a:prstGeom prst="rect">
            <a:avLst/>
          </a:prstGeom>
          <a:noFill/>
        </p:spPr>
        <p:txBody>
          <a:bodyPr wrap="square" rtlCol="0">
            <a:spAutoFit/>
          </a:bodyPr>
          <a:lstStyle/>
          <a:p>
            <a:r>
              <a:rPr lang="en-US" sz="1200" dirty="0"/>
              <a:t>distributor</a:t>
            </a:r>
            <a:endParaRPr lang="en-IN" sz="1200" dirty="0"/>
          </a:p>
        </p:txBody>
      </p:sp>
      <p:cxnSp>
        <p:nvCxnSpPr>
          <p:cNvPr id="39" name="Straight Arrow Connector 38">
            <a:extLst>
              <a:ext uri="{FF2B5EF4-FFF2-40B4-BE49-F238E27FC236}">
                <a16:creationId xmlns:a16="http://schemas.microsoft.com/office/drawing/2014/main" id="{26BE519A-3136-405F-B521-C944FD55152E}"/>
              </a:ext>
            </a:extLst>
          </p:cNvPr>
          <p:cNvCxnSpPr>
            <a:stCxn id="27" idx="2"/>
          </p:cNvCxnSpPr>
          <p:nvPr/>
        </p:nvCxnSpPr>
        <p:spPr>
          <a:xfrm flipH="1">
            <a:off x="1938883" y="3022846"/>
            <a:ext cx="1" cy="20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ED4F24D-3BEA-4DD3-A378-A8E63542616B}"/>
              </a:ext>
            </a:extLst>
          </p:cNvPr>
          <p:cNvCxnSpPr/>
          <p:nvPr/>
        </p:nvCxnSpPr>
        <p:spPr>
          <a:xfrm>
            <a:off x="2762282" y="3859874"/>
            <a:ext cx="439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1030E30-E2BE-40FA-9B87-D1996991159D}"/>
              </a:ext>
            </a:extLst>
          </p:cNvPr>
          <p:cNvCxnSpPr/>
          <p:nvPr/>
        </p:nvCxnSpPr>
        <p:spPr>
          <a:xfrm flipH="1">
            <a:off x="2895450" y="4404840"/>
            <a:ext cx="335871" cy="377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A077FD7-DF77-43B6-ADFB-9ACFB5221CC8}"/>
              </a:ext>
            </a:extLst>
          </p:cNvPr>
          <p:cNvSpPr txBox="1"/>
          <p:nvPr/>
        </p:nvSpPr>
        <p:spPr>
          <a:xfrm>
            <a:off x="1486554" y="5831879"/>
            <a:ext cx="1137823" cy="461665"/>
          </a:xfrm>
          <a:prstGeom prst="rect">
            <a:avLst/>
          </a:prstGeom>
          <a:noFill/>
        </p:spPr>
        <p:txBody>
          <a:bodyPr wrap="square" rtlCol="0">
            <a:spAutoFit/>
          </a:bodyPr>
          <a:lstStyle/>
          <a:p>
            <a:r>
              <a:rPr lang="en-US" sz="1200" dirty="0"/>
              <a:t>Healthcare</a:t>
            </a:r>
          </a:p>
          <a:p>
            <a:r>
              <a:rPr lang="en-US" sz="1200" dirty="0"/>
              <a:t> provider</a:t>
            </a:r>
            <a:endParaRPr lang="en-IN" sz="1200" dirty="0"/>
          </a:p>
        </p:txBody>
      </p:sp>
      <p:cxnSp>
        <p:nvCxnSpPr>
          <p:cNvPr id="45" name="Straight Arrow Connector 44">
            <a:extLst>
              <a:ext uri="{FF2B5EF4-FFF2-40B4-BE49-F238E27FC236}">
                <a16:creationId xmlns:a16="http://schemas.microsoft.com/office/drawing/2014/main" id="{2DE64EFB-9E2D-4CE3-AF6E-5C649541D46A}"/>
              </a:ext>
            </a:extLst>
          </p:cNvPr>
          <p:cNvCxnSpPr/>
          <p:nvPr/>
        </p:nvCxnSpPr>
        <p:spPr>
          <a:xfrm>
            <a:off x="2479677" y="6096000"/>
            <a:ext cx="72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5658D48-3C43-407E-8E9A-DE4702AB7143}"/>
              </a:ext>
            </a:extLst>
          </p:cNvPr>
          <p:cNvSpPr txBox="1"/>
          <p:nvPr/>
        </p:nvSpPr>
        <p:spPr>
          <a:xfrm>
            <a:off x="3502239" y="5856680"/>
            <a:ext cx="958788" cy="461665"/>
          </a:xfrm>
          <a:prstGeom prst="rect">
            <a:avLst/>
          </a:prstGeom>
          <a:noFill/>
        </p:spPr>
        <p:txBody>
          <a:bodyPr wrap="square" rtlCol="0">
            <a:spAutoFit/>
          </a:bodyPr>
          <a:lstStyle/>
          <a:p>
            <a:r>
              <a:rPr lang="en-US" sz="1200" dirty="0"/>
              <a:t>Hospital</a:t>
            </a:r>
          </a:p>
          <a:p>
            <a:r>
              <a:rPr lang="en-US" sz="1200" dirty="0"/>
              <a:t> rooms</a:t>
            </a:r>
            <a:endParaRPr lang="en-IN" sz="1200" dirty="0"/>
          </a:p>
        </p:txBody>
      </p:sp>
      <p:sp>
        <p:nvSpPr>
          <p:cNvPr id="49" name="TextBox 48">
            <a:extLst>
              <a:ext uri="{FF2B5EF4-FFF2-40B4-BE49-F238E27FC236}">
                <a16:creationId xmlns:a16="http://schemas.microsoft.com/office/drawing/2014/main" id="{8CFAC7A3-CE5D-45EB-91F8-7929E2580244}"/>
              </a:ext>
            </a:extLst>
          </p:cNvPr>
          <p:cNvSpPr txBox="1"/>
          <p:nvPr/>
        </p:nvSpPr>
        <p:spPr>
          <a:xfrm>
            <a:off x="6214225" y="2491187"/>
            <a:ext cx="5151119" cy="923330"/>
          </a:xfrm>
          <a:prstGeom prst="rect">
            <a:avLst/>
          </a:prstGeom>
          <a:noFill/>
        </p:spPr>
        <p:txBody>
          <a:bodyPr wrap="square" rtlCol="0">
            <a:spAutoFit/>
          </a:bodyPr>
          <a:lstStyle/>
          <a:p>
            <a:r>
              <a:rPr lang="en-US" dirty="0"/>
              <a:t>An approximate of 6% of cost of goods is spent on logistics and transport. We hope to reduce it by 2 % resulting in the following savings</a:t>
            </a:r>
            <a:endParaRPr lang="en-IN" dirty="0"/>
          </a:p>
        </p:txBody>
      </p:sp>
      <p:sp>
        <p:nvSpPr>
          <p:cNvPr id="51" name="TextBox 50">
            <a:extLst>
              <a:ext uri="{FF2B5EF4-FFF2-40B4-BE49-F238E27FC236}">
                <a16:creationId xmlns:a16="http://schemas.microsoft.com/office/drawing/2014/main" id="{0933C365-D4F1-4DF2-B8EC-53FDA5584354}"/>
              </a:ext>
            </a:extLst>
          </p:cNvPr>
          <p:cNvSpPr txBox="1"/>
          <p:nvPr/>
        </p:nvSpPr>
        <p:spPr>
          <a:xfrm>
            <a:off x="6411154" y="5241501"/>
            <a:ext cx="4471290" cy="246221"/>
          </a:xfrm>
          <a:prstGeom prst="rect">
            <a:avLst/>
          </a:prstGeom>
          <a:noFill/>
        </p:spPr>
        <p:txBody>
          <a:bodyPr wrap="square" rtlCol="0">
            <a:spAutoFit/>
          </a:bodyPr>
          <a:lstStyle/>
          <a:p>
            <a:r>
              <a:rPr lang="en-US" sz="1000" dirty="0"/>
              <a:t>All the figures are in millions of dollars</a:t>
            </a:r>
            <a:endParaRPr lang="en-IN" sz="1000" dirty="0"/>
          </a:p>
        </p:txBody>
      </p:sp>
      <p:graphicFrame>
        <p:nvGraphicFramePr>
          <p:cNvPr id="52" name="Table 51">
            <a:extLst>
              <a:ext uri="{FF2B5EF4-FFF2-40B4-BE49-F238E27FC236}">
                <a16:creationId xmlns:a16="http://schemas.microsoft.com/office/drawing/2014/main" id="{DAAC7855-B3F1-423F-B568-BC918EA43C1C}"/>
              </a:ext>
            </a:extLst>
          </p:cNvPr>
          <p:cNvGraphicFramePr>
            <a:graphicFrameLocks noGrp="1"/>
          </p:cNvGraphicFramePr>
          <p:nvPr>
            <p:extLst>
              <p:ext uri="{D42A27DB-BD31-4B8C-83A1-F6EECF244321}">
                <p14:modId xmlns:p14="http://schemas.microsoft.com/office/powerpoint/2010/main" val="2213737800"/>
              </p:ext>
            </p:extLst>
          </p:nvPr>
        </p:nvGraphicFramePr>
        <p:xfrm>
          <a:off x="6411154" y="3582875"/>
          <a:ext cx="4954189" cy="1463040"/>
        </p:xfrm>
        <a:graphic>
          <a:graphicData uri="http://schemas.openxmlformats.org/drawingml/2006/table">
            <a:tbl>
              <a:tblPr>
                <a:tableStyleId>{5C22544A-7EE6-4342-B048-85BDC9FD1C3A}</a:tableStyleId>
              </a:tblPr>
              <a:tblGrid>
                <a:gridCol w="880745">
                  <a:extLst>
                    <a:ext uri="{9D8B030D-6E8A-4147-A177-3AD203B41FA5}">
                      <a16:colId xmlns:a16="http://schemas.microsoft.com/office/drawing/2014/main" val="1062489669"/>
                    </a:ext>
                  </a:extLst>
                </a:gridCol>
                <a:gridCol w="754924">
                  <a:extLst>
                    <a:ext uri="{9D8B030D-6E8A-4147-A177-3AD203B41FA5}">
                      <a16:colId xmlns:a16="http://schemas.microsoft.com/office/drawing/2014/main" val="3274606209"/>
                    </a:ext>
                  </a:extLst>
                </a:gridCol>
                <a:gridCol w="754924">
                  <a:extLst>
                    <a:ext uri="{9D8B030D-6E8A-4147-A177-3AD203B41FA5}">
                      <a16:colId xmlns:a16="http://schemas.microsoft.com/office/drawing/2014/main" val="1169224327"/>
                    </a:ext>
                  </a:extLst>
                </a:gridCol>
                <a:gridCol w="1053748">
                  <a:extLst>
                    <a:ext uri="{9D8B030D-6E8A-4147-A177-3AD203B41FA5}">
                      <a16:colId xmlns:a16="http://schemas.microsoft.com/office/drawing/2014/main" val="3363268200"/>
                    </a:ext>
                  </a:extLst>
                </a:gridCol>
                <a:gridCol w="754924">
                  <a:extLst>
                    <a:ext uri="{9D8B030D-6E8A-4147-A177-3AD203B41FA5}">
                      <a16:colId xmlns:a16="http://schemas.microsoft.com/office/drawing/2014/main" val="3719330991"/>
                    </a:ext>
                  </a:extLst>
                </a:gridCol>
                <a:gridCol w="754924">
                  <a:extLst>
                    <a:ext uri="{9D8B030D-6E8A-4147-A177-3AD203B41FA5}">
                      <a16:colId xmlns:a16="http://schemas.microsoft.com/office/drawing/2014/main" val="3034081630"/>
                    </a:ext>
                  </a:extLst>
                </a:gridCol>
              </a:tblGrid>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2012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2014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1954106"/>
                  </a:ext>
                </a:extLst>
              </a:tr>
              <a:tr h="182880">
                <a:tc>
                  <a:txBody>
                    <a:bodyPr/>
                    <a:lstStyle/>
                    <a:p>
                      <a:pPr algn="l" fontAlgn="b"/>
                      <a:r>
                        <a:rPr lang="en-IN" sz="1100" u="none" strike="noStrike">
                          <a:effectLst/>
                        </a:rPr>
                        <a:t>revenue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4,437.18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4,831.20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5,482.62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5,713.62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5,953.86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2436815"/>
                  </a:ext>
                </a:extLst>
              </a:tr>
              <a:tr h="182880">
                <a:tc>
                  <a:txBody>
                    <a:bodyPr/>
                    <a:lstStyle/>
                    <a:p>
                      <a:pPr algn="l" fontAlgn="b"/>
                      <a:r>
                        <a:rPr lang="en-IN" sz="1100" u="none" strike="noStrike">
                          <a:effectLst/>
                        </a:rPr>
                        <a:t>COGS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1,441.44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1,508.76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1,855.26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1,835.46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1,964.82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7244051"/>
                  </a:ext>
                </a:extLst>
              </a:tr>
              <a:tr h="182880">
                <a:tc>
                  <a:txBody>
                    <a:bodyPr/>
                    <a:lstStyle/>
                    <a:p>
                      <a:pPr algn="l" fontAlgn="b"/>
                      <a:r>
                        <a:rPr lang="en-IN" sz="1100" u="none" strike="noStrike">
                          <a:effectLst/>
                        </a:rPr>
                        <a:t>gross proft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2,995.74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3,322.44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3,627.36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3,878.16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3,989.04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3714036"/>
                  </a:ext>
                </a:extLst>
              </a:tr>
              <a:tr h="182880">
                <a:tc>
                  <a:txBody>
                    <a:bodyPr/>
                    <a:lstStyle/>
                    <a:p>
                      <a:pPr algn="l" fontAlgn="b"/>
                      <a:r>
                        <a:rPr lang="en-IN" sz="1100" u="none" strike="noStrike">
                          <a:effectLst/>
                        </a:rPr>
                        <a:t>new COGS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1412.611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1478.585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1818.1548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1798.751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1925.524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2276149"/>
                  </a:ext>
                </a:extLst>
              </a:tr>
              <a:tr h="182880">
                <a:tc>
                  <a:txBody>
                    <a:bodyPr/>
                    <a:lstStyle/>
                    <a:p>
                      <a:pPr algn="l" fontAlgn="b"/>
                      <a:r>
                        <a:rPr lang="en-IN" sz="1100" u="none" strike="noStrike">
                          <a:effectLst/>
                        </a:rPr>
                        <a:t>new profit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3,024.57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3,352.62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3,664.47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3,914.87</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4,028.34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5719362"/>
                  </a:ext>
                </a:extLst>
              </a:tr>
              <a:tr h="182880">
                <a:tc>
                  <a:txBody>
                    <a:bodyPr/>
                    <a:lstStyle/>
                    <a:p>
                      <a:pPr algn="l" fontAlgn="b"/>
                      <a:r>
                        <a:rPr lang="en-IN" sz="1100" u="none" strike="noStrike">
                          <a:effectLst/>
                        </a:rPr>
                        <a:t>savings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28.83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39.30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14937"/>
                  </a:ext>
                </a:extLst>
              </a:tr>
              <a:tr h="182880">
                <a:tc>
                  <a:txBody>
                    <a:bodyPr/>
                    <a:lstStyle/>
                    <a:p>
                      <a:pPr algn="l" fontAlgn="b"/>
                      <a:r>
                        <a:rPr lang="en-IN" sz="1100" u="none" strike="noStrike">
                          <a:effectLst/>
                        </a:rPr>
                        <a:t>savings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0.962327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0.908224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1.022925764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0.946562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0.985109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1918201"/>
                  </a:ext>
                </a:extLst>
              </a:tr>
            </a:tbl>
          </a:graphicData>
        </a:graphic>
      </p:graphicFrame>
    </p:spTree>
    <p:extLst>
      <p:ext uri="{BB962C8B-B14F-4D97-AF65-F5344CB8AC3E}">
        <p14:creationId xmlns:p14="http://schemas.microsoft.com/office/powerpoint/2010/main" val="112817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214A-670E-4E02-B4D1-97683DDF0DF8}"/>
              </a:ext>
            </a:extLst>
          </p:cNvPr>
          <p:cNvSpPr>
            <a:spLocks noGrp="1"/>
          </p:cNvSpPr>
          <p:nvPr>
            <p:ph type="title"/>
          </p:nvPr>
        </p:nvSpPr>
        <p:spPr/>
        <p:txBody>
          <a:bodyPr/>
          <a:lstStyle/>
          <a:p>
            <a:r>
              <a:rPr lang="en-US" dirty="0"/>
              <a:t>Reduction of administrative office and staff</a:t>
            </a:r>
            <a:endParaRPr lang="en-IN" dirty="0"/>
          </a:p>
        </p:txBody>
      </p:sp>
      <p:sp>
        <p:nvSpPr>
          <p:cNvPr id="3" name="Content Placeholder 2">
            <a:extLst>
              <a:ext uri="{FF2B5EF4-FFF2-40B4-BE49-F238E27FC236}">
                <a16:creationId xmlns:a16="http://schemas.microsoft.com/office/drawing/2014/main" id="{DDE3AE28-8210-4F94-A8B0-E0AC715726E9}"/>
              </a:ext>
            </a:extLst>
          </p:cNvPr>
          <p:cNvSpPr>
            <a:spLocks noGrp="1"/>
          </p:cNvSpPr>
          <p:nvPr>
            <p:ph idx="1"/>
          </p:nvPr>
        </p:nvSpPr>
        <p:spPr>
          <a:xfrm>
            <a:off x="762000" y="2286001"/>
            <a:ext cx="5334000" cy="2695902"/>
          </a:xfrm>
        </p:spPr>
        <p:txBody>
          <a:bodyPr>
            <a:normAutofit fontScale="55000" lnSpcReduction="20000"/>
          </a:bodyPr>
          <a:lstStyle/>
          <a:p>
            <a:r>
              <a:rPr lang="en-US" dirty="0"/>
              <a:t>With the decision of supplying only to distributors and not individual customers the requirement for these offices are considerably less.</a:t>
            </a:r>
          </a:p>
          <a:p>
            <a:r>
              <a:rPr lang="en-US" dirty="0"/>
              <a:t>Selling of these buildings can increase MTC’s liquidity and this money can be used to implement the smart kiosk</a:t>
            </a:r>
          </a:p>
          <a:p>
            <a:r>
              <a:rPr lang="en-US" dirty="0"/>
              <a:t>The reduction of staff also has savings. I estimate a 0.5% saving from reducing administrative staff by 20%</a:t>
            </a:r>
          </a:p>
          <a:p>
            <a:pPr marL="0" indent="0">
              <a:buNone/>
            </a:pPr>
            <a:endParaRPr lang="en-IN" dirty="0"/>
          </a:p>
        </p:txBody>
      </p:sp>
      <p:graphicFrame>
        <p:nvGraphicFramePr>
          <p:cNvPr id="4" name="Table 3">
            <a:extLst>
              <a:ext uri="{FF2B5EF4-FFF2-40B4-BE49-F238E27FC236}">
                <a16:creationId xmlns:a16="http://schemas.microsoft.com/office/drawing/2014/main" id="{6E3C71E3-4438-4DA3-A957-0705191B525C}"/>
              </a:ext>
            </a:extLst>
          </p:cNvPr>
          <p:cNvGraphicFramePr>
            <a:graphicFrameLocks noGrp="1"/>
          </p:cNvGraphicFramePr>
          <p:nvPr>
            <p:extLst>
              <p:ext uri="{D42A27DB-BD31-4B8C-83A1-F6EECF244321}">
                <p14:modId xmlns:p14="http://schemas.microsoft.com/office/powerpoint/2010/main" val="397953971"/>
              </p:ext>
            </p:extLst>
          </p:nvPr>
        </p:nvGraphicFramePr>
        <p:xfrm>
          <a:off x="6842235" y="2667000"/>
          <a:ext cx="5002923" cy="1524000"/>
        </p:xfrm>
        <a:graphic>
          <a:graphicData uri="http://schemas.openxmlformats.org/drawingml/2006/table">
            <a:tbl>
              <a:tblPr>
                <a:tableStyleId>{5C22544A-7EE6-4342-B048-85BDC9FD1C3A}</a:tableStyleId>
              </a:tblPr>
              <a:tblGrid>
                <a:gridCol w="1040363">
                  <a:extLst>
                    <a:ext uri="{9D8B030D-6E8A-4147-A177-3AD203B41FA5}">
                      <a16:colId xmlns:a16="http://schemas.microsoft.com/office/drawing/2014/main" val="3122524883"/>
                    </a:ext>
                  </a:extLst>
                </a:gridCol>
                <a:gridCol w="734374">
                  <a:extLst>
                    <a:ext uri="{9D8B030D-6E8A-4147-A177-3AD203B41FA5}">
                      <a16:colId xmlns:a16="http://schemas.microsoft.com/office/drawing/2014/main" val="291788962"/>
                    </a:ext>
                  </a:extLst>
                </a:gridCol>
                <a:gridCol w="734374">
                  <a:extLst>
                    <a:ext uri="{9D8B030D-6E8A-4147-A177-3AD203B41FA5}">
                      <a16:colId xmlns:a16="http://schemas.microsoft.com/office/drawing/2014/main" val="3922410089"/>
                    </a:ext>
                  </a:extLst>
                </a:gridCol>
                <a:gridCol w="1025064">
                  <a:extLst>
                    <a:ext uri="{9D8B030D-6E8A-4147-A177-3AD203B41FA5}">
                      <a16:colId xmlns:a16="http://schemas.microsoft.com/office/drawing/2014/main" val="3947116335"/>
                    </a:ext>
                  </a:extLst>
                </a:gridCol>
                <a:gridCol w="734374">
                  <a:extLst>
                    <a:ext uri="{9D8B030D-6E8A-4147-A177-3AD203B41FA5}">
                      <a16:colId xmlns:a16="http://schemas.microsoft.com/office/drawing/2014/main" val="4048151510"/>
                    </a:ext>
                  </a:extLst>
                </a:gridCol>
                <a:gridCol w="734374">
                  <a:extLst>
                    <a:ext uri="{9D8B030D-6E8A-4147-A177-3AD203B41FA5}">
                      <a16:colId xmlns:a16="http://schemas.microsoft.com/office/drawing/2014/main" val="2149440672"/>
                    </a:ext>
                  </a:extLst>
                </a:gridCol>
              </a:tblGrid>
              <a:tr h="601579">
                <a:tc>
                  <a:txBody>
                    <a:bodyPr/>
                    <a:lstStyle/>
                    <a:p>
                      <a:pPr algn="l" fontAlgn="b"/>
                      <a:r>
                        <a:rPr lang="en-IN" sz="1100" u="none" strike="noStrike" dirty="0">
                          <a:effectLst/>
                        </a:rPr>
                        <a:t>Original</a:t>
                      </a:r>
                    </a:p>
                    <a:p>
                      <a:pPr algn="l" fontAlgn="b"/>
                      <a:r>
                        <a:rPr lang="en-IN" sz="1100" u="none" strike="noStrike" dirty="0">
                          <a:effectLst/>
                        </a:rPr>
                        <a:t>SGA spending</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1,653.96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1,786.62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2,079.00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2,287.56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2,683.56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1973623"/>
                  </a:ext>
                </a:extLst>
              </a:tr>
              <a:tr h="601579">
                <a:tc>
                  <a:txBody>
                    <a:bodyPr/>
                    <a:lstStyle/>
                    <a:p>
                      <a:pPr algn="l" fontAlgn="b"/>
                      <a:r>
                        <a:rPr lang="en-IN" sz="1100" u="none" strike="noStrike">
                          <a:effectLst/>
                        </a:rPr>
                        <a:t>new spending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1571.262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1697.289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1975.05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2173.182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2549.382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6570020"/>
                  </a:ext>
                </a:extLst>
              </a:tr>
              <a:tr h="320842">
                <a:tc>
                  <a:txBody>
                    <a:bodyPr/>
                    <a:lstStyle/>
                    <a:p>
                      <a:pPr algn="l" fontAlgn="b"/>
                      <a:r>
                        <a:rPr lang="en-IN" sz="1100" u="none" strike="noStrike">
                          <a:effectLst/>
                        </a:rPr>
                        <a:t>saving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82.70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89.33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103.95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114.38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134.18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9649002"/>
                  </a:ext>
                </a:extLst>
              </a:tr>
            </a:tbl>
          </a:graphicData>
        </a:graphic>
      </p:graphicFrame>
    </p:spTree>
    <p:extLst>
      <p:ext uri="{BB962C8B-B14F-4D97-AF65-F5344CB8AC3E}">
        <p14:creationId xmlns:p14="http://schemas.microsoft.com/office/powerpoint/2010/main" val="425969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A36A-8D74-43D1-A2FC-8679E410BB4E}"/>
              </a:ext>
            </a:extLst>
          </p:cNvPr>
          <p:cNvSpPr>
            <a:spLocks noGrp="1"/>
          </p:cNvSpPr>
          <p:nvPr>
            <p:ph type="title"/>
          </p:nvPr>
        </p:nvSpPr>
        <p:spPr/>
        <p:txBody>
          <a:bodyPr/>
          <a:lstStyle/>
          <a:p>
            <a:r>
              <a:rPr lang="en-US" dirty="0"/>
              <a:t>Implementation of kiosks</a:t>
            </a:r>
            <a:endParaRPr lang="en-IN" dirty="0"/>
          </a:p>
        </p:txBody>
      </p:sp>
      <p:sp>
        <p:nvSpPr>
          <p:cNvPr id="3" name="Text Placeholder 2">
            <a:extLst>
              <a:ext uri="{FF2B5EF4-FFF2-40B4-BE49-F238E27FC236}">
                <a16:creationId xmlns:a16="http://schemas.microsoft.com/office/drawing/2014/main" id="{5DCE7A77-3C31-4623-9370-4635D920463B}"/>
              </a:ext>
            </a:extLst>
          </p:cNvPr>
          <p:cNvSpPr>
            <a:spLocks noGrp="1"/>
          </p:cNvSpPr>
          <p:nvPr>
            <p:ph type="body" idx="1"/>
          </p:nvPr>
        </p:nvSpPr>
        <p:spPr/>
        <p:txBody>
          <a:bodyPr/>
          <a:lstStyle/>
          <a:p>
            <a:r>
              <a:rPr lang="en-US" dirty="0"/>
              <a:t>Benefits</a:t>
            </a:r>
            <a:endParaRPr lang="en-IN" dirty="0"/>
          </a:p>
        </p:txBody>
      </p:sp>
      <p:sp>
        <p:nvSpPr>
          <p:cNvPr id="4" name="Content Placeholder 3">
            <a:extLst>
              <a:ext uri="{FF2B5EF4-FFF2-40B4-BE49-F238E27FC236}">
                <a16:creationId xmlns:a16="http://schemas.microsoft.com/office/drawing/2014/main" id="{D2F53492-AE01-45EC-9F21-17FF1EB4E907}"/>
              </a:ext>
            </a:extLst>
          </p:cNvPr>
          <p:cNvSpPr>
            <a:spLocks noGrp="1"/>
          </p:cNvSpPr>
          <p:nvPr>
            <p:ph sz="half" idx="2"/>
          </p:nvPr>
        </p:nvSpPr>
        <p:spPr/>
        <p:txBody>
          <a:bodyPr/>
          <a:lstStyle/>
          <a:p>
            <a:r>
              <a:rPr lang="en-US" sz="2000" dirty="0"/>
              <a:t>Better idea of in stock inventory</a:t>
            </a:r>
          </a:p>
          <a:p>
            <a:r>
              <a:rPr lang="en-US" sz="2000" dirty="0"/>
              <a:t>Incentive for hospitals to partner with us</a:t>
            </a:r>
          </a:p>
          <a:p>
            <a:r>
              <a:rPr lang="en-US" sz="2000" dirty="0"/>
              <a:t>Lesser “trunk load” </a:t>
            </a:r>
          </a:p>
          <a:p>
            <a:r>
              <a:rPr lang="en-US" sz="2000" dirty="0"/>
              <a:t>People from administration can be regrouped to work at the kiosks.</a:t>
            </a:r>
          </a:p>
          <a:p>
            <a:endParaRPr lang="en-IN" dirty="0"/>
          </a:p>
        </p:txBody>
      </p:sp>
      <p:sp>
        <p:nvSpPr>
          <p:cNvPr id="5" name="Text Placeholder 4">
            <a:extLst>
              <a:ext uri="{FF2B5EF4-FFF2-40B4-BE49-F238E27FC236}">
                <a16:creationId xmlns:a16="http://schemas.microsoft.com/office/drawing/2014/main" id="{7E9F5871-8A67-4585-A60E-F501DED9921C}"/>
              </a:ext>
            </a:extLst>
          </p:cNvPr>
          <p:cNvSpPr>
            <a:spLocks noGrp="1"/>
          </p:cNvSpPr>
          <p:nvPr>
            <p:ph type="body" sz="quarter" idx="3"/>
          </p:nvPr>
        </p:nvSpPr>
        <p:spPr/>
        <p:txBody>
          <a:bodyPr/>
          <a:lstStyle/>
          <a:p>
            <a:r>
              <a:rPr lang="en-US" dirty="0"/>
              <a:t>Finances </a:t>
            </a:r>
            <a:endParaRPr lang="en-IN" dirty="0"/>
          </a:p>
        </p:txBody>
      </p:sp>
      <p:sp>
        <p:nvSpPr>
          <p:cNvPr id="6" name="Content Placeholder 5">
            <a:extLst>
              <a:ext uri="{FF2B5EF4-FFF2-40B4-BE49-F238E27FC236}">
                <a16:creationId xmlns:a16="http://schemas.microsoft.com/office/drawing/2014/main" id="{E72BD232-B3A4-4F92-B64B-632E5C856F4A}"/>
              </a:ext>
            </a:extLst>
          </p:cNvPr>
          <p:cNvSpPr>
            <a:spLocks noGrp="1"/>
          </p:cNvSpPr>
          <p:nvPr>
            <p:ph sz="quarter" idx="4"/>
          </p:nvPr>
        </p:nvSpPr>
        <p:spPr/>
        <p:txBody>
          <a:bodyPr>
            <a:normAutofit fontScale="70000" lnSpcReduction="20000"/>
          </a:bodyPr>
          <a:lstStyle/>
          <a:p>
            <a:r>
              <a:rPr lang="en-US" dirty="0"/>
              <a:t>The money that we acquired from the sales of offices can be used</a:t>
            </a:r>
          </a:p>
          <a:p>
            <a:r>
              <a:rPr lang="en-US" dirty="0"/>
              <a:t>A lot of government agencies are willing to finance companies working to streamline healthcare</a:t>
            </a:r>
          </a:p>
          <a:p>
            <a:r>
              <a:rPr lang="en-US" dirty="0"/>
              <a:t>Hospitals could also be approached as it helps them with their inventory management too</a:t>
            </a:r>
            <a:endParaRPr lang="en-IN" dirty="0"/>
          </a:p>
        </p:txBody>
      </p:sp>
    </p:spTree>
    <p:extLst>
      <p:ext uri="{BB962C8B-B14F-4D97-AF65-F5344CB8AC3E}">
        <p14:creationId xmlns:p14="http://schemas.microsoft.com/office/powerpoint/2010/main" val="324831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1342-BA08-4270-9290-9D69A8C539CB}"/>
              </a:ext>
            </a:extLst>
          </p:cNvPr>
          <p:cNvSpPr>
            <a:spLocks noGrp="1"/>
          </p:cNvSpPr>
          <p:nvPr>
            <p:ph type="title"/>
          </p:nvPr>
        </p:nvSpPr>
        <p:spPr/>
        <p:txBody>
          <a:bodyPr/>
          <a:lstStyle/>
          <a:p>
            <a:r>
              <a:rPr lang="en-US" dirty="0"/>
              <a:t>Alternate avenues of income</a:t>
            </a:r>
            <a:endParaRPr lang="en-IN" dirty="0"/>
          </a:p>
        </p:txBody>
      </p:sp>
      <p:sp>
        <p:nvSpPr>
          <p:cNvPr id="3" name="Text Placeholder 2">
            <a:extLst>
              <a:ext uri="{FF2B5EF4-FFF2-40B4-BE49-F238E27FC236}">
                <a16:creationId xmlns:a16="http://schemas.microsoft.com/office/drawing/2014/main" id="{7CCB746F-EA57-47EC-9150-49A7027F4775}"/>
              </a:ext>
            </a:extLst>
          </p:cNvPr>
          <p:cNvSpPr>
            <a:spLocks noGrp="1"/>
          </p:cNvSpPr>
          <p:nvPr>
            <p:ph type="body" idx="1"/>
          </p:nvPr>
        </p:nvSpPr>
        <p:spPr>
          <a:xfrm>
            <a:off x="762000" y="1568499"/>
            <a:ext cx="5151119" cy="761999"/>
          </a:xfrm>
        </p:spPr>
        <p:txBody>
          <a:bodyPr/>
          <a:lstStyle/>
          <a:p>
            <a:r>
              <a:rPr lang="en-US" dirty="0"/>
              <a:t>Hearing aids</a:t>
            </a:r>
            <a:endParaRPr lang="en-IN" dirty="0"/>
          </a:p>
        </p:txBody>
      </p:sp>
      <p:pic>
        <p:nvPicPr>
          <p:cNvPr id="8" name="Content Placeholder 7">
            <a:extLst>
              <a:ext uri="{FF2B5EF4-FFF2-40B4-BE49-F238E27FC236}">
                <a16:creationId xmlns:a16="http://schemas.microsoft.com/office/drawing/2014/main" id="{225CC170-0090-4AB4-9E29-5F4CF788BF1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2000" y="3892502"/>
            <a:ext cx="4377559" cy="2188780"/>
          </a:xfrm>
        </p:spPr>
      </p:pic>
      <p:sp>
        <p:nvSpPr>
          <p:cNvPr id="9" name="TextBox 8">
            <a:extLst>
              <a:ext uri="{FF2B5EF4-FFF2-40B4-BE49-F238E27FC236}">
                <a16:creationId xmlns:a16="http://schemas.microsoft.com/office/drawing/2014/main" id="{8BFDBD59-DCFE-4AE6-AB3A-E765C97CA793}"/>
              </a:ext>
            </a:extLst>
          </p:cNvPr>
          <p:cNvSpPr txBox="1"/>
          <p:nvPr/>
        </p:nvSpPr>
        <p:spPr>
          <a:xfrm>
            <a:off x="6437586" y="2643352"/>
            <a:ext cx="5523186"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growth of the reading glasses market is impressive as can be seen from the figure below</a:t>
            </a:r>
          </a:p>
          <a:p>
            <a:pPr marL="285750" indent="-285750">
              <a:buFont typeface="Arial" panose="020B0604020202020204" pitchFamily="34" charset="0"/>
              <a:buChar char="•"/>
            </a:pPr>
            <a:endParaRPr lang="en-IN" dirty="0"/>
          </a:p>
        </p:txBody>
      </p:sp>
      <p:sp>
        <p:nvSpPr>
          <p:cNvPr id="11" name="Text Placeholder 2">
            <a:extLst>
              <a:ext uri="{FF2B5EF4-FFF2-40B4-BE49-F238E27FC236}">
                <a16:creationId xmlns:a16="http://schemas.microsoft.com/office/drawing/2014/main" id="{11E6E6AA-6325-4E35-90FA-CC337E1EE2B1}"/>
              </a:ext>
            </a:extLst>
          </p:cNvPr>
          <p:cNvSpPr txBox="1">
            <a:spLocks/>
          </p:cNvSpPr>
          <p:nvPr/>
        </p:nvSpPr>
        <p:spPr>
          <a:xfrm>
            <a:off x="6905297" y="1546250"/>
            <a:ext cx="5151119" cy="761999"/>
          </a:xfrm>
          <a:prstGeom prst="rect">
            <a:avLst/>
          </a:prstGeom>
        </p:spPr>
        <p:txBody>
          <a:bodyPr vert="horz" lIns="91440" tIns="45720" rIns="91440" bIns="45720" rtlCol="0" anchor="b">
            <a:normAutofit/>
          </a:bodyPr>
          <a:lstStyle>
            <a:lvl1pPr marL="0" indent="0" algn="l" defTabSz="914400" rtl="0" eaLnBrk="1" latinLnBrk="0" hangingPunct="1">
              <a:lnSpc>
                <a:spcPct val="125000"/>
              </a:lnSpc>
              <a:spcBef>
                <a:spcPts val="1000"/>
              </a:spcBef>
              <a:buFont typeface="Arial" panose="020B0604020202020204" pitchFamily="34" charset="0"/>
              <a:buNone/>
              <a:defRPr sz="2400" b="1" kern="1200">
                <a:solidFill>
                  <a:schemeClr val="tx1">
                    <a:alpha val="70000"/>
                  </a:schemeClr>
                </a:solidFill>
                <a:latin typeface="+mn-lt"/>
                <a:ea typeface="+mn-ea"/>
                <a:cs typeface="+mn-cs"/>
              </a:defRPr>
            </a:lvl1pPr>
            <a:lvl2pPr marL="457200" indent="0" algn="l" defTabSz="914400" rtl="0" eaLnBrk="1" latinLnBrk="0" hangingPunct="1">
              <a:lnSpc>
                <a:spcPct val="125000"/>
              </a:lnSpc>
              <a:spcBef>
                <a:spcPts val="500"/>
              </a:spcBef>
              <a:buFont typeface="Arial" panose="020B0604020202020204" pitchFamily="34" charset="0"/>
              <a:buNone/>
              <a:defRPr sz="2000" b="1" kern="1200">
                <a:solidFill>
                  <a:schemeClr val="tx1">
                    <a:alpha val="70000"/>
                  </a:schemeClr>
                </a:solidFill>
                <a:latin typeface="+mn-lt"/>
                <a:ea typeface="+mn-ea"/>
                <a:cs typeface="+mn-cs"/>
              </a:defRPr>
            </a:lvl2pPr>
            <a:lvl3pPr marL="914400" indent="0" algn="l" defTabSz="914400" rtl="0" eaLnBrk="1" latinLnBrk="0" hangingPunct="1">
              <a:lnSpc>
                <a:spcPct val="125000"/>
              </a:lnSpc>
              <a:spcBef>
                <a:spcPts val="500"/>
              </a:spcBef>
              <a:buFont typeface="Arial" panose="020B0604020202020204" pitchFamily="34" charset="0"/>
              <a:buNone/>
              <a:defRPr sz="1800" b="1" kern="1200">
                <a:solidFill>
                  <a:schemeClr val="tx1">
                    <a:alpha val="70000"/>
                  </a:schemeClr>
                </a:solidFill>
                <a:latin typeface="+mn-lt"/>
                <a:ea typeface="+mn-ea"/>
                <a:cs typeface="+mn-cs"/>
              </a:defRPr>
            </a:lvl3pPr>
            <a:lvl4pPr marL="1371600" indent="0" algn="l" defTabSz="914400" rtl="0" eaLnBrk="1" latinLnBrk="0" hangingPunct="1">
              <a:lnSpc>
                <a:spcPct val="125000"/>
              </a:lnSpc>
              <a:spcBef>
                <a:spcPts val="500"/>
              </a:spcBef>
              <a:buFont typeface="Arial" panose="020B0604020202020204" pitchFamily="34" charset="0"/>
              <a:buNone/>
              <a:defRPr sz="1600" b="1" kern="1200">
                <a:solidFill>
                  <a:schemeClr val="tx1">
                    <a:alpha val="70000"/>
                  </a:schemeClr>
                </a:solidFill>
                <a:latin typeface="+mn-lt"/>
                <a:ea typeface="+mn-ea"/>
                <a:cs typeface="+mn-cs"/>
              </a:defRPr>
            </a:lvl4pPr>
            <a:lvl5pPr marL="1828800" indent="0" algn="l" defTabSz="914400" rtl="0" eaLnBrk="1" latinLnBrk="0" hangingPunct="1">
              <a:lnSpc>
                <a:spcPct val="125000"/>
              </a:lnSpc>
              <a:spcBef>
                <a:spcPts val="500"/>
              </a:spcBef>
              <a:buFont typeface="Arial" panose="020B0604020202020204" pitchFamily="34" charset="0"/>
              <a:buNone/>
              <a:defRPr sz="1600" b="1" kern="1200">
                <a:solidFill>
                  <a:schemeClr val="tx1">
                    <a:alpha val="7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Reading glasses</a:t>
            </a:r>
            <a:endParaRPr lang="en-IN" dirty="0"/>
          </a:p>
        </p:txBody>
      </p:sp>
      <p:pic>
        <p:nvPicPr>
          <p:cNvPr id="12" name="Picture 11">
            <a:extLst>
              <a:ext uri="{FF2B5EF4-FFF2-40B4-BE49-F238E27FC236}">
                <a16:creationId xmlns:a16="http://schemas.microsoft.com/office/drawing/2014/main" id="{5C3D5079-A3CC-456C-A3FF-C884C5D1B5A8}"/>
              </a:ext>
            </a:extLst>
          </p:cNvPr>
          <p:cNvPicPr>
            <a:picLocks noChangeAspect="1"/>
          </p:cNvPicPr>
          <p:nvPr/>
        </p:nvPicPr>
        <p:blipFill>
          <a:blip r:embed="rId4"/>
          <a:stretch>
            <a:fillRect/>
          </a:stretch>
        </p:blipFill>
        <p:spPr>
          <a:xfrm>
            <a:off x="7343807" y="3901785"/>
            <a:ext cx="4274097" cy="2254756"/>
          </a:xfrm>
          <a:prstGeom prst="rect">
            <a:avLst/>
          </a:prstGeom>
        </p:spPr>
      </p:pic>
      <p:sp>
        <p:nvSpPr>
          <p:cNvPr id="13" name="TextBox 12">
            <a:extLst>
              <a:ext uri="{FF2B5EF4-FFF2-40B4-BE49-F238E27FC236}">
                <a16:creationId xmlns:a16="http://schemas.microsoft.com/office/drawing/2014/main" id="{53B144D2-AA29-4F64-9215-091F1033B1E4}"/>
              </a:ext>
            </a:extLst>
          </p:cNvPr>
          <p:cNvSpPr txBox="1"/>
          <p:nvPr/>
        </p:nvSpPr>
        <p:spPr>
          <a:xfrm>
            <a:off x="914400" y="2779986"/>
            <a:ext cx="5523186"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growth of the hearing aid market is impressive as can be seen from the figure below</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16191417"/>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41243C"/>
      </a:dk2>
      <a:lt2>
        <a:srgbClr val="E2E6E8"/>
      </a:lt2>
      <a:accent1>
        <a:srgbClr val="D07A40"/>
      </a:accent1>
      <a:accent2>
        <a:srgbClr val="BE2E30"/>
      </a:accent2>
      <a:accent3>
        <a:srgbClr val="D0407E"/>
      </a:accent3>
      <a:accent4>
        <a:srgbClr val="BE2EA8"/>
      </a:accent4>
      <a:accent5>
        <a:srgbClr val="AA40D0"/>
      </a:accent5>
      <a:accent6>
        <a:srgbClr val="6B41C4"/>
      </a:accent6>
      <a:hlink>
        <a:srgbClr val="B648C2"/>
      </a:hlink>
      <a:folHlink>
        <a:srgbClr val="7F7F7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934</Words>
  <Application>Microsoft Office PowerPoint</Application>
  <PresentationFormat>Widescreen</PresentationFormat>
  <Paragraphs>160</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Calibri</vt:lpstr>
      <vt:lpstr>Sitka Subheading</vt:lpstr>
      <vt:lpstr>PebbleVTI</vt:lpstr>
      <vt:lpstr>MTC  COST AND REVENUE OPTIMISATION</vt:lpstr>
      <vt:lpstr>Overview</vt:lpstr>
      <vt:lpstr>Financial Analysis</vt:lpstr>
      <vt:lpstr>Problems the company faces</vt:lpstr>
      <vt:lpstr>Proposed solutions</vt:lpstr>
      <vt:lpstr>Supply chain optimization</vt:lpstr>
      <vt:lpstr>Reduction of administrative office and staff</vt:lpstr>
      <vt:lpstr>Implementation of kiosks</vt:lpstr>
      <vt:lpstr>Alternate avenues of income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MTC  SUPPLY CHAIN OPTIMISATION</dc:title>
  <dc:creator>mohini nath</dc:creator>
  <cp:lastModifiedBy>mohini nath</cp:lastModifiedBy>
  <cp:revision>25</cp:revision>
  <dcterms:created xsi:type="dcterms:W3CDTF">2020-07-12T10:09:01Z</dcterms:created>
  <dcterms:modified xsi:type="dcterms:W3CDTF">2020-07-12T17:41:03Z</dcterms:modified>
</cp:coreProperties>
</file>