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9.png" ContentType="image/png"/>
  <Override PartName="/ppt/media/image8.png" ContentType="image/png"/>
  <Override PartName="/ppt/media/image7.jpeg" ContentType="image/jpeg"/>
  <Override PartName="/ppt/media/image6.png" ContentType="image/png"/>
  <Override PartName="/ppt/media/image5.jpeg" ContentType="image/jpe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11.xml.rels" ContentType="application/vnd.openxmlformats-package.relationships+xml"/>
  <Override PartName="/ppt/slides/_rels/slide5.xml.rels" ContentType="application/vnd.openxmlformats-package.relationships+xml"/>
  <Override PartName="/ppt/slides/_rels/slide12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4.xml.rels" ContentType="application/vnd.openxmlformats-package.relationships+xml"/>
  <Override PartName="/ppt/slides/_rels/slide10.xml.rels" ContentType="application/vnd.openxmlformats-package.relationships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311760" y="40104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311760" y="1229760"/>
            <a:ext cx="8519760" cy="1592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311760" y="2973600"/>
            <a:ext cx="8519760" cy="1592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40104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311760" y="1229760"/>
            <a:ext cx="4157280" cy="1592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7120" y="1229760"/>
            <a:ext cx="4157280" cy="1592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body"/>
          </p:nvPr>
        </p:nvSpPr>
        <p:spPr>
          <a:xfrm>
            <a:off x="4677120" y="2973600"/>
            <a:ext cx="4157280" cy="1592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body"/>
          </p:nvPr>
        </p:nvSpPr>
        <p:spPr>
          <a:xfrm>
            <a:off x="311760" y="2973600"/>
            <a:ext cx="4157280" cy="1592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40104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311760" y="1229760"/>
            <a:ext cx="8519760" cy="3338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311760" y="1229760"/>
            <a:ext cx="8519760" cy="3338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4" name="" descr=""/>
          <p:cNvPicPr/>
          <p:nvPr/>
        </p:nvPicPr>
        <p:blipFill>
          <a:blip r:embed="rId2"/>
          <a:stretch/>
        </p:blipFill>
        <p:spPr>
          <a:xfrm>
            <a:off x="2479680" y="1229400"/>
            <a:ext cx="4183920" cy="3338280"/>
          </a:xfrm>
          <a:prstGeom prst="rect">
            <a:avLst/>
          </a:prstGeom>
          <a:ln>
            <a:noFill/>
          </a:ln>
        </p:spPr>
      </p:pic>
      <p:pic>
        <p:nvPicPr>
          <p:cNvPr id="55" name="" descr=""/>
          <p:cNvPicPr/>
          <p:nvPr/>
        </p:nvPicPr>
        <p:blipFill>
          <a:blip r:embed="rId3"/>
          <a:stretch/>
        </p:blipFill>
        <p:spPr>
          <a:xfrm>
            <a:off x="2479680" y="1229400"/>
            <a:ext cx="4183920" cy="3338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11760" y="40104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subTitle"/>
          </p:nvPr>
        </p:nvSpPr>
        <p:spPr>
          <a:xfrm>
            <a:off x="311760" y="1229760"/>
            <a:ext cx="8519760" cy="333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311760" y="40104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311760" y="1229760"/>
            <a:ext cx="8519760" cy="3338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11760" y="40104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311760" y="1229760"/>
            <a:ext cx="4157280" cy="3338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7120" y="1229760"/>
            <a:ext cx="4157280" cy="3338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11760" y="40104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subTitle"/>
          </p:nvPr>
        </p:nvSpPr>
        <p:spPr>
          <a:xfrm>
            <a:off x="311760" y="410040"/>
            <a:ext cx="8519760" cy="2814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311760" y="40104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311760" y="1229760"/>
            <a:ext cx="4157280" cy="1592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11760" y="2973600"/>
            <a:ext cx="4157280" cy="1592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4677120" y="1229760"/>
            <a:ext cx="4157280" cy="3338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11760" y="40104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subTitle"/>
          </p:nvPr>
        </p:nvSpPr>
        <p:spPr>
          <a:xfrm>
            <a:off x="311760" y="1229760"/>
            <a:ext cx="8519760" cy="333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311760" y="40104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311760" y="1229760"/>
            <a:ext cx="4157280" cy="3338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677120" y="1229760"/>
            <a:ext cx="4157280" cy="1592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4677120" y="2973600"/>
            <a:ext cx="4157280" cy="1592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311760" y="40104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311760" y="1229760"/>
            <a:ext cx="4157280" cy="1592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677120" y="1229760"/>
            <a:ext cx="4157280" cy="1592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311760" y="2973600"/>
            <a:ext cx="8519760" cy="1592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311760" y="40104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311760" y="1229760"/>
            <a:ext cx="8519760" cy="1592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311760" y="2973600"/>
            <a:ext cx="8519760" cy="1592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311760" y="40104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311760" y="1229760"/>
            <a:ext cx="4157280" cy="1592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677120" y="1229760"/>
            <a:ext cx="4157280" cy="1592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4677120" y="2973600"/>
            <a:ext cx="4157280" cy="1592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5"/>
          <p:cNvSpPr>
            <a:spLocks noGrp="1"/>
          </p:cNvSpPr>
          <p:nvPr>
            <p:ph type="body"/>
          </p:nvPr>
        </p:nvSpPr>
        <p:spPr>
          <a:xfrm>
            <a:off x="311760" y="2973600"/>
            <a:ext cx="4157280" cy="1592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311760" y="40104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311760" y="1229760"/>
            <a:ext cx="8519760" cy="3338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311760" y="1229760"/>
            <a:ext cx="8519760" cy="3338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2"/>
          <a:stretch/>
        </p:blipFill>
        <p:spPr>
          <a:xfrm>
            <a:off x="2479680" y="1229400"/>
            <a:ext cx="4183920" cy="3338280"/>
          </a:xfrm>
          <a:prstGeom prst="rect">
            <a:avLst/>
          </a:prstGeom>
          <a:ln>
            <a:noFill/>
          </a:ln>
        </p:spPr>
      </p:pic>
      <p:pic>
        <p:nvPicPr>
          <p:cNvPr id="101" name="" descr=""/>
          <p:cNvPicPr/>
          <p:nvPr/>
        </p:nvPicPr>
        <p:blipFill>
          <a:blip r:embed="rId3"/>
          <a:stretch/>
        </p:blipFill>
        <p:spPr>
          <a:xfrm>
            <a:off x="2479680" y="1229400"/>
            <a:ext cx="4183920" cy="3338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40104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11760" y="1229760"/>
            <a:ext cx="8519760" cy="3338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11760" y="40104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11760" y="1229760"/>
            <a:ext cx="4157280" cy="3338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7120" y="1229760"/>
            <a:ext cx="4157280" cy="3338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11760" y="40104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subTitle"/>
          </p:nvPr>
        </p:nvSpPr>
        <p:spPr>
          <a:xfrm>
            <a:off x="311760" y="410040"/>
            <a:ext cx="8519760" cy="2814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11760" y="40104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311760" y="1229760"/>
            <a:ext cx="4157280" cy="1592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11760" y="2973600"/>
            <a:ext cx="4157280" cy="1592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677120" y="1229760"/>
            <a:ext cx="4157280" cy="3338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11760" y="40104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311760" y="1229760"/>
            <a:ext cx="4157280" cy="3338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677120" y="1229760"/>
            <a:ext cx="4157280" cy="1592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4677120" y="2973600"/>
            <a:ext cx="4157280" cy="1592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11760" y="40104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311760" y="1229760"/>
            <a:ext cx="4157280" cy="1592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677120" y="1229760"/>
            <a:ext cx="4157280" cy="1592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311760" y="2973600"/>
            <a:ext cx="8519760" cy="1592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>
            <a:off x="7027920" y="0"/>
            <a:ext cx="914400" cy="5143320"/>
          </a:xfrm>
          <a:prstGeom prst="line">
            <a:avLst/>
          </a:prstGeom>
          <a:ln w="936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" name="Line 2"/>
          <p:cNvSpPr/>
          <p:nvPr/>
        </p:nvSpPr>
        <p:spPr>
          <a:xfrm flipH="1">
            <a:off x="5568840" y="2760840"/>
            <a:ext cx="3572640" cy="2382480"/>
          </a:xfrm>
          <a:prstGeom prst="line">
            <a:avLst/>
          </a:prstGeom>
          <a:ln w="9360">
            <a:solidFill>
              <a:schemeClr val="bg1">
                <a:lumMod val="8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6886080" y="-6480"/>
            <a:ext cx="2254680" cy="5149080"/>
          </a:xfrm>
          <a:custGeom>
            <a:avLst/>
            <a:gdLst/>
            <a:ah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7202520" y="-6480"/>
            <a:ext cx="1940760" cy="5149080"/>
          </a:xfrm>
          <a:custGeom>
            <a:avLst/>
            <a:gdLst/>
            <a:ah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6699240" y="2286000"/>
            <a:ext cx="2444040" cy="28566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7000920" y="-6480"/>
            <a:ext cx="2140200" cy="5149080"/>
          </a:xfrm>
          <a:custGeom>
            <a:avLst/>
            <a:gdLst/>
            <a:ah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" name="CustomShape 7"/>
          <p:cNvSpPr/>
          <p:nvPr/>
        </p:nvSpPr>
        <p:spPr>
          <a:xfrm>
            <a:off x="8174160" y="-6480"/>
            <a:ext cx="966960" cy="5149080"/>
          </a:xfrm>
          <a:custGeom>
            <a:avLst/>
            <a:gdLst/>
            <a:ah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" name="CustomShape 8"/>
          <p:cNvSpPr/>
          <p:nvPr/>
        </p:nvSpPr>
        <p:spPr>
          <a:xfrm>
            <a:off x="8204400" y="-6480"/>
            <a:ext cx="936720" cy="5149080"/>
          </a:xfrm>
          <a:custGeom>
            <a:avLst/>
            <a:gdLst/>
            <a:ah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" name="CustomShape 9"/>
          <p:cNvSpPr/>
          <p:nvPr/>
        </p:nvSpPr>
        <p:spPr>
          <a:xfrm>
            <a:off x="7778880" y="2692440"/>
            <a:ext cx="1362240" cy="2450520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" name="CustomShape 10"/>
          <p:cNvSpPr/>
          <p:nvPr/>
        </p:nvSpPr>
        <p:spPr>
          <a:xfrm>
            <a:off x="0" y="3009960"/>
            <a:ext cx="335880" cy="21330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0" name="Line 11"/>
          <p:cNvSpPr/>
          <p:nvPr/>
        </p:nvSpPr>
        <p:spPr>
          <a:xfrm>
            <a:off x="7027920" y="0"/>
            <a:ext cx="914400" cy="5143320"/>
          </a:xfrm>
          <a:prstGeom prst="line">
            <a:avLst/>
          </a:prstGeom>
          <a:ln w="936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Line 12"/>
          <p:cNvSpPr/>
          <p:nvPr/>
        </p:nvSpPr>
        <p:spPr>
          <a:xfrm flipH="1">
            <a:off x="5568840" y="2760840"/>
            <a:ext cx="3572640" cy="2382480"/>
          </a:xfrm>
          <a:prstGeom prst="line">
            <a:avLst/>
          </a:prstGeom>
          <a:ln w="9360">
            <a:solidFill>
              <a:schemeClr val="bg1">
                <a:lumMod val="8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" name="CustomShape 13"/>
          <p:cNvSpPr/>
          <p:nvPr/>
        </p:nvSpPr>
        <p:spPr>
          <a:xfrm>
            <a:off x="6886080" y="-6480"/>
            <a:ext cx="2254680" cy="5149080"/>
          </a:xfrm>
          <a:custGeom>
            <a:avLst/>
            <a:gdLst/>
            <a:ah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" name="CustomShape 14"/>
          <p:cNvSpPr/>
          <p:nvPr/>
        </p:nvSpPr>
        <p:spPr>
          <a:xfrm>
            <a:off x="7202520" y="-6480"/>
            <a:ext cx="1940760" cy="5149080"/>
          </a:xfrm>
          <a:custGeom>
            <a:avLst/>
            <a:gdLst/>
            <a:ah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4" name="CustomShape 15"/>
          <p:cNvSpPr/>
          <p:nvPr/>
        </p:nvSpPr>
        <p:spPr>
          <a:xfrm>
            <a:off x="6699240" y="2286000"/>
            <a:ext cx="2444040" cy="28566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5" name="CustomShape 16"/>
          <p:cNvSpPr/>
          <p:nvPr/>
        </p:nvSpPr>
        <p:spPr>
          <a:xfrm>
            <a:off x="7000920" y="-6480"/>
            <a:ext cx="2140200" cy="5149080"/>
          </a:xfrm>
          <a:custGeom>
            <a:avLst/>
            <a:gdLst/>
            <a:ah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6" name="CustomShape 17"/>
          <p:cNvSpPr/>
          <p:nvPr/>
        </p:nvSpPr>
        <p:spPr>
          <a:xfrm>
            <a:off x="8174160" y="-6480"/>
            <a:ext cx="966960" cy="5149080"/>
          </a:xfrm>
          <a:custGeom>
            <a:avLst/>
            <a:gdLst/>
            <a:ah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7" name="CustomShape 18"/>
          <p:cNvSpPr/>
          <p:nvPr/>
        </p:nvSpPr>
        <p:spPr>
          <a:xfrm>
            <a:off x="8204400" y="-6480"/>
            <a:ext cx="936720" cy="5149080"/>
          </a:xfrm>
          <a:custGeom>
            <a:avLst/>
            <a:gdLst/>
            <a:ah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8" name="CustomShape 19"/>
          <p:cNvSpPr/>
          <p:nvPr/>
        </p:nvSpPr>
        <p:spPr>
          <a:xfrm>
            <a:off x="7778880" y="2692440"/>
            <a:ext cx="1362240" cy="2450520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9" name="CustomShape 20"/>
          <p:cNvSpPr/>
          <p:nvPr/>
        </p:nvSpPr>
        <p:spPr>
          <a:xfrm rot="10800000">
            <a:off x="1263240" y="8498520"/>
            <a:ext cx="631080" cy="4248720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0" name="PlaceHolder 2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19760" cy="606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Line 1"/>
          <p:cNvSpPr/>
          <p:nvPr/>
        </p:nvSpPr>
        <p:spPr>
          <a:xfrm>
            <a:off x="7027920" y="0"/>
            <a:ext cx="914400" cy="5143320"/>
          </a:xfrm>
          <a:prstGeom prst="line">
            <a:avLst/>
          </a:prstGeom>
          <a:ln w="936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7" name="Line 2"/>
          <p:cNvSpPr/>
          <p:nvPr/>
        </p:nvSpPr>
        <p:spPr>
          <a:xfrm flipH="1">
            <a:off x="5568840" y="2760840"/>
            <a:ext cx="3572640" cy="2382480"/>
          </a:xfrm>
          <a:prstGeom prst="line">
            <a:avLst/>
          </a:prstGeom>
          <a:ln w="9360">
            <a:solidFill>
              <a:schemeClr val="bg1">
                <a:lumMod val="8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8" name="CustomShape 3"/>
          <p:cNvSpPr/>
          <p:nvPr/>
        </p:nvSpPr>
        <p:spPr>
          <a:xfrm>
            <a:off x="6886080" y="-6480"/>
            <a:ext cx="2254680" cy="5149080"/>
          </a:xfrm>
          <a:custGeom>
            <a:avLst/>
            <a:gdLst/>
            <a:ah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9" name="CustomShape 4"/>
          <p:cNvSpPr/>
          <p:nvPr/>
        </p:nvSpPr>
        <p:spPr>
          <a:xfrm>
            <a:off x="7202520" y="-6480"/>
            <a:ext cx="1940760" cy="5149080"/>
          </a:xfrm>
          <a:custGeom>
            <a:avLst/>
            <a:gdLst/>
            <a:ah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0" name="CustomShape 5"/>
          <p:cNvSpPr/>
          <p:nvPr/>
        </p:nvSpPr>
        <p:spPr>
          <a:xfrm>
            <a:off x="6699240" y="2286000"/>
            <a:ext cx="2444040" cy="28566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1" name="CustomShape 6"/>
          <p:cNvSpPr/>
          <p:nvPr/>
        </p:nvSpPr>
        <p:spPr>
          <a:xfrm>
            <a:off x="7000920" y="-6480"/>
            <a:ext cx="2140200" cy="5149080"/>
          </a:xfrm>
          <a:custGeom>
            <a:avLst/>
            <a:gdLst/>
            <a:ah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2" name="CustomShape 7"/>
          <p:cNvSpPr/>
          <p:nvPr/>
        </p:nvSpPr>
        <p:spPr>
          <a:xfrm>
            <a:off x="8174160" y="-6480"/>
            <a:ext cx="966960" cy="5149080"/>
          </a:xfrm>
          <a:custGeom>
            <a:avLst/>
            <a:gdLst/>
            <a:ah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3" name="CustomShape 8"/>
          <p:cNvSpPr/>
          <p:nvPr/>
        </p:nvSpPr>
        <p:spPr>
          <a:xfrm>
            <a:off x="8204400" y="-6480"/>
            <a:ext cx="936720" cy="5149080"/>
          </a:xfrm>
          <a:custGeom>
            <a:avLst/>
            <a:gdLst/>
            <a:ah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4" name="CustomShape 9"/>
          <p:cNvSpPr/>
          <p:nvPr/>
        </p:nvSpPr>
        <p:spPr>
          <a:xfrm>
            <a:off x="7778880" y="2692440"/>
            <a:ext cx="1362240" cy="2450520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5" name="CustomShape 10"/>
          <p:cNvSpPr/>
          <p:nvPr/>
        </p:nvSpPr>
        <p:spPr>
          <a:xfrm>
            <a:off x="0" y="3009960"/>
            <a:ext cx="335880" cy="21330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6" name="PlaceHolder 1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19760" cy="606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12"/>
          <p:cNvSpPr>
            <a:spLocks noGrp="1"/>
          </p:cNvSpPr>
          <p:nvPr>
            <p:ph type="body"/>
          </p:nvPr>
        </p:nvSpPr>
        <p:spPr>
          <a:xfrm>
            <a:off x="311760" y="1229760"/>
            <a:ext cx="8519760" cy="3338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hyperlink" Target="http://www.arduino.cc/en/Reference/EEPROM" TargetMode="External"/><Relationship Id="rId2" Type="http://schemas.openxmlformats.org/officeDocument/2006/relationships/hyperlink" Target="https://www.arduino.cc/en/Reference/PinMode" TargetMode="External"/><Relationship Id="rId3" Type="http://schemas.openxmlformats.org/officeDocument/2006/relationships/hyperlink" Target="https://www.arduino.cc/en/Reference/PinMode" TargetMode="External"/><Relationship Id="rId4" Type="http://schemas.openxmlformats.org/officeDocument/2006/relationships/hyperlink" Target="https://www.arduino.cc/en/Reference/DigitalWrite" TargetMode="External"/><Relationship Id="rId5" Type="http://schemas.openxmlformats.org/officeDocument/2006/relationships/hyperlink" Target="https://www.arduino.cc/en/Reference/DigitalWrite" TargetMode="External"/><Relationship Id="rId6" Type="http://schemas.openxmlformats.org/officeDocument/2006/relationships/hyperlink" Target="https://www.arduino.cc/en/Reference/DigitalRead" TargetMode="External"/><Relationship Id="rId7" Type="http://schemas.openxmlformats.org/officeDocument/2006/relationships/hyperlink" Target="https://www.arduino.cc/en/Reference/DigitalRead" TargetMode="External"/><Relationship Id="rId8" Type="http://schemas.openxmlformats.org/officeDocument/2006/relationships/hyperlink" Target="https://www.arduino.cc/en/Reference/AttachInterrupt" TargetMode="External"/><Relationship Id="rId9" Type="http://schemas.openxmlformats.org/officeDocument/2006/relationships/hyperlink" Target="https://www.arduino.cc/en/Reference/AttachInterrupt" TargetMode="External"/><Relationship Id="rId10" Type="http://schemas.openxmlformats.org/officeDocument/2006/relationships/hyperlink" Target="https://www.arduino.cc/en/Reference/AnalogWrite" TargetMode="External"/><Relationship Id="rId11" Type="http://schemas.openxmlformats.org/officeDocument/2006/relationships/hyperlink" Target="https://www.arduino.cc/en/Reference/AnalogWrite" TargetMode="External"/><Relationship Id="rId12" Type="http://schemas.openxmlformats.org/officeDocument/2006/relationships/hyperlink" Target="https://www.arduino.cc/en/Reference/SPI" TargetMode="External"/><Relationship Id="rId13" Type="http://schemas.openxmlformats.org/officeDocument/2006/relationships/hyperlink" Target="https://www.arduino.cc/en/Reference/AnalogReference" TargetMode="External"/><Relationship Id="rId14" Type="http://schemas.openxmlformats.org/officeDocument/2006/relationships/hyperlink" Target="https://www.arduino.cc/en/Reference/Wire" TargetMode="External"/><Relationship Id="rId15" Type="http://schemas.openxmlformats.org/officeDocument/2006/relationships/hyperlink" Target="https://www.arduino.cc/en/Reference/AnalogReference" TargetMode="External"/><Relationship Id="rId16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hyperlink" Target="https://en.wikipedia.org/wiki/Instructions_per_second" TargetMode="External"/><Relationship Id="rId2" Type="http://schemas.openxmlformats.org/officeDocument/2006/relationships/hyperlink" Target="https://en.wikipedia.org/wiki/ATmega328#cite_note-m8271ds-2" TargetMode="External"/><Relationship Id="rId3" Type="http://schemas.openxmlformats.org/officeDocument/2006/relationships/hyperlink" Target="https://en.wikipedia.org/wiki/Flash_memory" TargetMode="External"/><Relationship Id="rId4" Type="http://schemas.openxmlformats.org/officeDocument/2006/relationships/hyperlink" Target="https://en.wikipedia.org/wiki/Static_random-access_memory" TargetMode="External"/><Relationship Id="rId5" Type="http://schemas.openxmlformats.org/officeDocument/2006/relationships/hyperlink" Target="https://en.wikipedia.org/wiki/EEPROM" TargetMode="External"/><Relationship Id="rId6" Type="http://schemas.openxmlformats.org/officeDocument/2006/relationships/hyperlink" Target="https://en.wikipedia.org/wiki/Dual_in-line_package" TargetMode="External"/><Relationship Id="rId7" Type="http://schemas.openxmlformats.org/officeDocument/2006/relationships/hyperlink" Target="https://en.wikipedia.org/wiki/Quad_Flat_No-leads_package#Variants" TargetMode="External"/><Relationship Id="rId8" Type="http://schemas.openxmlformats.org/officeDocument/2006/relationships/hyperlink" Target="https://en.wikipedia.org/wiki/Quad_Flat_Package" TargetMode="External"/><Relationship Id="rId9" Type="http://schemas.openxmlformats.org/officeDocument/2006/relationships/hyperlink" Target="https://en.wikipedia.org/wiki/ATmega328#cite_note-m8271ds-2" TargetMode="External"/><Relationship Id="rId10" Type="http://schemas.openxmlformats.org/officeDocument/2006/relationships/hyperlink" Target="https://en.wikipedia.org/wiki/USB" TargetMode="External"/><Relationship Id="rId1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577080" y="1248840"/>
            <a:ext cx="8221320" cy="83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r>
              <a:rPr b="0" lang="en-IN" sz="405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ASD Project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405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Bluetooth controlled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405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Projector Screen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759600" y="3023640"/>
            <a:ext cx="2783880" cy="201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Arial"/>
              </a:rPr>
              <a:t>Made by -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Arial"/>
              </a:rPr>
              <a:t>Manoj - 083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Arial"/>
              </a:rPr>
              <a:t>Meghashyam - 084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Arial"/>
              </a:rPr>
              <a:t>Shahid - 085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Arial"/>
              </a:rPr>
              <a:t>Yaseen - 086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Arial"/>
              </a:rPr>
              <a:t>Mohinish - 087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270720" y="0"/>
            <a:ext cx="8047080" cy="501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Memory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The ATmega328 has 32 KB (with 0.5 KB used for the bootloader). It also has 2 KB of SRAM and 1 KB of EEPROM (which can be read and written with the </a:t>
            </a:r>
            <a:r>
              <a:rPr b="0" lang="en-IN" sz="12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1"/>
              </a:rPr>
              <a:t>EEPROM library</a:t>
            </a:r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).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Input and Output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Each of the 14 digital pins on the Uno can be used as an input or output, using </a:t>
            </a:r>
            <a:r>
              <a:rPr b="0" lang="en-IN" sz="12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2"/>
              </a:rPr>
              <a:t>pinMode</a:t>
            </a:r>
            <a:r>
              <a:rPr b="0" lang="en-IN" sz="12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3"/>
              </a:rPr>
              <a:t>()</a:t>
            </a:r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 </a:t>
            </a:r>
            <a:r>
              <a:rPr b="0" lang="en-IN" sz="12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4"/>
              </a:rPr>
              <a:t>digitalWrite</a:t>
            </a:r>
            <a:r>
              <a:rPr b="0" lang="en-IN" sz="12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5"/>
              </a:rPr>
              <a:t>()</a:t>
            </a:r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and </a:t>
            </a:r>
            <a:r>
              <a:rPr b="0" lang="en-IN" sz="12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6"/>
              </a:rPr>
              <a:t>digitalRead</a:t>
            </a:r>
            <a:r>
              <a:rPr b="0" lang="en-IN" sz="12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7"/>
              </a:rPr>
              <a:t>()</a:t>
            </a:r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 functions. They operate at 5 volts. Each pin can provide or receive a maximum of 40 mA and has an internal pull-up resistor (disconnected by default) of 20-50 kOhms. In addition, some pins have specialized functions: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Serial: 0 (RX) and 1 (TX). Used to receive (RX) and transmit (TX) TTL serial data. These pins are connected to the corresponding pins of the ATmega8U2 USB-to-TTL Serial chip.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External Interrupts: 2 and 3. These pins can be configured to trigger an interrupt on a low value, a rising or falling edge, or a change in value. See the </a:t>
            </a:r>
            <a:r>
              <a:rPr b="0" lang="en-IN" sz="12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8"/>
              </a:rPr>
              <a:t>attachInterrupt</a:t>
            </a:r>
            <a:r>
              <a:rPr b="0" lang="en-IN" sz="12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9"/>
              </a:rPr>
              <a:t>()</a:t>
            </a:r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 function for details.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PWM: 3, 5, 6, 9, 10, and 11. Provide 8-bit PWM output with the </a:t>
            </a:r>
            <a:r>
              <a:rPr b="0" lang="en-IN" sz="12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10"/>
              </a:rPr>
              <a:t>analogWrite</a:t>
            </a:r>
            <a:r>
              <a:rPr b="0" lang="en-IN" sz="12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11"/>
              </a:rPr>
              <a:t>()</a:t>
            </a:r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 function.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SPI: 10 (SS), 11 (MOSI), 12 (MISO), 13 (SCK). These pins support SPI communication using the </a:t>
            </a:r>
            <a:r>
              <a:rPr b="0" lang="en-IN" sz="12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12"/>
              </a:rPr>
              <a:t>SPI library</a:t>
            </a:r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LED: 13. There is a built-in LED connected to digital pin 13. When the pin is HIGH value, the LED is on, when the pin is LOW, it's off.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The Uno has 6 analog inputs, labeled A0 through A5, each of which provide 10 bits of resolution (i.e. 1024 different values). By default they measure from ground to 5 volts, though is it possible to change the upper end of their range using the AREF pin and the </a:t>
            </a:r>
            <a:r>
              <a:rPr b="0" lang="en-IN" sz="12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13"/>
              </a:rPr>
              <a:t>analogReference</a:t>
            </a:r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() function. Additionally, some pins have specialized functionality: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</a:t>
            </a:r>
            <a:r>
              <a:rPr b="0" lang="en-IN" sz="12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2</a:t>
            </a:r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C: A4 (SDA) and A5 (SCL). Support I</a:t>
            </a:r>
            <a:r>
              <a:rPr b="0" lang="en-IN" sz="12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2</a:t>
            </a:r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 (TWI) communication using the </a:t>
            </a:r>
            <a:r>
              <a:rPr b="0" lang="en-IN" sz="12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14"/>
              </a:rPr>
              <a:t>Wire library</a:t>
            </a:r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There are a couple of other pins on the board: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AREF. Reference voltage (0 to 5V only) for the analog inputs. Used with </a:t>
            </a:r>
            <a:r>
              <a:rPr b="0" lang="en-IN" sz="12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15"/>
              </a:rPr>
              <a:t>analogReference</a:t>
            </a:r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().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Reset. Bring this line LOW to reset the microcontroller. Typically used to add a reset button to shields which block the one on the board.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1289520" y="2035440"/>
            <a:ext cx="8519760" cy="60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IN" sz="27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Now the Demo(A.k.a “the fun part”)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1759680" y="1730880"/>
            <a:ext cx="8519760" cy="60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IN" sz="80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Thank you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311760" y="410040"/>
            <a:ext cx="8519760" cy="60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en-IN" sz="27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Idea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434880" y="1137600"/>
            <a:ext cx="8519760" cy="33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257040" indent="-256320">
              <a:lnSpc>
                <a:spcPct val="100000"/>
              </a:lnSpc>
            </a:pPr>
            <a:r>
              <a:rPr b="0" lang="en-IN" sz="135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 motorized, Android and Arduino controlled, Bluetooth enabled, screen.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7040" indent="-256320">
              <a:lnSpc>
                <a:spcPct val="100000"/>
              </a:lnSpc>
            </a:pPr>
            <a:r>
              <a:rPr b="0" lang="en-IN" sz="135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Completely unmanned…….controlled and operated by a mobile app.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7040" indent="-25632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7040" indent="-25632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7040" indent="-25632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7040" indent="-25632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7040" indent="-256320">
              <a:lnSpc>
                <a:spcPct val="100000"/>
              </a:lnSpc>
            </a:pPr>
            <a:r>
              <a:rPr b="0" lang="en-IN" sz="135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The app communicates with the microcontroller ( arduino ) via bluetooth which in turn operates the motor which raises and lowers the projector screen…….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7040" indent="-25632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7040" indent="-25632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311760" y="410040"/>
            <a:ext cx="8519760" cy="60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en-IN" sz="27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COMPONENTS USED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426960" y="1060560"/>
            <a:ext cx="8519760" cy="33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257040" indent="-256320">
              <a:lnSpc>
                <a:spcPct val="100000"/>
              </a:lnSpc>
            </a:pPr>
            <a:r>
              <a:rPr b="0" lang="en-IN" sz="135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The Real stuff now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7040" indent="-256320">
              <a:lnSpc>
                <a:spcPct val="100000"/>
              </a:lnSpc>
            </a:pPr>
            <a:r>
              <a:rPr b="0" lang="en-IN" sz="135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Here’s what we are going to need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7040" indent="-25632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7040" indent="-25632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IN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1x Arduino UNO board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7040" indent="-25632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IN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1x PN2222 Transistor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7040" indent="-25632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IN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1x Small 6V DC Motor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7040" indent="-25632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IN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1x 1N4001 diode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7040" indent="-25632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IN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1x 270 Ω Resistor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7040" indent="-25632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IN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Bluetooth module </a:t>
            </a:r>
            <a:r>
              <a:rPr b="0" lang="en-IN" sz="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(thanks Pratyush)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7040" indent="-25632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8" name="Shape 104" descr=""/>
          <p:cNvPicPr/>
          <p:nvPr/>
        </p:nvPicPr>
        <p:blipFill>
          <a:blip r:embed="rId1"/>
          <a:stretch/>
        </p:blipFill>
        <p:spPr>
          <a:xfrm>
            <a:off x="4572000" y="2868840"/>
            <a:ext cx="1885680" cy="1124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311760" y="410040"/>
            <a:ext cx="8519760" cy="60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IN" sz="27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Working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311760" y="1229760"/>
            <a:ext cx="8519760" cy="33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257040" indent="-256320">
              <a:lnSpc>
                <a:spcPct val="100000"/>
              </a:lnSpc>
            </a:pPr>
            <a:r>
              <a:rPr b="0" lang="en-IN" sz="135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Using arduino </a:t>
            </a:r>
            <a:r>
              <a:rPr b="1" lang="en-IN" sz="135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microcontroller</a:t>
            </a:r>
            <a:r>
              <a:rPr b="0" lang="en-IN" sz="135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and a wireless controller we intend to control the board’s output to control a motor and an attached rod to control the movement of the projector screen.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7040" indent="-25632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7040" indent="-25632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7040" indent="-25632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7040" indent="-256320">
              <a:lnSpc>
                <a:spcPct val="100000"/>
              </a:lnSpc>
            </a:pPr>
            <a:r>
              <a:rPr b="0" lang="en-IN" sz="135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There are three separate circuits interfacing with the Arduino: the motor and it's controller, the Bluetooth module and it's Android interface.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Picture 3" descr=""/>
          <p:cNvPicPr/>
          <p:nvPr/>
        </p:nvPicPr>
        <p:blipFill>
          <a:blip r:embed="rId1"/>
          <a:stretch/>
        </p:blipFill>
        <p:spPr>
          <a:xfrm>
            <a:off x="194040" y="405360"/>
            <a:ext cx="4202280" cy="3501720"/>
          </a:xfrm>
          <a:prstGeom prst="rect">
            <a:avLst/>
          </a:prstGeom>
          <a:ln>
            <a:noFill/>
          </a:ln>
        </p:spPr>
      </p:pic>
      <p:sp>
        <p:nvSpPr>
          <p:cNvPr id="112" name="CustomShape 1"/>
          <p:cNvSpPr/>
          <p:nvPr/>
        </p:nvSpPr>
        <p:spPr>
          <a:xfrm>
            <a:off x="4510080" y="281880"/>
            <a:ext cx="4275720" cy="136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This is the outline of the circuit with which we can control the motor using the arduino…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But that’s not what we are interested in…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We will control the motor via Bluetooth….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Picture 3" descr=""/>
          <p:cNvPicPr/>
          <p:nvPr/>
        </p:nvPicPr>
        <p:blipFill>
          <a:blip r:embed="rId1"/>
          <a:stretch/>
        </p:blipFill>
        <p:spPr>
          <a:xfrm>
            <a:off x="70200" y="1230120"/>
            <a:ext cx="3713760" cy="2220480"/>
          </a:xfrm>
          <a:prstGeom prst="rect">
            <a:avLst/>
          </a:prstGeom>
          <a:ln>
            <a:noFill/>
          </a:ln>
        </p:spPr>
      </p:pic>
      <p:sp>
        <p:nvSpPr>
          <p:cNvPr id="114" name="CustomShape 1"/>
          <p:cNvSpPr/>
          <p:nvPr/>
        </p:nvSpPr>
        <p:spPr>
          <a:xfrm>
            <a:off x="3925800" y="453600"/>
            <a:ext cx="479808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This is how it’s gonna look…. The same little thing… Bluetooth module included..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3960000" y="2340720"/>
            <a:ext cx="1738800" cy="30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Bluetooth module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3"/>
          <p:cNvSpPr/>
          <p:nvPr/>
        </p:nvSpPr>
        <p:spPr>
          <a:xfrm flipH="1" flipV="1">
            <a:off x="3347640" y="2027520"/>
            <a:ext cx="611280" cy="311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7" name="Shape 121" descr=""/>
          <p:cNvPicPr/>
          <p:nvPr/>
        </p:nvPicPr>
        <p:blipFill>
          <a:blip r:embed="rId2"/>
          <a:stretch/>
        </p:blipFill>
        <p:spPr>
          <a:xfrm>
            <a:off x="6080040" y="2597400"/>
            <a:ext cx="2568240" cy="2018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Picture 1" descr=""/>
          <p:cNvPicPr/>
          <p:nvPr/>
        </p:nvPicPr>
        <p:blipFill>
          <a:blip r:embed="rId1"/>
          <a:stretch/>
        </p:blipFill>
        <p:spPr>
          <a:xfrm>
            <a:off x="324360" y="196560"/>
            <a:ext cx="8253720" cy="4401720"/>
          </a:xfrm>
          <a:prstGeom prst="rect">
            <a:avLst/>
          </a:prstGeom>
          <a:ln>
            <a:noFill/>
          </a:ln>
        </p:spPr>
      </p:pic>
      <p:sp>
        <p:nvSpPr>
          <p:cNvPr id="119" name="CustomShape 1"/>
          <p:cNvSpPr/>
          <p:nvPr/>
        </p:nvSpPr>
        <p:spPr>
          <a:xfrm>
            <a:off x="2237400" y="4627080"/>
            <a:ext cx="4428000" cy="51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1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Final Circuit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1472040" y="109800"/>
            <a:ext cx="5741640" cy="70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IN" sz="40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 little about the BOARD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21" name="Table 2"/>
          <p:cNvGraphicFramePr/>
          <p:nvPr/>
        </p:nvGraphicFramePr>
        <p:xfrm>
          <a:off x="1734480" y="1262880"/>
          <a:ext cx="4972680" cy="2973960"/>
        </p:xfrm>
        <a:graphic>
          <a:graphicData uri="http://schemas.openxmlformats.org/drawingml/2006/table">
            <a:tbl>
              <a:tblPr/>
              <a:tblGrid>
                <a:gridCol w="2486520"/>
                <a:gridCol w="2486520"/>
              </a:tblGrid>
              <a:tr h="239760">
                <a:tc>
                  <a:txBody>
                    <a:bodyPr lIns="70200" rIns="1468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Microcontroller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0200" marR="1468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46880" rIns="702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ATmega328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46880" marR="702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39760">
                <a:tc>
                  <a:txBody>
                    <a:bodyPr lIns="70200" rIns="1468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Operating Voltage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0200" marR="1468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46880" rIns="702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5V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46880" marR="702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39760">
                <a:tc>
                  <a:txBody>
                    <a:bodyPr lIns="70200" rIns="1468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Input Voltage (recommended)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0200" marR="1468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46880" rIns="702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7-12V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46880" marR="702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39760">
                <a:tc>
                  <a:txBody>
                    <a:bodyPr lIns="70200" rIns="1468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Input Voltage (limits)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0200" marR="1468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46880" rIns="702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6-20V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46880" marR="702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87720">
                <a:tc>
                  <a:txBody>
                    <a:bodyPr lIns="70200" rIns="1468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Digital I/O Pins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0200" marR="1468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46880" rIns="702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14 (of which 6 provide PWM output)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46880" marR="702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39760">
                <a:tc>
                  <a:txBody>
                    <a:bodyPr lIns="70200" rIns="1468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Analog Input Pins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0200" marR="1468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46880" rIns="702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6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46880" marR="702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39760">
                <a:tc>
                  <a:txBody>
                    <a:bodyPr lIns="70200" rIns="1468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DC Current per I/O Pin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0200" marR="1468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46880" rIns="702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40 mA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46880" marR="702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39760">
                <a:tc>
                  <a:txBody>
                    <a:bodyPr lIns="70200" rIns="1468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DC Current for 3.3V Pin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0200" marR="1468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46880" rIns="702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50 mA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46880" marR="702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87720">
                <a:tc>
                  <a:txBody>
                    <a:bodyPr lIns="70200" rIns="1468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Flash Memory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0200" marR="1468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46880" rIns="702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32 KB (ATmega328) of which 0.5 KB used by bootloader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46880" marR="702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39760">
                <a:tc>
                  <a:txBody>
                    <a:bodyPr lIns="70200" rIns="1468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SRAM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0200" marR="1468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46880" rIns="702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2 KB (ATmega328)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46880" marR="702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39760">
                <a:tc>
                  <a:txBody>
                    <a:bodyPr lIns="70200" rIns="1468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EEPROM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0200" marR="1468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46880" rIns="702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1 KB (ATmega328)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46880" marR="702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39760">
                <a:tc>
                  <a:txBody>
                    <a:bodyPr lIns="70200" rIns="1468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Clock Speed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0200" marR="1468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46880" rIns="702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16 MHz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46880" marR="702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331200" y="206640"/>
            <a:ext cx="8519760" cy="60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en-IN" sz="27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Key Features of ATMega 328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23" name="Table 2"/>
          <p:cNvGraphicFramePr/>
          <p:nvPr/>
        </p:nvGraphicFramePr>
        <p:xfrm>
          <a:off x="1303560" y="1620720"/>
          <a:ext cx="4855320" cy="2964960"/>
        </p:xfrm>
        <a:graphic>
          <a:graphicData uri="http://schemas.openxmlformats.org/drawingml/2006/table">
            <a:tbl>
              <a:tblPr/>
              <a:tblGrid>
                <a:gridCol w="2427840"/>
                <a:gridCol w="2427840"/>
              </a:tblGrid>
              <a:tr h="239760">
                <a:tc>
                  <a:txBody>
                    <a:bodyPr lIns="68760" rIns="687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CPU type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760" marR="68760">
                    <a:lnL w="9360">
                      <a:solidFill>
                        <a:srgbClr val="a2a9b1"/>
                      </a:solidFill>
                    </a:lnL>
                    <a:lnR w="9360">
                      <a:solidFill>
                        <a:srgbClr val="a2a9b1"/>
                      </a:solidFill>
                    </a:lnR>
                    <a:lnT w="9360">
                      <a:solidFill>
                        <a:srgbClr val="a2a9b1"/>
                      </a:solidFill>
                    </a:lnT>
                    <a:lnB w="9360">
                      <a:solidFill>
                        <a:srgbClr val="a2a9b1"/>
                      </a:solidFill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 lIns="68760" rIns="687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8-bit AVR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760" marR="68760">
                    <a:lnL w="9360">
                      <a:solidFill>
                        <a:srgbClr val="a2a9b1"/>
                      </a:solidFill>
                    </a:lnL>
                    <a:lnR w="9360">
                      <a:solidFill>
                        <a:srgbClr val="a2a9b1"/>
                      </a:solidFill>
                    </a:lnR>
                    <a:lnT w="9360">
                      <a:solidFill>
                        <a:srgbClr val="a2a9b1"/>
                      </a:solidFill>
                    </a:lnT>
                    <a:lnB w="9360">
                      <a:solidFill>
                        <a:srgbClr val="a2a9b1"/>
                      </a:solidFill>
                    </a:lnB>
                    <a:solidFill>
                      <a:srgbClr val="f8f9fa"/>
                    </a:solidFill>
                  </a:tcPr>
                </a:tc>
              </a:tr>
              <a:tr h="239760">
                <a:tc>
                  <a:txBody>
                    <a:bodyPr lIns="68760" rIns="687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Performance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760" marR="68760">
                    <a:lnL w="9360">
                      <a:solidFill>
                        <a:srgbClr val="a2a9b1"/>
                      </a:solidFill>
                    </a:lnL>
                    <a:lnR w="9360">
                      <a:solidFill>
                        <a:srgbClr val="a2a9b1"/>
                      </a:solidFill>
                    </a:lnR>
                    <a:lnT w="9360">
                      <a:solidFill>
                        <a:srgbClr val="a2a9b1"/>
                      </a:solidFill>
                    </a:lnT>
                    <a:lnB w="9360">
                      <a:solidFill>
                        <a:srgbClr val="a2a9b1"/>
                      </a:solidFill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 lIns="68760" rIns="687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20 </a:t>
                      </a:r>
                      <a:r>
                        <a:rPr b="0" lang="en-IN" sz="1000" spc="-1" strike="noStrike" u="sng">
                          <a:solidFill>
                            <a:srgbClr val="0000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hlinkClick r:id="rId1"/>
                        </a:rPr>
                        <a:t>MIPS</a:t>
                      </a:r>
                      <a:r>
                        <a:rPr b="0" lang="en-IN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 at 20 MHz</a:t>
                      </a:r>
                      <a:r>
                        <a:rPr b="0" lang="en-IN" sz="1000" spc="-1" strike="noStrike" u="sng" baseline="30000">
                          <a:solidFill>
                            <a:srgbClr val="0000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hlinkClick r:id="rId2"/>
                        </a:rPr>
                        <a:t>[2]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760" marR="68760">
                    <a:lnL w="9360">
                      <a:solidFill>
                        <a:srgbClr val="a2a9b1"/>
                      </a:solidFill>
                    </a:lnL>
                    <a:lnR w="9360">
                      <a:solidFill>
                        <a:srgbClr val="a2a9b1"/>
                      </a:solidFill>
                    </a:lnR>
                    <a:lnT w="9360">
                      <a:solidFill>
                        <a:srgbClr val="a2a9b1"/>
                      </a:solidFill>
                    </a:lnT>
                    <a:lnB w="9360">
                      <a:solidFill>
                        <a:srgbClr val="a2a9b1"/>
                      </a:solidFill>
                    </a:lnB>
                    <a:solidFill>
                      <a:srgbClr val="f8f9fa"/>
                    </a:solidFill>
                  </a:tcPr>
                </a:tc>
              </a:tr>
              <a:tr h="239760">
                <a:tc>
                  <a:txBody>
                    <a:bodyPr lIns="68760" rIns="687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000" spc="-1" strike="noStrike" u="sng">
                          <a:solidFill>
                            <a:srgbClr val="0000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hlinkClick r:id="rId3"/>
                        </a:rPr>
                        <a:t>Flash memory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760" marR="68760">
                    <a:lnL w="9360">
                      <a:solidFill>
                        <a:srgbClr val="a2a9b1"/>
                      </a:solidFill>
                    </a:lnL>
                    <a:lnR w="9360">
                      <a:solidFill>
                        <a:srgbClr val="a2a9b1"/>
                      </a:solidFill>
                    </a:lnR>
                    <a:lnT w="9360">
                      <a:solidFill>
                        <a:srgbClr val="a2a9b1"/>
                      </a:solidFill>
                    </a:lnT>
                    <a:lnB w="9360">
                      <a:solidFill>
                        <a:srgbClr val="a2a9b1"/>
                      </a:solidFill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 lIns="68760" rIns="687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32 kB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760" marR="68760">
                    <a:lnL w="9360">
                      <a:solidFill>
                        <a:srgbClr val="a2a9b1"/>
                      </a:solidFill>
                    </a:lnL>
                    <a:lnR w="9360">
                      <a:solidFill>
                        <a:srgbClr val="a2a9b1"/>
                      </a:solidFill>
                    </a:lnR>
                    <a:lnT w="9360">
                      <a:solidFill>
                        <a:srgbClr val="a2a9b1"/>
                      </a:solidFill>
                    </a:lnT>
                    <a:lnB w="9360">
                      <a:solidFill>
                        <a:srgbClr val="a2a9b1"/>
                      </a:solidFill>
                    </a:lnB>
                    <a:solidFill>
                      <a:srgbClr val="f8f9fa"/>
                    </a:solidFill>
                  </a:tcPr>
                </a:tc>
              </a:tr>
              <a:tr h="239760">
                <a:tc>
                  <a:txBody>
                    <a:bodyPr lIns="68760" rIns="687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000" spc="-1" strike="noStrike" u="sng">
                          <a:solidFill>
                            <a:srgbClr val="0000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hlinkClick r:id="rId4"/>
                        </a:rPr>
                        <a:t>SRAM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760" marR="68760">
                    <a:lnL w="9360">
                      <a:solidFill>
                        <a:srgbClr val="a2a9b1"/>
                      </a:solidFill>
                    </a:lnL>
                    <a:lnR w="9360">
                      <a:solidFill>
                        <a:srgbClr val="a2a9b1"/>
                      </a:solidFill>
                    </a:lnR>
                    <a:lnT w="9360">
                      <a:solidFill>
                        <a:srgbClr val="a2a9b1"/>
                      </a:solidFill>
                    </a:lnT>
                    <a:lnB w="9360">
                      <a:solidFill>
                        <a:srgbClr val="a2a9b1"/>
                      </a:solidFill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 lIns="68760" rIns="687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2 kB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760" marR="68760">
                    <a:lnL w="9360">
                      <a:solidFill>
                        <a:srgbClr val="a2a9b1"/>
                      </a:solidFill>
                    </a:lnL>
                    <a:lnR w="9360">
                      <a:solidFill>
                        <a:srgbClr val="a2a9b1"/>
                      </a:solidFill>
                    </a:lnR>
                    <a:lnT w="9360">
                      <a:solidFill>
                        <a:srgbClr val="a2a9b1"/>
                      </a:solidFill>
                    </a:lnT>
                    <a:lnB w="9360">
                      <a:solidFill>
                        <a:srgbClr val="a2a9b1"/>
                      </a:solidFill>
                    </a:lnB>
                    <a:solidFill>
                      <a:srgbClr val="f8f9fa"/>
                    </a:solidFill>
                  </a:tcPr>
                </a:tc>
              </a:tr>
              <a:tr h="239760">
                <a:tc>
                  <a:txBody>
                    <a:bodyPr lIns="68760" rIns="687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000" spc="-1" strike="noStrike" u="sng">
                          <a:solidFill>
                            <a:srgbClr val="0000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hlinkClick r:id="rId5"/>
                        </a:rPr>
                        <a:t>EEPROM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760" marR="68760">
                    <a:lnL w="9360">
                      <a:solidFill>
                        <a:srgbClr val="a2a9b1"/>
                      </a:solidFill>
                    </a:lnL>
                    <a:lnR w="9360">
                      <a:solidFill>
                        <a:srgbClr val="a2a9b1"/>
                      </a:solidFill>
                    </a:lnR>
                    <a:lnT w="9360">
                      <a:solidFill>
                        <a:srgbClr val="a2a9b1"/>
                      </a:solidFill>
                    </a:lnT>
                    <a:lnB w="9360">
                      <a:solidFill>
                        <a:srgbClr val="a2a9b1"/>
                      </a:solidFill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 lIns="68760" rIns="687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1 kB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760" marR="68760">
                    <a:lnL w="9360">
                      <a:solidFill>
                        <a:srgbClr val="a2a9b1"/>
                      </a:solidFill>
                    </a:lnL>
                    <a:lnR w="9360">
                      <a:solidFill>
                        <a:srgbClr val="a2a9b1"/>
                      </a:solidFill>
                    </a:lnR>
                    <a:lnT w="9360">
                      <a:solidFill>
                        <a:srgbClr val="a2a9b1"/>
                      </a:solidFill>
                    </a:lnT>
                    <a:lnB w="9360">
                      <a:solidFill>
                        <a:srgbClr val="a2a9b1"/>
                      </a:solidFill>
                    </a:lnB>
                    <a:solidFill>
                      <a:srgbClr val="f8f9fa"/>
                    </a:solidFill>
                  </a:tcPr>
                </a:tc>
              </a:tr>
              <a:tr h="387720">
                <a:tc>
                  <a:txBody>
                    <a:bodyPr lIns="68760" rIns="687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Pin count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760" marR="68760">
                    <a:lnL w="9360">
                      <a:solidFill>
                        <a:srgbClr val="a2a9b1"/>
                      </a:solidFill>
                    </a:lnL>
                    <a:lnR w="9360">
                      <a:solidFill>
                        <a:srgbClr val="a2a9b1"/>
                      </a:solidFill>
                    </a:lnR>
                    <a:lnT w="9360">
                      <a:solidFill>
                        <a:srgbClr val="a2a9b1"/>
                      </a:solidFill>
                    </a:lnT>
                    <a:lnB w="9360">
                      <a:solidFill>
                        <a:srgbClr val="a2a9b1"/>
                      </a:solidFill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 lIns="68760" rIns="687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28-pin </a:t>
                      </a:r>
                      <a:r>
                        <a:rPr b="0" lang="en-IN" sz="1000" spc="-1" strike="noStrike" u="sng">
                          <a:solidFill>
                            <a:srgbClr val="0000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hlinkClick r:id="rId6"/>
                        </a:rPr>
                        <a:t>PDIP</a:t>
                      </a:r>
                      <a:r>
                        <a:rPr b="0" lang="en-IN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, </a:t>
                      </a:r>
                      <a:r>
                        <a:rPr b="0" lang="en-IN" sz="1000" spc="-1" strike="noStrike" u="sng">
                          <a:solidFill>
                            <a:srgbClr val="0000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hlinkClick r:id="rId7"/>
                        </a:rPr>
                        <a:t>MLF</a:t>
                      </a:r>
                      <a:r>
                        <a:rPr b="0" lang="en-IN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, 32-pin </a:t>
                      </a:r>
                      <a:r>
                        <a:rPr b="0" lang="en-IN" sz="1000" spc="-1" strike="noStrike" u="sng">
                          <a:solidFill>
                            <a:srgbClr val="0000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hlinkClick r:id="rId8"/>
                        </a:rPr>
                        <a:t>TQFP</a:t>
                      </a:r>
                      <a:r>
                        <a:rPr b="0" lang="en-IN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, MLF</a:t>
                      </a:r>
                      <a:r>
                        <a:rPr b="0" lang="en-IN" sz="1000" spc="-1" strike="noStrike" u="sng" baseline="30000">
                          <a:solidFill>
                            <a:srgbClr val="0000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hlinkClick r:id="rId9"/>
                        </a:rPr>
                        <a:t>[2]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760" marR="68760">
                    <a:lnL w="9360">
                      <a:solidFill>
                        <a:srgbClr val="a2a9b1"/>
                      </a:solidFill>
                    </a:lnL>
                    <a:lnR w="9360">
                      <a:solidFill>
                        <a:srgbClr val="a2a9b1"/>
                      </a:solidFill>
                    </a:lnR>
                    <a:lnT w="9360">
                      <a:solidFill>
                        <a:srgbClr val="a2a9b1"/>
                      </a:solidFill>
                    </a:lnT>
                    <a:lnB w="9360">
                      <a:solidFill>
                        <a:srgbClr val="a2a9b1"/>
                      </a:solidFill>
                    </a:lnB>
                    <a:solidFill>
                      <a:srgbClr val="f8f9fa"/>
                    </a:solidFill>
                  </a:tcPr>
                </a:tc>
              </a:tr>
              <a:tr h="239760">
                <a:tc>
                  <a:txBody>
                    <a:bodyPr lIns="68760" rIns="687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Maximum operating frequency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760" marR="68760">
                    <a:lnL w="9360">
                      <a:solidFill>
                        <a:srgbClr val="a2a9b1"/>
                      </a:solidFill>
                    </a:lnL>
                    <a:lnR w="9360">
                      <a:solidFill>
                        <a:srgbClr val="a2a9b1"/>
                      </a:solidFill>
                    </a:lnR>
                    <a:lnT w="9360">
                      <a:solidFill>
                        <a:srgbClr val="a2a9b1"/>
                      </a:solidFill>
                    </a:lnT>
                    <a:lnB w="9360">
                      <a:solidFill>
                        <a:srgbClr val="a2a9b1"/>
                      </a:solidFill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 lIns="68760" rIns="687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20 MHz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760" marR="68760">
                    <a:lnL w="9360">
                      <a:solidFill>
                        <a:srgbClr val="a2a9b1"/>
                      </a:solidFill>
                    </a:lnL>
                    <a:lnR w="9360">
                      <a:solidFill>
                        <a:srgbClr val="a2a9b1"/>
                      </a:solidFill>
                    </a:lnR>
                    <a:lnT w="9360">
                      <a:solidFill>
                        <a:srgbClr val="a2a9b1"/>
                      </a:solidFill>
                    </a:lnT>
                    <a:lnB w="9360">
                      <a:solidFill>
                        <a:srgbClr val="a2a9b1"/>
                      </a:solidFill>
                    </a:lnB>
                    <a:solidFill>
                      <a:srgbClr val="f8f9fa"/>
                    </a:solidFill>
                  </a:tcPr>
                </a:tc>
              </a:tr>
              <a:tr h="239760">
                <a:tc>
                  <a:txBody>
                    <a:bodyPr lIns="68760" rIns="687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Number of touch channels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760" marR="68760">
                    <a:lnL w="9360">
                      <a:solidFill>
                        <a:srgbClr val="a2a9b1"/>
                      </a:solidFill>
                    </a:lnL>
                    <a:lnR w="9360">
                      <a:solidFill>
                        <a:srgbClr val="a2a9b1"/>
                      </a:solidFill>
                    </a:lnR>
                    <a:lnT w="9360">
                      <a:solidFill>
                        <a:srgbClr val="a2a9b1"/>
                      </a:solidFill>
                    </a:lnT>
                    <a:lnB w="9360">
                      <a:solidFill>
                        <a:srgbClr val="a2a9b1"/>
                      </a:solidFill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 lIns="68760" rIns="687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16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760" marR="68760">
                    <a:lnL w="9360">
                      <a:solidFill>
                        <a:srgbClr val="a2a9b1"/>
                      </a:solidFill>
                    </a:lnL>
                    <a:lnR w="9360">
                      <a:solidFill>
                        <a:srgbClr val="a2a9b1"/>
                      </a:solidFill>
                    </a:lnR>
                    <a:lnT w="9360">
                      <a:solidFill>
                        <a:srgbClr val="a2a9b1"/>
                      </a:solidFill>
                    </a:lnT>
                    <a:lnB w="9360">
                      <a:solidFill>
                        <a:srgbClr val="a2a9b1"/>
                      </a:solidFill>
                    </a:lnB>
                    <a:solidFill>
                      <a:srgbClr val="f8f9fa"/>
                    </a:solidFill>
                  </a:tcPr>
                </a:tc>
              </a:tr>
              <a:tr h="239760">
                <a:tc>
                  <a:txBody>
                    <a:bodyPr lIns="68760" rIns="687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Hardware QTouch Acquisition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760" marR="68760">
                    <a:lnL w="9360">
                      <a:solidFill>
                        <a:srgbClr val="a2a9b1"/>
                      </a:solidFill>
                    </a:lnL>
                    <a:lnR w="9360">
                      <a:solidFill>
                        <a:srgbClr val="a2a9b1"/>
                      </a:solidFill>
                    </a:lnR>
                    <a:lnT w="9360">
                      <a:solidFill>
                        <a:srgbClr val="a2a9b1"/>
                      </a:solidFill>
                    </a:lnT>
                    <a:lnB w="9360">
                      <a:solidFill>
                        <a:srgbClr val="a2a9b1"/>
                      </a:solidFill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 lIns="68760" rIns="687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No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760" marR="68760">
                    <a:lnL w="9360">
                      <a:solidFill>
                        <a:srgbClr val="a2a9b1"/>
                      </a:solidFill>
                    </a:lnL>
                    <a:lnR w="9360">
                      <a:solidFill>
                        <a:srgbClr val="a2a9b1"/>
                      </a:solidFill>
                    </a:lnR>
                    <a:lnT w="9360">
                      <a:solidFill>
                        <a:srgbClr val="a2a9b1"/>
                      </a:solidFill>
                    </a:lnT>
                    <a:lnB w="9360">
                      <a:solidFill>
                        <a:srgbClr val="a2a9b1"/>
                      </a:solidFill>
                    </a:lnB>
                    <a:solidFill>
                      <a:srgbClr val="f8f9fa"/>
                    </a:solidFill>
                  </a:tcPr>
                </a:tc>
              </a:tr>
              <a:tr h="239760">
                <a:tc>
                  <a:txBody>
                    <a:bodyPr lIns="68760" rIns="687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Maximum I/O pins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760" marR="68760">
                    <a:lnL w="9360">
                      <a:solidFill>
                        <a:srgbClr val="a2a9b1"/>
                      </a:solidFill>
                    </a:lnL>
                    <a:lnR w="9360">
                      <a:solidFill>
                        <a:srgbClr val="a2a9b1"/>
                      </a:solidFill>
                    </a:lnR>
                    <a:lnT w="9360">
                      <a:solidFill>
                        <a:srgbClr val="a2a9b1"/>
                      </a:solidFill>
                    </a:lnT>
                    <a:lnB w="9360">
                      <a:solidFill>
                        <a:srgbClr val="a2a9b1"/>
                      </a:solidFill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 lIns="68760" rIns="687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26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760" marR="68760">
                    <a:lnL w="9360">
                      <a:solidFill>
                        <a:srgbClr val="a2a9b1"/>
                      </a:solidFill>
                    </a:lnL>
                    <a:lnR w="9360">
                      <a:solidFill>
                        <a:srgbClr val="a2a9b1"/>
                      </a:solidFill>
                    </a:lnR>
                    <a:lnT w="9360">
                      <a:solidFill>
                        <a:srgbClr val="a2a9b1"/>
                      </a:solidFill>
                    </a:lnT>
                    <a:lnB w="9360">
                      <a:solidFill>
                        <a:srgbClr val="a2a9b1"/>
                      </a:solidFill>
                    </a:lnB>
                    <a:solidFill>
                      <a:srgbClr val="f8f9fa"/>
                    </a:solidFill>
                  </a:tcPr>
                </a:tc>
              </a:tr>
              <a:tr h="239760">
                <a:tc>
                  <a:txBody>
                    <a:bodyPr lIns="68760" rIns="687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External interrupts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760" marR="68760">
                    <a:lnL w="9360">
                      <a:solidFill>
                        <a:srgbClr val="a2a9b1"/>
                      </a:solidFill>
                    </a:lnL>
                    <a:lnR w="9360">
                      <a:solidFill>
                        <a:srgbClr val="a2a9b1"/>
                      </a:solidFill>
                    </a:lnR>
                    <a:lnT w="9360">
                      <a:solidFill>
                        <a:srgbClr val="a2a9b1"/>
                      </a:solidFill>
                    </a:lnT>
                    <a:lnB w="9360">
                      <a:solidFill>
                        <a:srgbClr val="a2a9b1"/>
                      </a:solidFill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 lIns="68760" rIns="687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2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760" marR="68760">
                    <a:lnL w="9360">
                      <a:solidFill>
                        <a:srgbClr val="a2a9b1"/>
                      </a:solidFill>
                    </a:lnL>
                    <a:lnR w="9360">
                      <a:solidFill>
                        <a:srgbClr val="a2a9b1"/>
                      </a:solidFill>
                    </a:lnR>
                    <a:lnT w="9360">
                      <a:solidFill>
                        <a:srgbClr val="a2a9b1"/>
                      </a:solidFill>
                    </a:lnT>
                    <a:lnB w="9360">
                      <a:solidFill>
                        <a:srgbClr val="a2a9b1"/>
                      </a:solidFill>
                    </a:lnB>
                    <a:solidFill>
                      <a:srgbClr val="f8f9fa"/>
                    </a:solidFill>
                  </a:tcPr>
                </a:tc>
              </a:tr>
              <a:tr h="239760">
                <a:tc>
                  <a:txBody>
                    <a:bodyPr lIns="68760" rIns="687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000" spc="-1" strike="noStrike" u="sng">
                          <a:solidFill>
                            <a:srgbClr val="0000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hlinkClick r:id="rId10"/>
                        </a:rPr>
                        <a:t>USB</a:t>
                      </a:r>
                      <a:r>
                        <a:rPr b="0" lang="en-IN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 Interface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760" marR="68760">
                    <a:lnL w="9360">
                      <a:solidFill>
                        <a:srgbClr val="a2a9b1"/>
                      </a:solidFill>
                    </a:lnL>
                    <a:lnR w="9360">
                      <a:solidFill>
                        <a:srgbClr val="a2a9b1"/>
                      </a:solidFill>
                    </a:lnR>
                    <a:lnT w="9360">
                      <a:solidFill>
                        <a:srgbClr val="a2a9b1"/>
                      </a:solidFill>
                    </a:lnT>
                    <a:lnB w="9360">
                      <a:solidFill>
                        <a:srgbClr val="a2a9b1"/>
                      </a:solidFill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 lIns="68760" rIns="687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No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760" marR="68760">
                    <a:lnL w="9360">
                      <a:solidFill>
                        <a:srgbClr val="a2a9b1"/>
                      </a:solidFill>
                    </a:lnL>
                    <a:lnR w="9360">
                      <a:solidFill>
                        <a:srgbClr val="a2a9b1"/>
                      </a:solidFill>
                    </a:lnR>
                    <a:lnT w="9360">
                      <a:solidFill>
                        <a:srgbClr val="a2a9b1"/>
                      </a:solidFill>
                    </a:lnT>
                    <a:lnB w="9360">
                      <a:solidFill>
                        <a:srgbClr val="a2a9b1"/>
                      </a:solidFill>
                    </a:lnB>
                    <a:solidFill>
                      <a:srgbClr val="f8f9fa"/>
                    </a:solidFill>
                  </a:tcPr>
                </a:tc>
              </a:tr>
              <a:tr h="239760">
                <a:tc>
                  <a:txBody>
                    <a:bodyPr lIns="68760" rIns="687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USB Speed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760" marR="68760">
                    <a:lnL w="9360">
                      <a:solidFill>
                        <a:srgbClr val="a2a9b1"/>
                      </a:solidFill>
                    </a:lnL>
                    <a:lnR w="9360">
                      <a:solidFill>
                        <a:srgbClr val="a2a9b1"/>
                      </a:solidFill>
                    </a:lnR>
                    <a:lnT w="9360">
                      <a:solidFill>
                        <a:srgbClr val="a2a9b1"/>
                      </a:solidFill>
                    </a:lnT>
                    <a:lnB w="9360">
                      <a:solidFill>
                        <a:srgbClr val="a2a9b1"/>
                      </a:solidFill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 lIns="68760" rIns="687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No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760" marR="68760">
                    <a:lnL w="9360">
                      <a:solidFill>
                        <a:srgbClr val="a2a9b1"/>
                      </a:solidFill>
                    </a:lnL>
                    <a:lnR w="9360">
                      <a:solidFill>
                        <a:srgbClr val="a2a9b1"/>
                      </a:solidFill>
                    </a:lnR>
                    <a:lnT w="9360">
                      <a:solidFill>
                        <a:srgbClr val="a2a9b1"/>
                      </a:solidFill>
                    </a:lnT>
                    <a:lnB w="9360">
                      <a:solidFill>
                        <a:srgbClr val="a2a9b1"/>
                      </a:solidFill>
                    </a:lnB>
                    <a:solidFill>
                      <a:srgbClr val="f8f9fa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200</TotalTime>
  <Application>LibreOffice/5.1.6.2$Linux_x86 LibreOffice_project/10m0$Build-2</Application>
  <Words>362</Words>
  <Paragraphs>108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Ace1</dc:creator>
  <dc:description/>
  <dc:language>en-IN</dc:language>
  <cp:lastModifiedBy/>
  <dcterms:modified xsi:type="dcterms:W3CDTF">2017-04-25T13:49:33Z</dcterms:modified>
  <cp:revision>11</cp:revision>
  <dc:subject/>
  <dc:title>ASD Project – projector controlled screen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6</vt:i4>
  </property>
  <property fmtid="{D5CDD505-2E9C-101B-9397-08002B2CF9AE}" pid="8" name="PresentationFormat">
    <vt:lpwstr>On-screen Show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12</vt:i4>
  </property>
</Properties>
</file>