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3404-C1B6-49D2-BDC8-1A665906FA1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D930-0C32-4B0D-B000-82D86871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 rot="5400000">
            <a:off x="7046887" y="1712888"/>
            <a:ext cx="6864442" cy="3425781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3641" y="296212"/>
            <a:ext cx="6130343" cy="29621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ln>
                  <a:solidFill>
                    <a:schemeClr val="tx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  <a:t>SQL</a:t>
            </a:r>
            <a:endParaRPr lang="en-US" sz="19900" dirty="0">
              <a:ln>
                <a:solidFill>
                  <a:schemeClr val="tx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-167425" y="1654933"/>
            <a:ext cx="1609860" cy="3734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</a:t>
            </a:r>
            <a:r>
              <a:rPr lang="en-US" sz="40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Y</a:t>
            </a:r>
            <a:endParaRPr lang="en-US" sz="40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5350" y="2217579"/>
            <a:ext cx="2386883" cy="6053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management</a:t>
            </a:r>
            <a:endParaRPr lang="en-US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ight Triangle 16"/>
          <p:cNvSpPr/>
          <p:nvPr/>
        </p:nvSpPr>
        <p:spPr>
          <a:xfrm rot="16200000">
            <a:off x="7050112" y="1716108"/>
            <a:ext cx="6857999" cy="3425782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2327" y="4150217"/>
            <a:ext cx="4404575" cy="547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Prepared </a:t>
            </a:r>
            <a:r>
              <a:rPr lang="en-US" dirty="0" smtClean="0">
                <a:solidFill>
                  <a:schemeClr val="tx1"/>
                </a:solidFill>
              </a:rPr>
              <a:t>By: </a:t>
            </a:r>
            <a:r>
              <a:rPr lang="en-US" dirty="0" err="1" smtClean="0">
                <a:solidFill>
                  <a:schemeClr val="tx1"/>
                </a:solidFill>
              </a:rPr>
              <a:t>Mohini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Ubale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27558" y="1841676"/>
            <a:ext cx="1880316" cy="30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r>
              <a:rPr lang="en-U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ibrary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85271" y="2041299"/>
            <a:ext cx="940158" cy="77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M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3905" y="2541161"/>
            <a:ext cx="940158" cy="77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Arial Black" panose="020B0A04020102020204" pitchFamily="34" charset="0"/>
              </a:rPr>
              <a:t>s</a:t>
            </a:r>
            <a:endParaRPr lang="en-US" sz="6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9350" y="2745608"/>
            <a:ext cx="1698936" cy="6053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ystem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L-Shape 26"/>
          <p:cNvSpPr/>
          <p:nvPr/>
        </p:nvSpPr>
        <p:spPr>
          <a:xfrm>
            <a:off x="0" y="4559121"/>
            <a:ext cx="1326524" cy="2298878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-Shape 27"/>
          <p:cNvSpPr/>
          <p:nvPr/>
        </p:nvSpPr>
        <p:spPr>
          <a:xfrm rot="10800000">
            <a:off x="64395" y="3844342"/>
            <a:ext cx="1326524" cy="2298878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L-Shape 28"/>
          <p:cNvSpPr/>
          <p:nvPr/>
        </p:nvSpPr>
        <p:spPr>
          <a:xfrm rot="16200000">
            <a:off x="1877095" y="5045298"/>
            <a:ext cx="1326524" cy="2298878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L-Shape 29"/>
          <p:cNvSpPr/>
          <p:nvPr/>
        </p:nvSpPr>
        <p:spPr>
          <a:xfrm rot="5400000">
            <a:off x="1915733" y="4330519"/>
            <a:ext cx="1326524" cy="2298878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/>
          <p:cNvSpPr/>
          <p:nvPr/>
        </p:nvSpPr>
        <p:spPr>
          <a:xfrm rot="5400000" flipH="1">
            <a:off x="2142722" y="3156932"/>
            <a:ext cx="924059" cy="2298878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0770" y="5531474"/>
            <a:ext cx="798491" cy="6117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009104" y="3844340"/>
            <a:ext cx="1680693" cy="4056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249250" y="3083330"/>
            <a:ext cx="1313645" cy="399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BOOK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04312" y="3083330"/>
            <a:ext cx="1313645" cy="399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PURCHES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28610" y="3083330"/>
            <a:ext cx="1313645" cy="399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PUBLISHER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36608" y="3083330"/>
            <a:ext cx="1313645" cy="399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READER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-110717" y="4261529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B_CATEGEORY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7425" y="5036625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B_TITLE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62895" y="5036624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B_QUALITY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631042" y="1937642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B_TYPE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354684" y="1213474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249250" y="5662861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B_WDATE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-64395" y="1937643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B_NAME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73486" y="1218843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B_CPICTURE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326524" y="546194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B_AUTHOR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69" idx="4"/>
            <a:endCxn id="48" idx="0"/>
          </p:cNvCxnSpPr>
          <p:nvPr/>
        </p:nvCxnSpPr>
        <p:spPr>
          <a:xfrm flipH="1">
            <a:off x="1906073" y="977937"/>
            <a:ext cx="1" cy="210539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4"/>
            <a:endCxn id="48" idx="0"/>
          </p:cNvCxnSpPr>
          <p:nvPr/>
        </p:nvCxnSpPr>
        <p:spPr>
          <a:xfrm>
            <a:off x="953036" y="1650586"/>
            <a:ext cx="953037" cy="143274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5"/>
            <a:endCxn id="48" idx="0"/>
          </p:cNvCxnSpPr>
          <p:nvPr/>
        </p:nvCxnSpPr>
        <p:spPr>
          <a:xfrm>
            <a:off x="924958" y="2306159"/>
            <a:ext cx="981115" cy="77717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5" idx="3"/>
            <a:endCxn id="48" idx="0"/>
          </p:cNvCxnSpPr>
          <p:nvPr/>
        </p:nvCxnSpPr>
        <p:spPr>
          <a:xfrm flipH="1">
            <a:off x="1906073" y="1581990"/>
            <a:ext cx="618357" cy="150134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4" idx="3"/>
            <a:endCxn id="48" idx="0"/>
          </p:cNvCxnSpPr>
          <p:nvPr/>
        </p:nvCxnSpPr>
        <p:spPr>
          <a:xfrm flipH="1">
            <a:off x="1906073" y="2306158"/>
            <a:ext cx="894715" cy="77717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1" idx="7"/>
            <a:endCxn id="48" idx="2"/>
          </p:cNvCxnSpPr>
          <p:nvPr/>
        </p:nvCxnSpPr>
        <p:spPr>
          <a:xfrm flipV="1">
            <a:off x="878636" y="3482692"/>
            <a:ext cx="1027437" cy="84206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2" idx="7"/>
            <a:endCxn id="48" idx="2"/>
          </p:cNvCxnSpPr>
          <p:nvPr/>
        </p:nvCxnSpPr>
        <p:spPr>
          <a:xfrm flipV="1">
            <a:off x="1156778" y="3482692"/>
            <a:ext cx="749295" cy="161716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6" idx="0"/>
            <a:endCxn id="48" idx="2"/>
          </p:cNvCxnSpPr>
          <p:nvPr/>
        </p:nvCxnSpPr>
        <p:spPr>
          <a:xfrm flipV="1">
            <a:off x="1828800" y="3482692"/>
            <a:ext cx="77273" cy="2180169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8" idx="2"/>
            <a:endCxn id="63" idx="1"/>
          </p:cNvCxnSpPr>
          <p:nvPr/>
        </p:nvCxnSpPr>
        <p:spPr>
          <a:xfrm>
            <a:off x="1906073" y="3482692"/>
            <a:ext cx="826568" cy="1617159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/>
          <p:cNvSpPr/>
          <p:nvPr/>
        </p:nvSpPr>
        <p:spPr>
          <a:xfrm>
            <a:off x="3142444" y="3146651"/>
            <a:ext cx="1774068" cy="293225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PUBLISH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6679836" y="4186086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292508" y="4186086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159675" y="1467052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247707" y="1490856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>
            <a:stCxn id="97" idx="4"/>
            <a:endCxn id="50" idx="0"/>
          </p:cNvCxnSpPr>
          <p:nvPr/>
        </p:nvCxnSpPr>
        <p:spPr>
          <a:xfrm>
            <a:off x="4827257" y="1922599"/>
            <a:ext cx="1358176" cy="116073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6" idx="4"/>
            <a:endCxn id="50" idx="0"/>
          </p:cNvCxnSpPr>
          <p:nvPr/>
        </p:nvCxnSpPr>
        <p:spPr>
          <a:xfrm flipH="1">
            <a:off x="6185433" y="1898795"/>
            <a:ext cx="553792" cy="1184535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5" idx="7"/>
            <a:endCxn id="50" idx="2"/>
          </p:cNvCxnSpPr>
          <p:nvPr/>
        </p:nvCxnSpPr>
        <p:spPr>
          <a:xfrm flipV="1">
            <a:off x="5281861" y="3482692"/>
            <a:ext cx="903572" cy="76662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4" idx="0"/>
            <a:endCxn id="50" idx="2"/>
          </p:cNvCxnSpPr>
          <p:nvPr/>
        </p:nvCxnSpPr>
        <p:spPr>
          <a:xfrm flipH="1" flipV="1">
            <a:off x="6185433" y="3482692"/>
            <a:ext cx="1073953" cy="70339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382621" y="492573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8693239" y="5023453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987928" y="1336271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203306" y="5019159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9350061" y="3906608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74791" y="399191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>
            <a:stCxn id="112" idx="4"/>
            <a:endCxn id="51" idx="0"/>
          </p:cNvCxnSpPr>
          <p:nvPr/>
        </p:nvCxnSpPr>
        <p:spPr>
          <a:xfrm>
            <a:off x="7654341" y="830934"/>
            <a:ext cx="939090" cy="2252396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7" idx="3"/>
            <a:endCxn id="51" idx="0"/>
          </p:cNvCxnSpPr>
          <p:nvPr/>
        </p:nvCxnSpPr>
        <p:spPr>
          <a:xfrm>
            <a:off x="8552367" y="861089"/>
            <a:ext cx="41064" cy="222224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9" idx="3"/>
            <a:endCxn id="51" idx="0"/>
          </p:cNvCxnSpPr>
          <p:nvPr/>
        </p:nvCxnSpPr>
        <p:spPr>
          <a:xfrm flipH="1">
            <a:off x="8593431" y="1704787"/>
            <a:ext cx="564243" cy="137854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1" idx="1"/>
            <a:endCxn id="51" idx="2"/>
          </p:cNvCxnSpPr>
          <p:nvPr/>
        </p:nvCxnSpPr>
        <p:spPr>
          <a:xfrm flipH="1" flipV="1">
            <a:off x="8593431" y="3482692"/>
            <a:ext cx="926376" cy="48714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8" idx="0"/>
            <a:endCxn id="51" idx="2"/>
          </p:cNvCxnSpPr>
          <p:nvPr/>
        </p:nvCxnSpPr>
        <p:spPr>
          <a:xfrm flipH="1" flipV="1">
            <a:off x="8593431" y="3482692"/>
            <a:ext cx="679358" cy="154076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0" idx="7"/>
            <a:endCxn id="51" idx="2"/>
          </p:cNvCxnSpPr>
          <p:nvPr/>
        </p:nvCxnSpPr>
        <p:spPr>
          <a:xfrm flipV="1">
            <a:off x="8192659" y="3482692"/>
            <a:ext cx="400772" cy="159969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0684618" y="4866514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0684618" y="920267"/>
            <a:ext cx="1159099" cy="431743"/>
          </a:xfrm>
          <a:prstGeom prst="ellipse">
            <a:avLst/>
          </a:prstGeom>
          <a:solidFill>
            <a:srgbClr val="F490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B_PRICE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>
            <a:stCxn id="132" idx="4"/>
            <a:endCxn id="49" idx="0"/>
          </p:cNvCxnSpPr>
          <p:nvPr/>
        </p:nvCxnSpPr>
        <p:spPr>
          <a:xfrm flipH="1">
            <a:off x="11261135" y="1352010"/>
            <a:ext cx="3033" cy="173132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9" idx="2"/>
            <a:endCxn id="131" idx="0"/>
          </p:cNvCxnSpPr>
          <p:nvPr/>
        </p:nvCxnSpPr>
        <p:spPr>
          <a:xfrm>
            <a:off x="11261135" y="3482692"/>
            <a:ext cx="3033" cy="13838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8" idx="3"/>
            <a:endCxn id="92" idx="1"/>
          </p:cNvCxnSpPr>
          <p:nvPr/>
        </p:nvCxnSpPr>
        <p:spPr>
          <a:xfrm>
            <a:off x="2562895" y="3283011"/>
            <a:ext cx="579549" cy="1025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92" idx="3"/>
            <a:endCxn id="50" idx="1"/>
          </p:cNvCxnSpPr>
          <p:nvPr/>
        </p:nvCxnSpPr>
        <p:spPr>
          <a:xfrm flipV="1">
            <a:off x="4916512" y="3283011"/>
            <a:ext cx="612098" cy="1025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0" idx="3"/>
            <a:endCxn id="51" idx="1"/>
          </p:cNvCxnSpPr>
          <p:nvPr/>
        </p:nvCxnSpPr>
        <p:spPr>
          <a:xfrm>
            <a:off x="6842255" y="3283011"/>
            <a:ext cx="1094353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1" idx="3"/>
            <a:endCxn id="49" idx="1"/>
          </p:cNvCxnSpPr>
          <p:nvPr/>
        </p:nvCxnSpPr>
        <p:spPr>
          <a:xfrm>
            <a:off x="9250253" y="3283011"/>
            <a:ext cx="1354059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029478" y="6413679"/>
            <a:ext cx="45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E-R diagram;(library management system)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6784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0326" y="231820"/>
            <a:ext cx="10187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The project’s query's :-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50" y="1756768"/>
            <a:ext cx="783035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Book table:-</a:t>
            </a:r>
          </a:p>
          <a:p>
            <a:r>
              <a:rPr lang="en-US" sz="2400" i="1" dirty="0"/>
              <a:t>create table book</a:t>
            </a:r>
          </a:p>
          <a:p>
            <a:r>
              <a:rPr lang="en-US" sz="2400" i="1" dirty="0"/>
              <a:t>(</a:t>
            </a:r>
            <a:r>
              <a:rPr lang="en-US" sz="2400" i="1" dirty="0" err="1"/>
              <a:t>b_id</a:t>
            </a:r>
            <a:r>
              <a:rPr lang="en-US" sz="2400" i="1" dirty="0"/>
              <a:t> </a:t>
            </a:r>
            <a:r>
              <a:rPr lang="en-US" sz="2400" i="1" dirty="0" err="1"/>
              <a:t>int</a:t>
            </a:r>
            <a:r>
              <a:rPr lang="en-US" sz="2400" i="1" dirty="0"/>
              <a:t> primary key,</a:t>
            </a:r>
          </a:p>
          <a:p>
            <a:r>
              <a:rPr lang="en-US" sz="2400" i="1" dirty="0" err="1"/>
              <a:t>b_name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(20),</a:t>
            </a:r>
          </a:p>
          <a:p>
            <a:r>
              <a:rPr lang="en-US" sz="2400" i="1" dirty="0" err="1"/>
              <a:t>b_author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(20),</a:t>
            </a:r>
          </a:p>
          <a:p>
            <a:r>
              <a:rPr lang="en-US" sz="2400" i="1" dirty="0" err="1"/>
              <a:t>b_coverpicture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(10),</a:t>
            </a:r>
          </a:p>
          <a:p>
            <a:r>
              <a:rPr lang="en-US" sz="2400" i="1" dirty="0" err="1"/>
              <a:t>b_type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(10), </a:t>
            </a:r>
          </a:p>
          <a:p>
            <a:r>
              <a:rPr lang="en-US" sz="2400" i="1" dirty="0" err="1"/>
              <a:t>b_price</a:t>
            </a:r>
            <a:r>
              <a:rPr lang="en-US" sz="2400" i="1" dirty="0"/>
              <a:t> float,</a:t>
            </a:r>
          </a:p>
          <a:p>
            <a:r>
              <a:rPr lang="en-US" sz="2400" i="1" dirty="0" err="1"/>
              <a:t>b_category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(20),</a:t>
            </a:r>
          </a:p>
          <a:p>
            <a:r>
              <a:rPr lang="en-US" sz="2400" i="1" dirty="0" err="1"/>
              <a:t>b_title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(10), </a:t>
            </a:r>
          </a:p>
          <a:p>
            <a:r>
              <a:rPr lang="en-US" sz="2400" i="1" dirty="0" err="1"/>
              <a:t>b_writtendate</a:t>
            </a:r>
            <a:r>
              <a:rPr lang="en-US" sz="2400" i="1" dirty="0"/>
              <a:t> date,</a:t>
            </a:r>
          </a:p>
          <a:p>
            <a:r>
              <a:rPr lang="en-US" sz="2400" i="1" dirty="0" err="1"/>
              <a:t>b_guality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(20));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1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2086378"/>
            <a:ext cx="90409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Publisher table:- </a:t>
            </a:r>
          </a:p>
          <a:p>
            <a:r>
              <a:rPr lang="en-US" sz="2400" i="1" dirty="0"/>
              <a:t>create table publisher</a:t>
            </a:r>
          </a:p>
          <a:p>
            <a:r>
              <a:rPr lang="en-US" sz="2400" i="1" dirty="0"/>
              <a:t>(</a:t>
            </a:r>
            <a:r>
              <a:rPr lang="en-US" sz="2400" i="1" dirty="0" err="1"/>
              <a:t>pub_id</a:t>
            </a:r>
            <a:r>
              <a:rPr lang="en-US" sz="2400" i="1" dirty="0"/>
              <a:t> </a:t>
            </a:r>
            <a:r>
              <a:rPr lang="en-US" sz="2400" i="1" dirty="0" err="1"/>
              <a:t>int</a:t>
            </a:r>
            <a:r>
              <a:rPr lang="en-US" sz="2400" i="1" dirty="0"/>
              <a:t> primary key,</a:t>
            </a:r>
          </a:p>
          <a:p>
            <a:r>
              <a:rPr lang="en-US" sz="2400" i="1" dirty="0" err="1"/>
              <a:t>pub_fname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(10),</a:t>
            </a:r>
          </a:p>
          <a:p>
            <a:r>
              <a:rPr lang="en-US" sz="2400" i="1" dirty="0" err="1"/>
              <a:t>pub_lname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(20),</a:t>
            </a:r>
          </a:p>
          <a:p>
            <a:r>
              <a:rPr lang="en-US" sz="2400" i="1" dirty="0" err="1"/>
              <a:t>pub_date</a:t>
            </a:r>
            <a:r>
              <a:rPr lang="en-US" sz="2400" i="1" dirty="0"/>
              <a:t> date,</a:t>
            </a:r>
          </a:p>
          <a:p>
            <a:r>
              <a:rPr lang="en-US" sz="2400" i="1" dirty="0" err="1"/>
              <a:t>pub_gender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(20</a:t>
            </a:r>
            <a:r>
              <a:rPr lang="en-US" sz="2400" i="1" dirty="0" smtClean="0"/>
              <a:t>));</a:t>
            </a:r>
          </a:p>
          <a:p>
            <a:endParaRPr lang="en-US" sz="2400" i="1" dirty="0"/>
          </a:p>
          <a:p>
            <a:endParaRPr lang="en-US" sz="2400" i="1" dirty="0" smtClean="0"/>
          </a:p>
          <a:p>
            <a:endParaRPr lang="en-US" sz="2400" i="1" dirty="0"/>
          </a:p>
          <a:p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82428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647" y="1772562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/>
              <a:t>Reader table:- </a:t>
            </a:r>
          </a:p>
          <a:p>
            <a:r>
              <a:rPr lang="en-US" sz="2400" i="1" dirty="0"/>
              <a:t>create table reader</a:t>
            </a:r>
          </a:p>
          <a:p>
            <a:r>
              <a:rPr lang="en-US" sz="2400" i="1" dirty="0"/>
              <a:t>(</a:t>
            </a:r>
            <a:r>
              <a:rPr lang="en-US" sz="2400" i="1" dirty="0" err="1"/>
              <a:t>r_id</a:t>
            </a:r>
            <a:r>
              <a:rPr lang="en-US" sz="2400" i="1" dirty="0"/>
              <a:t> </a:t>
            </a:r>
            <a:r>
              <a:rPr lang="en-US" sz="2400" i="1" dirty="0" err="1"/>
              <a:t>int</a:t>
            </a:r>
            <a:r>
              <a:rPr lang="en-US" sz="2400" i="1" dirty="0"/>
              <a:t> primary key,</a:t>
            </a:r>
          </a:p>
          <a:p>
            <a:r>
              <a:rPr lang="en-US" sz="2400" i="1" dirty="0" err="1"/>
              <a:t>r_fname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(2),</a:t>
            </a:r>
          </a:p>
          <a:p>
            <a:r>
              <a:rPr lang="en-US" sz="2400" i="1" dirty="0" err="1"/>
              <a:t>r_lname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(20),</a:t>
            </a:r>
          </a:p>
          <a:p>
            <a:r>
              <a:rPr lang="en-US" sz="2400" i="1" dirty="0" err="1"/>
              <a:t>r_email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(20),</a:t>
            </a:r>
          </a:p>
          <a:p>
            <a:r>
              <a:rPr lang="en-US" sz="2400" i="1" dirty="0" err="1"/>
              <a:t>r_phone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(20),</a:t>
            </a:r>
          </a:p>
          <a:p>
            <a:r>
              <a:rPr lang="en-US" sz="2400" i="1" dirty="0" err="1"/>
              <a:t>r_address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(10</a:t>
            </a:r>
            <a:r>
              <a:rPr lang="en-US" sz="2400" i="1" dirty="0" smtClean="0"/>
              <a:t>));</a:t>
            </a:r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9086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527" y="1711336"/>
            <a:ext cx="6096000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 err="1" smtClean="0"/>
              <a:t>Purches</a:t>
            </a:r>
            <a:r>
              <a:rPr lang="en-US" sz="2800" b="1" u="sng" dirty="0" smtClean="0"/>
              <a:t> table:-</a:t>
            </a:r>
          </a:p>
          <a:p>
            <a:r>
              <a:rPr lang="en-US" sz="2400" i="1" dirty="0" smtClean="0"/>
              <a:t>create </a:t>
            </a:r>
            <a:r>
              <a:rPr lang="en-US" sz="2400" i="1" dirty="0"/>
              <a:t>table </a:t>
            </a:r>
            <a:r>
              <a:rPr lang="en-US" sz="2400" i="1" dirty="0" err="1"/>
              <a:t>purches</a:t>
            </a:r>
            <a:r>
              <a:rPr lang="en-US" sz="2400" i="1" dirty="0"/>
              <a:t>(</a:t>
            </a:r>
          </a:p>
          <a:p>
            <a:r>
              <a:rPr lang="en-US" sz="2400" i="1" dirty="0" err="1"/>
              <a:t>b_id</a:t>
            </a:r>
            <a:r>
              <a:rPr lang="en-US" sz="2400" i="1" dirty="0"/>
              <a:t> </a:t>
            </a:r>
            <a:r>
              <a:rPr lang="en-US" sz="2400" i="1" dirty="0" err="1"/>
              <a:t>int</a:t>
            </a:r>
            <a:r>
              <a:rPr lang="en-US" sz="2400" i="1" dirty="0"/>
              <a:t>,</a:t>
            </a:r>
          </a:p>
          <a:p>
            <a:r>
              <a:rPr lang="en-US" sz="2400" i="1" dirty="0" err="1"/>
              <a:t>pub_id</a:t>
            </a:r>
            <a:r>
              <a:rPr lang="en-US" sz="2400" i="1" dirty="0"/>
              <a:t> </a:t>
            </a:r>
            <a:r>
              <a:rPr lang="en-US" sz="2400" i="1" dirty="0" err="1"/>
              <a:t>int</a:t>
            </a:r>
            <a:r>
              <a:rPr lang="en-US" sz="2400" i="1" dirty="0"/>
              <a:t>,</a:t>
            </a:r>
          </a:p>
          <a:p>
            <a:r>
              <a:rPr lang="en-US" sz="2400" i="1" dirty="0" err="1"/>
              <a:t>r_id</a:t>
            </a:r>
            <a:r>
              <a:rPr lang="en-US" sz="2400" i="1" dirty="0"/>
              <a:t> </a:t>
            </a:r>
            <a:r>
              <a:rPr lang="en-US" sz="2400" i="1" dirty="0" err="1"/>
              <a:t>int</a:t>
            </a:r>
            <a:r>
              <a:rPr lang="en-US" sz="2400" i="1" dirty="0"/>
              <a:t>,</a:t>
            </a:r>
          </a:p>
          <a:p>
            <a:r>
              <a:rPr lang="en-US" sz="2400" i="1" dirty="0" err="1"/>
              <a:t>p_date</a:t>
            </a:r>
            <a:r>
              <a:rPr lang="en-US" sz="2400" i="1" dirty="0"/>
              <a:t> date,</a:t>
            </a:r>
          </a:p>
          <a:p>
            <a:r>
              <a:rPr lang="en-US" sz="2400" i="1" dirty="0" err="1"/>
              <a:t>p_place</a:t>
            </a:r>
            <a:r>
              <a:rPr lang="en-US" sz="2400" i="1" dirty="0"/>
              <a:t> </a:t>
            </a:r>
            <a:r>
              <a:rPr lang="en-US" sz="2400" i="1" dirty="0" err="1"/>
              <a:t>varchar</a:t>
            </a:r>
            <a:r>
              <a:rPr lang="en-US" sz="2400" i="1" dirty="0"/>
              <a:t>(20),</a:t>
            </a:r>
          </a:p>
          <a:p>
            <a:r>
              <a:rPr lang="en-US" sz="2400" i="1" dirty="0"/>
              <a:t>foreign key(</a:t>
            </a:r>
            <a:r>
              <a:rPr lang="en-US" sz="2400" i="1" dirty="0" err="1"/>
              <a:t>b_id</a:t>
            </a:r>
            <a:r>
              <a:rPr lang="en-US" sz="2400" i="1" dirty="0"/>
              <a:t>) references book(</a:t>
            </a:r>
            <a:r>
              <a:rPr lang="en-US" sz="2400" i="1" dirty="0" err="1"/>
              <a:t>b_id</a:t>
            </a:r>
            <a:r>
              <a:rPr lang="en-US" sz="2400" i="1" dirty="0"/>
              <a:t>),</a:t>
            </a:r>
          </a:p>
          <a:p>
            <a:r>
              <a:rPr lang="en-US" sz="2400" i="1" dirty="0"/>
              <a:t>foreign key(</a:t>
            </a:r>
            <a:r>
              <a:rPr lang="en-US" sz="2400" i="1" dirty="0" err="1"/>
              <a:t>pub_id</a:t>
            </a:r>
            <a:r>
              <a:rPr lang="en-US" sz="2400" i="1" dirty="0"/>
              <a:t>) references publisher(</a:t>
            </a:r>
            <a:r>
              <a:rPr lang="en-US" sz="2400" i="1" dirty="0" err="1"/>
              <a:t>pub_id</a:t>
            </a:r>
            <a:r>
              <a:rPr lang="en-US" sz="2400" i="1" dirty="0"/>
              <a:t>),</a:t>
            </a:r>
          </a:p>
          <a:p>
            <a:r>
              <a:rPr lang="en-US" sz="2400" i="1" dirty="0"/>
              <a:t>foreign key(</a:t>
            </a:r>
            <a:r>
              <a:rPr lang="en-US" sz="2400" i="1" dirty="0" err="1"/>
              <a:t>r_id</a:t>
            </a:r>
            <a:r>
              <a:rPr lang="en-US" sz="2400" i="1" dirty="0"/>
              <a:t>) references reader(</a:t>
            </a:r>
            <a:r>
              <a:rPr lang="en-US" sz="2400" i="1" dirty="0" err="1"/>
              <a:t>r_id</a:t>
            </a:r>
            <a:r>
              <a:rPr lang="en-US" sz="2400" i="1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8873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21" b="6104"/>
          <a:stretch/>
        </p:blipFill>
        <p:spPr>
          <a:xfrm>
            <a:off x="3523130" y="633685"/>
            <a:ext cx="5499847" cy="5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95" b="5391"/>
          <a:stretch/>
        </p:blipFill>
        <p:spPr>
          <a:xfrm>
            <a:off x="2057400" y="700920"/>
            <a:ext cx="8982635" cy="53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97" b="19658"/>
          <a:stretch/>
        </p:blipFill>
        <p:spPr>
          <a:xfrm>
            <a:off x="3496235" y="1131226"/>
            <a:ext cx="6387353" cy="4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179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</dc:creator>
  <cp:lastModifiedBy>shree</cp:lastModifiedBy>
  <cp:revision>20</cp:revision>
  <dcterms:created xsi:type="dcterms:W3CDTF">2023-07-08T09:38:46Z</dcterms:created>
  <dcterms:modified xsi:type="dcterms:W3CDTF">2023-07-22T11:20:42Z</dcterms:modified>
</cp:coreProperties>
</file>