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63" r:id="rId4"/>
    <p:sldId id="258" r:id="rId5"/>
    <p:sldId id="259" r:id="rId6"/>
    <p:sldId id="265" r:id="rId7"/>
    <p:sldId id="260" r:id="rId8"/>
    <p:sldId id="266" r:id="rId9"/>
    <p:sldId id="267" r:id="rId10"/>
    <p:sldId id="268" r:id="rId11"/>
    <p:sldId id="261" r:id="rId12"/>
    <p:sldId id="269" r:id="rId13"/>
    <p:sldId id="270" r:id="rId14"/>
    <p:sldId id="271" r:id="rId15"/>
    <p:sldId id="272" r:id="rId16"/>
    <p:sldId id="273" r:id="rId17"/>
    <p:sldId id="262" r:id="rId18"/>
    <p:sldId id="274" r:id="rId19"/>
    <p:sldId id="26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BBFB7-3726-8732-37AB-24795256C190}" v="2243" dt="2025-03-30T19:09:00.259"/>
    <p1510:client id="{2A979149-DA6D-18C1-9DE3-BCABC4934641}" v="20" dt="2025-04-01T13:32:04.837"/>
    <p1510:client id="{447BFED4-D767-DC97-DC3E-C8D9BCEBD219}" v="736" dt="2025-03-30T21:11:17.406"/>
    <p1510:client id="{7656F077-36F8-0138-D470-123207F1E598}" v="51" dt="2025-04-01T13:26:49.268"/>
    <p1510:client id="{F45A9FD8-F429-33C8-D830-ECBD8D8E45F0}" v="41" dt="2025-03-31T15:34:33.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hyperlink" Target="https://webassembly.github.io/spec/"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sh.rustup.r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ebassembly.github.io/spec/"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sh.rustup.r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ABC0C-616F-4266-B9CE-0A503F38ACE3}"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A449F1AF-8849-4234-B186-848DEC110FE4}">
      <dgm:prSet/>
      <dgm:spPr/>
      <dgm:t>
        <a:bodyPr/>
        <a:lstStyle/>
        <a:p>
          <a:r>
            <a:rPr lang="en-US" dirty="0"/>
            <a:t>Web Assembly (</a:t>
          </a:r>
          <a:r>
            <a:rPr lang="en-US" dirty="0" err="1"/>
            <a:t>wasm</a:t>
          </a:r>
          <a:r>
            <a:rPr lang="en-US" dirty="0"/>
            <a:t>) is a simple machine model and executable format with an </a:t>
          </a:r>
          <a:r>
            <a:rPr lang="en-US" dirty="0">
              <a:hlinkClick xmlns:r="http://schemas.openxmlformats.org/officeDocument/2006/relationships" r:id="rId1"/>
            </a:rPr>
            <a:t>extensive specification</a:t>
          </a:r>
          <a:r>
            <a:rPr lang="en-US" dirty="0"/>
            <a:t>.</a:t>
          </a:r>
        </a:p>
      </dgm:t>
    </dgm:pt>
    <dgm:pt modelId="{02A786F8-693F-40A2-89FB-B74D1122D668}" type="parTrans" cxnId="{3D5038FD-CAE8-4C63-9A36-53B5648DF3A4}">
      <dgm:prSet/>
      <dgm:spPr/>
      <dgm:t>
        <a:bodyPr/>
        <a:lstStyle/>
        <a:p>
          <a:endParaRPr lang="en-US"/>
        </a:p>
      </dgm:t>
    </dgm:pt>
    <dgm:pt modelId="{4308944E-EB3A-4E72-B859-0F061FFA9B26}" type="sibTrans" cxnId="{3D5038FD-CAE8-4C63-9A36-53B5648DF3A4}">
      <dgm:prSet/>
      <dgm:spPr/>
      <dgm:t>
        <a:bodyPr/>
        <a:lstStyle/>
        <a:p>
          <a:endParaRPr lang="en-US"/>
        </a:p>
      </dgm:t>
    </dgm:pt>
    <dgm:pt modelId="{6AC7F768-1CA1-4178-9BCF-6352BF81C5C9}">
      <dgm:prSet/>
      <dgm:spPr/>
      <dgm:t>
        <a:bodyPr/>
        <a:lstStyle/>
        <a:p>
          <a:r>
            <a:rPr lang="en-US" dirty="0"/>
            <a:t>It is designed to be portable, compact, and execute at or near native speeds.</a:t>
          </a:r>
        </a:p>
      </dgm:t>
    </dgm:pt>
    <dgm:pt modelId="{AD4F5392-C7CB-49A5-8A99-191D337D9E9A}" type="parTrans" cxnId="{52429689-8911-4838-98C4-43639488CCAA}">
      <dgm:prSet/>
      <dgm:spPr/>
      <dgm:t>
        <a:bodyPr/>
        <a:lstStyle/>
        <a:p>
          <a:endParaRPr lang="en-US"/>
        </a:p>
      </dgm:t>
    </dgm:pt>
    <dgm:pt modelId="{596B8487-86B1-4B8E-B48E-1109D7EA25A8}" type="sibTrans" cxnId="{52429689-8911-4838-98C4-43639488CCAA}">
      <dgm:prSet/>
      <dgm:spPr/>
      <dgm:t>
        <a:bodyPr/>
        <a:lstStyle/>
        <a:p>
          <a:endParaRPr lang="en-US"/>
        </a:p>
      </dgm:t>
    </dgm:pt>
    <dgm:pt modelId="{F1B10C90-1F18-4BDC-BE0E-053BDA89FF22}">
      <dgm:prSet/>
      <dgm:spPr/>
      <dgm:t>
        <a:bodyPr/>
        <a:lstStyle/>
        <a:p>
          <a:pPr rtl="0"/>
          <a:r>
            <a:rPr lang="en-US" dirty="0"/>
            <a:t>Although it has gained attention in the JavaScript and web communities, it is not dependent on any specific host environment. Therefore, we can anticipate that, in the near future, it will evolve into a portable executable format applicable across various contexts.</a:t>
          </a:r>
        </a:p>
      </dgm:t>
    </dgm:pt>
    <dgm:pt modelId="{065AAC3C-E522-43CD-AAD0-6F40C81940AD}" type="parTrans" cxnId="{64B7E11E-D771-43C3-8F15-1C9B146FDD11}">
      <dgm:prSet/>
      <dgm:spPr/>
      <dgm:t>
        <a:bodyPr/>
        <a:lstStyle/>
        <a:p>
          <a:endParaRPr lang="en-US"/>
        </a:p>
      </dgm:t>
    </dgm:pt>
    <dgm:pt modelId="{1F003C33-5074-4B89-B621-002EDA878DE4}" type="sibTrans" cxnId="{64B7E11E-D771-43C3-8F15-1C9B146FDD11}">
      <dgm:prSet/>
      <dgm:spPr/>
      <dgm:t>
        <a:bodyPr/>
        <a:lstStyle/>
        <a:p>
          <a:endParaRPr lang="en-US"/>
        </a:p>
      </dgm:t>
    </dgm:pt>
    <dgm:pt modelId="{EFFCA520-6743-4F0B-B0DD-B667AD393C68}" type="pres">
      <dgm:prSet presAssocID="{87AABC0C-616F-4266-B9CE-0A503F38ACE3}" presName="linear" presStyleCnt="0">
        <dgm:presLayoutVars>
          <dgm:animLvl val="lvl"/>
          <dgm:resizeHandles val="exact"/>
        </dgm:presLayoutVars>
      </dgm:prSet>
      <dgm:spPr/>
    </dgm:pt>
    <dgm:pt modelId="{E0316B9D-504C-4A69-B233-BB04E9F78803}" type="pres">
      <dgm:prSet presAssocID="{A449F1AF-8849-4234-B186-848DEC110FE4}" presName="parentText" presStyleLbl="node1" presStyleIdx="0" presStyleCnt="3">
        <dgm:presLayoutVars>
          <dgm:chMax val="0"/>
          <dgm:bulletEnabled val="1"/>
        </dgm:presLayoutVars>
      </dgm:prSet>
      <dgm:spPr/>
    </dgm:pt>
    <dgm:pt modelId="{6616F5D0-41A4-45DB-82E6-7E4DD59F49DF}" type="pres">
      <dgm:prSet presAssocID="{4308944E-EB3A-4E72-B859-0F061FFA9B26}" presName="spacer" presStyleCnt="0"/>
      <dgm:spPr/>
    </dgm:pt>
    <dgm:pt modelId="{11DE0240-CDA7-48D3-9605-B0C6056139B8}" type="pres">
      <dgm:prSet presAssocID="{6AC7F768-1CA1-4178-9BCF-6352BF81C5C9}" presName="parentText" presStyleLbl="node1" presStyleIdx="1" presStyleCnt="3">
        <dgm:presLayoutVars>
          <dgm:chMax val="0"/>
          <dgm:bulletEnabled val="1"/>
        </dgm:presLayoutVars>
      </dgm:prSet>
      <dgm:spPr/>
    </dgm:pt>
    <dgm:pt modelId="{56D1125D-4152-4D73-B012-948BC15D9D2E}" type="pres">
      <dgm:prSet presAssocID="{596B8487-86B1-4B8E-B48E-1109D7EA25A8}" presName="spacer" presStyleCnt="0"/>
      <dgm:spPr/>
    </dgm:pt>
    <dgm:pt modelId="{A5120978-2596-46F9-B390-93A3236E7BEE}" type="pres">
      <dgm:prSet presAssocID="{F1B10C90-1F18-4BDC-BE0E-053BDA89FF22}" presName="parentText" presStyleLbl="node1" presStyleIdx="2" presStyleCnt="3">
        <dgm:presLayoutVars>
          <dgm:chMax val="0"/>
          <dgm:bulletEnabled val="1"/>
        </dgm:presLayoutVars>
      </dgm:prSet>
      <dgm:spPr/>
    </dgm:pt>
  </dgm:ptLst>
  <dgm:cxnLst>
    <dgm:cxn modelId="{9CF6D812-D2CF-4993-9F9C-D26FC50C5125}" type="presOf" srcId="{87AABC0C-616F-4266-B9CE-0A503F38ACE3}" destId="{EFFCA520-6743-4F0B-B0DD-B667AD393C68}" srcOrd="0" destOrd="0" presId="urn:microsoft.com/office/officeart/2005/8/layout/vList2"/>
    <dgm:cxn modelId="{64B7E11E-D771-43C3-8F15-1C9B146FDD11}" srcId="{87AABC0C-616F-4266-B9CE-0A503F38ACE3}" destId="{F1B10C90-1F18-4BDC-BE0E-053BDA89FF22}" srcOrd="2" destOrd="0" parTransId="{065AAC3C-E522-43CD-AAD0-6F40C81940AD}" sibTransId="{1F003C33-5074-4B89-B621-002EDA878DE4}"/>
    <dgm:cxn modelId="{52429689-8911-4838-98C4-43639488CCAA}" srcId="{87AABC0C-616F-4266-B9CE-0A503F38ACE3}" destId="{6AC7F768-1CA1-4178-9BCF-6352BF81C5C9}" srcOrd="1" destOrd="0" parTransId="{AD4F5392-C7CB-49A5-8A99-191D337D9E9A}" sibTransId="{596B8487-86B1-4B8E-B48E-1109D7EA25A8}"/>
    <dgm:cxn modelId="{5DF3A293-EF97-40D3-8E2F-087912303E39}" type="presOf" srcId="{6AC7F768-1CA1-4178-9BCF-6352BF81C5C9}" destId="{11DE0240-CDA7-48D3-9605-B0C6056139B8}" srcOrd="0" destOrd="0" presId="urn:microsoft.com/office/officeart/2005/8/layout/vList2"/>
    <dgm:cxn modelId="{2629F1F2-7D27-413C-8B6C-2F993A291242}" type="presOf" srcId="{A449F1AF-8849-4234-B186-848DEC110FE4}" destId="{E0316B9D-504C-4A69-B233-BB04E9F78803}" srcOrd="0" destOrd="0" presId="urn:microsoft.com/office/officeart/2005/8/layout/vList2"/>
    <dgm:cxn modelId="{93239DF5-F5A9-4EE4-9438-68774E8616E8}" type="presOf" srcId="{F1B10C90-1F18-4BDC-BE0E-053BDA89FF22}" destId="{A5120978-2596-46F9-B390-93A3236E7BEE}" srcOrd="0" destOrd="0" presId="urn:microsoft.com/office/officeart/2005/8/layout/vList2"/>
    <dgm:cxn modelId="{3D5038FD-CAE8-4C63-9A36-53B5648DF3A4}" srcId="{87AABC0C-616F-4266-B9CE-0A503F38ACE3}" destId="{A449F1AF-8849-4234-B186-848DEC110FE4}" srcOrd="0" destOrd="0" parTransId="{02A786F8-693F-40A2-89FB-B74D1122D668}" sibTransId="{4308944E-EB3A-4E72-B859-0F061FFA9B26}"/>
    <dgm:cxn modelId="{681C447B-C0E5-472A-AB77-93A9C3EE0998}" type="presParOf" srcId="{EFFCA520-6743-4F0B-B0DD-B667AD393C68}" destId="{E0316B9D-504C-4A69-B233-BB04E9F78803}" srcOrd="0" destOrd="0" presId="urn:microsoft.com/office/officeart/2005/8/layout/vList2"/>
    <dgm:cxn modelId="{655E4AA1-7C01-4736-8A49-A40560EBC98E}" type="presParOf" srcId="{EFFCA520-6743-4F0B-B0DD-B667AD393C68}" destId="{6616F5D0-41A4-45DB-82E6-7E4DD59F49DF}" srcOrd="1" destOrd="0" presId="urn:microsoft.com/office/officeart/2005/8/layout/vList2"/>
    <dgm:cxn modelId="{8772B984-AE06-4391-BEF6-EBCB4AB13AF2}" type="presParOf" srcId="{EFFCA520-6743-4F0B-B0DD-B667AD393C68}" destId="{11DE0240-CDA7-48D3-9605-B0C6056139B8}" srcOrd="2" destOrd="0" presId="urn:microsoft.com/office/officeart/2005/8/layout/vList2"/>
    <dgm:cxn modelId="{C26BF2F7-E0DA-4400-B703-FF4D90D0EF87}" type="presParOf" srcId="{EFFCA520-6743-4F0B-B0DD-B667AD393C68}" destId="{56D1125D-4152-4D73-B012-948BC15D9D2E}" srcOrd="3" destOrd="0" presId="urn:microsoft.com/office/officeart/2005/8/layout/vList2"/>
    <dgm:cxn modelId="{7A410C19-A0EC-49E8-ABE9-1FD83794642D}" type="presParOf" srcId="{EFFCA520-6743-4F0B-B0DD-B667AD393C68}" destId="{A5120978-2596-46F9-B390-93A3236E7BE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2A90D-D480-43F1-A40C-A8E9A353BC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BFBB9F-CC38-4FAD-930D-8FD4480B1B16}">
      <dgm:prSet/>
      <dgm:spPr/>
      <dgm:t>
        <a:bodyPr/>
        <a:lstStyle/>
        <a:p>
          <a:r>
            <a:rPr lang="en-US"/>
            <a:t>First ensure you have rust installed . If not install it using Rustup:</a:t>
          </a:r>
        </a:p>
      </dgm:t>
    </dgm:pt>
    <dgm:pt modelId="{D268DCA6-A108-40CD-A39E-A05972055E08}" type="parTrans" cxnId="{52AC97ED-9A63-4930-A7B4-01225B69C178}">
      <dgm:prSet/>
      <dgm:spPr/>
      <dgm:t>
        <a:bodyPr/>
        <a:lstStyle/>
        <a:p>
          <a:endParaRPr lang="en-US"/>
        </a:p>
      </dgm:t>
    </dgm:pt>
    <dgm:pt modelId="{87EF39F1-6411-4DEC-94BC-CE32C995F881}" type="sibTrans" cxnId="{52AC97ED-9A63-4930-A7B4-01225B69C178}">
      <dgm:prSet/>
      <dgm:spPr/>
      <dgm:t>
        <a:bodyPr/>
        <a:lstStyle/>
        <a:p>
          <a:endParaRPr lang="en-US"/>
        </a:p>
      </dgm:t>
    </dgm:pt>
    <dgm:pt modelId="{ED7DA926-DAAE-4FCD-9B80-2E6373E84969}">
      <dgm:prSet/>
      <dgm:spPr/>
      <dgm:t>
        <a:bodyPr/>
        <a:lstStyle/>
        <a:p>
          <a:r>
            <a:rPr lang="en-US"/>
            <a:t>Use this in the command line"curl --proto '=https' -- tlsv1.2 -sSf </a:t>
          </a:r>
          <a:r>
            <a:rPr lang="en-US">
              <a:hlinkClick xmlns:r="http://schemas.openxmlformats.org/officeDocument/2006/relationships" r:id="rId1"/>
            </a:rPr>
            <a:t>https://sh.rustup.rs</a:t>
          </a:r>
          <a:r>
            <a:rPr lang="en-US"/>
            <a:t> | sh"</a:t>
          </a:r>
        </a:p>
      </dgm:t>
    </dgm:pt>
    <dgm:pt modelId="{467DB657-505F-4A30-82DD-A8192E297CC8}" type="parTrans" cxnId="{063ADB2F-9EB7-414A-AFE6-7748B065FCE7}">
      <dgm:prSet/>
      <dgm:spPr/>
      <dgm:t>
        <a:bodyPr/>
        <a:lstStyle/>
        <a:p>
          <a:endParaRPr lang="en-US"/>
        </a:p>
      </dgm:t>
    </dgm:pt>
    <dgm:pt modelId="{E2A14C1D-988A-42E2-A7E6-CD8467AB910E}" type="sibTrans" cxnId="{063ADB2F-9EB7-414A-AFE6-7748B065FCE7}">
      <dgm:prSet/>
      <dgm:spPr/>
      <dgm:t>
        <a:bodyPr/>
        <a:lstStyle/>
        <a:p>
          <a:endParaRPr lang="en-US"/>
        </a:p>
      </dgm:t>
    </dgm:pt>
    <dgm:pt modelId="{988E79BF-0B68-417B-9516-8FCED5E8F031}">
      <dgm:prSet/>
      <dgm:spPr/>
      <dgm:t>
        <a:bodyPr/>
        <a:lstStyle/>
        <a:p>
          <a:r>
            <a:rPr lang="en-US"/>
            <a:t>Then add the web assembly target</a:t>
          </a:r>
        </a:p>
      </dgm:t>
    </dgm:pt>
    <dgm:pt modelId="{0D81D39E-DDE5-4072-8402-C14F3451D5CF}" type="parTrans" cxnId="{FB2B6C0B-291E-44AF-A1E3-22D30E8F9E00}">
      <dgm:prSet/>
      <dgm:spPr/>
      <dgm:t>
        <a:bodyPr/>
        <a:lstStyle/>
        <a:p>
          <a:endParaRPr lang="en-US"/>
        </a:p>
      </dgm:t>
    </dgm:pt>
    <dgm:pt modelId="{ADF29DA1-87AA-4C8C-A574-35BF91AE1A1F}" type="sibTrans" cxnId="{FB2B6C0B-291E-44AF-A1E3-22D30E8F9E00}">
      <dgm:prSet/>
      <dgm:spPr/>
      <dgm:t>
        <a:bodyPr/>
        <a:lstStyle/>
        <a:p>
          <a:endParaRPr lang="en-US"/>
        </a:p>
      </dgm:t>
    </dgm:pt>
    <dgm:pt modelId="{D93AD55A-7622-4184-8640-F7305B30F6BD}">
      <dgm:prSet/>
      <dgm:spPr/>
      <dgm:t>
        <a:bodyPr/>
        <a:lstStyle/>
        <a:p>
          <a:r>
            <a:rPr lang="en-US"/>
            <a:t>For that we do this:</a:t>
          </a:r>
        </a:p>
      </dgm:t>
    </dgm:pt>
    <dgm:pt modelId="{BE265B15-36A3-4346-84E5-EEEADE03E8F9}" type="parTrans" cxnId="{9205B3AA-6778-4394-9ECE-984EA72F5606}">
      <dgm:prSet/>
      <dgm:spPr/>
      <dgm:t>
        <a:bodyPr/>
        <a:lstStyle/>
        <a:p>
          <a:endParaRPr lang="en-US"/>
        </a:p>
      </dgm:t>
    </dgm:pt>
    <dgm:pt modelId="{2C02CC82-3EA3-4D47-AA22-E0457EF35722}" type="sibTrans" cxnId="{9205B3AA-6778-4394-9ECE-984EA72F5606}">
      <dgm:prSet/>
      <dgm:spPr/>
      <dgm:t>
        <a:bodyPr/>
        <a:lstStyle/>
        <a:p>
          <a:endParaRPr lang="en-US"/>
        </a:p>
      </dgm:t>
    </dgm:pt>
    <dgm:pt modelId="{BFDF3107-C1AD-4C51-846A-3C5062426252}">
      <dgm:prSet/>
      <dgm:spPr/>
      <dgm:t>
        <a:bodyPr/>
        <a:lstStyle/>
        <a:p>
          <a:r>
            <a:rPr lang="en-US"/>
            <a:t>"rustup target add wasm32-unknown-unknown"</a:t>
          </a:r>
        </a:p>
      </dgm:t>
    </dgm:pt>
    <dgm:pt modelId="{E71B175F-7417-4B7B-B6FA-56A77ABFF7D6}" type="parTrans" cxnId="{80983769-0AC2-4438-BBB8-F6070492B03F}">
      <dgm:prSet/>
      <dgm:spPr/>
      <dgm:t>
        <a:bodyPr/>
        <a:lstStyle/>
        <a:p>
          <a:endParaRPr lang="en-US"/>
        </a:p>
      </dgm:t>
    </dgm:pt>
    <dgm:pt modelId="{DB20E303-5D28-4BA1-89DA-963C519F6C5D}" type="sibTrans" cxnId="{80983769-0AC2-4438-BBB8-F6070492B03F}">
      <dgm:prSet/>
      <dgm:spPr/>
      <dgm:t>
        <a:bodyPr/>
        <a:lstStyle/>
        <a:p>
          <a:endParaRPr lang="en-US"/>
        </a:p>
      </dgm:t>
    </dgm:pt>
    <dgm:pt modelId="{61EF1D6D-5502-4167-B997-67EF043B7422}">
      <dgm:prSet/>
      <dgm:spPr/>
      <dgm:t>
        <a:bodyPr/>
        <a:lstStyle/>
        <a:p>
          <a:r>
            <a:rPr lang="en-US"/>
            <a:t>Then we create new Rust project using the cargo function:</a:t>
          </a:r>
        </a:p>
      </dgm:t>
    </dgm:pt>
    <dgm:pt modelId="{2051C745-BA5C-4244-9B98-9634F0D6AD7F}" type="parTrans" cxnId="{4BBD7D28-8830-435A-A7C2-E7D844DA49A6}">
      <dgm:prSet/>
      <dgm:spPr/>
      <dgm:t>
        <a:bodyPr/>
        <a:lstStyle/>
        <a:p>
          <a:endParaRPr lang="en-US"/>
        </a:p>
      </dgm:t>
    </dgm:pt>
    <dgm:pt modelId="{7434F140-61F0-4934-A361-1FE141A2CFDA}" type="sibTrans" cxnId="{4BBD7D28-8830-435A-A7C2-E7D844DA49A6}">
      <dgm:prSet/>
      <dgm:spPr/>
      <dgm:t>
        <a:bodyPr/>
        <a:lstStyle/>
        <a:p>
          <a:endParaRPr lang="en-US"/>
        </a:p>
      </dgm:t>
    </dgm:pt>
    <dgm:pt modelId="{A0B2F95E-2C51-4417-84E9-027DA2EB6AAC}" type="pres">
      <dgm:prSet presAssocID="{5BC2A90D-D480-43F1-A40C-A8E9A353BC81}" presName="linear" presStyleCnt="0">
        <dgm:presLayoutVars>
          <dgm:animLvl val="lvl"/>
          <dgm:resizeHandles val="exact"/>
        </dgm:presLayoutVars>
      </dgm:prSet>
      <dgm:spPr/>
    </dgm:pt>
    <dgm:pt modelId="{217946B0-9364-45C6-B62D-4BCF28BBD4AC}" type="pres">
      <dgm:prSet presAssocID="{FEBFBB9F-CC38-4FAD-930D-8FD4480B1B16}" presName="parentText" presStyleLbl="node1" presStyleIdx="0" presStyleCnt="6">
        <dgm:presLayoutVars>
          <dgm:chMax val="0"/>
          <dgm:bulletEnabled val="1"/>
        </dgm:presLayoutVars>
      </dgm:prSet>
      <dgm:spPr/>
    </dgm:pt>
    <dgm:pt modelId="{49C399A4-FDD0-4770-8C3F-C4D8D156CC1F}" type="pres">
      <dgm:prSet presAssocID="{87EF39F1-6411-4DEC-94BC-CE32C995F881}" presName="spacer" presStyleCnt="0"/>
      <dgm:spPr/>
    </dgm:pt>
    <dgm:pt modelId="{84D90728-9AEC-47F4-A99F-182C9B9C63B8}" type="pres">
      <dgm:prSet presAssocID="{ED7DA926-DAAE-4FCD-9B80-2E6373E84969}" presName="parentText" presStyleLbl="node1" presStyleIdx="1" presStyleCnt="6">
        <dgm:presLayoutVars>
          <dgm:chMax val="0"/>
          <dgm:bulletEnabled val="1"/>
        </dgm:presLayoutVars>
      </dgm:prSet>
      <dgm:spPr/>
    </dgm:pt>
    <dgm:pt modelId="{77552942-60A9-4988-AF28-2343BA4680C8}" type="pres">
      <dgm:prSet presAssocID="{E2A14C1D-988A-42E2-A7E6-CD8467AB910E}" presName="spacer" presStyleCnt="0"/>
      <dgm:spPr/>
    </dgm:pt>
    <dgm:pt modelId="{365224E5-FB4E-4FC9-ACE3-990CEB24759E}" type="pres">
      <dgm:prSet presAssocID="{988E79BF-0B68-417B-9516-8FCED5E8F031}" presName="parentText" presStyleLbl="node1" presStyleIdx="2" presStyleCnt="6">
        <dgm:presLayoutVars>
          <dgm:chMax val="0"/>
          <dgm:bulletEnabled val="1"/>
        </dgm:presLayoutVars>
      </dgm:prSet>
      <dgm:spPr/>
    </dgm:pt>
    <dgm:pt modelId="{CB95B8FA-3400-4999-8A6E-195EC14A97A4}" type="pres">
      <dgm:prSet presAssocID="{ADF29DA1-87AA-4C8C-A574-35BF91AE1A1F}" presName="spacer" presStyleCnt="0"/>
      <dgm:spPr/>
    </dgm:pt>
    <dgm:pt modelId="{1531ADFD-D511-489B-B4F1-805114155E47}" type="pres">
      <dgm:prSet presAssocID="{D93AD55A-7622-4184-8640-F7305B30F6BD}" presName="parentText" presStyleLbl="node1" presStyleIdx="3" presStyleCnt="6">
        <dgm:presLayoutVars>
          <dgm:chMax val="0"/>
          <dgm:bulletEnabled val="1"/>
        </dgm:presLayoutVars>
      </dgm:prSet>
      <dgm:spPr/>
    </dgm:pt>
    <dgm:pt modelId="{3E9D13C3-D890-45E7-860A-873429FC540D}" type="pres">
      <dgm:prSet presAssocID="{2C02CC82-3EA3-4D47-AA22-E0457EF35722}" presName="spacer" presStyleCnt="0"/>
      <dgm:spPr/>
    </dgm:pt>
    <dgm:pt modelId="{BB3CC81F-8930-4FC5-8846-801E67B435F9}" type="pres">
      <dgm:prSet presAssocID="{BFDF3107-C1AD-4C51-846A-3C5062426252}" presName="parentText" presStyleLbl="node1" presStyleIdx="4" presStyleCnt="6">
        <dgm:presLayoutVars>
          <dgm:chMax val="0"/>
          <dgm:bulletEnabled val="1"/>
        </dgm:presLayoutVars>
      </dgm:prSet>
      <dgm:spPr/>
    </dgm:pt>
    <dgm:pt modelId="{7CFEAE5F-1DC0-4BE6-8976-989B0191E1EA}" type="pres">
      <dgm:prSet presAssocID="{DB20E303-5D28-4BA1-89DA-963C519F6C5D}" presName="spacer" presStyleCnt="0"/>
      <dgm:spPr/>
    </dgm:pt>
    <dgm:pt modelId="{784C6620-40B3-436B-AC55-65D1BBF38222}" type="pres">
      <dgm:prSet presAssocID="{61EF1D6D-5502-4167-B997-67EF043B7422}" presName="parentText" presStyleLbl="node1" presStyleIdx="5" presStyleCnt="6">
        <dgm:presLayoutVars>
          <dgm:chMax val="0"/>
          <dgm:bulletEnabled val="1"/>
        </dgm:presLayoutVars>
      </dgm:prSet>
      <dgm:spPr/>
    </dgm:pt>
  </dgm:ptLst>
  <dgm:cxnLst>
    <dgm:cxn modelId="{4F29CD04-DE15-4666-9DC0-C019D0A4BCB9}" type="presOf" srcId="{ED7DA926-DAAE-4FCD-9B80-2E6373E84969}" destId="{84D90728-9AEC-47F4-A99F-182C9B9C63B8}" srcOrd="0" destOrd="0" presId="urn:microsoft.com/office/officeart/2005/8/layout/vList2"/>
    <dgm:cxn modelId="{FB2B6C0B-291E-44AF-A1E3-22D30E8F9E00}" srcId="{5BC2A90D-D480-43F1-A40C-A8E9A353BC81}" destId="{988E79BF-0B68-417B-9516-8FCED5E8F031}" srcOrd="2" destOrd="0" parTransId="{0D81D39E-DDE5-4072-8402-C14F3451D5CF}" sibTransId="{ADF29DA1-87AA-4C8C-A574-35BF91AE1A1F}"/>
    <dgm:cxn modelId="{21F47120-851B-4B11-97B7-15A474E6306C}" type="presOf" srcId="{BFDF3107-C1AD-4C51-846A-3C5062426252}" destId="{BB3CC81F-8930-4FC5-8846-801E67B435F9}" srcOrd="0" destOrd="0" presId="urn:microsoft.com/office/officeart/2005/8/layout/vList2"/>
    <dgm:cxn modelId="{4BBD7D28-8830-435A-A7C2-E7D844DA49A6}" srcId="{5BC2A90D-D480-43F1-A40C-A8E9A353BC81}" destId="{61EF1D6D-5502-4167-B997-67EF043B7422}" srcOrd="5" destOrd="0" parTransId="{2051C745-BA5C-4244-9B98-9634F0D6AD7F}" sibTransId="{7434F140-61F0-4934-A361-1FE141A2CFDA}"/>
    <dgm:cxn modelId="{063ADB2F-9EB7-414A-AFE6-7748B065FCE7}" srcId="{5BC2A90D-D480-43F1-A40C-A8E9A353BC81}" destId="{ED7DA926-DAAE-4FCD-9B80-2E6373E84969}" srcOrd="1" destOrd="0" parTransId="{467DB657-505F-4A30-82DD-A8192E297CC8}" sibTransId="{E2A14C1D-988A-42E2-A7E6-CD8467AB910E}"/>
    <dgm:cxn modelId="{B77BBA3A-C7DF-4389-BC72-8A6F4D6F753C}" type="presOf" srcId="{D93AD55A-7622-4184-8640-F7305B30F6BD}" destId="{1531ADFD-D511-489B-B4F1-805114155E47}" srcOrd="0" destOrd="0" presId="urn:microsoft.com/office/officeart/2005/8/layout/vList2"/>
    <dgm:cxn modelId="{80983769-0AC2-4438-BBB8-F6070492B03F}" srcId="{5BC2A90D-D480-43F1-A40C-A8E9A353BC81}" destId="{BFDF3107-C1AD-4C51-846A-3C5062426252}" srcOrd="4" destOrd="0" parTransId="{E71B175F-7417-4B7B-B6FA-56A77ABFF7D6}" sibTransId="{DB20E303-5D28-4BA1-89DA-963C519F6C5D}"/>
    <dgm:cxn modelId="{FF450B8C-86E7-4660-B295-45CEB1F80C02}" type="presOf" srcId="{61EF1D6D-5502-4167-B997-67EF043B7422}" destId="{784C6620-40B3-436B-AC55-65D1BBF38222}" srcOrd="0" destOrd="0" presId="urn:microsoft.com/office/officeart/2005/8/layout/vList2"/>
    <dgm:cxn modelId="{C269C2A2-4BE7-449C-AE96-91F26F77487F}" type="presOf" srcId="{FEBFBB9F-CC38-4FAD-930D-8FD4480B1B16}" destId="{217946B0-9364-45C6-B62D-4BCF28BBD4AC}" srcOrd="0" destOrd="0" presId="urn:microsoft.com/office/officeart/2005/8/layout/vList2"/>
    <dgm:cxn modelId="{9205B3AA-6778-4394-9ECE-984EA72F5606}" srcId="{5BC2A90D-D480-43F1-A40C-A8E9A353BC81}" destId="{D93AD55A-7622-4184-8640-F7305B30F6BD}" srcOrd="3" destOrd="0" parTransId="{BE265B15-36A3-4346-84E5-EEEADE03E8F9}" sibTransId="{2C02CC82-3EA3-4D47-AA22-E0457EF35722}"/>
    <dgm:cxn modelId="{074B4FB5-C435-44FD-AF1D-FE10A19F9BF4}" type="presOf" srcId="{988E79BF-0B68-417B-9516-8FCED5E8F031}" destId="{365224E5-FB4E-4FC9-ACE3-990CEB24759E}" srcOrd="0" destOrd="0" presId="urn:microsoft.com/office/officeart/2005/8/layout/vList2"/>
    <dgm:cxn modelId="{52AC97ED-9A63-4930-A7B4-01225B69C178}" srcId="{5BC2A90D-D480-43F1-A40C-A8E9A353BC81}" destId="{FEBFBB9F-CC38-4FAD-930D-8FD4480B1B16}" srcOrd="0" destOrd="0" parTransId="{D268DCA6-A108-40CD-A39E-A05972055E08}" sibTransId="{87EF39F1-6411-4DEC-94BC-CE32C995F881}"/>
    <dgm:cxn modelId="{437688FB-48C0-4F16-9E54-7E6968BFD71E}" type="presOf" srcId="{5BC2A90D-D480-43F1-A40C-A8E9A353BC81}" destId="{A0B2F95E-2C51-4417-84E9-027DA2EB6AAC}" srcOrd="0" destOrd="0" presId="urn:microsoft.com/office/officeart/2005/8/layout/vList2"/>
    <dgm:cxn modelId="{F7CB501A-69C0-4804-8500-C706A339E940}" type="presParOf" srcId="{A0B2F95E-2C51-4417-84E9-027DA2EB6AAC}" destId="{217946B0-9364-45C6-B62D-4BCF28BBD4AC}" srcOrd="0" destOrd="0" presId="urn:microsoft.com/office/officeart/2005/8/layout/vList2"/>
    <dgm:cxn modelId="{83D371FA-167F-4310-863C-B1EB9FAC34A3}" type="presParOf" srcId="{A0B2F95E-2C51-4417-84E9-027DA2EB6AAC}" destId="{49C399A4-FDD0-4770-8C3F-C4D8D156CC1F}" srcOrd="1" destOrd="0" presId="urn:microsoft.com/office/officeart/2005/8/layout/vList2"/>
    <dgm:cxn modelId="{B90E5A1E-5EAE-42ED-8F5B-DBC9D276497B}" type="presParOf" srcId="{A0B2F95E-2C51-4417-84E9-027DA2EB6AAC}" destId="{84D90728-9AEC-47F4-A99F-182C9B9C63B8}" srcOrd="2" destOrd="0" presId="urn:microsoft.com/office/officeart/2005/8/layout/vList2"/>
    <dgm:cxn modelId="{A9F50CF8-AA17-4BFF-8494-F41C2F93904B}" type="presParOf" srcId="{A0B2F95E-2C51-4417-84E9-027DA2EB6AAC}" destId="{77552942-60A9-4988-AF28-2343BA4680C8}" srcOrd="3" destOrd="0" presId="urn:microsoft.com/office/officeart/2005/8/layout/vList2"/>
    <dgm:cxn modelId="{3B7E48C7-6C35-45D4-B429-E7CCBCB3AAB7}" type="presParOf" srcId="{A0B2F95E-2C51-4417-84E9-027DA2EB6AAC}" destId="{365224E5-FB4E-4FC9-ACE3-990CEB24759E}" srcOrd="4" destOrd="0" presId="urn:microsoft.com/office/officeart/2005/8/layout/vList2"/>
    <dgm:cxn modelId="{79993B97-E984-4E75-93B9-94D802E379E7}" type="presParOf" srcId="{A0B2F95E-2C51-4417-84E9-027DA2EB6AAC}" destId="{CB95B8FA-3400-4999-8A6E-195EC14A97A4}" srcOrd="5" destOrd="0" presId="urn:microsoft.com/office/officeart/2005/8/layout/vList2"/>
    <dgm:cxn modelId="{01A8753F-D74A-4C67-8A6A-3415D24F0731}" type="presParOf" srcId="{A0B2F95E-2C51-4417-84E9-027DA2EB6AAC}" destId="{1531ADFD-D511-489B-B4F1-805114155E47}" srcOrd="6" destOrd="0" presId="urn:microsoft.com/office/officeart/2005/8/layout/vList2"/>
    <dgm:cxn modelId="{6CD0F0A4-74BB-4298-867C-E9523A1AB156}" type="presParOf" srcId="{A0B2F95E-2C51-4417-84E9-027DA2EB6AAC}" destId="{3E9D13C3-D890-45E7-860A-873429FC540D}" srcOrd="7" destOrd="0" presId="urn:microsoft.com/office/officeart/2005/8/layout/vList2"/>
    <dgm:cxn modelId="{83F853D1-0388-4B1C-952D-BC19730D9073}" type="presParOf" srcId="{A0B2F95E-2C51-4417-84E9-027DA2EB6AAC}" destId="{BB3CC81F-8930-4FC5-8846-801E67B435F9}" srcOrd="8" destOrd="0" presId="urn:microsoft.com/office/officeart/2005/8/layout/vList2"/>
    <dgm:cxn modelId="{CC3F43E5-A688-4B55-8742-FF55E73765A0}" type="presParOf" srcId="{A0B2F95E-2C51-4417-84E9-027DA2EB6AAC}" destId="{7CFEAE5F-1DC0-4BE6-8976-989B0191E1EA}" srcOrd="9" destOrd="0" presId="urn:microsoft.com/office/officeart/2005/8/layout/vList2"/>
    <dgm:cxn modelId="{836F5BD6-F1BA-4A69-952A-682893D9029C}" type="presParOf" srcId="{A0B2F95E-2C51-4417-84E9-027DA2EB6AAC}" destId="{784C6620-40B3-436B-AC55-65D1BBF3822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7B169-7125-4E40-8721-AA3A466E92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6E5D0E-456B-4F83-9B41-769FC8A88DD7}">
      <dgm:prSet/>
      <dgm:spPr/>
      <dgm:t>
        <a:bodyPr/>
        <a:lstStyle/>
        <a:p>
          <a:r>
            <a:rPr lang="en-US" dirty="0"/>
            <a:t>Write rust code   </a:t>
          </a:r>
        </a:p>
      </dgm:t>
    </dgm:pt>
    <dgm:pt modelId="{DA364274-A968-4118-AEB5-5FCAF801AFE2}" type="parTrans" cxnId="{B7D6DBAB-685C-41CC-9CFD-A9241F0CB1B5}">
      <dgm:prSet/>
      <dgm:spPr/>
      <dgm:t>
        <a:bodyPr/>
        <a:lstStyle/>
        <a:p>
          <a:endParaRPr lang="en-US"/>
        </a:p>
      </dgm:t>
    </dgm:pt>
    <dgm:pt modelId="{510CCEAE-806A-4FDF-B22D-68DEEB12470D}" type="sibTrans" cxnId="{B7D6DBAB-685C-41CC-9CFD-A9241F0CB1B5}">
      <dgm:prSet/>
      <dgm:spPr/>
      <dgm:t>
        <a:bodyPr/>
        <a:lstStyle/>
        <a:p>
          <a:endParaRPr lang="en-US"/>
        </a:p>
      </dgm:t>
    </dgm:pt>
    <dgm:pt modelId="{A6C0BD32-130E-4343-8539-55BCED865E7B}">
      <dgm:prSet/>
      <dgm:spPr/>
      <dgm:t>
        <a:bodyPr/>
        <a:lstStyle/>
        <a:p>
          <a:r>
            <a:rPr lang="en-US" dirty="0"/>
            <a:t>make the functions public to use in </a:t>
          </a:r>
          <a:r>
            <a:rPr lang="en-US" dirty="0" err="1"/>
            <a:t>javascript</a:t>
          </a:r>
        </a:p>
      </dgm:t>
    </dgm:pt>
    <dgm:pt modelId="{9A43C21A-DDAE-407B-84C7-F6BB8DE2216B}" type="parTrans" cxnId="{1A1CF710-A39B-47C0-975E-5B2F8234FCC9}">
      <dgm:prSet/>
      <dgm:spPr/>
      <dgm:t>
        <a:bodyPr/>
        <a:lstStyle/>
        <a:p>
          <a:endParaRPr lang="en-US"/>
        </a:p>
      </dgm:t>
    </dgm:pt>
    <dgm:pt modelId="{96FD526E-B4E8-4104-9F57-E18F382A7162}" type="sibTrans" cxnId="{1A1CF710-A39B-47C0-975E-5B2F8234FCC9}">
      <dgm:prSet/>
      <dgm:spPr/>
      <dgm:t>
        <a:bodyPr/>
        <a:lstStyle/>
        <a:p>
          <a:endParaRPr lang="en-US"/>
        </a:p>
      </dgm:t>
    </dgm:pt>
    <dgm:pt modelId="{85CF4072-D049-4430-825E-602B8409A9F6}">
      <dgm:prSet/>
      <dgm:spPr/>
      <dgm:t>
        <a:bodyPr/>
        <a:lstStyle/>
        <a:p>
          <a:r>
            <a:rPr lang="en-US" dirty="0"/>
            <a:t>Compile to web assembly :</a:t>
          </a:r>
        </a:p>
      </dgm:t>
    </dgm:pt>
    <dgm:pt modelId="{F59D44A7-61B6-4643-A82D-B8FD92D55905}" type="parTrans" cxnId="{EDF3C21B-4E31-4D94-AFBC-AB66FB75C00A}">
      <dgm:prSet/>
      <dgm:spPr/>
      <dgm:t>
        <a:bodyPr/>
        <a:lstStyle/>
        <a:p>
          <a:endParaRPr lang="en-US"/>
        </a:p>
      </dgm:t>
    </dgm:pt>
    <dgm:pt modelId="{15012B3D-E23C-44CD-A263-C1DB4E315BE4}" type="sibTrans" cxnId="{EDF3C21B-4E31-4D94-AFBC-AB66FB75C00A}">
      <dgm:prSet/>
      <dgm:spPr/>
      <dgm:t>
        <a:bodyPr/>
        <a:lstStyle/>
        <a:p>
          <a:endParaRPr lang="en-US"/>
        </a:p>
      </dgm:t>
    </dgm:pt>
    <dgm:pt modelId="{8D8C6BA7-BCBC-4D82-B93B-8A2812BA9677}">
      <dgm:prSet/>
      <dgm:spPr/>
      <dgm:t>
        <a:bodyPr/>
        <a:lstStyle/>
        <a:p>
          <a:r>
            <a:rPr lang="en-US" dirty="0"/>
            <a:t>"cargo build --release --target wasm32-unknown-unknown"</a:t>
          </a:r>
        </a:p>
      </dgm:t>
    </dgm:pt>
    <dgm:pt modelId="{6E96EF16-752C-4368-94F4-1162EA323AC1}" type="parTrans" cxnId="{79C05FA5-6D75-4193-9A74-7F3FD50075D1}">
      <dgm:prSet/>
      <dgm:spPr/>
      <dgm:t>
        <a:bodyPr/>
        <a:lstStyle/>
        <a:p>
          <a:endParaRPr lang="en-US"/>
        </a:p>
      </dgm:t>
    </dgm:pt>
    <dgm:pt modelId="{52FA3B4B-9C5E-414E-A47F-BD16C5A896E3}" type="sibTrans" cxnId="{79C05FA5-6D75-4193-9A74-7F3FD50075D1}">
      <dgm:prSet/>
      <dgm:spPr/>
      <dgm:t>
        <a:bodyPr/>
        <a:lstStyle/>
        <a:p>
          <a:endParaRPr lang="en-US"/>
        </a:p>
      </dgm:t>
    </dgm:pt>
    <dgm:pt modelId="{FB3C91F6-5CF7-483F-8A11-E85463B2716F}">
      <dgm:prSet/>
      <dgm:spPr/>
      <dgm:t>
        <a:bodyPr/>
        <a:lstStyle/>
        <a:p>
          <a:r>
            <a:rPr lang="en-US" dirty="0"/>
            <a:t>The file will be in the location -"target/wasm32-unknown-unknown/release/</a:t>
          </a:r>
          <a:r>
            <a:rPr lang="en-US" dirty="0" err="1"/>
            <a:t>your_project.wasm</a:t>
          </a:r>
          <a:r>
            <a:rPr lang="en-US" dirty="0"/>
            <a:t>"</a:t>
          </a:r>
        </a:p>
      </dgm:t>
    </dgm:pt>
    <dgm:pt modelId="{DF7E3239-437A-44CA-82E3-810083949D66}" type="parTrans" cxnId="{85BAE306-F29F-413E-8BF0-640C6ADB5A14}">
      <dgm:prSet/>
      <dgm:spPr/>
      <dgm:t>
        <a:bodyPr/>
        <a:lstStyle/>
        <a:p>
          <a:endParaRPr lang="en-US"/>
        </a:p>
      </dgm:t>
    </dgm:pt>
    <dgm:pt modelId="{130215E1-1673-4C89-8FEF-BF6B4403C0FA}" type="sibTrans" cxnId="{85BAE306-F29F-413E-8BF0-640C6ADB5A14}">
      <dgm:prSet/>
      <dgm:spPr/>
      <dgm:t>
        <a:bodyPr/>
        <a:lstStyle/>
        <a:p>
          <a:endParaRPr lang="en-US"/>
        </a:p>
      </dgm:t>
    </dgm:pt>
    <dgm:pt modelId="{E848A71C-878A-4974-BC81-98400E4CF41E}">
      <dgm:prSet/>
      <dgm:spPr/>
      <dgm:t>
        <a:bodyPr/>
        <a:lstStyle/>
        <a:p>
          <a:r>
            <a:rPr lang="en-US" dirty="0"/>
            <a:t>Install </a:t>
          </a:r>
          <a:r>
            <a:rPr lang="en-US" dirty="0" err="1"/>
            <a:t>wasm-bindgen</a:t>
          </a:r>
          <a:r>
            <a:rPr lang="en-US" dirty="0"/>
            <a:t> then to integrate this with </a:t>
          </a:r>
          <a:r>
            <a:rPr lang="en-US" dirty="0" err="1"/>
            <a:t>javascript</a:t>
          </a:r>
          <a:r>
            <a:rPr lang="en-US" dirty="0"/>
            <a:t>.</a:t>
          </a:r>
        </a:p>
      </dgm:t>
    </dgm:pt>
    <dgm:pt modelId="{78DF1892-E479-43C4-A35E-C8F6A3DCAD04}" type="parTrans" cxnId="{18DC9778-0F64-418C-964C-5BE586F5918B}">
      <dgm:prSet/>
      <dgm:spPr/>
      <dgm:t>
        <a:bodyPr/>
        <a:lstStyle/>
        <a:p>
          <a:endParaRPr lang="en-US"/>
        </a:p>
      </dgm:t>
    </dgm:pt>
    <dgm:pt modelId="{7BF7A65A-5577-461B-A16C-45E13DDD6EFB}" type="sibTrans" cxnId="{18DC9778-0F64-418C-964C-5BE586F5918B}">
      <dgm:prSet/>
      <dgm:spPr/>
      <dgm:t>
        <a:bodyPr/>
        <a:lstStyle/>
        <a:p>
          <a:endParaRPr lang="en-US"/>
        </a:p>
      </dgm:t>
    </dgm:pt>
    <dgm:pt modelId="{6A836881-D8ED-4B5B-8281-0449C94444A2}">
      <dgm:prSet/>
      <dgm:spPr/>
      <dgm:t>
        <a:bodyPr/>
        <a:lstStyle/>
        <a:p>
          <a:r>
            <a:rPr lang="en-US" dirty="0"/>
            <a:t>"cargo install </a:t>
          </a:r>
          <a:r>
            <a:rPr lang="en-US" dirty="0" err="1"/>
            <a:t>wasm</a:t>
          </a:r>
          <a:r>
            <a:rPr lang="en-US" dirty="0"/>
            <a:t>-</a:t>
          </a:r>
          <a:r>
            <a:rPr lang="en-US" dirty="0" err="1"/>
            <a:t>bindgen</a:t>
          </a:r>
          <a:r>
            <a:rPr lang="en-US" dirty="0"/>
            <a:t>-cli"</a:t>
          </a:r>
        </a:p>
      </dgm:t>
    </dgm:pt>
    <dgm:pt modelId="{D985268F-FFDD-48F4-9F37-6E9C38271477}" type="parTrans" cxnId="{B2714BD2-EAA1-4601-A492-282D8FE85D20}">
      <dgm:prSet/>
      <dgm:spPr/>
      <dgm:t>
        <a:bodyPr/>
        <a:lstStyle/>
        <a:p>
          <a:endParaRPr lang="en-US"/>
        </a:p>
      </dgm:t>
    </dgm:pt>
    <dgm:pt modelId="{82BD7C70-C214-4A79-BC05-E11980595D59}" type="sibTrans" cxnId="{B2714BD2-EAA1-4601-A492-282D8FE85D20}">
      <dgm:prSet/>
      <dgm:spPr/>
      <dgm:t>
        <a:bodyPr/>
        <a:lstStyle/>
        <a:p>
          <a:endParaRPr lang="en-US"/>
        </a:p>
      </dgm:t>
    </dgm:pt>
    <dgm:pt modelId="{422D787E-4481-459B-B8AF-08006404937A}" type="pres">
      <dgm:prSet presAssocID="{6DA7B169-7125-4E40-8721-AA3A466E923F}" presName="linear" presStyleCnt="0">
        <dgm:presLayoutVars>
          <dgm:animLvl val="lvl"/>
          <dgm:resizeHandles val="exact"/>
        </dgm:presLayoutVars>
      </dgm:prSet>
      <dgm:spPr/>
    </dgm:pt>
    <dgm:pt modelId="{51A2C137-17FB-4D9B-83F7-1F4B1430584A}" type="pres">
      <dgm:prSet presAssocID="{3F6E5D0E-456B-4F83-9B41-769FC8A88DD7}" presName="parentText" presStyleLbl="node1" presStyleIdx="0" presStyleCnt="7">
        <dgm:presLayoutVars>
          <dgm:chMax val="0"/>
          <dgm:bulletEnabled val="1"/>
        </dgm:presLayoutVars>
      </dgm:prSet>
      <dgm:spPr/>
    </dgm:pt>
    <dgm:pt modelId="{3DEB2B3C-7F11-4C2E-A3AE-C916E3BCF5C2}" type="pres">
      <dgm:prSet presAssocID="{510CCEAE-806A-4FDF-B22D-68DEEB12470D}" presName="spacer" presStyleCnt="0"/>
      <dgm:spPr/>
    </dgm:pt>
    <dgm:pt modelId="{57AFA946-4E22-45A6-8FE0-91269B2E3B4C}" type="pres">
      <dgm:prSet presAssocID="{A6C0BD32-130E-4343-8539-55BCED865E7B}" presName="parentText" presStyleLbl="node1" presStyleIdx="1" presStyleCnt="7">
        <dgm:presLayoutVars>
          <dgm:chMax val="0"/>
          <dgm:bulletEnabled val="1"/>
        </dgm:presLayoutVars>
      </dgm:prSet>
      <dgm:spPr/>
    </dgm:pt>
    <dgm:pt modelId="{0032A79F-35C9-4628-8826-572A80FDBF3D}" type="pres">
      <dgm:prSet presAssocID="{96FD526E-B4E8-4104-9F57-E18F382A7162}" presName="spacer" presStyleCnt="0"/>
      <dgm:spPr/>
    </dgm:pt>
    <dgm:pt modelId="{770B5ED0-8AFD-495D-B0D2-7CF256A608E9}" type="pres">
      <dgm:prSet presAssocID="{85CF4072-D049-4430-825E-602B8409A9F6}" presName="parentText" presStyleLbl="node1" presStyleIdx="2" presStyleCnt="7">
        <dgm:presLayoutVars>
          <dgm:chMax val="0"/>
          <dgm:bulletEnabled val="1"/>
        </dgm:presLayoutVars>
      </dgm:prSet>
      <dgm:spPr/>
    </dgm:pt>
    <dgm:pt modelId="{E975A7E9-7C3C-4FA8-88FC-AD9E33355E2A}" type="pres">
      <dgm:prSet presAssocID="{15012B3D-E23C-44CD-A263-C1DB4E315BE4}" presName="spacer" presStyleCnt="0"/>
      <dgm:spPr/>
    </dgm:pt>
    <dgm:pt modelId="{38341F05-BBAA-4C70-BF39-3F2D84C142C9}" type="pres">
      <dgm:prSet presAssocID="{8D8C6BA7-BCBC-4D82-B93B-8A2812BA9677}" presName="parentText" presStyleLbl="node1" presStyleIdx="3" presStyleCnt="7">
        <dgm:presLayoutVars>
          <dgm:chMax val="0"/>
          <dgm:bulletEnabled val="1"/>
        </dgm:presLayoutVars>
      </dgm:prSet>
      <dgm:spPr/>
    </dgm:pt>
    <dgm:pt modelId="{F1C83499-0CD9-45AB-B29B-56C8B4B5AEFE}" type="pres">
      <dgm:prSet presAssocID="{52FA3B4B-9C5E-414E-A47F-BD16C5A896E3}" presName="spacer" presStyleCnt="0"/>
      <dgm:spPr/>
    </dgm:pt>
    <dgm:pt modelId="{5316EDA6-4F49-4C78-A084-03D81F39380E}" type="pres">
      <dgm:prSet presAssocID="{FB3C91F6-5CF7-483F-8A11-E85463B2716F}" presName="parentText" presStyleLbl="node1" presStyleIdx="4" presStyleCnt="7">
        <dgm:presLayoutVars>
          <dgm:chMax val="0"/>
          <dgm:bulletEnabled val="1"/>
        </dgm:presLayoutVars>
      </dgm:prSet>
      <dgm:spPr/>
    </dgm:pt>
    <dgm:pt modelId="{0D09256E-5E0B-46BE-8582-1F186A63C2AC}" type="pres">
      <dgm:prSet presAssocID="{130215E1-1673-4C89-8FEF-BF6B4403C0FA}" presName="spacer" presStyleCnt="0"/>
      <dgm:spPr/>
    </dgm:pt>
    <dgm:pt modelId="{7968F5FE-F708-489D-BECB-6B96CA029EE2}" type="pres">
      <dgm:prSet presAssocID="{E848A71C-878A-4974-BC81-98400E4CF41E}" presName="parentText" presStyleLbl="node1" presStyleIdx="5" presStyleCnt="7">
        <dgm:presLayoutVars>
          <dgm:chMax val="0"/>
          <dgm:bulletEnabled val="1"/>
        </dgm:presLayoutVars>
      </dgm:prSet>
      <dgm:spPr/>
    </dgm:pt>
    <dgm:pt modelId="{5D324234-8DE8-410A-BF74-FCEBDF690D9D}" type="pres">
      <dgm:prSet presAssocID="{7BF7A65A-5577-461B-A16C-45E13DDD6EFB}" presName="spacer" presStyleCnt="0"/>
      <dgm:spPr/>
    </dgm:pt>
    <dgm:pt modelId="{7725BD16-C682-48A1-9FB9-FE444314DAE2}" type="pres">
      <dgm:prSet presAssocID="{6A836881-D8ED-4B5B-8281-0449C94444A2}" presName="parentText" presStyleLbl="node1" presStyleIdx="6" presStyleCnt="7">
        <dgm:presLayoutVars>
          <dgm:chMax val="0"/>
          <dgm:bulletEnabled val="1"/>
        </dgm:presLayoutVars>
      </dgm:prSet>
      <dgm:spPr/>
    </dgm:pt>
  </dgm:ptLst>
  <dgm:cxnLst>
    <dgm:cxn modelId="{85BAE306-F29F-413E-8BF0-640C6ADB5A14}" srcId="{6DA7B169-7125-4E40-8721-AA3A466E923F}" destId="{FB3C91F6-5CF7-483F-8A11-E85463B2716F}" srcOrd="4" destOrd="0" parTransId="{DF7E3239-437A-44CA-82E3-810083949D66}" sibTransId="{130215E1-1673-4C89-8FEF-BF6B4403C0FA}"/>
    <dgm:cxn modelId="{1A1CF710-A39B-47C0-975E-5B2F8234FCC9}" srcId="{6DA7B169-7125-4E40-8721-AA3A466E923F}" destId="{A6C0BD32-130E-4343-8539-55BCED865E7B}" srcOrd="1" destOrd="0" parTransId="{9A43C21A-DDAE-407B-84C7-F6BB8DE2216B}" sibTransId="{96FD526E-B4E8-4104-9F57-E18F382A7162}"/>
    <dgm:cxn modelId="{74341F14-E70A-4E48-B6D1-B08CD72B073A}" type="presOf" srcId="{8D8C6BA7-BCBC-4D82-B93B-8A2812BA9677}" destId="{38341F05-BBAA-4C70-BF39-3F2D84C142C9}" srcOrd="0" destOrd="0" presId="urn:microsoft.com/office/officeart/2005/8/layout/vList2"/>
    <dgm:cxn modelId="{2AB34719-98F8-436E-A910-53CD755EC3BA}" type="presOf" srcId="{E848A71C-878A-4974-BC81-98400E4CF41E}" destId="{7968F5FE-F708-489D-BECB-6B96CA029EE2}" srcOrd="0" destOrd="0" presId="urn:microsoft.com/office/officeart/2005/8/layout/vList2"/>
    <dgm:cxn modelId="{EDF3C21B-4E31-4D94-AFBC-AB66FB75C00A}" srcId="{6DA7B169-7125-4E40-8721-AA3A466E923F}" destId="{85CF4072-D049-4430-825E-602B8409A9F6}" srcOrd="2" destOrd="0" parTransId="{F59D44A7-61B6-4643-A82D-B8FD92D55905}" sibTransId="{15012B3D-E23C-44CD-A263-C1DB4E315BE4}"/>
    <dgm:cxn modelId="{CE26795D-AACC-4E9F-9E68-E32F3D4C0497}" type="presOf" srcId="{A6C0BD32-130E-4343-8539-55BCED865E7B}" destId="{57AFA946-4E22-45A6-8FE0-91269B2E3B4C}" srcOrd="0" destOrd="0" presId="urn:microsoft.com/office/officeart/2005/8/layout/vList2"/>
    <dgm:cxn modelId="{4C963471-E8B6-4992-B0B4-9C9E834A746E}" type="presOf" srcId="{6DA7B169-7125-4E40-8721-AA3A466E923F}" destId="{422D787E-4481-459B-B8AF-08006404937A}" srcOrd="0" destOrd="0" presId="urn:microsoft.com/office/officeart/2005/8/layout/vList2"/>
    <dgm:cxn modelId="{18DC9778-0F64-418C-964C-5BE586F5918B}" srcId="{6DA7B169-7125-4E40-8721-AA3A466E923F}" destId="{E848A71C-878A-4974-BC81-98400E4CF41E}" srcOrd="5" destOrd="0" parTransId="{78DF1892-E479-43C4-A35E-C8F6A3DCAD04}" sibTransId="{7BF7A65A-5577-461B-A16C-45E13DDD6EFB}"/>
    <dgm:cxn modelId="{AD4EB17B-4EC0-4A7F-AA93-074FC67569EC}" type="presOf" srcId="{FB3C91F6-5CF7-483F-8A11-E85463B2716F}" destId="{5316EDA6-4F49-4C78-A084-03D81F39380E}" srcOrd="0" destOrd="0" presId="urn:microsoft.com/office/officeart/2005/8/layout/vList2"/>
    <dgm:cxn modelId="{79C05FA5-6D75-4193-9A74-7F3FD50075D1}" srcId="{6DA7B169-7125-4E40-8721-AA3A466E923F}" destId="{8D8C6BA7-BCBC-4D82-B93B-8A2812BA9677}" srcOrd="3" destOrd="0" parTransId="{6E96EF16-752C-4368-94F4-1162EA323AC1}" sibTransId="{52FA3B4B-9C5E-414E-A47F-BD16C5A896E3}"/>
    <dgm:cxn modelId="{B7D6DBAB-685C-41CC-9CFD-A9241F0CB1B5}" srcId="{6DA7B169-7125-4E40-8721-AA3A466E923F}" destId="{3F6E5D0E-456B-4F83-9B41-769FC8A88DD7}" srcOrd="0" destOrd="0" parTransId="{DA364274-A968-4118-AEB5-5FCAF801AFE2}" sibTransId="{510CCEAE-806A-4FDF-B22D-68DEEB12470D}"/>
    <dgm:cxn modelId="{B2714BD2-EAA1-4601-A492-282D8FE85D20}" srcId="{6DA7B169-7125-4E40-8721-AA3A466E923F}" destId="{6A836881-D8ED-4B5B-8281-0449C94444A2}" srcOrd="6" destOrd="0" parTransId="{D985268F-FFDD-48F4-9F37-6E9C38271477}" sibTransId="{82BD7C70-C214-4A79-BC05-E11980595D59}"/>
    <dgm:cxn modelId="{22A652D6-2C7E-472D-B132-88826B902D43}" type="presOf" srcId="{6A836881-D8ED-4B5B-8281-0449C94444A2}" destId="{7725BD16-C682-48A1-9FB9-FE444314DAE2}" srcOrd="0" destOrd="0" presId="urn:microsoft.com/office/officeart/2005/8/layout/vList2"/>
    <dgm:cxn modelId="{8F8675F9-221E-47E2-95E0-8DFE618C0F9F}" type="presOf" srcId="{3F6E5D0E-456B-4F83-9B41-769FC8A88DD7}" destId="{51A2C137-17FB-4D9B-83F7-1F4B1430584A}" srcOrd="0" destOrd="0" presId="urn:microsoft.com/office/officeart/2005/8/layout/vList2"/>
    <dgm:cxn modelId="{3D12E3F9-CD90-44C1-9F92-91EC685F2B7C}" type="presOf" srcId="{85CF4072-D049-4430-825E-602B8409A9F6}" destId="{770B5ED0-8AFD-495D-B0D2-7CF256A608E9}" srcOrd="0" destOrd="0" presId="urn:microsoft.com/office/officeart/2005/8/layout/vList2"/>
    <dgm:cxn modelId="{8EE3CD65-069C-406E-B29E-8AE2538C55A1}" type="presParOf" srcId="{422D787E-4481-459B-B8AF-08006404937A}" destId="{51A2C137-17FB-4D9B-83F7-1F4B1430584A}" srcOrd="0" destOrd="0" presId="urn:microsoft.com/office/officeart/2005/8/layout/vList2"/>
    <dgm:cxn modelId="{0E32099E-8315-47D3-A45F-DE69E0D3D7FA}" type="presParOf" srcId="{422D787E-4481-459B-B8AF-08006404937A}" destId="{3DEB2B3C-7F11-4C2E-A3AE-C916E3BCF5C2}" srcOrd="1" destOrd="0" presId="urn:microsoft.com/office/officeart/2005/8/layout/vList2"/>
    <dgm:cxn modelId="{594FEC0C-6740-4274-B8E5-C5FFCCCEDF04}" type="presParOf" srcId="{422D787E-4481-459B-B8AF-08006404937A}" destId="{57AFA946-4E22-45A6-8FE0-91269B2E3B4C}" srcOrd="2" destOrd="0" presId="urn:microsoft.com/office/officeart/2005/8/layout/vList2"/>
    <dgm:cxn modelId="{FFE1EEE1-8377-4EF5-86C8-258D83A76E2F}" type="presParOf" srcId="{422D787E-4481-459B-B8AF-08006404937A}" destId="{0032A79F-35C9-4628-8826-572A80FDBF3D}" srcOrd="3" destOrd="0" presId="urn:microsoft.com/office/officeart/2005/8/layout/vList2"/>
    <dgm:cxn modelId="{4BEB07CC-6CF3-44F1-96B9-686A890E497E}" type="presParOf" srcId="{422D787E-4481-459B-B8AF-08006404937A}" destId="{770B5ED0-8AFD-495D-B0D2-7CF256A608E9}" srcOrd="4" destOrd="0" presId="urn:microsoft.com/office/officeart/2005/8/layout/vList2"/>
    <dgm:cxn modelId="{EEF9AE1D-A67A-49E6-9989-08E8567B9786}" type="presParOf" srcId="{422D787E-4481-459B-B8AF-08006404937A}" destId="{E975A7E9-7C3C-4FA8-88FC-AD9E33355E2A}" srcOrd="5" destOrd="0" presId="urn:microsoft.com/office/officeart/2005/8/layout/vList2"/>
    <dgm:cxn modelId="{8BDC850D-BF05-4D77-A00D-28A7DA9BAE34}" type="presParOf" srcId="{422D787E-4481-459B-B8AF-08006404937A}" destId="{38341F05-BBAA-4C70-BF39-3F2D84C142C9}" srcOrd="6" destOrd="0" presId="urn:microsoft.com/office/officeart/2005/8/layout/vList2"/>
    <dgm:cxn modelId="{8EA06723-5784-4B41-B8AE-9F3D7BD7813F}" type="presParOf" srcId="{422D787E-4481-459B-B8AF-08006404937A}" destId="{F1C83499-0CD9-45AB-B29B-56C8B4B5AEFE}" srcOrd="7" destOrd="0" presId="urn:microsoft.com/office/officeart/2005/8/layout/vList2"/>
    <dgm:cxn modelId="{DBF7DD61-A8C2-4DE2-80C5-37FB5DE27EF5}" type="presParOf" srcId="{422D787E-4481-459B-B8AF-08006404937A}" destId="{5316EDA6-4F49-4C78-A084-03D81F39380E}" srcOrd="8" destOrd="0" presId="urn:microsoft.com/office/officeart/2005/8/layout/vList2"/>
    <dgm:cxn modelId="{BA577FB9-AD50-43AD-933B-1C033A6EDD5A}" type="presParOf" srcId="{422D787E-4481-459B-B8AF-08006404937A}" destId="{0D09256E-5E0B-46BE-8582-1F186A63C2AC}" srcOrd="9" destOrd="0" presId="urn:microsoft.com/office/officeart/2005/8/layout/vList2"/>
    <dgm:cxn modelId="{BF015E22-2A2A-4436-B69D-59A25A77826E}" type="presParOf" srcId="{422D787E-4481-459B-B8AF-08006404937A}" destId="{7968F5FE-F708-489D-BECB-6B96CA029EE2}" srcOrd="10" destOrd="0" presId="urn:microsoft.com/office/officeart/2005/8/layout/vList2"/>
    <dgm:cxn modelId="{1CA1A54B-FD40-4841-A5A3-0C5DD840137E}" type="presParOf" srcId="{422D787E-4481-459B-B8AF-08006404937A}" destId="{5D324234-8DE8-410A-BF74-FCEBDF690D9D}" srcOrd="11" destOrd="0" presId="urn:microsoft.com/office/officeart/2005/8/layout/vList2"/>
    <dgm:cxn modelId="{3EAABB58-E81B-49D7-953C-7EAEFEF91A30}" type="presParOf" srcId="{422D787E-4481-459B-B8AF-08006404937A}" destId="{7725BD16-C682-48A1-9FB9-FE444314DAE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3C7D4-8BA3-4DC0-9D4B-428000CEAD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6B691B-AB1B-4C14-91FD-0DEFC93796AB}">
      <dgm:prSet/>
      <dgm:spPr/>
      <dgm:t>
        <a:bodyPr/>
        <a:lstStyle/>
        <a:p>
          <a:r>
            <a:rPr lang="en-US"/>
            <a:t>Then we use the function wasm-bindgen to integrate javascript and rust.</a:t>
          </a:r>
        </a:p>
      </dgm:t>
    </dgm:pt>
    <dgm:pt modelId="{B139FA58-44E2-45D3-86F3-A8E0EAE7FAC3}" type="parTrans" cxnId="{3DB13C69-9CC2-473A-BD35-22601C3CE03E}">
      <dgm:prSet/>
      <dgm:spPr/>
      <dgm:t>
        <a:bodyPr/>
        <a:lstStyle/>
        <a:p>
          <a:endParaRPr lang="en-US"/>
        </a:p>
      </dgm:t>
    </dgm:pt>
    <dgm:pt modelId="{3FA768C2-8BEF-4181-920E-0917677A4649}" type="sibTrans" cxnId="{3DB13C69-9CC2-473A-BD35-22601C3CE03E}">
      <dgm:prSet/>
      <dgm:spPr/>
      <dgm:t>
        <a:bodyPr/>
        <a:lstStyle/>
        <a:p>
          <a:endParaRPr lang="en-US"/>
        </a:p>
      </dgm:t>
    </dgm:pt>
    <dgm:pt modelId="{64BFF2F7-1312-42F9-9687-DA09C278CAFA}">
      <dgm:prSet/>
      <dgm:spPr/>
      <dgm:t>
        <a:bodyPr/>
        <a:lstStyle/>
        <a:p>
          <a:r>
            <a:rPr lang="en-US"/>
            <a:t>"wasm-bindgen --target web --out-dir wasm_output target/wasm32-unknown-unknown/release/your_project.wasm"</a:t>
          </a:r>
        </a:p>
      </dgm:t>
    </dgm:pt>
    <dgm:pt modelId="{0C46536E-0BA6-48DB-9CA5-A1C1A994E684}" type="parTrans" cxnId="{A2F414FB-C82B-422F-8864-88FE47E3DA62}">
      <dgm:prSet/>
      <dgm:spPr/>
      <dgm:t>
        <a:bodyPr/>
        <a:lstStyle/>
        <a:p>
          <a:endParaRPr lang="en-US"/>
        </a:p>
      </dgm:t>
    </dgm:pt>
    <dgm:pt modelId="{587613E8-71D4-436C-95D9-9480B9AA6BF9}" type="sibTrans" cxnId="{A2F414FB-C82B-422F-8864-88FE47E3DA62}">
      <dgm:prSet/>
      <dgm:spPr/>
      <dgm:t>
        <a:bodyPr/>
        <a:lstStyle/>
        <a:p>
          <a:endParaRPr lang="en-US"/>
        </a:p>
      </dgm:t>
    </dgm:pt>
    <dgm:pt modelId="{9EE76AE8-8985-4047-A42D-8C07D25E5265}">
      <dgm:prSet/>
      <dgm:spPr/>
      <dgm:t>
        <a:bodyPr/>
        <a:lstStyle/>
        <a:p>
          <a:r>
            <a:rPr lang="en-US"/>
            <a:t>Alternatively-</a:t>
          </a:r>
        </a:p>
      </dgm:t>
    </dgm:pt>
    <dgm:pt modelId="{DA7085D1-7BA8-4CAA-9885-5FC7D13277EA}" type="parTrans" cxnId="{C5BE55D8-6B53-4B52-93B3-6ED3CFC6DDBF}">
      <dgm:prSet/>
      <dgm:spPr/>
      <dgm:t>
        <a:bodyPr/>
        <a:lstStyle/>
        <a:p>
          <a:endParaRPr lang="en-US"/>
        </a:p>
      </dgm:t>
    </dgm:pt>
    <dgm:pt modelId="{320A4B98-D213-4168-953E-F52A273ABEF8}" type="sibTrans" cxnId="{C5BE55D8-6B53-4B52-93B3-6ED3CFC6DDBF}">
      <dgm:prSet/>
      <dgm:spPr/>
      <dgm:t>
        <a:bodyPr/>
        <a:lstStyle/>
        <a:p>
          <a:endParaRPr lang="en-US"/>
        </a:p>
      </dgm:t>
    </dgm:pt>
    <dgm:pt modelId="{D24C29B1-FE8E-4A04-9BA9-46ECDC4CBA64}">
      <dgm:prSet/>
      <dgm:spPr/>
      <dgm:t>
        <a:bodyPr/>
        <a:lstStyle/>
        <a:p>
          <a:r>
            <a:rPr lang="en-US"/>
            <a:t>You can run two other commands-</a:t>
          </a:r>
        </a:p>
      </dgm:t>
    </dgm:pt>
    <dgm:pt modelId="{E9B85795-8D02-4BE4-B5AC-CD50456586A6}" type="parTrans" cxnId="{AA483C4A-031D-4D7C-855C-19B66189AD79}">
      <dgm:prSet/>
      <dgm:spPr/>
      <dgm:t>
        <a:bodyPr/>
        <a:lstStyle/>
        <a:p>
          <a:endParaRPr lang="en-US"/>
        </a:p>
      </dgm:t>
    </dgm:pt>
    <dgm:pt modelId="{C044226E-31E8-4B7D-8BEF-9CAB5C6816C7}" type="sibTrans" cxnId="{AA483C4A-031D-4D7C-855C-19B66189AD79}">
      <dgm:prSet/>
      <dgm:spPr/>
      <dgm:t>
        <a:bodyPr/>
        <a:lstStyle/>
        <a:p>
          <a:endParaRPr lang="en-US"/>
        </a:p>
      </dgm:t>
    </dgm:pt>
    <dgm:pt modelId="{8FF42707-89A2-4297-BD5E-D8A623451C9D}">
      <dgm:prSet/>
      <dgm:spPr/>
      <dgm:t>
        <a:bodyPr/>
        <a:lstStyle/>
        <a:p>
          <a:r>
            <a:rPr lang="en-US"/>
            <a:t>"cargo install wasm-pack</a:t>
          </a:r>
        </a:p>
      </dgm:t>
    </dgm:pt>
    <dgm:pt modelId="{CD7ED1AF-181A-49A1-9C07-EB5FE19D0E05}" type="parTrans" cxnId="{D971DA0A-792F-4FCF-A415-0588F8A611B3}">
      <dgm:prSet/>
      <dgm:spPr/>
      <dgm:t>
        <a:bodyPr/>
        <a:lstStyle/>
        <a:p>
          <a:endParaRPr lang="en-US"/>
        </a:p>
      </dgm:t>
    </dgm:pt>
    <dgm:pt modelId="{62979F1D-5550-4D11-AEFB-0E9D666B52BE}" type="sibTrans" cxnId="{D971DA0A-792F-4FCF-A415-0588F8A611B3}">
      <dgm:prSet/>
      <dgm:spPr/>
      <dgm:t>
        <a:bodyPr/>
        <a:lstStyle/>
        <a:p>
          <a:endParaRPr lang="en-US"/>
        </a:p>
      </dgm:t>
    </dgm:pt>
    <dgm:pt modelId="{CCFA0980-129E-4A19-A33D-8BA8D603AB8C}">
      <dgm:prSet/>
      <dgm:spPr/>
      <dgm:t>
        <a:bodyPr/>
        <a:lstStyle/>
        <a:p>
          <a:r>
            <a:rPr lang="en-US"/>
            <a:t>wasm-pack build --target web"</a:t>
          </a:r>
        </a:p>
      </dgm:t>
    </dgm:pt>
    <dgm:pt modelId="{E177602A-B14C-4419-ADFE-B42B14A63AFA}" type="parTrans" cxnId="{B5D373DD-CE24-407C-A8BE-9B748D32B016}">
      <dgm:prSet/>
      <dgm:spPr/>
      <dgm:t>
        <a:bodyPr/>
        <a:lstStyle/>
        <a:p>
          <a:endParaRPr lang="en-US"/>
        </a:p>
      </dgm:t>
    </dgm:pt>
    <dgm:pt modelId="{5C5120EB-4D36-44B8-8683-2D4374E44A2F}" type="sibTrans" cxnId="{B5D373DD-CE24-407C-A8BE-9B748D32B016}">
      <dgm:prSet/>
      <dgm:spPr/>
      <dgm:t>
        <a:bodyPr/>
        <a:lstStyle/>
        <a:p>
          <a:endParaRPr lang="en-US"/>
        </a:p>
      </dgm:t>
    </dgm:pt>
    <dgm:pt modelId="{1FEBD560-1638-4688-A01C-E6EC6E2B6D56}">
      <dgm:prSet/>
      <dgm:spPr/>
      <dgm:t>
        <a:bodyPr/>
        <a:lstStyle/>
        <a:p>
          <a:r>
            <a:rPr lang="en-US"/>
            <a:t>Then we import the code through javascript.</a:t>
          </a:r>
        </a:p>
      </dgm:t>
    </dgm:pt>
    <dgm:pt modelId="{15E01819-5DBD-47A8-8F88-AD6955C2473A}" type="parTrans" cxnId="{DC32E0A1-F5B2-411F-8E20-6C5C04E44D40}">
      <dgm:prSet/>
      <dgm:spPr/>
      <dgm:t>
        <a:bodyPr/>
        <a:lstStyle/>
        <a:p>
          <a:endParaRPr lang="en-US"/>
        </a:p>
      </dgm:t>
    </dgm:pt>
    <dgm:pt modelId="{F3B905BD-6C7C-4300-ACDA-3B802EB10878}" type="sibTrans" cxnId="{DC32E0A1-F5B2-411F-8E20-6C5C04E44D40}">
      <dgm:prSet/>
      <dgm:spPr/>
      <dgm:t>
        <a:bodyPr/>
        <a:lstStyle/>
        <a:p>
          <a:endParaRPr lang="en-US"/>
        </a:p>
      </dgm:t>
    </dgm:pt>
    <dgm:pt modelId="{44AFBA0B-D2B2-4275-9CD7-C6B003423E23}" type="pres">
      <dgm:prSet presAssocID="{C5E3C7D4-8BA3-4DC0-9D4B-428000CEAD13}" presName="linear" presStyleCnt="0">
        <dgm:presLayoutVars>
          <dgm:animLvl val="lvl"/>
          <dgm:resizeHandles val="exact"/>
        </dgm:presLayoutVars>
      </dgm:prSet>
      <dgm:spPr/>
    </dgm:pt>
    <dgm:pt modelId="{27743AAC-112A-4909-B794-C48EA7380D80}" type="pres">
      <dgm:prSet presAssocID="{C06B691B-AB1B-4C14-91FD-0DEFC93796AB}" presName="parentText" presStyleLbl="node1" presStyleIdx="0" presStyleCnt="7">
        <dgm:presLayoutVars>
          <dgm:chMax val="0"/>
          <dgm:bulletEnabled val="1"/>
        </dgm:presLayoutVars>
      </dgm:prSet>
      <dgm:spPr/>
    </dgm:pt>
    <dgm:pt modelId="{150A281C-E7B9-4F72-A14C-B179662FAFD8}" type="pres">
      <dgm:prSet presAssocID="{3FA768C2-8BEF-4181-920E-0917677A4649}" presName="spacer" presStyleCnt="0"/>
      <dgm:spPr/>
    </dgm:pt>
    <dgm:pt modelId="{B3B9CF2A-06CF-477A-9977-E0E5FD32F44B}" type="pres">
      <dgm:prSet presAssocID="{64BFF2F7-1312-42F9-9687-DA09C278CAFA}" presName="parentText" presStyleLbl="node1" presStyleIdx="1" presStyleCnt="7">
        <dgm:presLayoutVars>
          <dgm:chMax val="0"/>
          <dgm:bulletEnabled val="1"/>
        </dgm:presLayoutVars>
      </dgm:prSet>
      <dgm:spPr/>
    </dgm:pt>
    <dgm:pt modelId="{7F83855C-A63C-415B-85E1-12D7680B7C8D}" type="pres">
      <dgm:prSet presAssocID="{587613E8-71D4-436C-95D9-9480B9AA6BF9}" presName="spacer" presStyleCnt="0"/>
      <dgm:spPr/>
    </dgm:pt>
    <dgm:pt modelId="{6D336461-87B9-4073-947E-95B25A2DFCC6}" type="pres">
      <dgm:prSet presAssocID="{9EE76AE8-8985-4047-A42D-8C07D25E5265}" presName="parentText" presStyleLbl="node1" presStyleIdx="2" presStyleCnt="7">
        <dgm:presLayoutVars>
          <dgm:chMax val="0"/>
          <dgm:bulletEnabled val="1"/>
        </dgm:presLayoutVars>
      </dgm:prSet>
      <dgm:spPr/>
    </dgm:pt>
    <dgm:pt modelId="{A453BF96-9B97-48D0-9B45-EDD44ABEB96D}" type="pres">
      <dgm:prSet presAssocID="{320A4B98-D213-4168-953E-F52A273ABEF8}" presName="spacer" presStyleCnt="0"/>
      <dgm:spPr/>
    </dgm:pt>
    <dgm:pt modelId="{4EACCBDE-5479-439E-8016-12B2E9770099}" type="pres">
      <dgm:prSet presAssocID="{D24C29B1-FE8E-4A04-9BA9-46ECDC4CBA64}" presName="parentText" presStyleLbl="node1" presStyleIdx="3" presStyleCnt="7">
        <dgm:presLayoutVars>
          <dgm:chMax val="0"/>
          <dgm:bulletEnabled val="1"/>
        </dgm:presLayoutVars>
      </dgm:prSet>
      <dgm:spPr/>
    </dgm:pt>
    <dgm:pt modelId="{98C56978-A3EE-4316-A041-BB4866000663}" type="pres">
      <dgm:prSet presAssocID="{C044226E-31E8-4B7D-8BEF-9CAB5C6816C7}" presName="spacer" presStyleCnt="0"/>
      <dgm:spPr/>
    </dgm:pt>
    <dgm:pt modelId="{4A982B40-59F9-44CF-885F-4FBDBA86DA97}" type="pres">
      <dgm:prSet presAssocID="{8FF42707-89A2-4297-BD5E-D8A623451C9D}" presName="parentText" presStyleLbl="node1" presStyleIdx="4" presStyleCnt="7">
        <dgm:presLayoutVars>
          <dgm:chMax val="0"/>
          <dgm:bulletEnabled val="1"/>
        </dgm:presLayoutVars>
      </dgm:prSet>
      <dgm:spPr/>
    </dgm:pt>
    <dgm:pt modelId="{4FF73493-D299-428C-AC9F-B4BB683DB675}" type="pres">
      <dgm:prSet presAssocID="{62979F1D-5550-4D11-AEFB-0E9D666B52BE}" presName="spacer" presStyleCnt="0"/>
      <dgm:spPr/>
    </dgm:pt>
    <dgm:pt modelId="{0864F16F-15FB-4E87-8630-1A27F3C1A660}" type="pres">
      <dgm:prSet presAssocID="{CCFA0980-129E-4A19-A33D-8BA8D603AB8C}" presName="parentText" presStyleLbl="node1" presStyleIdx="5" presStyleCnt="7">
        <dgm:presLayoutVars>
          <dgm:chMax val="0"/>
          <dgm:bulletEnabled val="1"/>
        </dgm:presLayoutVars>
      </dgm:prSet>
      <dgm:spPr/>
    </dgm:pt>
    <dgm:pt modelId="{979785B5-E15B-44C0-8275-DFEDEAB9C86F}" type="pres">
      <dgm:prSet presAssocID="{5C5120EB-4D36-44B8-8683-2D4374E44A2F}" presName="spacer" presStyleCnt="0"/>
      <dgm:spPr/>
    </dgm:pt>
    <dgm:pt modelId="{F1350020-077E-4C46-91D4-D2FB2F685073}" type="pres">
      <dgm:prSet presAssocID="{1FEBD560-1638-4688-A01C-E6EC6E2B6D56}" presName="parentText" presStyleLbl="node1" presStyleIdx="6" presStyleCnt="7">
        <dgm:presLayoutVars>
          <dgm:chMax val="0"/>
          <dgm:bulletEnabled val="1"/>
        </dgm:presLayoutVars>
      </dgm:prSet>
      <dgm:spPr/>
    </dgm:pt>
  </dgm:ptLst>
  <dgm:cxnLst>
    <dgm:cxn modelId="{D971DA0A-792F-4FCF-A415-0588F8A611B3}" srcId="{C5E3C7D4-8BA3-4DC0-9D4B-428000CEAD13}" destId="{8FF42707-89A2-4297-BD5E-D8A623451C9D}" srcOrd="4" destOrd="0" parTransId="{CD7ED1AF-181A-49A1-9C07-EB5FE19D0E05}" sibTransId="{62979F1D-5550-4D11-AEFB-0E9D666B52BE}"/>
    <dgm:cxn modelId="{2F2E891D-A9A7-4443-809A-F5DDDFCFAFCF}" type="presOf" srcId="{64BFF2F7-1312-42F9-9687-DA09C278CAFA}" destId="{B3B9CF2A-06CF-477A-9977-E0E5FD32F44B}" srcOrd="0" destOrd="0" presId="urn:microsoft.com/office/officeart/2005/8/layout/vList2"/>
    <dgm:cxn modelId="{3DB13C69-9CC2-473A-BD35-22601C3CE03E}" srcId="{C5E3C7D4-8BA3-4DC0-9D4B-428000CEAD13}" destId="{C06B691B-AB1B-4C14-91FD-0DEFC93796AB}" srcOrd="0" destOrd="0" parTransId="{B139FA58-44E2-45D3-86F3-A8E0EAE7FAC3}" sibTransId="{3FA768C2-8BEF-4181-920E-0917677A4649}"/>
    <dgm:cxn modelId="{AA483C4A-031D-4D7C-855C-19B66189AD79}" srcId="{C5E3C7D4-8BA3-4DC0-9D4B-428000CEAD13}" destId="{D24C29B1-FE8E-4A04-9BA9-46ECDC4CBA64}" srcOrd="3" destOrd="0" parTransId="{E9B85795-8D02-4BE4-B5AC-CD50456586A6}" sibTransId="{C044226E-31E8-4B7D-8BEF-9CAB5C6816C7}"/>
    <dgm:cxn modelId="{C771CA58-5C25-477A-B17D-8088355A12C5}" type="presOf" srcId="{9EE76AE8-8985-4047-A42D-8C07D25E5265}" destId="{6D336461-87B9-4073-947E-95B25A2DFCC6}" srcOrd="0" destOrd="0" presId="urn:microsoft.com/office/officeart/2005/8/layout/vList2"/>
    <dgm:cxn modelId="{E8D1F295-018B-41C2-ABE0-B5629AEBE645}" type="presOf" srcId="{D24C29B1-FE8E-4A04-9BA9-46ECDC4CBA64}" destId="{4EACCBDE-5479-439E-8016-12B2E9770099}" srcOrd="0" destOrd="0" presId="urn:microsoft.com/office/officeart/2005/8/layout/vList2"/>
    <dgm:cxn modelId="{CB408A96-AC7D-4151-A064-A5FA1FE9304E}" type="presOf" srcId="{1FEBD560-1638-4688-A01C-E6EC6E2B6D56}" destId="{F1350020-077E-4C46-91D4-D2FB2F685073}" srcOrd="0" destOrd="0" presId="urn:microsoft.com/office/officeart/2005/8/layout/vList2"/>
    <dgm:cxn modelId="{AD2F6097-F139-4237-87E4-24CFC83AAECC}" type="presOf" srcId="{C06B691B-AB1B-4C14-91FD-0DEFC93796AB}" destId="{27743AAC-112A-4909-B794-C48EA7380D80}" srcOrd="0" destOrd="0" presId="urn:microsoft.com/office/officeart/2005/8/layout/vList2"/>
    <dgm:cxn modelId="{DC32E0A1-F5B2-411F-8E20-6C5C04E44D40}" srcId="{C5E3C7D4-8BA3-4DC0-9D4B-428000CEAD13}" destId="{1FEBD560-1638-4688-A01C-E6EC6E2B6D56}" srcOrd="6" destOrd="0" parTransId="{15E01819-5DBD-47A8-8F88-AD6955C2473A}" sibTransId="{F3B905BD-6C7C-4300-ACDA-3B802EB10878}"/>
    <dgm:cxn modelId="{511878AB-977B-44E9-934F-76F9ECB5304A}" type="presOf" srcId="{8FF42707-89A2-4297-BD5E-D8A623451C9D}" destId="{4A982B40-59F9-44CF-885F-4FBDBA86DA97}" srcOrd="0" destOrd="0" presId="urn:microsoft.com/office/officeart/2005/8/layout/vList2"/>
    <dgm:cxn modelId="{7B72DDC1-FAE8-41EB-9B1B-A08BED69E76A}" type="presOf" srcId="{C5E3C7D4-8BA3-4DC0-9D4B-428000CEAD13}" destId="{44AFBA0B-D2B2-4275-9CD7-C6B003423E23}" srcOrd="0" destOrd="0" presId="urn:microsoft.com/office/officeart/2005/8/layout/vList2"/>
    <dgm:cxn modelId="{C5BE55D8-6B53-4B52-93B3-6ED3CFC6DDBF}" srcId="{C5E3C7D4-8BA3-4DC0-9D4B-428000CEAD13}" destId="{9EE76AE8-8985-4047-A42D-8C07D25E5265}" srcOrd="2" destOrd="0" parTransId="{DA7085D1-7BA8-4CAA-9885-5FC7D13277EA}" sibTransId="{320A4B98-D213-4168-953E-F52A273ABEF8}"/>
    <dgm:cxn modelId="{B5D373DD-CE24-407C-A8BE-9B748D32B016}" srcId="{C5E3C7D4-8BA3-4DC0-9D4B-428000CEAD13}" destId="{CCFA0980-129E-4A19-A33D-8BA8D603AB8C}" srcOrd="5" destOrd="0" parTransId="{E177602A-B14C-4419-ADFE-B42B14A63AFA}" sibTransId="{5C5120EB-4D36-44B8-8683-2D4374E44A2F}"/>
    <dgm:cxn modelId="{AA134FEC-C69B-43AB-82D7-30FA79374083}" type="presOf" srcId="{CCFA0980-129E-4A19-A33D-8BA8D603AB8C}" destId="{0864F16F-15FB-4E87-8630-1A27F3C1A660}" srcOrd="0" destOrd="0" presId="urn:microsoft.com/office/officeart/2005/8/layout/vList2"/>
    <dgm:cxn modelId="{A2F414FB-C82B-422F-8864-88FE47E3DA62}" srcId="{C5E3C7D4-8BA3-4DC0-9D4B-428000CEAD13}" destId="{64BFF2F7-1312-42F9-9687-DA09C278CAFA}" srcOrd="1" destOrd="0" parTransId="{0C46536E-0BA6-48DB-9CA5-A1C1A994E684}" sibTransId="{587613E8-71D4-436C-95D9-9480B9AA6BF9}"/>
    <dgm:cxn modelId="{DFC56560-EA66-41F1-AC87-5188DCC77C9F}" type="presParOf" srcId="{44AFBA0B-D2B2-4275-9CD7-C6B003423E23}" destId="{27743AAC-112A-4909-B794-C48EA7380D80}" srcOrd="0" destOrd="0" presId="urn:microsoft.com/office/officeart/2005/8/layout/vList2"/>
    <dgm:cxn modelId="{6F91649C-83A3-4EA1-85C7-5B6BC334B81B}" type="presParOf" srcId="{44AFBA0B-D2B2-4275-9CD7-C6B003423E23}" destId="{150A281C-E7B9-4F72-A14C-B179662FAFD8}" srcOrd="1" destOrd="0" presId="urn:microsoft.com/office/officeart/2005/8/layout/vList2"/>
    <dgm:cxn modelId="{B04FBE0D-EE19-4F3D-8FA1-E4166ED8169B}" type="presParOf" srcId="{44AFBA0B-D2B2-4275-9CD7-C6B003423E23}" destId="{B3B9CF2A-06CF-477A-9977-E0E5FD32F44B}" srcOrd="2" destOrd="0" presId="urn:microsoft.com/office/officeart/2005/8/layout/vList2"/>
    <dgm:cxn modelId="{9700D4AE-4099-467E-8DFF-24BB366EEA99}" type="presParOf" srcId="{44AFBA0B-D2B2-4275-9CD7-C6B003423E23}" destId="{7F83855C-A63C-415B-85E1-12D7680B7C8D}" srcOrd="3" destOrd="0" presId="urn:microsoft.com/office/officeart/2005/8/layout/vList2"/>
    <dgm:cxn modelId="{FA55C931-F98C-481F-BC05-8BE9A2C57DDF}" type="presParOf" srcId="{44AFBA0B-D2B2-4275-9CD7-C6B003423E23}" destId="{6D336461-87B9-4073-947E-95B25A2DFCC6}" srcOrd="4" destOrd="0" presId="urn:microsoft.com/office/officeart/2005/8/layout/vList2"/>
    <dgm:cxn modelId="{D63CB82C-4C89-4856-81C2-2EC424C116E2}" type="presParOf" srcId="{44AFBA0B-D2B2-4275-9CD7-C6B003423E23}" destId="{A453BF96-9B97-48D0-9B45-EDD44ABEB96D}" srcOrd="5" destOrd="0" presId="urn:microsoft.com/office/officeart/2005/8/layout/vList2"/>
    <dgm:cxn modelId="{7C36D65F-A8F0-4910-82B4-1B35D51354BF}" type="presParOf" srcId="{44AFBA0B-D2B2-4275-9CD7-C6B003423E23}" destId="{4EACCBDE-5479-439E-8016-12B2E9770099}" srcOrd="6" destOrd="0" presId="urn:microsoft.com/office/officeart/2005/8/layout/vList2"/>
    <dgm:cxn modelId="{CFA983F2-F862-4BF5-A323-F94CBEC345FC}" type="presParOf" srcId="{44AFBA0B-D2B2-4275-9CD7-C6B003423E23}" destId="{98C56978-A3EE-4316-A041-BB4866000663}" srcOrd="7" destOrd="0" presId="urn:microsoft.com/office/officeart/2005/8/layout/vList2"/>
    <dgm:cxn modelId="{754F0927-9652-41A5-BB21-1BAAEA8194BF}" type="presParOf" srcId="{44AFBA0B-D2B2-4275-9CD7-C6B003423E23}" destId="{4A982B40-59F9-44CF-885F-4FBDBA86DA97}" srcOrd="8" destOrd="0" presId="urn:microsoft.com/office/officeart/2005/8/layout/vList2"/>
    <dgm:cxn modelId="{382B97BB-B93E-4415-B0D5-51C86732DAA2}" type="presParOf" srcId="{44AFBA0B-D2B2-4275-9CD7-C6B003423E23}" destId="{4FF73493-D299-428C-AC9F-B4BB683DB675}" srcOrd="9" destOrd="0" presId="urn:microsoft.com/office/officeart/2005/8/layout/vList2"/>
    <dgm:cxn modelId="{E85FBB6A-DD52-4CA7-BFB3-B4D6D61DC50E}" type="presParOf" srcId="{44AFBA0B-D2B2-4275-9CD7-C6B003423E23}" destId="{0864F16F-15FB-4E87-8630-1A27F3C1A660}" srcOrd="10" destOrd="0" presId="urn:microsoft.com/office/officeart/2005/8/layout/vList2"/>
    <dgm:cxn modelId="{7675514E-473D-47CC-BC71-004751C178DD}" type="presParOf" srcId="{44AFBA0B-D2B2-4275-9CD7-C6B003423E23}" destId="{979785B5-E15B-44C0-8275-DFEDEAB9C86F}" srcOrd="11" destOrd="0" presId="urn:microsoft.com/office/officeart/2005/8/layout/vList2"/>
    <dgm:cxn modelId="{A84877F4-8490-411B-8175-8AFC6CA7D8DC}" type="presParOf" srcId="{44AFBA0B-D2B2-4275-9CD7-C6B003423E23}" destId="{F1350020-077E-4C46-91D4-D2FB2F68507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671498-E21F-4809-9C4F-3C07C9BA8481}"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94FC24BC-61C0-4117-8C58-5201DF4EBC15}">
      <dgm:prSet/>
      <dgm:spPr/>
      <dgm:t>
        <a:bodyPr/>
        <a:lstStyle/>
        <a:p>
          <a:pPr rtl="0"/>
          <a:r>
            <a:rPr lang="en-US" dirty="0">
              <a:latin typeface="Trebuchet MS" panose="020B0603020202020204"/>
            </a:rPr>
            <a:t>Web Assembly</a:t>
          </a:r>
          <a:r>
            <a:rPr lang="en-US" dirty="0"/>
            <a:t> can be loaded and executed using JavaScript’s </a:t>
          </a:r>
          <a:r>
            <a:rPr lang="en-US" dirty="0">
              <a:latin typeface="Trebuchet MS" panose="020B0603020202020204"/>
            </a:rPr>
            <a:t>Web Assembly</a:t>
          </a:r>
          <a:r>
            <a:rPr lang="en-US" dirty="0"/>
            <a:t> API.</a:t>
          </a:r>
        </a:p>
      </dgm:t>
    </dgm:pt>
    <dgm:pt modelId="{C593344D-1B36-4143-B5D6-65FC57EBB113}" type="parTrans" cxnId="{AC251083-74FD-4B3E-9F2A-02F266A6D076}">
      <dgm:prSet/>
      <dgm:spPr/>
      <dgm:t>
        <a:bodyPr/>
        <a:lstStyle/>
        <a:p>
          <a:endParaRPr lang="en-US"/>
        </a:p>
      </dgm:t>
    </dgm:pt>
    <dgm:pt modelId="{420F32A1-E809-44D4-BE21-3F92BF4DC643}" type="sibTrans" cxnId="{AC251083-74FD-4B3E-9F2A-02F266A6D076}">
      <dgm:prSet/>
      <dgm:spPr/>
      <dgm:t>
        <a:bodyPr/>
        <a:lstStyle/>
        <a:p>
          <a:endParaRPr lang="en-US"/>
        </a:p>
      </dgm:t>
    </dgm:pt>
    <dgm:pt modelId="{0F731011-1BE0-4648-A38B-B696493FC69D}">
      <dgm:prSet/>
      <dgm:spPr/>
      <dgm:t>
        <a:bodyPr/>
        <a:lstStyle/>
        <a:p>
          <a:r>
            <a:rPr lang="en-US" dirty="0"/>
            <a:t>Example:</a:t>
          </a:r>
        </a:p>
      </dgm:t>
    </dgm:pt>
    <dgm:pt modelId="{93C35EE7-C279-4187-8E89-F7DF50D61937}" type="parTrans" cxnId="{4E63DEBB-41C4-49C4-BD92-E17AAAA5EBEA}">
      <dgm:prSet/>
      <dgm:spPr/>
      <dgm:t>
        <a:bodyPr/>
        <a:lstStyle/>
        <a:p>
          <a:endParaRPr lang="en-US"/>
        </a:p>
      </dgm:t>
    </dgm:pt>
    <dgm:pt modelId="{34B6D765-855E-47FF-A06F-20A6BD2742B1}" type="sibTrans" cxnId="{4E63DEBB-41C4-49C4-BD92-E17AAAA5EBEA}">
      <dgm:prSet/>
      <dgm:spPr/>
      <dgm:t>
        <a:bodyPr/>
        <a:lstStyle/>
        <a:p>
          <a:endParaRPr lang="en-US"/>
        </a:p>
      </dgm:t>
    </dgm:pt>
    <dgm:pt modelId="{A8D0D584-0497-4DE1-8DD2-E931AF9CEA79}" type="pres">
      <dgm:prSet presAssocID="{94671498-E21F-4809-9C4F-3C07C9BA8481}" presName="linear" presStyleCnt="0">
        <dgm:presLayoutVars>
          <dgm:animLvl val="lvl"/>
          <dgm:resizeHandles val="exact"/>
        </dgm:presLayoutVars>
      </dgm:prSet>
      <dgm:spPr/>
    </dgm:pt>
    <dgm:pt modelId="{F066371B-B9D3-4F8B-B2BA-29106C2D4342}" type="pres">
      <dgm:prSet presAssocID="{94FC24BC-61C0-4117-8C58-5201DF4EBC15}" presName="parentText" presStyleLbl="node1" presStyleIdx="0" presStyleCnt="2">
        <dgm:presLayoutVars>
          <dgm:chMax val="0"/>
          <dgm:bulletEnabled val="1"/>
        </dgm:presLayoutVars>
      </dgm:prSet>
      <dgm:spPr/>
    </dgm:pt>
    <dgm:pt modelId="{A3C5D3C7-C61C-489F-A679-F47E029DE436}" type="pres">
      <dgm:prSet presAssocID="{420F32A1-E809-44D4-BE21-3F92BF4DC643}" presName="spacer" presStyleCnt="0"/>
      <dgm:spPr/>
    </dgm:pt>
    <dgm:pt modelId="{74FA9800-D835-4E6D-8732-FA8911E7E7CE}" type="pres">
      <dgm:prSet presAssocID="{0F731011-1BE0-4648-A38B-B696493FC69D}" presName="parentText" presStyleLbl="node1" presStyleIdx="1" presStyleCnt="2">
        <dgm:presLayoutVars>
          <dgm:chMax val="0"/>
          <dgm:bulletEnabled val="1"/>
        </dgm:presLayoutVars>
      </dgm:prSet>
      <dgm:spPr/>
    </dgm:pt>
  </dgm:ptLst>
  <dgm:cxnLst>
    <dgm:cxn modelId="{F5F17536-255B-4D65-ABA7-441FE8060025}" type="presOf" srcId="{94FC24BC-61C0-4117-8C58-5201DF4EBC15}" destId="{F066371B-B9D3-4F8B-B2BA-29106C2D4342}" srcOrd="0" destOrd="0" presId="urn:microsoft.com/office/officeart/2005/8/layout/vList2"/>
    <dgm:cxn modelId="{6907165C-50B0-4B1C-AC02-E245015DB9E4}" type="presOf" srcId="{0F731011-1BE0-4648-A38B-B696493FC69D}" destId="{74FA9800-D835-4E6D-8732-FA8911E7E7CE}" srcOrd="0" destOrd="0" presId="urn:microsoft.com/office/officeart/2005/8/layout/vList2"/>
    <dgm:cxn modelId="{AC251083-74FD-4B3E-9F2A-02F266A6D076}" srcId="{94671498-E21F-4809-9C4F-3C07C9BA8481}" destId="{94FC24BC-61C0-4117-8C58-5201DF4EBC15}" srcOrd="0" destOrd="0" parTransId="{C593344D-1B36-4143-B5D6-65FC57EBB113}" sibTransId="{420F32A1-E809-44D4-BE21-3F92BF4DC643}"/>
    <dgm:cxn modelId="{4E63DEBB-41C4-49C4-BD92-E17AAAA5EBEA}" srcId="{94671498-E21F-4809-9C4F-3C07C9BA8481}" destId="{0F731011-1BE0-4648-A38B-B696493FC69D}" srcOrd="1" destOrd="0" parTransId="{93C35EE7-C279-4187-8E89-F7DF50D61937}" sibTransId="{34B6D765-855E-47FF-A06F-20A6BD2742B1}"/>
    <dgm:cxn modelId="{BEC22AC1-E28A-432E-9DDF-ABF72EA0F459}" type="presOf" srcId="{94671498-E21F-4809-9C4F-3C07C9BA8481}" destId="{A8D0D584-0497-4DE1-8DD2-E931AF9CEA79}" srcOrd="0" destOrd="0" presId="urn:microsoft.com/office/officeart/2005/8/layout/vList2"/>
    <dgm:cxn modelId="{784FFBEB-C838-4EE9-B0F9-B5C71A0C9E7E}" type="presParOf" srcId="{A8D0D584-0497-4DE1-8DD2-E931AF9CEA79}" destId="{F066371B-B9D3-4F8B-B2BA-29106C2D4342}" srcOrd="0" destOrd="0" presId="urn:microsoft.com/office/officeart/2005/8/layout/vList2"/>
    <dgm:cxn modelId="{266AD9BA-E4A4-492B-BCD8-7382FA1B9B38}" type="presParOf" srcId="{A8D0D584-0497-4DE1-8DD2-E931AF9CEA79}" destId="{A3C5D3C7-C61C-489F-A679-F47E029DE436}" srcOrd="1" destOrd="0" presId="urn:microsoft.com/office/officeart/2005/8/layout/vList2"/>
    <dgm:cxn modelId="{4673872B-5BAF-4573-905F-8D5613DD17DF}" type="presParOf" srcId="{A8D0D584-0497-4DE1-8DD2-E931AF9CEA79}" destId="{74FA9800-D835-4E6D-8732-FA8911E7E7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16B9D-504C-4A69-B233-BB04E9F78803}">
      <dsp:nvSpPr>
        <dsp:cNvPr id="0" name=""/>
        <dsp:cNvSpPr/>
      </dsp:nvSpPr>
      <dsp:spPr>
        <a:xfrm>
          <a:off x="0" y="84764"/>
          <a:ext cx="4992577" cy="155317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Web Assembly (</a:t>
          </a:r>
          <a:r>
            <a:rPr lang="en-US" sz="1600" kern="1200" dirty="0" err="1"/>
            <a:t>wasm</a:t>
          </a:r>
          <a:r>
            <a:rPr lang="en-US" sz="1600" kern="1200" dirty="0"/>
            <a:t>) is a simple machine model and executable format with an </a:t>
          </a:r>
          <a:r>
            <a:rPr lang="en-US" sz="1600" kern="1200" dirty="0">
              <a:hlinkClick xmlns:r="http://schemas.openxmlformats.org/officeDocument/2006/relationships" r:id="rId1"/>
            </a:rPr>
            <a:t>extensive specification</a:t>
          </a:r>
          <a:r>
            <a:rPr lang="en-US" sz="1600" kern="1200" dirty="0"/>
            <a:t>.</a:t>
          </a:r>
        </a:p>
      </dsp:txBody>
      <dsp:txXfrm>
        <a:off x="75820" y="160584"/>
        <a:ext cx="4840937" cy="1401535"/>
      </dsp:txXfrm>
    </dsp:sp>
    <dsp:sp modelId="{11DE0240-CDA7-48D3-9605-B0C6056139B8}">
      <dsp:nvSpPr>
        <dsp:cNvPr id="0" name=""/>
        <dsp:cNvSpPr/>
      </dsp:nvSpPr>
      <dsp:spPr>
        <a:xfrm>
          <a:off x="0" y="1684020"/>
          <a:ext cx="4992577" cy="155317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It is designed to be portable, compact, and execute at or near native speeds.</a:t>
          </a:r>
        </a:p>
      </dsp:txBody>
      <dsp:txXfrm>
        <a:off x="75820" y="1759840"/>
        <a:ext cx="4840937" cy="1401535"/>
      </dsp:txXfrm>
    </dsp:sp>
    <dsp:sp modelId="{A5120978-2596-46F9-B390-93A3236E7BEE}">
      <dsp:nvSpPr>
        <dsp:cNvPr id="0" name=""/>
        <dsp:cNvSpPr/>
      </dsp:nvSpPr>
      <dsp:spPr>
        <a:xfrm>
          <a:off x="0" y="3283275"/>
          <a:ext cx="4992577" cy="155317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Although it has gained attention in the JavaScript and web communities, it is not dependent on any specific host environment. Therefore, we can anticipate that, in the near future, it will evolve into a portable executable format applicable across various contexts.</a:t>
          </a:r>
        </a:p>
      </dsp:txBody>
      <dsp:txXfrm>
        <a:off x="75820" y="3359095"/>
        <a:ext cx="4840937" cy="1401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946B0-9364-45C6-B62D-4BCF28BBD4AC}">
      <dsp:nvSpPr>
        <dsp:cNvPr id="0" name=""/>
        <dsp:cNvSpPr/>
      </dsp:nvSpPr>
      <dsp:spPr>
        <a:xfrm>
          <a:off x="0" y="12126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First ensure you have rust installed . If not install it using Rustup:</a:t>
          </a:r>
        </a:p>
      </dsp:txBody>
      <dsp:txXfrm>
        <a:off x="27843" y="149104"/>
        <a:ext cx="6292028" cy="514689"/>
      </dsp:txXfrm>
    </dsp:sp>
    <dsp:sp modelId="{84D90728-9AEC-47F4-A99F-182C9B9C63B8}">
      <dsp:nvSpPr>
        <dsp:cNvPr id="0" name=""/>
        <dsp:cNvSpPr/>
      </dsp:nvSpPr>
      <dsp:spPr>
        <a:xfrm>
          <a:off x="0" y="73483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 this in the command line"curl --proto '=https' -- tlsv1.2 -sSf </a:t>
          </a:r>
          <a:r>
            <a:rPr lang="en-US" sz="1500" kern="1200">
              <a:hlinkClick xmlns:r="http://schemas.openxmlformats.org/officeDocument/2006/relationships" r:id="rId1"/>
            </a:rPr>
            <a:t>https://sh.rustup.rs</a:t>
          </a:r>
          <a:r>
            <a:rPr lang="en-US" sz="1500" kern="1200"/>
            <a:t> | sh"</a:t>
          </a:r>
        </a:p>
      </dsp:txBody>
      <dsp:txXfrm>
        <a:off x="27843" y="762679"/>
        <a:ext cx="6292028" cy="514689"/>
      </dsp:txXfrm>
    </dsp:sp>
    <dsp:sp modelId="{365224E5-FB4E-4FC9-ACE3-990CEB24759E}">
      <dsp:nvSpPr>
        <dsp:cNvPr id="0" name=""/>
        <dsp:cNvSpPr/>
      </dsp:nvSpPr>
      <dsp:spPr>
        <a:xfrm>
          <a:off x="0" y="134841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Then add the web assembly target</a:t>
          </a:r>
        </a:p>
      </dsp:txBody>
      <dsp:txXfrm>
        <a:off x="27843" y="1376254"/>
        <a:ext cx="6292028" cy="514689"/>
      </dsp:txXfrm>
    </dsp:sp>
    <dsp:sp modelId="{1531ADFD-D511-489B-B4F1-805114155E47}">
      <dsp:nvSpPr>
        <dsp:cNvPr id="0" name=""/>
        <dsp:cNvSpPr/>
      </dsp:nvSpPr>
      <dsp:spPr>
        <a:xfrm>
          <a:off x="0" y="196198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that we do this:</a:t>
          </a:r>
        </a:p>
      </dsp:txBody>
      <dsp:txXfrm>
        <a:off x="27843" y="1989829"/>
        <a:ext cx="6292028" cy="514689"/>
      </dsp:txXfrm>
    </dsp:sp>
    <dsp:sp modelId="{BB3CC81F-8930-4FC5-8846-801E67B435F9}">
      <dsp:nvSpPr>
        <dsp:cNvPr id="0" name=""/>
        <dsp:cNvSpPr/>
      </dsp:nvSpPr>
      <dsp:spPr>
        <a:xfrm>
          <a:off x="0" y="257556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"rustup target add wasm32-unknown-unknown"</a:t>
          </a:r>
        </a:p>
      </dsp:txBody>
      <dsp:txXfrm>
        <a:off x="27843" y="2603404"/>
        <a:ext cx="6292028" cy="514689"/>
      </dsp:txXfrm>
    </dsp:sp>
    <dsp:sp modelId="{784C6620-40B3-436B-AC55-65D1BBF38222}">
      <dsp:nvSpPr>
        <dsp:cNvPr id="0" name=""/>
        <dsp:cNvSpPr/>
      </dsp:nvSpPr>
      <dsp:spPr>
        <a:xfrm>
          <a:off x="0" y="318913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Then we create new Rust project using the cargo function:</a:t>
          </a:r>
        </a:p>
      </dsp:txBody>
      <dsp:txXfrm>
        <a:off x="27843" y="3216979"/>
        <a:ext cx="6292028" cy="514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2C137-17FB-4D9B-83F7-1F4B1430584A}">
      <dsp:nvSpPr>
        <dsp:cNvPr id="0" name=""/>
        <dsp:cNvSpPr/>
      </dsp:nvSpPr>
      <dsp:spPr>
        <a:xfrm>
          <a:off x="0" y="6671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Write rust code   </a:t>
          </a:r>
        </a:p>
      </dsp:txBody>
      <dsp:txXfrm>
        <a:off x="35268" y="101985"/>
        <a:ext cx="6908458" cy="651938"/>
      </dsp:txXfrm>
    </dsp:sp>
    <dsp:sp modelId="{57AFA946-4E22-45A6-8FE0-91269B2E3B4C}">
      <dsp:nvSpPr>
        <dsp:cNvPr id="0" name=""/>
        <dsp:cNvSpPr/>
      </dsp:nvSpPr>
      <dsp:spPr>
        <a:xfrm>
          <a:off x="0" y="84391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make the functions public to use in </a:t>
          </a:r>
          <a:r>
            <a:rPr lang="en-US" sz="1900" kern="1200" dirty="0" err="1"/>
            <a:t>javascript</a:t>
          </a:r>
        </a:p>
      </dsp:txBody>
      <dsp:txXfrm>
        <a:off x="35268" y="879180"/>
        <a:ext cx="6908458" cy="651938"/>
      </dsp:txXfrm>
    </dsp:sp>
    <dsp:sp modelId="{770B5ED0-8AFD-495D-B0D2-7CF256A608E9}">
      <dsp:nvSpPr>
        <dsp:cNvPr id="0" name=""/>
        <dsp:cNvSpPr/>
      </dsp:nvSpPr>
      <dsp:spPr>
        <a:xfrm>
          <a:off x="0" y="162110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Compile to web assembly :</a:t>
          </a:r>
        </a:p>
      </dsp:txBody>
      <dsp:txXfrm>
        <a:off x="35268" y="1656375"/>
        <a:ext cx="6908458" cy="651938"/>
      </dsp:txXfrm>
    </dsp:sp>
    <dsp:sp modelId="{38341F05-BBAA-4C70-BF39-3F2D84C142C9}">
      <dsp:nvSpPr>
        <dsp:cNvPr id="0" name=""/>
        <dsp:cNvSpPr/>
      </dsp:nvSpPr>
      <dsp:spPr>
        <a:xfrm>
          <a:off x="0" y="239830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"cargo build --release --target wasm32-unknown-unknown"</a:t>
          </a:r>
        </a:p>
      </dsp:txBody>
      <dsp:txXfrm>
        <a:off x="35268" y="2433570"/>
        <a:ext cx="6908458" cy="651938"/>
      </dsp:txXfrm>
    </dsp:sp>
    <dsp:sp modelId="{5316EDA6-4F49-4C78-A084-03D81F39380E}">
      <dsp:nvSpPr>
        <dsp:cNvPr id="0" name=""/>
        <dsp:cNvSpPr/>
      </dsp:nvSpPr>
      <dsp:spPr>
        <a:xfrm>
          <a:off x="0" y="317549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file will be in the location -"target/wasm32-unknown-unknown/release/</a:t>
          </a:r>
          <a:r>
            <a:rPr lang="en-US" sz="1900" kern="1200" dirty="0" err="1"/>
            <a:t>your_project.wasm</a:t>
          </a:r>
          <a:r>
            <a:rPr lang="en-US" sz="1900" kern="1200" dirty="0"/>
            <a:t>"</a:t>
          </a:r>
        </a:p>
      </dsp:txBody>
      <dsp:txXfrm>
        <a:off x="35268" y="3210765"/>
        <a:ext cx="6908458" cy="651938"/>
      </dsp:txXfrm>
    </dsp:sp>
    <dsp:sp modelId="{7968F5FE-F708-489D-BECB-6B96CA029EE2}">
      <dsp:nvSpPr>
        <dsp:cNvPr id="0" name=""/>
        <dsp:cNvSpPr/>
      </dsp:nvSpPr>
      <dsp:spPr>
        <a:xfrm>
          <a:off x="0" y="395269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Install </a:t>
          </a:r>
          <a:r>
            <a:rPr lang="en-US" sz="1900" kern="1200" dirty="0" err="1"/>
            <a:t>wasm-bindgen</a:t>
          </a:r>
          <a:r>
            <a:rPr lang="en-US" sz="1900" kern="1200" dirty="0"/>
            <a:t> then to integrate this with </a:t>
          </a:r>
          <a:r>
            <a:rPr lang="en-US" sz="1900" kern="1200" dirty="0" err="1"/>
            <a:t>javascript</a:t>
          </a:r>
          <a:r>
            <a:rPr lang="en-US" sz="1900" kern="1200" dirty="0"/>
            <a:t>.</a:t>
          </a:r>
        </a:p>
      </dsp:txBody>
      <dsp:txXfrm>
        <a:off x="35268" y="3987960"/>
        <a:ext cx="6908458" cy="651938"/>
      </dsp:txXfrm>
    </dsp:sp>
    <dsp:sp modelId="{7725BD16-C682-48A1-9FB9-FE444314DAE2}">
      <dsp:nvSpPr>
        <dsp:cNvPr id="0" name=""/>
        <dsp:cNvSpPr/>
      </dsp:nvSpPr>
      <dsp:spPr>
        <a:xfrm>
          <a:off x="0" y="472988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"cargo install </a:t>
          </a:r>
          <a:r>
            <a:rPr lang="en-US" sz="1900" kern="1200" dirty="0" err="1"/>
            <a:t>wasm</a:t>
          </a:r>
          <a:r>
            <a:rPr lang="en-US" sz="1900" kern="1200" dirty="0"/>
            <a:t>-</a:t>
          </a:r>
          <a:r>
            <a:rPr lang="en-US" sz="1900" kern="1200" dirty="0" err="1"/>
            <a:t>bindgen</a:t>
          </a:r>
          <a:r>
            <a:rPr lang="en-US" sz="1900" kern="1200" dirty="0"/>
            <a:t>-cli"</a:t>
          </a:r>
        </a:p>
      </dsp:txBody>
      <dsp:txXfrm>
        <a:off x="35268" y="4765155"/>
        <a:ext cx="6908458" cy="651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43AAC-112A-4909-B794-C48EA7380D80}">
      <dsp:nvSpPr>
        <dsp:cNvPr id="0" name=""/>
        <dsp:cNvSpPr/>
      </dsp:nvSpPr>
      <dsp:spPr>
        <a:xfrm>
          <a:off x="0" y="21387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use the function wasm-bindgen to integrate javascript and rust.</a:t>
          </a:r>
        </a:p>
      </dsp:txBody>
      <dsp:txXfrm>
        <a:off x="30157" y="244034"/>
        <a:ext cx="6287400" cy="557446"/>
      </dsp:txXfrm>
    </dsp:sp>
    <dsp:sp modelId="{B3B9CF2A-06CF-477A-9977-E0E5FD32F44B}">
      <dsp:nvSpPr>
        <dsp:cNvPr id="0" name=""/>
        <dsp:cNvSpPr/>
      </dsp:nvSpPr>
      <dsp:spPr>
        <a:xfrm>
          <a:off x="0" y="87771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"wasm-bindgen --target web --out-dir wasm_output target/wasm32-unknown-unknown/release/your_project.wasm"</a:t>
          </a:r>
        </a:p>
      </dsp:txBody>
      <dsp:txXfrm>
        <a:off x="30157" y="907874"/>
        <a:ext cx="6287400" cy="557446"/>
      </dsp:txXfrm>
    </dsp:sp>
    <dsp:sp modelId="{6D336461-87B9-4073-947E-95B25A2DFCC6}">
      <dsp:nvSpPr>
        <dsp:cNvPr id="0" name=""/>
        <dsp:cNvSpPr/>
      </dsp:nvSpPr>
      <dsp:spPr>
        <a:xfrm>
          <a:off x="0" y="154155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Alternatively-</a:t>
          </a:r>
        </a:p>
      </dsp:txBody>
      <dsp:txXfrm>
        <a:off x="30157" y="1571714"/>
        <a:ext cx="6287400" cy="557446"/>
      </dsp:txXfrm>
    </dsp:sp>
    <dsp:sp modelId="{4EACCBDE-5479-439E-8016-12B2E9770099}">
      <dsp:nvSpPr>
        <dsp:cNvPr id="0" name=""/>
        <dsp:cNvSpPr/>
      </dsp:nvSpPr>
      <dsp:spPr>
        <a:xfrm>
          <a:off x="0" y="220539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You can run two other commands-</a:t>
          </a:r>
        </a:p>
      </dsp:txBody>
      <dsp:txXfrm>
        <a:off x="30157" y="2235554"/>
        <a:ext cx="6287400" cy="557446"/>
      </dsp:txXfrm>
    </dsp:sp>
    <dsp:sp modelId="{4A982B40-59F9-44CF-885F-4FBDBA86DA97}">
      <dsp:nvSpPr>
        <dsp:cNvPr id="0" name=""/>
        <dsp:cNvSpPr/>
      </dsp:nvSpPr>
      <dsp:spPr>
        <a:xfrm>
          <a:off x="0" y="286923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"cargo install wasm-pack</a:t>
          </a:r>
        </a:p>
      </dsp:txBody>
      <dsp:txXfrm>
        <a:off x="30157" y="2899394"/>
        <a:ext cx="6287400" cy="557446"/>
      </dsp:txXfrm>
    </dsp:sp>
    <dsp:sp modelId="{0864F16F-15FB-4E87-8630-1A27F3C1A660}">
      <dsp:nvSpPr>
        <dsp:cNvPr id="0" name=""/>
        <dsp:cNvSpPr/>
      </dsp:nvSpPr>
      <dsp:spPr>
        <a:xfrm>
          <a:off x="0" y="353307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wasm-pack build --target web"</a:t>
          </a:r>
        </a:p>
      </dsp:txBody>
      <dsp:txXfrm>
        <a:off x="30157" y="3563234"/>
        <a:ext cx="6287400" cy="557446"/>
      </dsp:txXfrm>
    </dsp:sp>
    <dsp:sp modelId="{F1350020-077E-4C46-91D4-D2FB2F685073}">
      <dsp:nvSpPr>
        <dsp:cNvPr id="0" name=""/>
        <dsp:cNvSpPr/>
      </dsp:nvSpPr>
      <dsp:spPr>
        <a:xfrm>
          <a:off x="0" y="419691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import the code through javascript.</a:t>
          </a:r>
        </a:p>
      </dsp:txBody>
      <dsp:txXfrm>
        <a:off x="30157" y="4227074"/>
        <a:ext cx="6287400"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371B-B9D3-4F8B-B2BA-29106C2D4342}">
      <dsp:nvSpPr>
        <dsp:cNvPr id="0" name=""/>
        <dsp:cNvSpPr/>
      </dsp:nvSpPr>
      <dsp:spPr>
        <a:xfrm>
          <a:off x="0" y="264755"/>
          <a:ext cx="2980457" cy="1425059"/>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Trebuchet MS" panose="020B0603020202020204"/>
            </a:rPr>
            <a:t>Web Assembly</a:t>
          </a:r>
          <a:r>
            <a:rPr lang="en-US" sz="2100" kern="1200" dirty="0"/>
            <a:t> can be loaded and executed using JavaScript’s </a:t>
          </a:r>
          <a:r>
            <a:rPr lang="en-US" sz="2100" kern="1200" dirty="0">
              <a:latin typeface="Trebuchet MS" panose="020B0603020202020204"/>
            </a:rPr>
            <a:t>Web Assembly</a:t>
          </a:r>
          <a:r>
            <a:rPr lang="en-US" sz="2100" kern="1200" dirty="0"/>
            <a:t> API.</a:t>
          </a:r>
        </a:p>
      </dsp:txBody>
      <dsp:txXfrm>
        <a:off x="69566" y="334321"/>
        <a:ext cx="2841325" cy="1285927"/>
      </dsp:txXfrm>
    </dsp:sp>
    <dsp:sp modelId="{74FA9800-D835-4E6D-8732-FA8911E7E7CE}">
      <dsp:nvSpPr>
        <dsp:cNvPr id="0" name=""/>
        <dsp:cNvSpPr/>
      </dsp:nvSpPr>
      <dsp:spPr>
        <a:xfrm>
          <a:off x="0" y="1750294"/>
          <a:ext cx="2980457" cy="1425059"/>
        </a:xfrm>
        <a:prstGeom prst="roundRect">
          <a:avLst/>
        </a:prstGeom>
        <a:solidFill>
          <a:schemeClr val="accent5">
            <a:hueOff val="2495256"/>
            <a:satOff val="-50489"/>
            <a:lumOff val="1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Example:</a:t>
          </a:r>
        </a:p>
      </dsp:txBody>
      <dsp:txXfrm>
        <a:off x="69566" y="1819860"/>
        <a:ext cx="2841325" cy="12859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889537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274054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14591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8733181"/>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6171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6134232"/>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54173136"/>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499685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751552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46643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28270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141580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18202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265112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95431981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87629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4/1/2025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038133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randomBar dir="ver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loseup of a keyboard">
            <a:extLst>
              <a:ext uri="{FF2B5EF4-FFF2-40B4-BE49-F238E27FC236}">
                <a16:creationId xmlns:a16="http://schemas.microsoft.com/office/drawing/2014/main" id="{509DF4CB-E642-7B30-49F0-8292D2144AFC}"/>
              </a:ext>
            </a:extLst>
          </p:cNvPr>
          <p:cNvPicPr>
            <a:picLocks noChangeAspect="1"/>
          </p:cNvPicPr>
          <p:nvPr/>
        </p:nvPicPr>
        <p:blipFill>
          <a:blip r:embed="rId2"/>
          <a:srcRect l="20240" t="3443" r="25593" b="-7"/>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01650" y="1678666"/>
            <a:ext cx="3066142" cy="2369093"/>
          </a:xfrm>
        </p:spPr>
        <p:txBody>
          <a:bodyPr>
            <a:normAutofit/>
          </a:bodyPr>
          <a:lstStyle/>
          <a:p>
            <a:pPr>
              <a:lnSpc>
                <a:spcPct val="90000"/>
              </a:lnSpc>
            </a:pPr>
            <a:r>
              <a:rPr lang="en-US" sz="2900"/>
              <a:t>Web Assembly: Key Concepts and Implementation</a:t>
            </a:r>
          </a:p>
        </p:txBody>
      </p:sp>
      <p:sp>
        <p:nvSpPr>
          <p:cNvPr id="3" name="Subtitle 2"/>
          <p:cNvSpPr>
            <a:spLocks noGrp="1"/>
          </p:cNvSpPr>
          <p:nvPr>
            <p:ph type="subTitle" idx="1"/>
          </p:nvPr>
        </p:nvSpPr>
        <p:spPr>
          <a:xfrm>
            <a:off x="508001" y="4050831"/>
            <a:ext cx="3184320" cy="1870760"/>
          </a:xfrm>
        </p:spPr>
        <p:txBody>
          <a:bodyPr>
            <a:normAutofit/>
          </a:bodyPr>
          <a:lstStyle/>
          <a:p>
            <a:pPr>
              <a:lnSpc>
                <a:spcPct val="90000"/>
              </a:lnSpc>
            </a:pPr>
            <a:r>
              <a:rPr lang="en-US" sz="1300" dirty="0"/>
              <a:t>A Technical Overview of WASM and Its Performance Benefits</a:t>
            </a:r>
          </a:p>
          <a:p>
            <a:pPr>
              <a:lnSpc>
                <a:spcPct val="90000"/>
              </a:lnSpc>
            </a:pPr>
            <a:endParaRPr lang="en-US" sz="1300" dirty="0"/>
          </a:p>
          <a:p>
            <a:pPr>
              <a:lnSpc>
                <a:spcPct val="90000"/>
              </a:lnSpc>
            </a:pPr>
            <a:endParaRPr lang="en-US" sz="1300" dirty="0"/>
          </a:p>
          <a:p>
            <a:pPr>
              <a:lnSpc>
                <a:spcPct val="90000"/>
              </a:lnSpc>
            </a:pPr>
            <a:r>
              <a:rPr lang="en-US" sz="1300" dirty="0"/>
              <a:t>Mohit Varanasi</a:t>
            </a:r>
          </a:p>
          <a:p>
            <a:pPr>
              <a:lnSpc>
                <a:spcPct val="90000"/>
              </a:lnSpc>
            </a:pPr>
            <a:r>
              <a:rPr lang="en-US" sz="1300" dirty="0"/>
              <a:t>Roll Number-24CS10112</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54DB-6E83-FD4F-4241-75450699D5D9}"/>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BFD504AE-F510-14F2-ADA5-67D2EF9118A4}"/>
              </a:ext>
            </a:extLst>
          </p:cNvPr>
          <p:cNvGraphicFramePr>
            <a:graphicFrameLocks noGrp="1"/>
          </p:cNvGraphicFramePr>
          <p:nvPr>
            <p:ph idx="1"/>
            <p:extLst>
              <p:ext uri="{D42A27DB-BD31-4B8C-83A1-F6EECF244321}">
                <p14:modId xmlns:p14="http://schemas.microsoft.com/office/powerpoint/2010/main" val="3892940903"/>
              </p:ext>
            </p:extLst>
          </p:nvPr>
        </p:nvGraphicFramePr>
        <p:xfrm>
          <a:off x="609599" y="1012808"/>
          <a:ext cx="6347714" cy="5028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571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315" y="643467"/>
            <a:ext cx="3152284" cy="1375608"/>
          </a:xfrm>
        </p:spPr>
        <p:txBody>
          <a:bodyPr anchor="ctr">
            <a:normAutofit/>
          </a:bodyPr>
          <a:lstStyle/>
          <a:p>
            <a:pPr>
              <a:lnSpc>
                <a:spcPct val="90000"/>
              </a:lnSpc>
            </a:pPr>
            <a:r>
              <a:rPr lang="en-US" sz="2800" dirty="0"/>
              <a:t>Loading and Using Web Assembly in JavaScript</a:t>
            </a:r>
          </a:p>
        </p:txBody>
      </p:sp>
      <p:graphicFrame>
        <p:nvGraphicFramePr>
          <p:cNvPr id="25" name="Content Placeholder 2">
            <a:extLst>
              <a:ext uri="{FF2B5EF4-FFF2-40B4-BE49-F238E27FC236}">
                <a16:creationId xmlns:a16="http://schemas.microsoft.com/office/drawing/2014/main" id="{9C3ACDA8-4449-65AB-3CE6-B0866FAB2A59}"/>
              </a:ext>
            </a:extLst>
          </p:cNvPr>
          <p:cNvGraphicFramePr>
            <a:graphicFrameLocks noGrp="1"/>
          </p:cNvGraphicFramePr>
          <p:nvPr>
            <p:ph idx="1"/>
            <p:extLst>
              <p:ext uri="{D42A27DB-BD31-4B8C-83A1-F6EECF244321}">
                <p14:modId xmlns:p14="http://schemas.microsoft.com/office/powerpoint/2010/main" val="3472229700"/>
              </p:ext>
            </p:extLst>
          </p:nvPr>
        </p:nvGraphicFramePr>
        <p:xfrm>
          <a:off x="505315" y="2160590"/>
          <a:ext cx="2980457" cy="344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00" name="Picture 699" descr="A screenshot of a computer&#10;&#10;AI-generated content may be incorrect.">
            <a:extLst>
              <a:ext uri="{FF2B5EF4-FFF2-40B4-BE49-F238E27FC236}">
                <a16:creationId xmlns:a16="http://schemas.microsoft.com/office/drawing/2014/main" id="{5CFB9536-7D2F-7301-8B7B-003C850B0C00}"/>
              </a:ext>
            </a:extLst>
          </p:cNvPr>
          <p:cNvPicPr>
            <a:picLocks noChangeAspect="1"/>
          </p:cNvPicPr>
          <p:nvPr/>
        </p:nvPicPr>
        <p:blipFill>
          <a:blip r:embed="rId7"/>
          <a:stretch>
            <a:fillRect/>
          </a:stretch>
        </p:blipFill>
        <p:spPr>
          <a:xfrm>
            <a:off x="3655823" y="3884481"/>
            <a:ext cx="5343078" cy="1389209"/>
          </a:xfrm>
          <a:prstGeom prst="rect">
            <a:avLst/>
          </a:prstGeom>
        </p:spPr>
      </p:pic>
      <p:sp>
        <p:nvSpPr>
          <p:cNvPr id="16" name="TextBox 15">
            <a:extLst>
              <a:ext uri="{FF2B5EF4-FFF2-40B4-BE49-F238E27FC236}">
                <a16:creationId xmlns:a16="http://schemas.microsoft.com/office/drawing/2014/main" id="{4BE28461-5663-8BDD-8ADF-777E75FBE85D}"/>
              </a:ext>
            </a:extLst>
          </p:cNvPr>
          <p:cNvSpPr txBox="1"/>
          <p:nvPr/>
        </p:nvSpPr>
        <p:spPr>
          <a:xfrm>
            <a:off x="3771360" y="2495121"/>
            <a:ext cx="451702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Javascript</a:t>
            </a:r>
            <a:r>
              <a:rPr lang="en-US" dirty="0"/>
              <a:t> code for accessing the add function</a:t>
            </a:r>
          </a:p>
          <a:p>
            <a:r>
              <a:rPr lang="en-US" dirty="0"/>
              <a:t>Written in wat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00"/>
                                        </p:tgtEl>
                                        <p:attrNameLst>
                                          <p:attrName>style.visibility</p:attrName>
                                        </p:attrNameLst>
                                      </p:cBhvr>
                                      <p:to>
                                        <p:strVal val="visible"/>
                                      </p:to>
                                    </p:set>
                                    <p:animEffect transition="in" filter="barn(inVertical)">
                                      <p:cBhvr>
                                        <p:cTn id="12" dur="500"/>
                                        <p:tgtEl>
                                          <p:spTgt spid="7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F3AF-4B4F-98EE-CBE2-B7A7FF42E26A}"/>
              </a:ext>
            </a:extLst>
          </p:cNvPr>
          <p:cNvSpPr>
            <a:spLocks noGrp="1"/>
          </p:cNvSpPr>
          <p:nvPr>
            <p:ph type="title"/>
          </p:nvPr>
        </p:nvSpPr>
        <p:spPr/>
        <p:txBody>
          <a:bodyPr/>
          <a:lstStyle/>
          <a:p>
            <a:r>
              <a:rPr lang="en-US" dirty="0"/>
              <a:t>How web assembly works in </a:t>
            </a:r>
            <a:r>
              <a:rPr lang="en-US" dirty="0" err="1"/>
              <a:t>javascript</a:t>
            </a:r>
          </a:p>
        </p:txBody>
      </p:sp>
      <p:sp>
        <p:nvSpPr>
          <p:cNvPr id="3" name="Content Placeholder 2">
            <a:extLst>
              <a:ext uri="{FF2B5EF4-FFF2-40B4-BE49-F238E27FC236}">
                <a16:creationId xmlns:a16="http://schemas.microsoft.com/office/drawing/2014/main" id="{B70675CE-6A75-B123-30A9-32A5EBFFD3BC}"/>
              </a:ext>
            </a:extLst>
          </p:cNvPr>
          <p:cNvSpPr>
            <a:spLocks noGrp="1"/>
          </p:cNvSpPr>
          <p:nvPr>
            <p:ph idx="1"/>
          </p:nvPr>
        </p:nvSpPr>
        <p:spPr/>
        <p:txBody>
          <a:bodyPr vert="horz" lIns="91440" tIns="45720" rIns="91440" bIns="45720" rtlCol="0" anchor="t">
            <a:normAutofit/>
          </a:bodyPr>
          <a:lstStyle/>
          <a:p>
            <a:r>
              <a:rPr lang="en-US" dirty="0"/>
              <a:t>Web assembly is based on a stack machine model .</a:t>
            </a:r>
          </a:p>
          <a:p>
            <a:r>
              <a:rPr lang="en-US" dirty="0"/>
              <a:t>So, the input is all pushed onto the stack .</a:t>
            </a:r>
          </a:p>
          <a:p>
            <a:r>
              <a:rPr lang="en-US" dirty="0"/>
              <a:t>Then the input is all removed and then the output is pushed back  onto the stack.</a:t>
            </a:r>
          </a:p>
          <a:p>
            <a:r>
              <a:rPr lang="en-US" dirty="0">
                <a:solidFill>
                  <a:schemeClr val="tx1"/>
                </a:solidFill>
                <a:latin typeface="Verdana"/>
                <a:ea typeface="Verdana"/>
              </a:rPr>
              <a:t>Memory in Web Assembly is an </a:t>
            </a:r>
            <a:r>
              <a:rPr lang="en-US" dirty="0" err="1">
                <a:solidFill>
                  <a:schemeClr val="tx1"/>
                </a:solidFill>
                <a:latin typeface="Verdana"/>
                <a:ea typeface="Verdana"/>
              </a:rPr>
              <a:t>arraybuffer</a:t>
            </a:r>
            <a:r>
              <a:rPr lang="en-US" dirty="0">
                <a:solidFill>
                  <a:schemeClr val="tx1"/>
                </a:solidFill>
                <a:latin typeface="Verdana"/>
                <a:ea typeface="Verdana"/>
              </a:rPr>
              <a:t> that holds the data. You can allocate memory by using the </a:t>
            </a:r>
            <a:r>
              <a:rPr lang="en-US" dirty="0" err="1">
                <a:solidFill>
                  <a:schemeClr val="tx1"/>
                </a:solidFill>
                <a:latin typeface="Verdana"/>
                <a:ea typeface="Verdana"/>
              </a:rPr>
              <a:t>Javascript</a:t>
            </a:r>
            <a:r>
              <a:rPr lang="en-US" dirty="0">
                <a:solidFill>
                  <a:schemeClr val="tx1"/>
                </a:solidFill>
                <a:latin typeface="Verdana"/>
                <a:ea typeface="Verdana"/>
              </a:rPr>
              <a:t> API </a:t>
            </a:r>
            <a:r>
              <a:rPr lang="en-US" dirty="0" err="1">
                <a:solidFill>
                  <a:schemeClr val="tx1"/>
                </a:solidFill>
                <a:latin typeface="Verdana"/>
                <a:ea typeface="Verdana"/>
              </a:rPr>
              <a:t>WebAssembly.memory</a:t>
            </a:r>
            <a:r>
              <a:rPr lang="en-US" dirty="0">
                <a:solidFill>
                  <a:schemeClr val="tx1"/>
                </a:solidFill>
                <a:latin typeface="Verdana"/>
                <a:ea typeface="Verdana"/>
              </a:rPr>
              <a:t>().</a:t>
            </a:r>
          </a:p>
          <a:p>
            <a:r>
              <a:rPr lang="en-US" dirty="0">
                <a:solidFill>
                  <a:schemeClr val="tx1"/>
                </a:solidFill>
                <a:latin typeface="Verdana"/>
                <a:ea typeface="Verdana"/>
              </a:rPr>
              <a:t>Web Assembly memory is stored in an array format i.e. a flat memory model that is easy to understand and perform the execution.</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611203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3" name="Straight Connector 92">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5"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DA7835-9971-E4EA-8B03-402A81659828}"/>
              </a:ext>
            </a:extLst>
          </p:cNvPr>
          <p:cNvSpPr>
            <a:spLocks noGrp="1"/>
          </p:cNvSpPr>
          <p:nvPr>
            <p:ph type="title"/>
          </p:nvPr>
        </p:nvSpPr>
        <p:spPr>
          <a:xfrm>
            <a:off x="4571141" y="1261331"/>
            <a:ext cx="2623174" cy="3002662"/>
          </a:xfrm>
        </p:spPr>
        <p:txBody>
          <a:bodyPr vert="horz" lIns="91440" tIns="45720" rIns="91440" bIns="45720" rtlCol="0" anchor="b">
            <a:normAutofit/>
          </a:bodyPr>
          <a:lstStyle/>
          <a:p>
            <a:pPr>
              <a:lnSpc>
                <a:spcPct val="90000"/>
              </a:lnSpc>
            </a:pPr>
            <a:r>
              <a:rPr lang="en-US" sz="3500"/>
              <a:t>Overall Comparison :</a:t>
            </a:r>
            <a:br>
              <a:rPr lang="en-US" sz="3500"/>
            </a:br>
            <a:r>
              <a:rPr lang="en-US" sz="3500"/>
              <a:t>Javascript V/S Web Assembly</a:t>
            </a:r>
          </a:p>
        </p:txBody>
      </p:sp>
      <p:sp>
        <p:nvSpPr>
          <p:cNvPr id="110" name="Isosceles Triangle 109">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1270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white page&#10;&#10;AI-generated content may be incorrect.">
            <a:extLst>
              <a:ext uri="{FF2B5EF4-FFF2-40B4-BE49-F238E27FC236}">
                <a16:creationId xmlns:a16="http://schemas.microsoft.com/office/drawing/2014/main" id="{FA2B7156-E896-29B4-04AE-16853E900C54}"/>
              </a:ext>
            </a:extLst>
          </p:cNvPr>
          <p:cNvPicPr>
            <a:picLocks noGrp="1" noChangeAspect="1"/>
          </p:cNvPicPr>
          <p:nvPr>
            <p:ph idx="1"/>
          </p:nvPr>
        </p:nvPicPr>
        <p:blipFill>
          <a:blip r:embed="rId2"/>
          <a:srcRect t="6831" r="2" b="1987"/>
          <a:stretch/>
        </p:blipFill>
        <p:spPr>
          <a:xfrm>
            <a:off x="666452" y="1313584"/>
            <a:ext cx="3665515" cy="4230832"/>
          </a:xfrm>
          <a:prstGeom prst="rect">
            <a:avLst/>
          </a:prstGeom>
        </p:spPr>
      </p:pic>
    </p:spTree>
    <p:extLst>
      <p:ext uri="{BB962C8B-B14F-4D97-AF65-F5344CB8AC3E}">
        <p14:creationId xmlns:p14="http://schemas.microsoft.com/office/powerpoint/2010/main" val="39616777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E4E888-3929-F8AE-F47C-E0D877453DD5}"/>
              </a:ext>
            </a:extLst>
          </p:cNvPr>
          <p:cNvSpPr>
            <a:spLocks noGrp="1"/>
          </p:cNvSpPr>
          <p:nvPr>
            <p:ph type="title"/>
          </p:nvPr>
        </p:nvSpPr>
        <p:spPr>
          <a:xfrm>
            <a:off x="482600" y="816638"/>
            <a:ext cx="2525519" cy="5224724"/>
          </a:xfrm>
        </p:spPr>
        <p:txBody>
          <a:bodyPr anchor="ctr">
            <a:normAutofit/>
          </a:bodyPr>
          <a:lstStyle/>
          <a:p>
            <a:r>
              <a:rPr lang="en-US" dirty="0"/>
              <a:t>Ease to Code comparison </a:t>
            </a:r>
            <a:br>
              <a:rPr lang="en-US" dirty="0"/>
            </a:br>
            <a:r>
              <a:rPr lang="en-US" dirty="0" err="1"/>
              <a:t>Javascript</a:t>
            </a:r>
            <a:r>
              <a:rPr lang="en-US" dirty="0"/>
              <a:t> V/S Web Assembly</a:t>
            </a:r>
          </a:p>
        </p:txBody>
      </p:sp>
      <p:sp>
        <p:nvSpPr>
          <p:cNvPr id="3" name="Content Placeholder 2">
            <a:extLst>
              <a:ext uri="{FF2B5EF4-FFF2-40B4-BE49-F238E27FC236}">
                <a16:creationId xmlns:a16="http://schemas.microsoft.com/office/drawing/2014/main" id="{8EEDEC84-7A8C-C798-1886-51BC12F17685}"/>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500" dirty="0" err="1"/>
              <a:t>Javascript</a:t>
            </a:r>
            <a:r>
              <a:rPr lang="en-US" sz="1500" dirty="0"/>
              <a:t>:</a:t>
            </a:r>
          </a:p>
          <a:p>
            <a:pPr>
              <a:lnSpc>
                <a:spcPct val="90000"/>
              </a:lnSpc>
            </a:pPr>
            <a:r>
              <a:rPr lang="en-US" sz="1500" dirty="0">
                <a:latin typeface="Verdana"/>
                <a:ea typeface="Verdana"/>
              </a:rPr>
              <a:t>You can easily write code in </a:t>
            </a:r>
            <a:r>
              <a:rPr lang="en-US" sz="1500" dirty="0" err="1">
                <a:latin typeface="Verdana"/>
                <a:ea typeface="Verdana"/>
              </a:rPr>
              <a:t>Javascript</a:t>
            </a:r>
            <a:r>
              <a:rPr lang="en-US" sz="1500" dirty="0">
                <a:latin typeface="Verdana"/>
                <a:ea typeface="Verdana"/>
              </a:rPr>
              <a:t>. The code written is human readable and saved as .</a:t>
            </a:r>
            <a:r>
              <a:rPr lang="en-US" sz="1500" dirty="0" err="1">
                <a:latin typeface="Verdana"/>
                <a:ea typeface="Verdana"/>
              </a:rPr>
              <a:t>js</a:t>
            </a:r>
            <a:r>
              <a:rPr lang="en-US" sz="1500" dirty="0">
                <a:latin typeface="Verdana"/>
                <a:ea typeface="Verdana"/>
              </a:rPr>
              <a:t>. When used inside the browser you need to use a &lt;script&gt; tag.</a:t>
            </a:r>
          </a:p>
          <a:p>
            <a:pPr>
              <a:lnSpc>
                <a:spcPct val="90000"/>
              </a:lnSpc>
            </a:pPr>
            <a:r>
              <a:rPr lang="en-US" sz="1500" dirty="0">
                <a:latin typeface="Verdana"/>
                <a:ea typeface="Verdana"/>
              </a:rPr>
              <a:t>Web Assembly:</a:t>
            </a:r>
          </a:p>
          <a:p>
            <a:pPr>
              <a:lnSpc>
                <a:spcPct val="90000"/>
              </a:lnSpc>
            </a:pPr>
            <a:r>
              <a:rPr lang="en-US" sz="1500" dirty="0">
                <a:latin typeface="Verdana"/>
                <a:ea typeface="Verdana"/>
              </a:rPr>
              <a:t>The code can be written in text format in Web Assembly and it is saved as .wat. It is difficult to write the code in .wat format. It is best to compile the code from some other high-level language instead of writing from start in .wat.</a:t>
            </a:r>
          </a:p>
          <a:p>
            <a:pPr>
              <a:lnSpc>
                <a:spcPct val="90000"/>
              </a:lnSpc>
            </a:pPr>
            <a:r>
              <a:rPr lang="en-US" sz="1500" dirty="0">
                <a:latin typeface="Verdana"/>
                <a:ea typeface="Verdana"/>
              </a:rPr>
              <a:t>You cannot execute the .wat file inside the browser and you have to convert it  to .</a:t>
            </a:r>
            <a:r>
              <a:rPr lang="en-US" sz="1500" dirty="0" err="1">
                <a:latin typeface="Verdana"/>
                <a:ea typeface="Verdana"/>
              </a:rPr>
              <a:t>wasm</a:t>
            </a:r>
            <a:r>
              <a:rPr lang="en-US" sz="1500" dirty="0">
                <a:latin typeface="Verdana"/>
                <a:ea typeface="Verdana"/>
              </a:rPr>
              <a:t> using the compilers or online tools available.</a:t>
            </a:r>
            <a:endParaRPr lang="en-US" sz="1500" dirty="0"/>
          </a:p>
          <a:p>
            <a:pPr>
              <a:lnSpc>
                <a:spcPct val="90000"/>
              </a:lnSpc>
            </a:pPr>
            <a:endParaRPr lang="en-US" sz="1500">
              <a:latin typeface="Verdana"/>
              <a:ea typeface="Verdana"/>
            </a:endParaRPr>
          </a:p>
        </p:txBody>
      </p:sp>
    </p:spTree>
    <p:extLst>
      <p:ext uri="{BB962C8B-B14F-4D97-AF65-F5344CB8AC3E}">
        <p14:creationId xmlns:p14="http://schemas.microsoft.com/office/powerpoint/2010/main" val="30107556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E1848B-A8D2-AF89-BCA7-8583A948D1B0}"/>
              </a:ext>
            </a:extLst>
          </p:cNvPr>
          <p:cNvSpPr>
            <a:spLocks noGrp="1"/>
          </p:cNvSpPr>
          <p:nvPr>
            <p:ph type="title"/>
          </p:nvPr>
        </p:nvSpPr>
        <p:spPr>
          <a:xfrm>
            <a:off x="482600" y="816638"/>
            <a:ext cx="2525519" cy="5224724"/>
          </a:xfrm>
        </p:spPr>
        <p:txBody>
          <a:bodyPr anchor="ctr">
            <a:normAutofit/>
          </a:bodyPr>
          <a:lstStyle/>
          <a:p>
            <a:r>
              <a:rPr lang="en-US" sz="3300"/>
              <a:t>Execution Comparison </a:t>
            </a:r>
            <a:br>
              <a:rPr lang="en-US" sz="3300"/>
            </a:br>
            <a:r>
              <a:rPr lang="en-US" sz="3300" err="1"/>
              <a:t>Javascript</a:t>
            </a:r>
            <a:r>
              <a:rPr lang="en-US" sz="3300"/>
              <a:t> V/S Web Assembly</a:t>
            </a:r>
          </a:p>
        </p:txBody>
      </p:sp>
      <p:sp>
        <p:nvSpPr>
          <p:cNvPr id="3" name="Content Placeholder 2">
            <a:extLst>
              <a:ext uri="{FF2B5EF4-FFF2-40B4-BE49-F238E27FC236}">
                <a16:creationId xmlns:a16="http://schemas.microsoft.com/office/drawing/2014/main" id="{58422A30-583F-7D64-F54B-44641D21BF44}"/>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500">
                <a:latin typeface="Verdana"/>
                <a:ea typeface="Verdana"/>
              </a:rPr>
              <a:t>Javascript:</a:t>
            </a:r>
          </a:p>
          <a:p>
            <a:pPr>
              <a:lnSpc>
                <a:spcPct val="90000"/>
              </a:lnSpc>
            </a:pPr>
            <a:r>
              <a:rPr lang="en-US" sz="1500">
                <a:latin typeface="Verdana"/>
                <a:ea typeface="Verdana"/>
              </a:rPr>
              <a:t>The code can be written in text format in </a:t>
            </a:r>
            <a:r>
              <a:rPr lang="en-US" sz="1500" err="1">
                <a:latin typeface="Verdana"/>
                <a:ea typeface="Verdana"/>
              </a:rPr>
              <a:t>WebAssembly</a:t>
            </a:r>
            <a:r>
              <a:rPr lang="en-US" sz="1500">
                <a:latin typeface="Verdana"/>
                <a:ea typeface="Verdana"/>
              </a:rPr>
              <a:t> and it is saved as .wat. It is difficult to write the code in .wat format. It is best to compile the code from some other high level language instead of writing from start in .wat.</a:t>
            </a:r>
            <a:endParaRPr lang="en-US" sz="1500"/>
          </a:p>
          <a:p>
            <a:pPr>
              <a:lnSpc>
                <a:spcPct val="90000"/>
              </a:lnSpc>
            </a:pPr>
            <a:r>
              <a:rPr lang="en-US" sz="1500">
                <a:latin typeface="Verdana"/>
                <a:ea typeface="Verdana"/>
              </a:rPr>
              <a:t>You cannot execute the .wat file inside the browser and has to convert to .wasm using the compilers or online tools available.</a:t>
            </a:r>
            <a:endParaRPr lang="en-US" sz="1500"/>
          </a:p>
          <a:p>
            <a:pPr>
              <a:lnSpc>
                <a:spcPct val="90000"/>
              </a:lnSpc>
            </a:pPr>
            <a:r>
              <a:rPr lang="en-US" sz="1500"/>
              <a:t>Web Assembly:</a:t>
            </a:r>
          </a:p>
          <a:p>
            <a:pPr>
              <a:lnSpc>
                <a:spcPct val="90000"/>
              </a:lnSpc>
            </a:pPr>
            <a:r>
              <a:rPr lang="en-US" sz="1500">
                <a:latin typeface="Verdana"/>
                <a:ea typeface="Verdana"/>
              </a:rPr>
              <a:t>We have WebAssembly code in .wasm already compiled and in binary format.</a:t>
            </a:r>
            <a:endParaRPr lang="en-US" sz="1500"/>
          </a:p>
        </p:txBody>
      </p:sp>
    </p:spTree>
    <p:extLst>
      <p:ext uri="{BB962C8B-B14F-4D97-AF65-F5344CB8AC3E}">
        <p14:creationId xmlns:p14="http://schemas.microsoft.com/office/powerpoint/2010/main" val="3357680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389F88-CA5E-06D0-DAD9-88925B5878D6}"/>
              </a:ext>
            </a:extLst>
          </p:cNvPr>
          <p:cNvSpPr>
            <a:spLocks noGrp="1"/>
          </p:cNvSpPr>
          <p:nvPr>
            <p:ph type="title"/>
          </p:nvPr>
        </p:nvSpPr>
        <p:spPr>
          <a:xfrm>
            <a:off x="482600" y="816638"/>
            <a:ext cx="2525519" cy="5224724"/>
          </a:xfrm>
        </p:spPr>
        <p:txBody>
          <a:bodyPr anchor="ctr">
            <a:normAutofit/>
          </a:bodyPr>
          <a:lstStyle/>
          <a:p>
            <a:r>
              <a:rPr lang="en-US" sz="3100"/>
              <a:t>Memory and Management Comparison</a:t>
            </a:r>
            <a:br>
              <a:rPr lang="en-US" sz="3100"/>
            </a:br>
            <a:r>
              <a:rPr lang="en-US" sz="3100" err="1"/>
              <a:t>Javascript</a:t>
            </a:r>
            <a:r>
              <a:rPr lang="en-US" sz="3100"/>
              <a:t> V/S Web Assembly</a:t>
            </a:r>
          </a:p>
        </p:txBody>
      </p:sp>
      <p:sp>
        <p:nvSpPr>
          <p:cNvPr id="3" name="Content Placeholder 2">
            <a:extLst>
              <a:ext uri="{FF2B5EF4-FFF2-40B4-BE49-F238E27FC236}">
                <a16:creationId xmlns:a16="http://schemas.microsoft.com/office/drawing/2014/main" id="{6ABE9397-2EF9-4177-66F7-4EF751371B99}"/>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300" dirty="0" err="1">
                <a:latin typeface="Verdana"/>
                <a:ea typeface="Verdana"/>
              </a:rPr>
              <a:t>Javascript</a:t>
            </a:r>
            <a:r>
              <a:rPr lang="en-US" sz="1300" dirty="0">
                <a:latin typeface="Verdana"/>
                <a:ea typeface="Verdana"/>
              </a:rPr>
              <a:t>:</a:t>
            </a:r>
          </a:p>
          <a:p>
            <a:pPr>
              <a:lnSpc>
                <a:spcPct val="90000"/>
              </a:lnSpc>
            </a:pPr>
            <a:r>
              <a:rPr lang="en-US" sz="1300">
                <a:latin typeface="Verdana"/>
                <a:ea typeface="Verdana"/>
              </a:rPr>
              <a:t>Javascript assigns memory when, variables are created and the memory is released when not used and are added to garbage collection.</a:t>
            </a:r>
            <a:endParaRPr lang="en-US" sz="1300"/>
          </a:p>
          <a:p>
            <a:pPr>
              <a:lnSpc>
                <a:spcPct val="90000"/>
              </a:lnSpc>
            </a:pPr>
            <a:r>
              <a:rPr lang="en-US" sz="1300">
                <a:latin typeface="Verdana"/>
                <a:ea typeface="Verdana"/>
              </a:rPr>
              <a:t>Web Assembly:</a:t>
            </a:r>
          </a:p>
          <a:p>
            <a:pPr>
              <a:lnSpc>
                <a:spcPct val="90000"/>
              </a:lnSpc>
            </a:pPr>
            <a:r>
              <a:rPr lang="en-US" sz="1300" dirty="0">
                <a:latin typeface="Verdana"/>
                <a:ea typeface="Verdana"/>
              </a:rPr>
              <a:t>Memory in </a:t>
            </a:r>
            <a:r>
              <a:rPr lang="en-US" sz="1300" dirty="0" err="1">
                <a:latin typeface="Verdana"/>
                <a:ea typeface="Verdana"/>
              </a:rPr>
              <a:t>WebAssembly</a:t>
            </a:r>
            <a:r>
              <a:rPr lang="en-US" sz="1300" dirty="0">
                <a:latin typeface="Verdana"/>
                <a:ea typeface="Verdana"/>
              </a:rPr>
              <a:t> is an </a:t>
            </a:r>
            <a:r>
              <a:rPr lang="en-US" sz="1300" dirty="0" err="1">
                <a:latin typeface="Verdana"/>
                <a:ea typeface="Verdana"/>
              </a:rPr>
              <a:t>arraybuffer</a:t>
            </a:r>
            <a:r>
              <a:rPr lang="en-US" sz="1300" dirty="0">
                <a:latin typeface="Verdana"/>
                <a:ea typeface="Verdana"/>
              </a:rPr>
              <a:t> that holds the data. You can allocate memory by using the </a:t>
            </a:r>
            <a:r>
              <a:rPr lang="en-US" sz="1300" dirty="0" err="1">
                <a:latin typeface="Verdana"/>
                <a:ea typeface="Verdana"/>
              </a:rPr>
              <a:t>Javascript</a:t>
            </a:r>
            <a:r>
              <a:rPr lang="en-US" sz="1300" dirty="0">
                <a:latin typeface="Verdana"/>
                <a:ea typeface="Verdana"/>
              </a:rPr>
              <a:t> API </a:t>
            </a:r>
            <a:r>
              <a:rPr lang="en-US" sz="1300" dirty="0" err="1">
                <a:latin typeface="Verdana"/>
                <a:ea typeface="Verdana"/>
              </a:rPr>
              <a:t>WebAssembly.memory</a:t>
            </a:r>
            <a:r>
              <a:rPr lang="en-US" sz="1300" dirty="0">
                <a:latin typeface="Verdana"/>
                <a:ea typeface="Verdana"/>
              </a:rPr>
              <a:t>().</a:t>
            </a:r>
          </a:p>
          <a:p>
            <a:pPr>
              <a:lnSpc>
                <a:spcPct val="90000"/>
              </a:lnSpc>
            </a:pPr>
            <a:r>
              <a:rPr lang="en-US" sz="1300" dirty="0" err="1">
                <a:latin typeface="Verdana"/>
                <a:ea typeface="Verdana"/>
              </a:rPr>
              <a:t>WebAssembly</a:t>
            </a:r>
            <a:r>
              <a:rPr lang="en-US" sz="1300" dirty="0">
                <a:latin typeface="Verdana"/>
                <a:ea typeface="Verdana"/>
              </a:rPr>
              <a:t> memory is stored in an array format i.e. a flat memory model that is easy to understand and perform the execution.</a:t>
            </a:r>
            <a:endParaRPr lang="en-US" sz="1300" dirty="0"/>
          </a:p>
          <a:p>
            <a:pPr>
              <a:lnSpc>
                <a:spcPct val="90000"/>
              </a:lnSpc>
            </a:pPr>
            <a:r>
              <a:rPr lang="en-US" sz="1300" dirty="0">
                <a:latin typeface="Verdana"/>
                <a:ea typeface="Verdana"/>
              </a:rPr>
              <a:t>The disadvantage of memory model in </a:t>
            </a:r>
            <a:r>
              <a:rPr lang="en-US" sz="1300" dirty="0" err="1">
                <a:latin typeface="Verdana"/>
                <a:ea typeface="Verdana"/>
              </a:rPr>
              <a:t>WebAssembly</a:t>
            </a:r>
            <a:r>
              <a:rPr lang="en-US" sz="1300" dirty="0">
                <a:latin typeface="Verdana"/>
                <a:ea typeface="Verdana"/>
              </a:rPr>
              <a:t> is −</a:t>
            </a:r>
            <a:endParaRPr lang="en-US" sz="1300" dirty="0"/>
          </a:p>
          <a:p>
            <a:pPr lvl="1">
              <a:lnSpc>
                <a:spcPct val="90000"/>
              </a:lnSpc>
              <a:buFont typeface="Courier New" charset="2"/>
              <a:buChar char="o"/>
            </a:pPr>
            <a:r>
              <a:rPr lang="en-US" sz="1300" dirty="0">
                <a:latin typeface="Verdana"/>
                <a:ea typeface="Verdana"/>
              </a:rPr>
              <a:t>Complex calculation takes time.</a:t>
            </a:r>
            <a:endParaRPr lang="en-US" sz="1300" dirty="0"/>
          </a:p>
          <a:p>
            <a:pPr lvl="1">
              <a:lnSpc>
                <a:spcPct val="90000"/>
              </a:lnSpc>
              <a:buFont typeface="Courier New" charset="2"/>
              <a:buChar char="o"/>
            </a:pPr>
            <a:r>
              <a:rPr lang="en-US" sz="1300" dirty="0" err="1">
                <a:latin typeface="Verdana"/>
                <a:ea typeface="Verdana"/>
              </a:rPr>
              <a:t>Webassembly</a:t>
            </a:r>
            <a:r>
              <a:rPr lang="en-US" sz="1300" dirty="0">
                <a:latin typeface="Verdana"/>
                <a:ea typeface="Verdana"/>
              </a:rPr>
              <a:t> does not support garbage collection that does not allow reuse of the memory and the memory is wasted.</a:t>
            </a:r>
            <a:endParaRPr lang="en-US" sz="1300" dirty="0"/>
          </a:p>
          <a:p>
            <a:pPr>
              <a:lnSpc>
                <a:spcPct val="90000"/>
              </a:lnSpc>
            </a:pPr>
            <a:endParaRPr lang="en-US" sz="1300">
              <a:latin typeface="Verdana"/>
              <a:ea typeface="Verdana"/>
            </a:endParaRPr>
          </a:p>
        </p:txBody>
      </p:sp>
    </p:spTree>
    <p:extLst>
      <p:ext uri="{BB962C8B-B14F-4D97-AF65-F5344CB8AC3E}">
        <p14:creationId xmlns:p14="http://schemas.microsoft.com/office/powerpoint/2010/main" val="3193494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arn(inVertical)">
                                      <p:cBhvr>
                                        <p:cTn id="41" dur="500"/>
                                        <p:tgtEl>
                                          <p:spTgt spid="3">
                                            <p:txEl>
                                              <p:pRg st="6" end="6"/>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26660" y="609600"/>
            <a:ext cx="4328841" cy="1320800"/>
          </a:xfrm>
        </p:spPr>
        <p:txBody>
          <a:bodyPr>
            <a:normAutofit/>
          </a:bodyPr>
          <a:lstStyle/>
          <a:p>
            <a:pPr>
              <a:lnSpc>
                <a:spcPct val="90000"/>
              </a:lnSpc>
            </a:pPr>
            <a:r>
              <a:rPr lang="en-US" sz="2800"/>
              <a:t>Performance Comparison: JavaScript vs Web Assembly</a:t>
            </a:r>
          </a:p>
        </p:txBody>
      </p:sp>
      <p:pic>
        <p:nvPicPr>
          <p:cNvPr id="11" name="Picture 10" descr="A screenshot of a computer&#10;&#10;AI-generated content may be incorrect.">
            <a:extLst>
              <a:ext uri="{FF2B5EF4-FFF2-40B4-BE49-F238E27FC236}">
                <a16:creationId xmlns:a16="http://schemas.microsoft.com/office/drawing/2014/main" id="{C10569FD-DB01-78D8-285B-38599AFBE022}"/>
              </a:ext>
            </a:extLst>
          </p:cNvPr>
          <p:cNvPicPr>
            <a:picLocks noChangeAspect="1"/>
          </p:cNvPicPr>
          <p:nvPr/>
        </p:nvPicPr>
        <p:blipFill>
          <a:blip r:embed="rId2"/>
          <a:stretch>
            <a:fillRect/>
          </a:stretch>
        </p:blipFill>
        <p:spPr>
          <a:xfrm>
            <a:off x="507999" y="1257367"/>
            <a:ext cx="1947211" cy="362272"/>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8B8C237A-DB39-947B-6F22-83AA1C374B63}"/>
              </a:ext>
            </a:extLst>
          </p:cNvPr>
          <p:cNvPicPr>
            <a:picLocks noChangeAspect="1"/>
          </p:cNvPicPr>
          <p:nvPr/>
        </p:nvPicPr>
        <p:blipFill>
          <a:blip r:embed="rId3"/>
          <a:stretch>
            <a:fillRect/>
          </a:stretch>
        </p:blipFill>
        <p:spPr>
          <a:xfrm>
            <a:off x="508000" y="3026651"/>
            <a:ext cx="1947211" cy="597658"/>
          </a:xfrm>
          <a:prstGeom prst="rect">
            <a:avLst/>
          </a:prstGeom>
        </p:spPr>
      </p:pic>
      <p:sp>
        <p:nvSpPr>
          <p:cNvPr id="3" name="Content Placeholder 2"/>
          <p:cNvSpPr>
            <a:spLocks noGrp="1"/>
          </p:cNvSpPr>
          <p:nvPr>
            <p:ph idx="1"/>
          </p:nvPr>
        </p:nvSpPr>
        <p:spPr>
          <a:xfrm>
            <a:off x="2626660" y="2160589"/>
            <a:ext cx="4328840" cy="3880773"/>
          </a:xfrm>
        </p:spPr>
        <p:txBody>
          <a:bodyPr vert="horz" lIns="91440" tIns="45720" rIns="91440" bIns="45720" rtlCol="0" anchor="t">
            <a:normAutofit/>
          </a:bodyPr>
          <a:lstStyle/>
          <a:p>
            <a:pPr>
              <a:lnSpc>
                <a:spcPct val="90000"/>
              </a:lnSpc>
            </a:pPr>
            <a:r>
              <a:rPr lang="en-US" sz="1500" dirty="0"/>
              <a:t>Web Assembly executes at near-native speed, while JavaScript runs through an interpreter or JIT compiler.</a:t>
            </a:r>
          </a:p>
          <a:p>
            <a:pPr>
              <a:lnSpc>
                <a:spcPct val="90000"/>
              </a:lnSpc>
            </a:pPr>
            <a:r>
              <a:rPr lang="en-US" sz="1500" dirty="0"/>
              <a:t>however, web assembly is slower than </a:t>
            </a:r>
            <a:r>
              <a:rPr lang="en-US" sz="1500" dirty="0" err="1"/>
              <a:t>javascript</a:t>
            </a:r>
            <a:r>
              <a:rPr lang="en-US" sz="1500" dirty="0"/>
              <a:t> for small tasks as the transition from web assembly to </a:t>
            </a:r>
            <a:r>
              <a:rPr lang="en-US" sz="1500" dirty="0" err="1"/>
              <a:t>javascript</a:t>
            </a:r>
            <a:r>
              <a:rPr lang="en-US" sz="1500" dirty="0"/>
              <a:t> itself increases the time for computation.</a:t>
            </a:r>
          </a:p>
          <a:p>
            <a:pPr>
              <a:lnSpc>
                <a:spcPct val="90000"/>
              </a:lnSpc>
            </a:pPr>
            <a:r>
              <a:rPr lang="en-US" sz="1500" dirty="0"/>
              <a:t>Benchmarks show WASM outperforms JavaScript for computationally heavy tasks.</a:t>
            </a:r>
          </a:p>
          <a:p>
            <a:pPr>
              <a:lnSpc>
                <a:spcPct val="90000"/>
              </a:lnSpc>
            </a:pPr>
            <a:r>
              <a:rPr lang="en-US" sz="1500" dirty="0"/>
              <a:t>A possible reason for this is that when a </a:t>
            </a:r>
            <a:r>
              <a:rPr lang="en-US" sz="1500" dirty="0" err="1"/>
              <a:t>javascript</a:t>
            </a:r>
            <a:r>
              <a:rPr lang="en-US" sz="1500" dirty="0"/>
              <a:t> file is called inside a web browser the file has to be downloaded and then </a:t>
            </a:r>
            <a:r>
              <a:rPr lang="en-US" sz="1500" dirty="0" err="1"/>
              <a:t>parsed.Then</a:t>
            </a:r>
            <a:r>
              <a:rPr lang="en-US" sz="1500" dirty="0"/>
              <a:t> the parser converts the code into source code .</a:t>
            </a:r>
          </a:p>
          <a:p>
            <a:pPr marL="0" indent="0">
              <a:lnSpc>
                <a:spcPct val="90000"/>
              </a:lnSpc>
              <a:buNone/>
            </a:pPr>
            <a:endParaRPr lang="en-US" sz="1500" dirty="0"/>
          </a:p>
        </p:txBody>
      </p:sp>
      <p:pic>
        <p:nvPicPr>
          <p:cNvPr id="8" name="Picture 7" descr="A screenshot of a computer&#10;&#10;AI-generated content may be incorrect.">
            <a:extLst>
              <a:ext uri="{FF2B5EF4-FFF2-40B4-BE49-F238E27FC236}">
                <a16:creationId xmlns:a16="http://schemas.microsoft.com/office/drawing/2014/main" id="{FA663CAB-7545-100C-AB01-6B457EBA2C6B}"/>
              </a:ext>
            </a:extLst>
          </p:cNvPr>
          <p:cNvPicPr>
            <a:picLocks noChangeAspect="1"/>
          </p:cNvPicPr>
          <p:nvPr/>
        </p:nvPicPr>
        <p:blipFill>
          <a:blip r:embed="rId4"/>
          <a:stretch>
            <a:fillRect/>
          </a:stretch>
        </p:blipFill>
        <p:spPr>
          <a:xfrm>
            <a:off x="507999" y="5018306"/>
            <a:ext cx="1947211" cy="389442"/>
          </a:xfrm>
          <a:prstGeom prst="rect">
            <a:avLst/>
          </a:prstGeom>
        </p:spPr>
      </p:pic>
      <p:sp>
        <p:nvSpPr>
          <p:cNvPr id="12" name="TextBox 11">
            <a:extLst>
              <a:ext uri="{FF2B5EF4-FFF2-40B4-BE49-F238E27FC236}">
                <a16:creationId xmlns:a16="http://schemas.microsoft.com/office/drawing/2014/main" id="{F9424B30-0EAF-B99C-BF47-987670F07174}"/>
              </a:ext>
            </a:extLst>
          </p:cNvPr>
          <p:cNvSpPr txBox="1"/>
          <p:nvPr/>
        </p:nvSpPr>
        <p:spPr>
          <a:xfrm>
            <a:off x="306726" y="6081180"/>
            <a:ext cx="4294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12B873B4-DC62-8CB7-6E9B-0254093995A5}"/>
              </a:ext>
            </a:extLst>
          </p:cNvPr>
          <p:cNvSpPr txBox="1"/>
          <p:nvPr/>
        </p:nvSpPr>
        <p:spPr>
          <a:xfrm>
            <a:off x="573591" y="1720773"/>
            <a:ext cx="17637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20 factorial</a:t>
            </a:r>
          </a:p>
        </p:txBody>
      </p:sp>
      <p:sp>
        <p:nvSpPr>
          <p:cNvPr id="9" name="TextBox 8">
            <a:extLst>
              <a:ext uri="{FF2B5EF4-FFF2-40B4-BE49-F238E27FC236}">
                <a16:creationId xmlns:a16="http://schemas.microsoft.com/office/drawing/2014/main" id="{DE6FBF87-4942-77A1-D34D-D75F4093FE64}"/>
              </a:ext>
            </a:extLst>
          </p:cNvPr>
          <p:cNvSpPr txBox="1"/>
          <p:nvPr/>
        </p:nvSpPr>
        <p:spPr>
          <a:xfrm>
            <a:off x="573590" y="3757021"/>
            <a:ext cx="17064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to 20 factorial (1000 times)</a:t>
            </a:r>
          </a:p>
        </p:txBody>
      </p:sp>
      <p:sp>
        <p:nvSpPr>
          <p:cNvPr id="10" name="TextBox 9">
            <a:extLst>
              <a:ext uri="{FF2B5EF4-FFF2-40B4-BE49-F238E27FC236}">
                <a16:creationId xmlns:a16="http://schemas.microsoft.com/office/drawing/2014/main" id="{EBF0109D-BCD3-DE14-D4CC-AEF42F104BE6}"/>
              </a:ext>
            </a:extLst>
          </p:cNvPr>
          <p:cNvSpPr txBox="1"/>
          <p:nvPr/>
        </p:nvSpPr>
        <p:spPr>
          <a:xfrm>
            <a:off x="573591" y="5563833"/>
            <a:ext cx="17351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to 20 factorial (10,000,000 times)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arn(inVertic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arn(inVertical)">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25D2F572-9C41-E781-5B69-5221ACF081F0}"/>
              </a:ext>
            </a:extLst>
          </p:cNvPr>
          <p:cNvPicPr>
            <a:picLocks noChangeAspect="1"/>
          </p:cNvPicPr>
          <p:nvPr/>
        </p:nvPicPr>
        <p:blipFill>
          <a:blip r:embed="rId2"/>
          <a:srcRect l="39344" r="2910" b="-4"/>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F89CA94-5200-4B36-8782-3A4620F11E26}"/>
              </a:ext>
            </a:extLst>
          </p:cNvPr>
          <p:cNvSpPr>
            <a:spLocks noGrp="1"/>
          </p:cNvSpPr>
          <p:nvPr>
            <p:ph type="title"/>
          </p:nvPr>
        </p:nvSpPr>
        <p:spPr>
          <a:xfrm>
            <a:off x="507999" y="609600"/>
            <a:ext cx="2888343" cy="1320800"/>
          </a:xfrm>
        </p:spPr>
        <p:txBody>
          <a:bodyPr>
            <a:normAutofit/>
          </a:bodyPr>
          <a:lstStyle/>
          <a:p>
            <a:pPr>
              <a:lnSpc>
                <a:spcPct val="90000"/>
              </a:lnSpc>
            </a:pPr>
            <a:r>
              <a:rPr lang="en-US" sz="2000"/>
              <a:t>Ease of Debugging Comparison</a:t>
            </a:r>
            <a:br>
              <a:rPr lang="en-US" sz="2000"/>
            </a:br>
            <a:r>
              <a:rPr lang="en-US" sz="2000" err="1"/>
              <a:t>Javascript</a:t>
            </a:r>
            <a:r>
              <a:rPr lang="en-US" sz="2000"/>
              <a:t> V/S Web Assembly</a:t>
            </a:r>
          </a:p>
        </p:txBody>
      </p:sp>
      <p:sp>
        <p:nvSpPr>
          <p:cNvPr id="3" name="Content Placeholder 2">
            <a:extLst>
              <a:ext uri="{FF2B5EF4-FFF2-40B4-BE49-F238E27FC236}">
                <a16:creationId xmlns:a16="http://schemas.microsoft.com/office/drawing/2014/main" id="{9186D4E2-1EBF-D877-55B3-52974DDA6102}"/>
              </a:ext>
            </a:extLst>
          </p:cNvPr>
          <p:cNvSpPr>
            <a:spLocks noGrp="1"/>
          </p:cNvSpPr>
          <p:nvPr>
            <p:ph idx="1"/>
          </p:nvPr>
        </p:nvSpPr>
        <p:spPr>
          <a:xfrm>
            <a:off x="508000" y="2160589"/>
            <a:ext cx="2888342" cy="3880773"/>
          </a:xfrm>
        </p:spPr>
        <p:txBody>
          <a:bodyPr vert="horz" lIns="91440" tIns="45720" rIns="91440" bIns="45720" rtlCol="0">
            <a:normAutofit/>
          </a:bodyPr>
          <a:lstStyle/>
          <a:p>
            <a:pPr>
              <a:lnSpc>
                <a:spcPct val="90000"/>
              </a:lnSpc>
            </a:pPr>
            <a:r>
              <a:rPr lang="en-US" sz="1100">
                <a:latin typeface="Verdana"/>
                <a:ea typeface="Verdana"/>
              </a:rPr>
              <a:t>Javascript:</a:t>
            </a:r>
          </a:p>
          <a:p>
            <a:pPr>
              <a:lnSpc>
                <a:spcPct val="90000"/>
              </a:lnSpc>
            </a:pPr>
            <a:r>
              <a:rPr lang="en-US" sz="1100" dirty="0" err="1">
                <a:latin typeface="Verdana"/>
                <a:ea typeface="Verdana"/>
              </a:rPr>
              <a:t>Javascript</a:t>
            </a:r>
            <a:r>
              <a:rPr lang="en-US" sz="1100" dirty="0">
                <a:latin typeface="Verdana"/>
                <a:ea typeface="Verdana"/>
              </a:rPr>
              <a:t> is human-readable and can be debugged easily. Adding breakpoints to your </a:t>
            </a:r>
            <a:r>
              <a:rPr lang="en-US" sz="1100" dirty="0" err="1">
                <a:latin typeface="Verdana"/>
                <a:ea typeface="Verdana"/>
              </a:rPr>
              <a:t>javascript</a:t>
            </a:r>
            <a:r>
              <a:rPr lang="en-US" sz="1100" dirty="0">
                <a:latin typeface="Verdana"/>
                <a:ea typeface="Verdana"/>
              </a:rPr>
              <a:t> code inside the browser allows you to easily debug the code.</a:t>
            </a:r>
          </a:p>
          <a:p>
            <a:pPr>
              <a:lnSpc>
                <a:spcPct val="90000"/>
              </a:lnSpc>
            </a:pPr>
            <a:r>
              <a:rPr lang="en-US" sz="1100" dirty="0">
                <a:latin typeface="Verdana"/>
                <a:ea typeface="Verdana"/>
              </a:rPr>
              <a:t>Web Assembly:</a:t>
            </a:r>
          </a:p>
          <a:p>
            <a:pPr>
              <a:lnSpc>
                <a:spcPct val="90000"/>
              </a:lnSpc>
            </a:pPr>
            <a:r>
              <a:rPr lang="en-US" sz="1100">
                <a:latin typeface="Verdana"/>
                <a:ea typeface="Verdana"/>
              </a:rPr>
              <a:t>WebAssembly provides the code in text format, that is readable but, still very difficult to debug. Firefox does allow you to view the wasm code in .wat format inside the browser.</a:t>
            </a:r>
          </a:p>
          <a:p>
            <a:pPr>
              <a:lnSpc>
                <a:spcPct val="90000"/>
              </a:lnSpc>
            </a:pPr>
            <a:r>
              <a:rPr lang="en-US" sz="1100">
                <a:latin typeface="Verdana"/>
                <a:ea typeface="Verdana"/>
              </a:rPr>
              <a:t>You cannot add breakpoints in .wat and that is something that will be available in the future.</a:t>
            </a:r>
            <a:endParaRPr lang="en-US" sz="1100"/>
          </a:p>
          <a:p>
            <a:pPr>
              <a:lnSpc>
                <a:spcPct val="90000"/>
              </a:lnSpc>
            </a:pPr>
            <a:r>
              <a:rPr lang="en-US" sz="1100">
                <a:latin typeface="Verdana"/>
                <a:ea typeface="Verdana"/>
              </a:rPr>
              <a:t>So , it might be easier to debug in the future but at the </a:t>
            </a:r>
            <a:r>
              <a:rPr lang="en-US" sz="1100" err="1">
                <a:latin typeface="Verdana"/>
                <a:ea typeface="Verdana"/>
              </a:rPr>
              <a:t>momemt</a:t>
            </a:r>
            <a:r>
              <a:rPr lang="en-US" sz="1100">
                <a:latin typeface="Verdana"/>
                <a:ea typeface="Verdana"/>
              </a:rPr>
              <a:t> it is a difficult task.</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4063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D8ADBB6-C825-BEC8-D49A-2F1EE5056F91}"/>
              </a:ext>
            </a:extLst>
          </p:cNvPr>
          <p:cNvSpPr>
            <a:spLocks noGrp="1"/>
          </p:cNvSpPr>
          <p:nvPr>
            <p:ph type="title"/>
          </p:nvPr>
        </p:nvSpPr>
        <p:spPr>
          <a:xfrm>
            <a:off x="505315" y="643467"/>
            <a:ext cx="3152284" cy="1375608"/>
          </a:xfrm>
        </p:spPr>
        <p:txBody>
          <a:bodyPr anchor="ctr">
            <a:normAutofit/>
          </a:bodyPr>
          <a:lstStyle/>
          <a:p>
            <a:pPr>
              <a:lnSpc>
                <a:spcPct val="90000"/>
              </a:lnSpc>
            </a:pPr>
            <a:r>
              <a:rPr lang="en-US" sz="2300" dirty="0"/>
              <a:t>Comparison of Rust Vs Web Assembly in different browsers</a:t>
            </a:r>
            <a:br>
              <a:rPr lang="en-US" sz="2300" dirty="0"/>
            </a:br>
            <a:endParaRPr lang="en-US" sz="2300" dirty="0"/>
          </a:p>
        </p:txBody>
      </p:sp>
      <p:sp>
        <p:nvSpPr>
          <p:cNvPr id="6" name="Content Placeholder 8">
            <a:extLst>
              <a:ext uri="{FF2B5EF4-FFF2-40B4-BE49-F238E27FC236}">
                <a16:creationId xmlns:a16="http://schemas.microsoft.com/office/drawing/2014/main" id="{36200752-77B6-15EF-2918-06B28824A387}"/>
              </a:ext>
            </a:extLst>
          </p:cNvPr>
          <p:cNvSpPr>
            <a:spLocks noGrp="1"/>
          </p:cNvSpPr>
          <p:nvPr>
            <p:ph idx="1"/>
          </p:nvPr>
        </p:nvSpPr>
        <p:spPr>
          <a:xfrm>
            <a:off x="505315" y="2160590"/>
            <a:ext cx="2990021" cy="3736620"/>
          </a:xfrm>
        </p:spPr>
        <p:txBody>
          <a:bodyPr vert="horz" lIns="91440" tIns="45720" rIns="91440" bIns="45720" rtlCol="0" anchor="t">
            <a:normAutofit fontScale="85000" lnSpcReduction="10000"/>
          </a:bodyPr>
          <a:lstStyle/>
          <a:p>
            <a:r>
              <a:rPr lang="en-US" dirty="0">
                <a:solidFill>
                  <a:schemeClr val="bg1"/>
                </a:solidFill>
              </a:rPr>
              <a:t>We can see that the time taken for running </a:t>
            </a:r>
            <a:r>
              <a:rPr lang="en-US" dirty="0" err="1">
                <a:solidFill>
                  <a:schemeClr val="bg1"/>
                </a:solidFill>
              </a:rPr>
              <a:t>Javascript</a:t>
            </a:r>
            <a:r>
              <a:rPr lang="en-US" dirty="0">
                <a:solidFill>
                  <a:schemeClr val="bg1"/>
                </a:solidFill>
              </a:rPr>
              <a:t> in all the browsers is almost same.</a:t>
            </a:r>
          </a:p>
          <a:p>
            <a:r>
              <a:rPr lang="en-US" dirty="0">
                <a:solidFill>
                  <a:schemeClr val="bg1"/>
                </a:solidFill>
              </a:rPr>
              <a:t>We can see that </a:t>
            </a:r>
            <a:r>
              <a:rPr lang="en-US" err="1">
                <a:solidFill>
                  <a:schemeClr val="bg1"/>
                </a:solidFill>
              </a:rPr>
              <a:t>firefox</a:t>
            </a:r>
            <a:r>
              <a:rPr lang="en-US" dirty="0">
                <a:solidFill>
                  <a:schemeClr val="bg1"/>
                </a:solidFill>
              </a:rPr>
              <a:t> is faster compared to every other browser in terms of web assembly run time. </a:t>
            </a:r>
          </a:p>
          <a:p>
            <a:r>
              <a:rPr lang="en-US" dirty="0">
                <a:solidFill>
                  <a:schemeClr val="bg1"/>
                </a:solidFill>
              </a:rPr>
              <a:t>This can probably be attributed to the fact that </a:t>
            </a:r>
            <a:r>
              <a:rPr lang="en-US" dirty="0" err="1">
                <a:solidFill>
                  <a:schemeClr val="bg1"/>
                </a:solidFill>
              </a:rPr>
              <a:t>firefox</a:t>
            </a:r>
            <a:r>
              <a:rPr lang="en-US" dirty="0">
                <a:solidFill>
                  <a:schemeClr val="bg1"/>
                </a:solidFill>
              </a:rPr>
              <a:t> is one of the front runners in compiling of web assembly. Due to this, the integration of web assembly features is more efficient .</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7" name="Content Placeholder 3">
            <a:extLst>
              <a:ext uri="{FF2B5EF4-FFF2-40B4-BE49-F238E27FC236}">
                <a16:creationId xmlns:a16="http://schemas.microsoft.com/office/drawing/2014/main" id="{F10A8745-A338-DC66-44BF-718A05F654AB}"/>
              </a:ext>
            </a:extLst>
          </p:cNvPr>
          <p:cNvGraphicFramePr>
            <a:graphicFrameLocks/>
          </p:cNvGraphicFramePr>
          <p:nvPr>
            <p:extLst>
              <p:ext uri="{D42A27DB-BD31-4B8C-83A1-F6EECF244321}">
                <p14:modId xmlns:p14="http://schemas.microsoft.com/office/powerpoint/2010/main" val="4167800724"/>
              </p:ext>
            </p:extLst>
          </p:nvPr>
        </p:nvGraphicFramePr>
        <p:xfrm>
          <a:off x="4572000" y="1930204"/>
          <a:ext cx="3857627" cy="2985080"/>
        </p:xfrm>
        <a:graphic>
          <a:graphicData uri="http://schemas.openxmlformats.org/drawingml/2006/table">
            <a:tbl>
              <a:tblPr firstRow="1" bandRow="1">
                <a:tableStyleId>{5C22544A-7EE6-4342-B048-85BDC9FD1C3A}</a:tableStyleId>
              </a:tblPr>
              <a:tblGrid>
                <a:gridCol w="1167751">
                  <a:extLst>
                    <a:ext uri="{9D8B030D-6E8A-4147-A177-3AD203B41FA5}">
                      <a16:colId xmlns:a16="http://schemas.microsoft.com/office/drawing/2014/main" val="1678774061"/>
                    </a:ext>
                  </a:extLst>
                </a:gridCol>
                <a:gridCol w="1325251">
                  <a:extLst>
                    <a:ext uri="{9D8B030D-6E8A-4147-A177-3AD203B41FA5}">
                      <a16:colId xmlns:a16="http://schemas.microsoft.com/office/drawing/2014/main" val="2557771817"/>
                    </a:ext>
                  </a:extLst>
                </a:gridCol>
                <a:gridCol w="1364625">
                  <a:extLst>
                    <a:ext uri="{9D8B030D-6E8A-4147-A177-3AD203B41FA5}">
                      <a16:colId xmlns:a16="http://schemas.microsoft.com/office/drawing/2014/main" val="3402183623"/>
                    </a:ext>
                  </a:extLst>
                </a:gridCol>
              </a:tblGrid>
              <a:tr h="970010">
                <a:tc>
                  <a:txBody>
                    <a:bodyPr/>
                    <a:lstStyle/>
                    <a:p>
                      <a:r>
                        <a:rPr lang="en-US" sz="1900" dirty="0"/>
                        <a:t>Browser</a:t>
                      </a:r>
                    </a:p>
                  </a:txBody>
                  <a:tcPr marL="94317" marR="94317" marT="47158" marB="47158"/>
                </a:tc>
                <a:tc>
                  <a:txBody>
                    <a:bodyPr/>
                    <a:lstStyle/>
                    <a:p>
                      <a:r>
                        <a:rPr lang="en-US" sz="1900" dirty="0"/>
                        <a:t>Web Assembly Run time</a:t>
                      </a:r>
                    </a:p>
                  </a:txBody>
                  <a:tcPr marL="94317" marR="94317" marT="47158" marB="47158"/>
                </a:tc>
                <a:tc>
                  <a:txBody>
                    <a:bodyPr/>
                    <a:lstStyle/>
                    <a:p>
                      <a:r>
                        <a:rPr lang="en-US" sz="1900" dirty="0" err="1"/>
                        <a:t>Javascript</a:t>
                      </a:r>
                      <a:r>
                        <a:rPr lang="en-US" sz="1900" dirty="0"/>
                        <a:t> Run time</a:t>
                      </a:r>
                    </a:p>
                  </a:txBody>
                  <a:tcPr marL="94317" marR="94317" marT="47158" marB="47158"/>
                </a:tc>
                <a:extLst>
                  <a:ext uri="{0D108BD9-81ED-4DB2-BD59-A6C34878D82A}">
                    <a16:rowId xmlns:a16="http://schemas.microsoft.com/office/drawing/2014/main" val="4240316790"/>
                  </a:ext>
                </a:extLst>
              </a:tr>
              <a:tr h="403014">
                <a:tc>
                  <a:txBody>
                    <a:bodyPr/>
                    <a:lstStyle/>
                    <a:p>
                      <a:r>
                        <a:rPr lang="en-US" sz="1900" dirty="0"/>
                        <a:t>Brave</a:t>
                      </a:r>
                    </a:p>
                  </a:txBody>
                  <a:tcPr marL="94317" marR="94317" marT="47158" marB="47158"/>
                </a:tc>
                <a:tc>
                  <a:txBody>
                    <a:bodyPr/>
                    <a:lstStyle/>
                    <a:p>
                      <a:r>
                        <a:rPr lang="en-US" sz="1900" dirty="0"/>
                        <a:t>~50ms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3553159065"/>
                  </a:ext>
                </a:extLst>
              </a:tr>
              <a:tr h="403014">
                <a:tc>
                  <a:txBody>
                    <a:bodyPr/>
                    <a:lstStyle/>
                    <a:p>
                      <a:r>
                        <a:rPr lang="en-US" sz="1900" dirty="0"/>
                        <a:t>Edge</a:t>
                      </a:r>
                    </a:p>
                  </a:txBody>
                  <a:tcPr marL="94317" marR="94317" marT="47158" marB="47158"/>
                </a:tc>
                <a:tc>
                  <a:txBody>
                    <a:bodyPr/>
                    <a:lstStyle/>
                    <a:p>
                      <a:r>
                        <a:rPr lang="en-US" sz="1900" dirty="0"/>
                        <a:t>~40ms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194950216"/>
                  </a:ext>
                </a:extLst>
              </a:tr>
              <a:tr h="403014">
                <a:tc>
                  <a:txBody>
                    <a:bodyPr/>
                    <a:lstStyle/>
                    <a:p>
                      <a:r>
                        <a:rPr lang="en-US" sz="1900" dirty="0"/>
                        <a:t>Chrome</a:t>
                      </a:r>
                    </a:p>
                  </a:txBody>
                  <a:tcPr marL="94317" marR="94317" marT="47158" marB="47158"/>
                </a:tc>
                <a:tc>
                  <a:txBody>
                    <a:bodyPr/>
                    <a:lstStyle/>
                    <a:p>
                      <a:r>
                        <a:rPr lang="en-US" sz="1900" dirty="0"/>
                        <a:t>~50ms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3636061611"/>
                  </a:ext>
                </a:extLst>
              </a:tr>
              <a:tr h="403014">
                <a:tc>
                  <a:txBody>
                    <a:bodyPr/>
                    <a:lstStyle/>
                    <a:p>
                      <a:r>
                        <a:rPr lang="en-US" sz="1900" dirty="0"/>
                        <a:t>opera</a:t>
                      </a:r>
                    </a:p>
                  </a:txBody>
                  <a:tcPr marL="94317" marR="94317" marT="47158" marB="47158"/>
                </a:tc>
                <a:tc>
                  <a:txBody>
                    <a:bodyPr/>
                    <a:lstStyle/>
                    <a:p>
                      <a:r>
                        <a:rPr lang="en-US" sz="1900" dirty="0"/>
                        <a:t>~40ms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1785033078"/>
                  </a:ext>
                </a:extLst>
              </a:tr>
              <a:tr h="403014">
                <a:tc>
                  <a:txBody>
                    <a:bodyPr/>
                    <a:lstStyle/>
                    <a:p>
                      <a:pPr lvl="0">
                        <a:buNone/>
                      </a:pPr>
                      <a:r>
                        <a:rPr lang="en-US" sz="1900" err="1"/>
                        <a:t>firefox</a:t>
                      </a:r>
                      <a:endParaRPr lang="en-US" sz="1900" dirty="0" err="1"/>
                    </a:p>
                  </a:txBody>
                  <a:tcPr marL="94317" marR="94317" marT="47158" marB="47158"/>
                </a:tc>
                <a:tc>
                  <a:txBody>
                    <a:bodyPr/>
                    <a:lstStyle/>
                    <a:p>
                      <a:pPr lvl="0">
                        <a:buNone/>
                      </a:pPr>
                      <a:r>
                        <a:rPr lang="en-US" sz="1900" dirty="0"/>
                        <a:t>~10ms</a:t>
                      </a:r>
                    </a:p>
                  </a:txBody>
                  <a:tcPr marL="94317" marR="94317" marT="47158" marB="47158"/>
                </a:tc>
                <a:tc>
                  <a:txBody>
                    <a:bodyPr/>
                    <a:lstStyle/>
                    <a:p>
                      <a:pPr lvl="0">
                        <a:buNone/>
                      </a:pPr>
                      <a:r>
                        <a:rPr lang="en-US" sz="1900" dirty="0"/>
                        <a:t>~15s</a:t>
                      </a:r>
                    </a:p>
                  </a:txBody>
                  <a:tcPr marL="94317" marR="94317" marT="47158" marB="47158"/>
                </a:tc>
                <a:extLst>
                  <a:ext uri="{0D108BD9-81ED-4DB2-BD59-A6C34878D82A}">
                    <a16:rowId xmlns:a16="http://schemas.microsoft.com/office/drawing/2014/main" val="1669618194"/>
                  </a:ext>
                </a:extLst>
              </a:tr>
            </a:tbl>
          </a:graphicData>
        </a:graphic>
      </p:graphicFrame>
    </p:spTree>
    <p:extLst>
      <p:ext uri="{BB962C8B-B14F-4D97-AF65-F5344CB8AC3E}">
        <p14:creationId xmlns:p14="http://schemas.microsoft.com/office/powerpoint/2010/main" val="2210987097"/>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arn(inVertic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arn(inVertic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arn(inVertical)">
                                      <p:cBhvr>
                                        <p:cTn id="2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Motivation Behind </a:t>
            </a:r>
            <a:r>
              <a:rPr lang="en-US" dirty="0"/>
              <a:t>Web Assembly</a:t>
            </a:r>
          </a:p>
        </p:txBody>
      </p:sp>
      <p:sp>
        <p:nvSpPr>
          <p:cNvPr id="3" name="Content Placeholder 2"/>
          <p:cNvSpPr>
            <a:spLocks noGrp="1"/>
          </p:cNvSpPr>
          <p:nvPr>
            <p:ph idx="1"/>
          </p:nvPr>
        </p:nvSpPr>
        <p:spPr/>
        <p:txBody>
          <a:bodyPr vert="horz" lIns="91440" tIns="45720" rIns="91440" bIns="45720" rtlCol="0" anchor="t">
            <a:normAutofit/>
          </a:bodyPr>
          <a:lstStyle/>
          <a:p>
            <a:r>
              <a:rPr dirty="0"/>
              <a:t>Web applications require high performance for tasks like gaming, video editing, and simulations.</a:t>
            </a:r>
            <a:endParaRPr lang="en-US" dirty="0"/>
          </a:p>
          <a:p>
            <a:r>
              <a:rPr dirty="0"/>
              <a:t>JavaScript has limitations in execution speed and efficiency for computational-heavy tasks.</a:t>
            </a:r>
          </a:p>
          <a:p>
            <a:r>
              <a:rPr lang="en-US" dirty="0"/>
              <a:t>Web Assembly</a:t>
            </a:r>
            <a:r>
              <a:rPr dirty="0"/>
              <a:t> provides near-native performance by allowing execution of compiled code in the browser.</a:t>
            </a:r>
          </a:p>
          <a:p>
            <a:r>
              <a:rPr lang="en-US" dirty="0"/>
              <a:t>Web Assembly is very useful for tasks like cryptography where time is of the essence.</a:t>
            </a:r>
          </a:p>
          <a:p>
            <a:r>
              <a:rPr lang="en-US" dirty="0">
                <a:ea typeface="+mn-lt"/>
                <a:cs typeface="+mn-lt"/>
              </a:rPr>
              <a:t>Web Assembly (WASM) is highly beneficial for cloud computing, enabling serverless computing capabilities.</a:t>
            </a:r>
            <a:endParaRPr lang="en-US" dirty="0"/>
          </a:p>
          <a:p>
            <a:endParaRPr lang="en-US" dirty="0"/>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BA2A-975C-5BA1-8803-DD07160880F7}"/>
              </a:ext>
            </a:extLst>
          </p:cNvPr>
          <p:cNvSpPr>
            <a:spLocks noGrp="1"/>
          </p:cNvSpPr>
          <p:nvPr>
            <p:ph type="title"/>
          </p:nvPr>
        </p:nvSpPr>
        <p:spPr/>
        <p:txBody>
          <a:bodyPr/>
          <a:lstStyle/>
          <a:p>
            <a:r>
              <a:rPr lang="en-US" dirty="0"/>
              <a:t>Challenges and Limitations of Web Assembly</a:t>
            </a:r>
          </a:p>
        </p:txBody>
      </p:sp>
      <p:sp>
        <p:nvSpPr>
          <p:cNvPr id="3" name="Content Placeholder 2">
            <a:extLst>
              <a:ext uri="{FF2B5EF4-FFF2-40B4-BE49-F238E27FC236}">
                <a16:creationId xmlns:a16="http://schemas.microsoft.com/office/drawing/2014/main" id="{C1EB57DF-A3B0-FC16-F48F-6E7B3FF47345}"/>
              </a:ext>
            </a:extLst>
          </p:cNvPr>
          <p:cNvSpPr>
            <a:spLocks noGrp="1"/>
          </p:cNvSpPr>
          <p:nvPr>
            <p:ph idx="1"/>
          </p:nvPr>
        </p:nvSpPr>
        <p:spPr/>
        <p:txBody>
          <a:bodyPr vert="horz" lIns="91440" tIns="45720" rIns="91440" bIns="45720" rtlCol="0" anchor="t">
            <a:normAutofit/>
          </a:bodyPr>
          <a:lstStyle/>
          <a:p>
            <a:r>
              <a:rPr lang="en-US" dirty="0"/>
              <a:t>Debugging Web Assembly is very difficult and that is a major problem.</a:t>
            </a:r>
          </a:p>
          <a:p>
            <a:r>
              <a:rPr lang="en-US" dirty="0"/>
              <a:t>Tools for Web Assembly need to be improved.</a:t>
            </a:r>
          </a:p>
          <a:p>
            <a:r>
              <a:rPr lang="en-US" dirty="0"/>
              <a:t>There is a problem in the memory model which needs to be fixed.</a:t>
            </a:r>
          </a:p>
          <a:p>
            <a:r>
              <a:rPr lang="en-US" dirty="0"/>
              <a:t>There are also security concerns related to web assembly</a:t>
            </a:r>
          </a:p>
        </p:txBody>
      </p:sp>
    </p:spTree>
    <p:extLst>
      <p:ext uri="{BB962C8B-B14F-4D97-AF65-F5344CB8AC3E}">
        <p14:creationId xmlns:p14="http://schemas.microsoft.com/office/powerpoint/2010/main" val="1373733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BD2-99A0-9A0E-5114-FD6762628731}"/>
              </a:ext>
            </a:extLst>
          </p:cNvPr>
          <p:cNvSpPr>
            <a:spLocks noGrp="1"/>
          </p:cNvSpPr>
          <p:nvPr>
            <p:ph type="title"/>
          </p:nvPr>
        </p:nvSpPr>
        <p:spPr>
          <a:xfrm>
            <a:off x="860120" y="2770340"/>
            <a:ext cx="6347714" cy="1320800"/>
          </a:xfrm>
        </p:spPr>
        <p:txBody>
          <a:bodyPr/>
          <a:lstStyle/>
          <a:p>
            <a:pPr algn="ctr"/>
            <a:r>
              <a:rPr lang="en-US" dirty="0"/>
              <a:t>Thank You!</a:t>
            </a:r>
          </a:p>
        </p:txBody>
      </p:sp>
    </p:spTree>
    <p:extLst>
      <p:ext uri="{BB962C8B-B14F-4D97-AF65-F5344CB8AC3E}">
        <p14:creationId xmlns:p14="http://schemas.microsoft.com/office/powerpoint/2010/main" val="3818170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2A9C3-B3A9-E964-6123-1AD45C8CF101}"/>
              </a:ext>
            </a:extLst>
          </p:cNvPr>
          <p:cNvSpPr>
            <a:spLocks noGrp="1"/>
          </p:cNvSpPr>
          <p:nvPr>
            <p:ph type="title"/>
          </p:nvPr>
        </p:nvSpPr>
        <p:spPr>
          <a:xfrm>
            <a:off x="489360" y="1382486"/>
            <a:ext cx="2660686" cy="4093028"/>
          </a:xfrm>
        </p:spPr>
        <p:txBody>
          <a:bodyPr anchor="ctr">
            <a:normAutofit/>
          </a:bodyPr>
          <a:lstStyle/>
          <a:p>
            <a:r>
              <a:rPr lang="en-US" sz="3800"/>
              <a:t>What is web assembly</a:t>
            </a:r>
            <a:br>
              <a:rPr lang="en-US" sz="3800"/>
            </a:br>
            <a:endParaRPr lang="en-US" sz="3800"/>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A05BB6-7B30-0708-3997-B80FC04845DB}"/>
              </a:ext>
            </a:extLst>
          </p:cNvPr>
          <p:cNvGraphicFramePr>
            <a:graphicFrameLocks noGrp="1"/>
          </p:cNvGraphicFramePr>
          <p:nvPr>
            <p:ph idx="1"/>
            <p:extLst>
              <p:ext uri="{D42A27DB-BD31-4B8C-83A1-F6EECF244321}">
                <p14:modId xmlns:p14="http://schemas.microsoft.com/office/powerpoint/2010/main" val="1996855343"/>
              </p:ext>
            </p:extLst>
          </p:nvPr>
        </p:nvGraphicFramePr>
        <p:xfrm>
          <a:off x="3657635" y="944563"/>
          <a:ext cx="4992577"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7564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26049" y="200432"/>
            <a:ext cx="5835918" cy="1320800"/>
          </a:xfrm>
        </p:spPr>
        <p:txBody>
          <a:bodyPr anchor="ctr">
            <a:normAutofit/>
          </a:bodyPr>
          <a:lstStyle/>
          <a:p>
            <a:pPr>
              <a:lnSpc>
                <a:spcPct val="90000"/>
              </a:lnSpc>
            </a:pPr>
            <a:r>
              <a:rPr lang="en-US" sz="2500" dirty="0"/>
              <a:t>How Web Assembly Runs on a Browser</a:t>
            </a:r>
          </a:p>
        </p:txBody>
      </p:sp>
      <p:pic>
        <p:nvPicPr>
          <p:cNvPr id="5" name="Picture 4" descr="A black arrow pointing to the left&#10;&#10;AI-generated content may be incorrect.">
            <a:extLst>
              <a:ext uri="{FF2B5EF4-FFF2-40B4-BE49-F238E27FC236}">
                <a16:creationId xmlns:a16="http://schemas.microsoft.com/office/drawing/2014/main" id="{2279DE55-FC8C-F7D3-7C10-D6D745E7C9FC}"/>
              </a:ext>
            </a:extLst>
          </p:cNvPr>
          <p:cNvPicPr>
            <a:picLocks noChangeAspect="1"/>
          </p:cNvPicPr>
          <p:nvPr/>
        </p:nvPicPr>
        <p:blipFill>
          <a:blip r:embed="rId2"/>
          <a:stretch>
            <a:fillRect/>
          </a:stretch>
        </p:blipFill>
        <p:spPr>
          <a:xfrm>
            <a:off x="801533" y="5055494"/>
            <a:ext cx="6894460" cy="950439"/>
          </a:xfrm>
          <a:prstGeom prst="rect">
            <a:avLst/>
          </a:prstGeom>
        </p:spPr>
      </p:pic>
      <p:sp>
        <p:nvSpPr>
          <p:cNvPr id="3" name="Content Placeholder 2"/>
          <p:cNvSpPr>
            <a:spLocks noGrp="1"/>
          </p:cNvSpPr>
          <p:nvPr>
            <p:ph idx="1"/>
          </p:nvPr>
        </p:nvSpPr>
        <p:spPr>
          <a:xfrm>
            <a:off x="799365" y="1271095"/>
            <a:ext cx="6494142" cy="2350843"/>
          </a:xfrm>
        </p:spPr>
        <p:txBody>
          <a:bodyPr vert="horz" lIns="91440" tIns="45720" rIns="91440" bIns="45720" rtlCol="0" anchor="t">
            <a:normAutofit/>
          </a:bodyPr>
          <a:lstStyle/>
          <a:p>
            <a:pPr>
              <a:lnSpc>
                <a:spcPct val="90000"/>
              </a:lnSpc>
            </a:pPr>
            <a:r>
              <a:rPr lang="en-US" sz="1400" dirty="0"/>
              <a:t>Web Assembly runs in a secure sandboxed environment within modern web browsers.</a:t>
            </a:r>
          </a:p>
          <a:p>
            <a:pPr>
              <a:lnSpc>
                <a:spcPct val="90000"/>
              </a:lnSpc>
            </a:pPr>
            <a:r>
              <a:rPr lang="en-US" sz="1400" dirty="0"/>
              <a:t>It works alongside JavaScript and can be called from JavaScript code.</a:t>
            </a:r>
          </a:p>
          <a:p>
            <a:pPr>
              <a:lnSpc>
                <a:spcPct val="90000"/>
              </a:lnSpc>
            </a:pPr>
            <a:r>
              <a:rPr lang="en-US" sz="1400" dirty="0"/>
              <a:t>Uses a stack-based virtual machine to execute pre-compiled binary instructions.</a:t>
            </a:r>
          </a:p>
          <a:p>
            <a:pPr>
              <a:lnSpc>
                <a:spcPct val="90000"/>
              </a:lnSpc>
            </a:pPr>
            <a:r>
              <a:rPr lang="en-US" sz="1400" dirty="0"/>
              <a:t>Web Assembly is called in </a:t>
            </a:r>
            <a:r>
              <a:rPr lang="en-US" sz="1400" err="1"/>
              <a:t>javascript</a:t>
            </a:r>
            <a:r>
              <a:rPr lang="en-US" sz="1400" dirty="0"/>
              <a:t> which is then called in the script part of html . In this Way Web Assembly is used to run in the browser.</a:t>
            </a:r>
          </a:p>
        </p:txBody>
      </p:sp>
      <p:pic>
        <p:nvPicPr>
          <p:cNvPr id="4" name="Picture 3" descr="A black and white rectangle with black text&#10;&#10;AI-generated content may be incorrect.">
            <a:extLst>
              <a:ext uri="{FF2B5EF4-FFF2-40B4-BE49-F238E27FC236}">
                <a16:creationId xmlns:a16="http://schemas.microsoft.com/office/drawing/2014/main" id="{333A4EB1-4CFE-F738-ABFB-42E726E71C93}"/>
              </a:ext>
            </a:extLst>
          </p:cNvPr>
          <p:cNvPicPr>
            <a:picLocks noChangeAspect="1"/>
          </p:cNvPicPr>
          <p:nvPr/>
        </p:nvPicPr>
        <p:blipFill>
          <a:blip r:embed="rId3"/>
          <a:srcRect l="1506" t="13095" r="6605" b="25000"/>
          <a:stretch/>
        </p:blipFill>
        <p:spPr>
          <a:xfrm>
            <a:off x="819324" y="3766328"/>
            <a:ext cx="5035419" cy="640167"/>
          </a:xfrm>
          <a:prstGeom prst="rect">
            <a:avLst/>
          </a:prstGeom>
        </p:spPr>
      </p:pic>
      <p:sp>
        <p:nvSpPr>
          <p:cNvPr id="8" name="TextBox 7">
            <a:extLst>
              <a:ext uri="{FF2B5EF4-FFF2-40B4-BE49-F238E27FC236}">
                <a16:creationId xmlns:a16="http://schemas.microsoft.com/office/drawing/2014/main" id="{EB970625-F9A2-ED93-C678-BCF3C3FE2119}"/>
              </a:ext>
            </a:extLst>
          </p:cNvPr>
          <p:cNvSpPr txBox="1"/>
          <p:nvPr/>
        </p:nvSpPr>
        <p:spPr>
          <a:xfrm>
            <a:off x="796503" y="4403544"/>
            <a:ext cx="504732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General compilation of Web Assembly</a:t>
            </a:r>
          </a:p>
        </p:txBody>
      </p:sp>
      <p:sp>
        <p:nvSpPr>
          <p:cNvPr id="9" name="TextBox 8">
            <a:extLst>
              <a:ext uri="{FF2B5EF4-FFF2-40B4-BE49-F238E27FC236}">
                <a16:creationId xmlns:a16="http://schemas.microsoft.com/office/drawing/2014/main" id="{93F9DB56-B40C-C67C-7981-5A231EEDC58A}"/>
              </a:ext>
            </a:extLst>
          </p:cNvPr>
          <p:cNvSpPr txBox="1"/>
          <p:nvPr/>
        </p:nvSpPr>
        <p:spPr>
          <a:xfrm>
            <a:off x="795965" y="6036558"/>
            <a:ext cx="50434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Compilation of Web Assembly through Rust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Textual Format of </a:t>
            </a:r>
            <a:r>
              <a:rPr lang="en-US" dirty="0"/>
              <a:t>Web Assembly</a:t>
            </a:r>
            <a:r>
              <a:rPr dirty="0"/>
              <a:t> Code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Web Assembly</a:t>
            </a:r>
            <a:r>
              <a:rPr dirty="0"/>
              <a:t> has a binary format (.</a:t>
            </a:r>
            <a:r>
              <a:rPr dirty="0" err="1"/>
              <a:t>wasm</a:t>
            </a:r>
            <a:r>
              <a:rPr dirty="0"/>
              <a:t>) for efficient execution.</a:t>
            </a:r>
          </a:p>
          <a:p>
            <a:r>
              <a:rPr dirty="0"/>
              <a:t>Also has a human-readable textual representation (.wat) using S-expressions.</a:t>
            </a:r>
          </a:p>
          <a:p>
            <a:r>
              <a:rPr dirty="0"/>
              <a:t>Example:</a:t>
            </a:r>
          </a:p>
          <a:p>
            <a:endParaRPr dirty="0"/>
          </a:p>
        </p:txBody>
      </p:sp>
      <p:pic>
        <p:nvPicPr>
          <p:cNvPr id="4" name="Picture 3" descr="A screenshot of a computer program&#10;&#10;AI-generated content may be incorrect.">
            <a:extLst>
              <a:ext uri="{FF2B5EF4-FFF2-40B4-BE49-F238E27FC236}">
                <a16:creationId xmlns:a16="http://schemas.microsoft.com/office/drawing/2014/main" id="{42F00A24-88C8-4288-665A-DFDB600D40D5}"/>
              </a:ext>
            </a:extLst>
          </p:cNvPr>
          <p:cNvPicPr>
            <a:picLocks noChangeAspect="1"/>
          </p:cNvPicPr>
          <p:nvPr/>
        </p:nvPicPr>
        <p:blipFill>
          <a:blip r:embed="rId2"/>
          <a:stretch>
            <a:fillRect/>
          </a:stretch>
        </p:blipFill>
        <p:spPr>
          <a:xfrm>
            <a:off x="884729" y="3996335"/>
            <a:ext cx="5825037" cy="228954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A2A2-8CC8-271B-F487-CD8C4DFFCD91}"/>
              </a:ext>
            </a:extLst>
          </p:cNvPr>
          <p:cNvSpPr>
            <a:spLocks noGrp="1"/>
          </p:cNvSpPr>
          <p:nvPr>
            <p:ph type="title"/>
          </p:nvPr>
        </p:nvSpPr>
        <p:spPr/>
        <p:txBody>
          <a:bodyPr/>
          <a:lstStyle/>
          <a:p>
            <a:endParaRPr lang="en-US" dirty="0"/>
          </a:p>
        </p:txBody>
      </p:sp>
      <p:pic>
        <p:nvPicPr>
          <p:cNvPr id="4" name="Content Placeholder 3" descr="A screenshot of a computer code&#10;&#10;AI-generated content may be incorrect.">
            <a:extLst>
              <a:ext uri="{FF2B5EF4-FFF2-40B4-BE49-F238E27FC236}">
                <a16:creationId xmlns:a16="http://schemas.microsoft.com/office/drawing/2014/main" id="{D71F2267-9583-16BF-27E8-4E77C40E79C0}"/>
              </a:ext>
            </a:extLst>
          </p:cNvPr>
          <p:cNvPicPr>
            <a:picLocks noGrp="1" noChangeAspect="1"/>
          </p:cNvPicPr>
          <p:nvPr>
            <p:ph idx="1"/>
          </p:nvPr>
        </p:nvPicPr>
        <p:blipFill>
          <a:blip r:embed="rId2"/>
          <a:stretch>
            <a:fillRect/>
          </a:stretch>
        </p:blipFill>
        <p:spPr>
          <a:xfrm>
            <a:off x="7013" y="605924"/>
            <a:ext cx="4568652" cy="2552013"/>
          </a:xfrm>
        </p:spPr>
      </p:pic>
      <p:pic>
        <p:nvPicPr>
          <p:cNvPr id="5" name="Picture 4" descr="A screenshot of a computer program&#10;&#10;AI-generated content may be incorrect.">
            <a:extLst>
              <a:ext uri="{FF2B5EF4-FFF2-40B4-BE49-F238E27FC236}">
                <a16:creationId xmlns:a16="http://schemas.microsoft.com/office/drawing/2014/main" id="{BBC5B165-5DC4-3DCC-F82D-3227623EBD06}"/>
              </a:ext>
            </a:extLst>
          </p:cNvPr>
          <p:cNvPicPr>
            <a:picLocks noChangeAspect="1"/>
          </p:cNvPicPr>
          <p:nvPr/>
        </p:nvPicPr>
        <p:blipFill>
          <a:blip r:embed="rId3"/>
          <a:stretch>
            <a:fillRect/>
          </a:stretch>
        </p:blipFill>
        <p:spPr>
          <a:xfrm>
            <a:off x="-2791" y="3161503"/>
            <a:ext cx="4405414" cy="2677522"/>
          </a:xfrm>
          <a:prstGeom prst="rect">
            <a:avLst/>
          </a:prstGeom>
        </p:spPr>
      </p:pic>
      <p:pic>
        <p:nvPicPr>
          <p:cNvPr id="6" name="Picture 5" descr="A screen shot of a computer code&#10;&#10;AI-generated content may be incorrect.">
            <a:extLst>
              <a:ext uri="{FF2B5EF4-FFF2-40B4-BE49-F238E27FC236}">
                <a16:creationId xmlns:a16="http://schemas.microsoft.com/office/drawing/2014/main" id="{BC8A6F0B-8BE3-65A3-1D6D-2923C2188ADE}"/>
              </a:ext>
            </a:extLst>
          </p:cNvPr>
          <p:cNvPicPr>
            <a:picLocks noChangeAspect="1"/>
          </p:cNvPicPr>
          <p:nvPr/>
        </p:nvPicPr>
        <p:blipFill>
          <a:blip r:embed="rId4"/>
          <a:stretch>
            <a:fillRect/>
          </a:stretch>
        </p:blipFill>
        <p:spPr>
          <a:xfrm>
            <a:off x="4459752" y="612608"/>
            <a:ext cx="4672154" cy="2839846"/>
          </a:xfrm>
          <a:prstGeom prst="rect">
            <a:avLst/>
          </a:prstGeom>
        </p:spPr>
      </p:pic>
      <p:pic>
        <p:nvPicPr>
          <p:cNvPr id="8" name="Picture 7">
            <a:extLst>
              <a:ext uri="{FF2B5EF4-FFF2-40B4-BE49-F238E27FC236}">
                <a16:creationId xmlns:a16="http://schemas.microsoft.com/office/drawing/2014/main" id="{E247EB2C-B463-1140-7DDC-968B0B02207B}"/>
              </a:ext>
            </a:extLst>
          </p:cNvPr>
          <p:cNvPicPr>
            <a:picLocks noChangeAspect="1"/>
          </p:cNvPicPr>
          <p:nvPr/>
        </p:nvPicPr>
        <p:blipFill>
          <a:blip r:embed="rId5"/>
          <a:srcRect l="988" t="26786" r="1648" b="6199"/>
          <a:stretch/>
        </p:blipFill>
        <p:spPr>
          <a:xfrm>
            <a:off x="4372886" y="3454385"/>
            <a:ext cx="4759212" cy="1074900"/>
          </a:xfrm>
          <a:prstGeom prst="rect">
            <a:avLst/>
          </a:prstGeom>
        </p:spPr>
      </p:pic>
      <p:sp>
        <p:nvSpPr>
          <p:cNvPr id="9" name="TextBox 8">
            <a:extLst>
              <a:ext uri="{FF2B5EF4-FFF2-40B4-BE49-F238E27FC236}">
                <a16:creationId xmlns:a16="http://schemas.microsoft.com/office/drawing/2014/main" id="{AF976EE7-AACD-8152-5733-DB6AA2B6F4FB}"/>
              </a:ext>
            </a:extLst>
          </p:cNvPr>
          <p:cNvSpPr txBox="1"/>
          <p:nvPr/>
        </p:nvSpPr>
        <p:spPr>
          <a:xfrm>
            <a:off x="1390957" y="6094404"/>
            <a:ext cx="65532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Wasm</a:t>
            </a:r>
            <a:r>
              <a:rPr lang="en-US" dirty="0"/>
              <a:t> code for The given Wat code</a:t>
            </a:r>
          </a:p>
          <a:p>
            <a:endParaRPr lang="en-US" dirty="0"/>
          </a:p>
        </p:txBody>
      </p:sp>
    </p:spTree>
    <p:extLst>
      <p:ext uri="{BB962C8B-B14F-4D97-AF65-F5344CB8AC3E}">
        <p14:creationId xmlns:p14="http://schemas.microsoft.com/office/powerpoint/2010/main" val="21550238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WASM Modules in C++/Rust</a:t>
            </a:r>
          </a:p>
        </p:txBody>
      </p:sp>
      <p:sp>
        <p:nvSpPr>
          <p:cNvPr id="3" name="Content Placeholder 2"/>
          <p:cNvSpPr>
            <a:spLocks noGrp="1"/>
          </p:cNvSpPr>
          <p:nvPr>
            <p:ph idx="1"/>
          </p:nvPr>
        </p:nvSpPr>
        <p:spPr/>
        <p:txBody>
          <a:bodyPr vert="horz" lIns="91440" tIns="45720" rIns="91440" bIns="45720" rtlCol="0" anchor="t">
            <a:normAutofit/>
          </a:bodyPr>
          <a:lstStyle/>
          <a:p>
            <a:r>
              <a:rPr lang="en-US"/>
              <a:t>Web Assembly</a:t>
            </a:r>
            <a:r>
              <a:rPr dirty="0"/>
              <a:t> modules can be written in languages like C, C++, and Rust.</a:t>
            </a:r>
            <a:endParaRPr lang="en-US" dirty="0"/>
          </a:p>
          <a:p>
            <a:r>
              <a:rPr lang="en-US" dirty="0"/>
              <a:t>This is done because web assembly wat is not easily human readable so the code is compiled in high level languages which have more resources and then compiled into .</a:t>
            </a:r>
            <a:r>
              <a:rPr lang="en-US" dirty="0" err="1"/>
              <a:t>wasm</a:t>
            </a:r>
            <a:r>
              <a:rPr lang="en-US" dirty="0"/>
              <a:t> format.</a:t>
            </a:r>
          </a:p>
          <a:p>
            <a:r>
              <a:rPr dirty="0"/>
              <a:t>Code is compiled into .</a:t>
            </a:r>
            <a:r>
              <a:rPr dirty="0" err="1"/>
              <a:t>wasm</a:t>
            </a:r>
            <a:r>
              <a:rPr dirty="0"/>
              <a:t> format using LLVM-based toolchains.</a:t>
            </a:r>
          </a:p>
          <a:p>
            <a:r>
              <a:rPr dirty="0"/>
              <a:t>Example (Rust):</a:t>
            </a:r>
          </a:p>
          <a:p>
            <a:endParaRPr dirty="0"/>
          </a:p>
        </p:txBody>
      </p:sp>
      <p:pic>
        <p:nvPicPr>
          <p:cNvPr id="4" name="Picture 3" descr="A black background with white text&#10;&#10;AI-generated content may be incorrect.">
            <a:extLst>
              <a:ext uri="{FF2B5EF4-FFF2-40B4-BE49-F238E27FC236}">
                <a16:creationId xmlns:a16="http://schemas.microsoft.com/office/drawing/2014/main" id="{5FE57491-C32C-7321-DDFF-7DD4AFA3F6AF}"/>
              </a:ext>
            </a:extLst>
          </p:cNvPr>
          <p:cNvPicPr>
            <a:picLocks noChangeAspect="1"/>
          </p:cNvPicPr>
          <p:nvPr/>
        </p:nvPicPr>
        <p:blipFill>
          <a:blip r:embed="rId2"/>
          <a:stretch>
            <a:fillRect/>
          </a:stretch>
        </p:blipFill>
        <p:spPr>
          <a:xfrm>
            <a:off x="926058" y="5233669"/>
            <a:ext cx="6029325" cy="80962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41B9-8FBD-DE3D-6C30-A6721947A7F0}"/>
              </a:ext>
            </a:extLst>
          </p:cNvPr>
          <p:cNvSpPr>
            <a:spLocks noGrp="1"/>
          </p:cNvSpPr>
          <p:nvPr>
            <p:ph type="title"/>
          </p:nvPr>
        </p:nvSpPr>
        <p:spPr/>
        <p:txBody>
          <a:bodyPr/>
          <a:lstStyle/>
          <a:p>
            <a:r>
              <a:rPr lang="en-US" dirty="0"/>
              <a:t>Steps To compile into WASM from Rust</a:t>
            </a:r>
          </a:p>
        </p:txBody>
      </p:sp>
      <p:graphicFrame>
        <p:nvGraphicFramePr>
          <p:cNvPr id="9" name="Content Placeholder 2">
            <a:extLst>
              <a:ext uri="{FF2B5EF4-FFF2-40B4-BE49-F238E27FC236}">
                <a16:creationId xmlns:a16="http://schemas.microsoft.com/office/drawing/2014/main" id="{314836B7-5E55-467D-E596-D37B6BAEEFBB}"/>
              </a:ext>
            </a:extLst>
          </p:cNvPr>
          <p:cNvGraphicFramePr>
            <a:graphicFrameLocks noGrp="1"/>
          </p:cNvGraphicFramePr>
          <p:nvPr>
            <p:ph idx="1"/>
            <p:extLst>
              <p:ext uri="{D42A27DB-BD31-4B8C-83A1-F6EECF244321}">
                <p14:modId xmlns:p14="http://schemas.microsoft.com/office/powerpoint/2010/main" val="1925628252"/>
              </p:ext>
            </p:extLst>
          </p:nvPr>
        </p:nvGraphicFramePr>
        <p:xfrm>
          <a:off x="609599" y="1931034"/>
          <a:ext cx="634771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background with white text&#10;&#10;AI-generated content may be incorrect.">
            <a:extLst>
              <a:ext uri="{FF2B5EF4-FFF2-40B4-BE49-F238E27FC236}">
                <a16:creationId xmlns:a16="http://schemas.microsoft.com/office/drawing/2014/main" id="{7129B754-53DE-024F-61F4-E1ECD6BD3AC9}"/>
              </a:ext>
            </a:extLst>
          </p:cNvPr>
          <p:cNvPicPr>
            <a:picLocks noChangeAspect="1"/>
          </p:cNvPicPr>
          <p:nvPr/>
        </p:nvPicPr>
        <p:blipFill>
          <a:blip r:embed="rId7"/>
          <a:srcRect l="-31" r="11067" b="-4795"/>
          <a:stretch/>
        </p:blipFill>
        <p:spPr>
          <a:xfrm>
            <a:off x="610735" y="5817000"/>
            <a:ext cx="6465547" cy="1028115"/>
          </a:xfrm>
          <a:prstGeom prst="rect">
            <a:avLst/>
          </a:prstGeom>
        </p:spPr>
      </p:pic>
    </p:spTree>
    <p:extLst>
      <p:ext uri="{BB962C8B-B14F-4D97-AF65-F5344CB8AC3E}">
        <p14:creationId xmlns:p14="http://schemas.microsoft.com/office/powerpoint/2010/main" val="29191071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9167-E858-58D5-2393-D7793BCCBCBE}"/>
              </a:ext>
            </a:extLst>
          </p:cNvPr>
          <p:cNvSpPr>
            <a:spLocks noGrp="1"/>
          </p:cNvSpPr>
          <p:nvPr>
            <p:ph type="title"/>
          </p:nvPr>
        </p:nvSpPr>
        <p:spPr>
          <a:xfrm flipV="1">
            <a:off x="609599" y="347101"/>
            <a:ext cx="6347713" cy="262499"/>
          </a:xfrm>
        </p:spPr>
        <p:txBody>
          <a:bodyPr>
            <a:normAutofit fontScale="90000"/>
          </a:bodyPr>
          <a:lstStyle/>
          <a:p>
            <a:endParaRPr lang="en-US"/>
          </a:p>
        </p:txBody>
      </p:sp>
      <p:graphicFrame>
        <p:nvGraphicFramePr>
          <p:cNvPr id="11" name="Content Placeholder 2">
            <a:extLst>
              <a:ext uri="{FF2B5EF4-FFF2-40B4-BE49-F238E27FC236}">
                <a16:creationId xmlns:a16="http://schemas.microsoft.com/office/drawing/2014/main" id="{43B812F1-BE68-2D25-8A23-956ADD889CED}"/>
              </a:ext>
            </a:extLst>
          </p:cNvPr>
          <p:cNvGraphicFramePr>
            <a:graphicFrameLocks noGrp="1"/>
          </p:cNvGraphicFramePr>
          <p:nvPr>
            <p:ph idx="1"/>
            <p:extLst>
              <p:ext uri="{D42A27DB-BD31-4B8C-83A1-F6EECF244321}">
                <p14:modId xmlns:p14="http://schemas.microsoft.com/office/powerpoint/2010/main" val="545728363"/>
              </p:ext>
            </p:extLst>
          </p:nvPr>
        </p:nvGraphicFramePr>
        <p:xfrm>
          <a:off x="609599" y="817454"/>
          <a:ext cx="6978994" cy="551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6297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Web Assembly: Key Concepts and Implementation</vt:lpstr>
      <vt:lpstr>Motivation Behind Web Assembly</vt:lpstr>
      <vt:lpstr>What is web assembly </vt:lpstr>
      <vt:lpstr>How Web Assembly Runs on a Browser</vt:lpstr>
      <vt:lpstr>Textual Format of Web Assembly Code</vt:lpstr>
      <vt:lpstr>PowerPoint Presentation</vt:lpstr>
      <vt:lpstr>Writing WASM Modules in C++/Rust</vt:lpstr>
      <vt:lpstr>Steps To compile into WASM from Rust</vt:lpstr>
      <vt:lpstr>PowerPoint Presentation</vt:lpstr>
      <vt:lpstr>PowerPoint Presentation</vt:lpstr>
      <vt:lpstr>Loading and Using Web Assembly in JavaScript</vt:lpstr>
      <vt:lpstr>How web assembly works in javascript</vt:lpstr>
      <vt:lpstr>Overall Comparison : Javascript V/S Web Assembly</vt:lpstr>
      <vt:lpstr>Ease to Code comparison  Javascript V/S Web Assembly</vt:lpstr>
      <vt:lpstr>Execution Comparison  Javascript V/S Web Assembly</vt:lpstr>
      <vt:lpstr>Memory and Management Comparison Javascript V/S Web Assembly</vt:lpstr>
      <vt:lpstr>Performance Comparison: JavaScript vs Web Assembly</vt:lpstr>
      <vt:lpstr>Ease of Debugging Comparison Javascript V/S Web Assembly</vt:lpstr>
      <vt:lpstr>Comparison of Rust Vs Web Assembly in different browsers </vt:lpstr>
      <vt:lpstr>Challenges and Limitations of Web Assembly</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853</cp:revision>
  <dcterms:created xsi:type="dcterms:W3CDTF">2013-01-27T09:14:16Z</dcterms:created>
  <dcterms:modified xsi:type="dcterms:W3CDTF">2025-04-01T13:32:42Z</dcterms:modified>
  <cp:category/>
</cp:coreProperties>
</file>