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Spectral"/>
      <p:regular r:id="rId50"/>
      <p:bold r:id="rId51"/>
      <p:italic r:id="rId52"/>
      <p:boldItalic r:id="rId53"/>
    </p:embeddedFont>
    <p:embeddedFont>
      <p:font typeface="Spectral SemiBold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D1CF27-4155-47D9-AC36-B0073E6B9D04}">
  <a:tblStyle styleId="{DBD1CF27-4155-47D9-AC36-B0073E6B9D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pectral-bold.fntdata"/><Relationship Id="rId50" Type="http://schemas.openxmlformats.org/officeDocument/2006/relationships/font" Target="fonts/Spectral-regular.fntdata"/><Relationship Id="rId53" Type="http://schemas.openxmlformats.org/officeDocument/2006/relationships/font" Target="fonts/Spectral-boldItalic.fntdata"/><Relationship Id="rId52" Type="http://schemas.openxmlformats.org/officeDocument/2006/relationships/font" Target="fonts/Spectral-italic.fntdata"/><Relationship Id="rId11" Type="http://schemas.openxmlformats.org/officeDocument/2006/relationships/slide" Target="slides/slide5.xml"/><Relationship Id="rId55" Type="http://schemas.openxmlformats.org/officeDocument/2006/relationships/font" Target="fonts/SpectralSemiBold-bold.fntdata"/><Relationship Id="rId10" Type="http://schemas.openxmlformats.org/officeDocument/2006/relationships/slide" Target="slides/slide4.xml"/><Relationship Id="rId54" Type="http://schemas.openxmlformats.org/officeDocument/2006/relationships/font" Target="fonts/SpectralSemiBold-regular.fntdata"/><Relationship Id="rId13" Type="http://schemas.openxmlformats.org/officeDocument/2006/relationships/slide" Target="slides/slide7.xml"/><Relationship Id="rId57" Type="http://schemas.openxmlformats.org/officeDocument/2006/relationships/font" Target="fonts/SpectralSemiBold-boldItalic.fntdata"/><Relationship Id="rId12" Type="http://schemas.openxmlformats.org/officeDocument/2006/relationships/slide" Target="slides/slide6.xml"/><Relationship Id="rId56" Type="http://schemas.openxmlformats.org/officeDocument/2006/relationships/font" Target="fonts/SpectralSemiBol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4310abc6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4310abc6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310abc6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4310abc6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4310abc6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4310abc6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4310abc6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4310abc6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4310abc6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4310abc6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4310abc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4310abc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4310abc6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4310abc6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4310abc6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4310abc6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4310abc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4310abc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4310abc6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4310abc6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4310abc6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4310abc6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7f456a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7f456a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4310abc6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4310abc6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4310abc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4310abc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4310abc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4310abc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4310abc6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4310abc6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4310abc6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4310abc6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4310abc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4310abc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4310abc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4310abc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4310abc6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4310abc6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4310abc6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4310abc6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4310abc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4310abc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4310abc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4310abc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4310abc6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4310abc6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4310abc6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4310abc6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4310abc6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4310abc6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4310abc6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4310abc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4310abc6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4310abc6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4310abc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4310abc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4310abc6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4310abc6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4310abc6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4310abc6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4310abc6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4310abc6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4310abc6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4310abc6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4310abc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4310abc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4310abc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4310abc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4310abc6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4310abc6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310abc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310abc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4310abc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4310abc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4310abc6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4310abc6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ohit@iitk.ac.in" TargetMode="External"/><Relationship Id="rId4" Type="http://schemas.openxmlformats.org/officeDocument/2006/relationships/hyperlink" Target="mailto:psinghal@iitk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55125" y="713875"/>
            <a:ext cx="8577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Cricket Analysis Project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385075"/>
            <a:ext cx="85206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Mentor : </a:t>
            </a:r>
            <a:b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</a:b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Prof. Faiz Hamid, Dept. of Industrial and Management Engineering, IITK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Students :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Mohit Anand       -  (</a:t>
            </a:r>
            <a:r>
              <a:rPr lang="en" u="sng">
                <a:solidFill>
                  <a:schemeClr val="accent5"/>
                </a:solidFill>
                <a:latin typeface="Spectral SemiBold"/>
                <a:ea typeface="Spectral SemiBold"/>
                <a:cs typeface="Spectral SemiBold"/>
                <a:sym typeface="Spectral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mohit@iitk.ac.in</a:t>
            </a: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) (190505)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Pranshu Singhal -  (</a:t>
            </a:r>
            <a:r>
              <a:rPr lang="en" u="sng">
                <a:solidFill>
                  <a:schemeClr val="accent5"/>
                </a:solidFill>
                <a:latin typeface="Spectral SemiBold"/>
                <a:ea typeface="Spectral SemiBold"/>
                <a:cs typeface="Spectral SemiBold"/>
                <a:sym typeface="Spectral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psinghal@iitk.ac.in</a:t>
            </a:r>
            <a:r>
              <a:rPr lang="en">
                <a:latin typeface="Spectral SemiBold"/>
                <a:ea typeface="Spectral SemiBold"/>
                <a:cs typeface="Spectral SemiBold"/>
                <a:sym typeface="Spectral SemiBold"/>
              </a:rPr>
              <a:t>) (190629)</a:t>
            </a:r>
            <a:endParaRPr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11700" y="1552675"/>
            <a:ext cx="502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Perspective </a:t>
            </a:r>
            <a:r>
              <a:rPr lang="en" sz="2200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from the bowler’s side - II</a:t>
            </a:r>
            <a:endParaRPr sz="2200">
              <a:solidFill>
                <a:schemeClr val="lt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Deliveries Per wicket taken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33.50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13.344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45.83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24.348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38.70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22.640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484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44.06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23.205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8" name="Google Shape;148;p23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Pacers are taking wickets at a significantly higher rate than spinners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36.03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31.862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46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34.55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21.177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37.72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30.038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35.42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26.375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of batsmen</a:t>
            </a:r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32.57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14.455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44.43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21.909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37.09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22.551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468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44.70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22.906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2" name="Google Shape;162;p25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Pacers are taking wickets at a significantly higher rate than spinners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Boundaries per ball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 (4s)</a:t>
            </a:r>
            <a:endParaRPr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0.0883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0.0509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0.0504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0.0393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0.0863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0.0501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584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0.0653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0.0556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7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Left &amp; right Spinners are giving fours at a significantly lower rate than others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 (6s)</a:t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0.0151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0.0304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0.0147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0.0215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584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0.0161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0.0205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result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Runs conceded per wicket</a:t>
            </a: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29.36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15.179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33.78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19.913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32.81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21.427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484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37.22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23.192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3" name="Google Shape;193;p30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199" name="Google Shape;199;p31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28.36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26.043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46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24.88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18.013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28.58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24.588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25.03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19.504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0" name="Google Shape;200;p31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375525"/>
            <a:ext cx="8520600" cy="30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Spectral"/>
                <a:ea typeface="Spectral"/>
                <a:cs typeface="Spectral"/>
                <a:sym typeface="Spectral"/>
              </a:rPr>
              <a:t>Analysis of effectiveness of Bowlers </a:t>
            </a:r>
            <a:endParaRPr b="1" sz="4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Spectral"/>
                <a:ea typeface="Spectral"/>
                <a:cs typeface="Spectral"/>
                <a:sym typeface="Spectral"/>
              </a:rPr>
              <a:t>( Left-Left Right-Right Pair Of Batsman )</a:t>
            </a:r>
            <a:endParaRPr b="1" sz="4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4375" y="3817250"/>
            <a:ext cx="36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Note: Left handed and right handed batsmen only does not take extra runs into consideration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of batsmen</a:t>
            </a:r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27.57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15.989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19.384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30.01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20.822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468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37.09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22.088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7" name="Google Shape;207;p32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Innings - 2</a:t>
            </a:r>
            <a:endParaRPr b="1" sz="47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Economy Analysis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types of batsmen</a:t>
            </a:r>
            <a:endParaRPr/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4.78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1.263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4.57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1.282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4.95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1.526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560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1.779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4" name="Google Shape;224;p35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Economy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handed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lower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230" name="Google Shape;230;p36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4.65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1.572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4.86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2.364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4.78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1.960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560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4.98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2.269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36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batsmen</a:t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4.54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1.309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1.397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4.74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1.557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560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2.213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Economy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handed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lower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Deliveries Per extra run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249" name="Google Shape;249;p39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35.71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41.499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82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85.34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77.039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29.844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456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60.97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64.000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0" name="Google Shape;250;p39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Spinners give extras at a significant low rate than pacers.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Deliveries Per wicket taken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261" name="Google Shape;261;p41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41.54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24.173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81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42.95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24.626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43.04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29.966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41.92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25.778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62" name="Google Shape;262;p41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Innings - 1</a:t>
            </a:r>
            <a:endParaRPr b="1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268" name="Google Shape;268;p42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32.70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20.404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28.033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35.39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29.008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36.00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28.370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69" name="Google Shape;269;p42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of batsmen</a:t>
            </a:r>
            <a:endParaRPr/>
          </a:p>
        </p:txBody>
      </p:sp>
      <p:graphicFrame>
        <p:nvGraphicFramePr>
          <p:cNvPr id="275" name="Google Shape;275;p43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40.53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22.264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42.51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23.328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43.78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30.589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42.12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26.487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6" name="Google Shape;276;p43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Boundaries per ball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 (4s)</a:t>
            </a:r>
            <a:endParaRPr/>
          </a:p>
        </p:txBody>
      </p:sp>
      <p:graphicFrame>
        <p:nvGraphicFramePr>
          <p:cNvPr id="287" name="Google Shape;287;p45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0.0807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0.0434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0.0593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0.0419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0.088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0.0521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560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0.0692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0.0542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45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Spinners gives significantly less number of fours per ball than pacers.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 (6s)</a:t>
            </a:r>
            <a:endParaRPr/>
          </a:p>
        </p:txBody>
      </p:sp>
      <p:graphicFrame>
        <p:nvGraphicFramePr>
          <p:cNvPr id="294" name="Google Shape;294;p46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0.0151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0.030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0.0147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584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0.0161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0.0205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5" name="Google Shape;295;p46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Runs conceded per wicket 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306" name="Google Shape;306;p48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32.86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21.985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81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32.76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22.347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34.87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27.326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33.74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24.058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7" name="Google Shape;307;p48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313" name="Google Shape;313;p49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26.77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18.805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27.21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26.072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27.83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26.398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</a:t>
                      </a:r>
                      <a:r>
                        <a:rPr lang="en" sz="1800"/>
                        <a:t>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25.98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23.022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4" name="Google Shape;314;p49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of batsmen</a:t>
            </a:r>
            <a:endParaRPr/>
          </a:p>
        </p:txBody>
      </p:sp>
      <p:graphicFrame>
        <p:nvGraphicFramePr>
          <p:cNvPr id="320" name="Google Shape;320;p50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40.54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22.264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79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42.51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23.328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43.78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30.589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42.13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26.487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1" name="Google Shape;321;p50"/>
          <p:cNvSpPr txBox="1"/>
          <p:nvPr/>
        </p:nvSpPr>
        <p:spPr>
          <a:xfrm>
            <a:off x="367400" y="36943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significant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-END-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Economy Analysis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1.979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4.55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1.206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584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0" name="Google Shape;110;p17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Economy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Spin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lower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left-handed batsmen</a:t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2.534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1.716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2.219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584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4.98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1.871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8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Economy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Spin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lower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right-handed batsmen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2.021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1.230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1.653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584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1.696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308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Economy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Left Spin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significantly lower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311700" y="744575"/>
            <a:ext cx="8520600" cy="20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Spectral"/>
                <a:ea typeface="Spectral"/>
                <a:cs typeface="Spectral"/>
                <a:sym typeface="Spectral"/>
              </a:rPr>
              <a:t>Deliveries Per extra run</a:t>
            </a:r>
            <a:endParaRPr b="1" sz="4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all type of batsmen</a:t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364325" y="10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{DBD1CF27-4155-47D9-AC36-B0073E6B9D04}</a:tableStyleId>
              </a:tblPr>
              <a:tblGrid>
                <a:gridCol w="2066350"/>
                <a:gridCol w="2066350"/>
                <a:gridCol w="2066350"/>
                <a:gridCol w="2066350"/>
              </a:tblGrid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Bowler Type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Mean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Std. Deviation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pace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32.90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21.145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Left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75.23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68.426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pace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32.45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28.023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497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Right spin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57.72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58.728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367400" y="36943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 results: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Spin Bowlers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are giving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significantly  lower extras  than other type of bowlers.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