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Spectral"/>
      <p:regular r:id="rId50"/>
      <p:bold r:id="rId51"/>
      <p:italic r:id="rId52"/>
      <p:boldItalic r:id="rId53"/>
    </p:embeddedFont>
    <p:embeddedFont>
      <p:font typeface="Spectral SemiBold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328977-4C3B-4019-A852-A336F6CC34D4}">
  <a:tblStyle styleId="{62328977-4C3B-4019-A852-A336F6CC34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regular.fntdata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Spectral-bold.fntdata"/><Relationship Id="rId50" Type="http://schemas.openxmlformats.org/officeDocument/2006/relationships/font" Target="fonts/Spectral-regular.fntdata"/><Relationship Id="rId53" Type="http://schemas.openxmlformats.org/officeDocument/2006/relationships/font" Target="fonts/Spectral-boldItalic.fntdata"/><Relationship Id="rId52" Type="http://schemas.openxmlformats.org/officeDocument/2006/relationships/font" Target="fonts/Spectral-italic.fntdata"/><Relationship Id="rId11" Type="http://schemas.openxmlformats.org/officeDocument/2006/relationships/slide" Target="slides/slide5.xml"/><Relationship Id="rId55" Type="http://schemas.openxmlformats.org/officeDocument/2006/relationships/font" Target="fonts/SpectralSemiBold-bold.fntdata"/><Relationship Id="rId10" Type="http://schemas.openxmlformats.org/officeDocument/2006/relationships/slide" Target="slides/slide4.xml"/><Relationship Id="rId54" Type="http://schemas.openxmlformats.org/officeDocument/2006/relationships/font" Target="fonts/SpectralSemiBold-regular.fntdata"/><Relationship Id="rId13" Type="http://schemas.openxmlformats.org/officeDocument/2006/relationships/slide" Target="slides/slide7.xml"/><Relationship Id="rId57" Type="http://schemas.openxmlformats.org/officeDocument/2006/relationships/font" Target="fonts/SpectralSemiBold-boldItalic.fntdata"/><Relationship Id="rId12" Type="http://schemas.openxmlformats.org/officeDocument/2006/relationships/slide" Target="slides/slide6.xml"/><Relationship Id="rId56" Type="http://schemas.openxmlformats.org/officeDocument/2006/relationships/font" Target="fonts/SpectralSemiBold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4310abc6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4310abc6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4310abc6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4310abc6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4310abc6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4310abc6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4310abc6c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4310abc6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4310abc6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44310abc6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4310abc6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44310abc6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4310abc6c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44310abc6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4310abc6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44310abc6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4310abc6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44310abc6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44310abc6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44310abc6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4310abc6c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44310abc6c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4310abc6c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44310abc6c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4310abc6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44310abc6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4310abc6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44310abc6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4310abc6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44310abc6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4310abc6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4310abc6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4310abc6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44310abc6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4310abc6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44310abc6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4310abc6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44310abc6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44310abc6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44310abc6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4310abc6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44310abc6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4310abc6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4310abc6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4310abc6c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44310abc6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44310abc6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44310abc6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4310abc6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44310abc6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44310abc6c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44310abc6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44310abc6c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44310abc6c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4310abc6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44310abc6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4310abc6c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44310abc6c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44310abc6c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44310abc6c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4310abc6c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44310abc6c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44310abc6c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44310abc6c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4310abc6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4310abc6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4310abc6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44310abc6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4310abc6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44310abc6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4310abc6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4310abc6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4310abc6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44310abc6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4310abc6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4310abc6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mohit@iitk.ac.in" TargetMode="External"/><Relationship Id="rId4" Type="http://schemas.openxmlformats.org/officeDocument/2006/relationships/hyperlink" Target="mailto:psinghal@iitk.ac.i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55125" y="713875"/>
            <a:ext cx="85773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pectral"/>
                <a:ea typeface="Spectral"/>
                <a:cs typeface="Spectral"/>
                <a:sym typeface="Spectral"/>
              </a:rPr>
              <a:t>Cricket Analysis Project</a:t>
            </a:r>
            <a:endParaRPr b="1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11700" y="2385075"/>
            <a:ext cx="8520600" cy="21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Spectral SemiBold"/>
                <a:ea typeface="Spectral SemiBold"/>
                <a:cs typeface="Spectral SemiBold"/>
                <a:sym typeface="Spectral SemiBold"/>
              </a:rPr>
              <a:t>Mentor : </a:t>
            </a:r>
            <a:br>
              <a:rPr lang="en" sz="2100">
                <a:latin typeface="Spectral SemiBold"/>
                <a:ea typeface="Spectral SemiBold"/>
                <a:cs typeface="Spectral SemiBold"/>
                <a:sym typeface="Spectral SemiBold"/>
              </a:rPr>
            </a:br>
            <a:r>
              <a:rPr lang="en" sz="2100">
                <a:latin typeface="Spectral SemiBold"/>
                <a:ea typeface="Spectral SemiBold"/>
                <a:cs typeface="Spectral SemiBold"/>
                <a:sym typeface="Spectral SemiBold"/>
              </a:rPr>
              <a:t>Prof. Faiz Hamid, Dept. of Industrial and Management Engineering, IITK</a:t>
            </a:r>
            <a:endParaRPr sz="2100"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Spectral SemiBold"/>
                <a:ea typeface="Spectral SemiBold"/>
                <a:cs typeface="Spectral SemiBold"/>
                <a:sym typeface="Spectral SemiBold"/>
              </a:rPr>
              <a:t>Students :</a:t>
            </a:r>
            <a:endParaRPr sz="2100"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 SemiBold"/>
                <a:ea typeface="Spectral SemiBold"/>
                <a:cs typeface="Spectral SemiBold"/>
                <a:sym typeface="Spectral SemiBold"/>
              </a:rPr>
              <a:t>Mohit Anand       -  (</a:t>
            </a:r>
            <a:r>
              <a:rPr lang="en" u="sng">
                <a:solidFill>
                  <a:schemeClr val="accent5"/>
                </a:solidFill>
                <a:latin typeface="Spectral SemiBold"/>
                <a:ea typeface="Spectral SemiBold"/>
                <a:cs typeface="Spectral SemiBold"/>
                <a:sym typeface="Spectral SemiBo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mohit@iitk.ac.in</a:t>
            </a:r>
            <a:r>
              <a:rPr lang="en">
                <a:latin typeface="Spectral SemiBold"/>
                <a:ea typeface="Spectral SemiBold"/>
                <a:cs typeface="Spectral SemiBold"/>
                <a:sym typeface="Spectral SemiBold"/>
              </a:rPr>
              <a:t>) (190505)</a:t>
            </a:r>
            <a:endParaRPr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Spectral SemiBold"/>
                <a:ea typeface="Spectral SemiBold"/>
                <a:cs typeface="Spectral SemiBold"/>
                <a:sym typeface="Spectral SemiBold"/>
              </a:rPr>
              <a:t>Pranshu Singhal -  (</a:t>
            </a:r>
            <a:r>
              <a:rPr lang="en" sz="2100" u="sng">
                <a:solidFill>
                  <a:schemeClr val="hlink"/>
                </a:solidFill>
                <a:latin typeface="Spectral SemiBold"/>
                <a:ea typeface="Spectral SemiBold"/>
                <a:cs typeface="Spectral SemiBold"/>
                <a:sym typeface="Spectral SemiBold"/>
                <a:hlinkClick r:id="rId4"/>
              </a:rPr>
              <a:t>psinghal@iitk.ac.in</a:t>
            </a:r>
            <a:r>
              <a:rPr lang="en" sz="2100">
                <a:latin typeface="Spectral SemiBold"/>
                <a:ea typeface="Spectral SemiBold"/>
                <a:cs typeface="Spectral SemiBold"/>
                <a:sym typeface="Spectral SemiBold"/>
              </a:rPr>
              <a:t>) (190629)</a:t>
            </a:r>
            <a:endParaRPr sz="2100"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 SemiBold"/>
              <a:ea typeface="Spectral SemiBold"/>
              <a:cs typeface="Spectral SemiBold"/>
              <a:sym typeface="Spectral SemiBold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11700" y="1552675"/>
            <a:ext cx="506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Perspective </a:t>
            </a:r>
            <a:r>
              <a:rPr lang="en" sz="2200">
                <a:solidFill>
                  <a:schemeClr val="lt1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from the bowler’s side - I</a:t>
            </a:r>
            <a:endParaRPr sz="2200">
              <a:solidFill>
                <a:schemeClr val="lt1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ctrTitle"/>
          </p:nvPr>
        </p:nvSpPr>
        <p:spPr>
          <a:xfrm>
            <a:off x="311700" y="744575"/>
            <a:ext cx="8520600" cy="20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latin typeface="Spectral"/>
                <a:ea typeface="Spectral"/>
                <a:cs typeface="Spectral"/>
                <a:sym typeface="Spectral"/>
              </a:rPr>
              <a:t>Deliveries Per wicket taken</a:t>
            </a:r>
            <a:endParaRPr b="1" sz="47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all type of batsmen</a:t>
            </a:r>
            <a:endParaRPr/>
          </a:p>
        </p:txBody>
      </p:sp>
      <p:graphicFrame>
        <p:nvGraphicFramePr>
          <p:cNvPr id="147" name="Google Shape;147;p23"/>
          <p:cNvGraphicFramePr/>
          <p:nvPr/>
        </p:nvGraphicFramePr>
        <p:xfrm>
          <a:off x="364325" y="10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{62328977-4C3B-4019-A852-A336F6CC34D4}</a:tableStyleId>
              </a:tblPr>
              <a:tblGrid>
                <a:gridCol w="2066350"/>
                <a:gridCol w="2066350"/>
                <a:gridCol w="2066350"/>
                <a:gridCol w="2066350"/>
              </a:tblGrid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Bowler Type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Std. Deviation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pace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34.29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17.569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70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43.29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20.662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107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41.19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23.390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424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</a:t>
                      </a:r>
                      <a:r>
                        <a:rPr lang="en" sz="1800"/>
                        <a:t>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43.97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23.128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226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48" name="Google Shape;148;p23"/>
          <p:cNvSpPr txBox="1"/>
          <p:nvPr/>
        </p:nvSpPr>
        <p:spPr>
          <a:xfrm>
            <a:off x="292250" y="3733425"/>
            <a:ext cx="5727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 results: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wicket taking rate per ball of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Left pace Bowlers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is significantly higher than other type of bowlers.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all left-handed batsmen</a:t>
            </a:r>
            <a:endParaRPr/>
          </a:p>
        </p:txBody>
      </p:sp>
      <p:graphicFrame>
        <p:nvGraphicFramePr>
          <p:cNvPr id="154" name="Google Shape;154;p24"/>
          <p:cNvGraphicFramePr/>
          <p:nvPr/>
        </p:nvGraphicFramePr>
        <p:xfrm>
          <a:off x="364325" y="10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{62328977-4C3B-4019-A852-A336F6CC34D4}</a:tableStyleId>
              </a:tblPr>
              <a:tblGrid>
                <a:gridCol w="2066350"/>
                <a:gridCol w="2066350"/>
                <a:gridCol w="2066350"/>
                <a:gridCol w="2066350"/>
              </a:tblGrid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Bowler Type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Std. Deviation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pace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32.64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17.809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65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40.82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25.048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94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39.24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24.493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364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</a:t>
                      </a:r>
                      <a:r>
                        <a:rPr lang="en" sz="1800"/>
                        <a:t>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41.58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27.659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185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55" name="Google Shape;155;p24"/>
          <p:cNvSpPr txBox="1"/>
          <p:nvPr/>
        </p:nvSpPr>
        <p:spPr>
          <a:xfrm>
            <a:off x="277625" y="3689575"/>
            <a:ext cx="6012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 results: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wicket taking rate per ball of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Left pace Bowlers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is significantly higher than other type of bowlers.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all right-handed of batsmen</a:t>
            </a:r>
            <a:endParaRPr/>
          </a:p>
        </p:txBody>
      </p:sp>
      <p:graphicFrame>
        <p:nvGraphicFramePr>
          <p:cNvPr id="161" name="Google Shape;161;p25"/>
          <p:cNvGraphicFramePr/>
          <p:nvPr/>
        </p:nvGraphicFramePr>
        <p:xfrm>
          <a:off x="364325" y="10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{62328977-4C3B-4019-A852-A336F6CC34D4}</a:tableStyleId>
              </a:tblPr>
              <a:tblGrid>
                <a:gridCol w="2066350"/>
                <a:gridCol w="2066350"/>
                <a:gridCol w="2066350"/>
                <a:gridCol w="2066350"/>
              </a:tblGrid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Bowler Type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Std. Deviation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pace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33.88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14.804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59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41.80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28.672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87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37.95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22.537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354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</a:t>
                      </a:r>
                      <a:r>
                        <a:rPr lang="en" sz="1800"/>
                        <a:t>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43.62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30.129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183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62" name="Google Shape;162;p25"/>
          <p:cNvSpPr txBox="1"/>
          <p:nvPr/>
        </p:nvSpPr>
        <p:spPr>
          <a:xfrm>
            <a:off x="394525" y="3623825"/>
            <a:ext cx="5903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 results: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wicket taking rate per ball of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Left pace Bowlers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is significantly higher than other type of bowlers.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ctrTitle"/>
          </p:nvPr>
        </p:nvSpPr>
        <p:spPr>
          <a:xfrm>
            <a:off x="311700" y="744575"/>
            <a:ext cx="8520600" cy="20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latin typeface="Spectral"/>
                <a:ea typeface="Spectral"/>
                <a:cs typeface="Spectral"/>
                <a:sym typeface="Spectral"/>
              </a:rPr>
              <a:t>Boundaries per ball</a:t>
            </a:r>
            <a:endParaRPr b="1" sz="47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all type of batsmen (4s)</a:t>
            </a:r>
            <a:endParaRPr/>
          </a:p>
        </p:txBody>
      </p:sp>
      <p:graphicFrame>
        <p:nvGraphicFramePr>
          <p:cNvPr id="173" name="Google Shape;173;p27"/>
          <p:cNvGraphicFramePr/>
          <p:nvPr/>
        </p:nvGraphicFramePr>
        <p:xfrm>
          <a:off x="364325" y="10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{62328977-4C3B-4019-A852-A336F6CC34D4}</a:tableStyleId>
              </a:tblPr>
              <a:tblGrid>
                <a:gridCol w="2066350"/>
                <a:gridCol w="2066350"/>
                <a:gridCol w="2066350"/>
                <a:gridCol w="2066350"/>
              </a:tblGrid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Bowler Type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Std. Deviation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pace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0.0829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0.0440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0.0550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0.0467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135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0.0874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0.0470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548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0.0614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0.0512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291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4" name="Google Shape;174;p27"/>
          <p:cNvSpPr txBox="1"/>
          <p:nvPr/>
        </p:nvSpPr>
        <p:spPr>
          <a:xfrm>
            <a:off x="409150" y="3631125"/>
            <a:ext cx="587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 results: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Spinners have the advantage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all type of batsmen (6s)</a:t>
            </a:r>
            <a:endParaRPr/>
          </a:p>
        </p:txBody>
      </p:sp>
      <p:graphicFrame>
        <p:nvGraphicFramePr>
          <p:cNvPr id="180" name="Google Shape;180;p28"/>
          <p:cNvGraphicFramePr/>
          <p:nvPr/>
        </p:nvGraphicFramePr>
        <p:xfrm>
          <a:off x="364325" y="10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{62328977-4C3B-4019-A852-A336F6CC34D4}</a:tableStyleId>
              </a:tblPr>
              <a:tblGrid>
                <a:gridCol w="2066350"/>
                <a:gridCol w="2066350"/>
                <a:gridCol w="2066350"/>
                <a:gridCol w="2066350"/>
              </a:tblGrid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Bowler Type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Std. Deviation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pace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0.0144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0.0269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84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0.0132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0.0159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135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0.0138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0.0233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548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0.0142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0.0208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291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81" name="Google Shape;181;p28"/>
          <p:cNvSpPr txBox="1"/>
          <p:nvPr/>
        </p:nvSpPr>
        <p:spPr>
          <a:xfrm>
            <a:off x="270325" y="3704200"/>
            <a:ext cx="577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 results: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There is no clear significance of the advantage of one bowler over others.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ctrTitle"/>
          </p:nvPr>
        </p:nvSpPr>
        <p:spPr>
          <a:xfrm>
            <a:off x="311700" y="744575"/>
            <a:ext cx="8520600" cy="20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latin typeface="Spectral"/>
                <a:ea typeface="Spectral"/>
                <a:cs typeface="Spectral"/>
                <a:sym typeface="Spectral"/>
              </a:rPr>
              <a:t>Runs conceded per wicket</a:t>
            </a:r>
            <a:r>
              <a:rPr b="1" lang="en" sz="4700">
                <a:latin typeface="Spectral"/>
                <a:ea typeface="Spectral"/>
                <a:cs typeface="Spectral"/>
                <a:sym typeface="Spectral"/>
              </a:rPr>
              <a:t> </a:t>
            </a:r>
            <a:endParaRPr b="1" sz="47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all type of batsmen</a:t>
            </a:r>
            <a:endParaRPr/>
          </a:p>
        </p:txBody>
      </p:sp>
      <p:graphicFrame>
        <p:nvGraphicFramePr>
          <p:cNvPr id="192" name="Google Shape;192;p30"/>
          <p:cNvGraphicFramePr/>
          <p:nvPr/>
        </p:nvGraphicFramePr>
        <p:xfrm>
          <a:off x="364325" y="10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{62328977-4C3B-4019-A852-A336F6CC34D4}</a:tableStyleId>
              </a:tblPr>
              <a:tblGrid>
                <a:gridCol w="2066350"/>
                <a:gridCol w="2066350"/>
                <a:gridCol w="2066350"/>
                <a:gridCol w="2066350"/>
              </a:tblGrid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Bowler Type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Std. Deviation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pace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28.69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15.875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70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34.45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19.533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107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35.22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21.219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424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36.12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20.775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226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93" name="Google Shape;193;p30"/>
          <p:cNvSpPr txBox="1"/>
          <p:nvPr/>
        </p:nvSpPr>
        <p:spPr>
          <a:xfrm>
            <a:off x="394525" y="3623825"/>
            <a:ext cx="5903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 results: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runs conceded per wicket of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Left pace Bowlers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is significantly lower than other type of bowlers.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all left-handed batsmen</a:t>
            </a:r>
            <a:endParaRPr/>
          </a:p>
        </p:txBody>
      </p:sp>
      <p:graphicFrame>
        <p:nvGraphicFramePr>
          <p:cNvPr id="199" name="Google Shape;199;p31"/>
          <p:cNvGraphicFramePr/>
          <p:nvPr/>
        </p:nvGraphicFramePr>
        <p:xfrm>
          <a:off x="364325" y="10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{62328977-4C3B-4019-A852-A336F6CC34D4}</a:tableStyleId>
              </a:tblPr>
              <a:tblGrid>
                <a:gridCol w="2066350"/>
                <a:gridCol w="2066350"/>
                <a:gridCol w="2066350"/>
                <a:gridCol w="2066350"/>
              </a:tblGrid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Bowler Type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Std. Deviation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pace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25.55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14.102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65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32.05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20.418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94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32.42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22.723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364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32.42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23.321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185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00" name="Google Shape;200;p31"/>
          <p:cNvSpPr txBox="1"/>
          <p:nvPr/>
        </p:nvSpPr>
        <p:spPr>
          <a:xfrm>
            <a:off x="394525" y="3623825"/>
            <a:ext cx="5903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 results: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wicket taking rate per ball of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Left pace Bowlers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is significantly higher than other type of bowlers.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311700" y="375525"/>
            <a:ext cx="8520600" cy="30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Spectral"/>
                <a:ea typeface="Spectral"/>
                <a:cs typeface="Spectral"/>
                <a:sym typeface="Spectral"/>
              </a:rPr>
              <a:t>Analysis of effectiveness of Bowlers </a:t>
            </a:r>
            <a:endParaRPr b="1" sz="40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Spectral"/>
                <a:ea typeface="Spectral"/>
                <a:cs typeface="Spectral"/>
                <a:sym typeface="Spectral"/>
              </a:rPr>
              <a:t>( Left-Right Pair Of Batsman )</a:t>
            </a:r>
            <a:endParaRPr b="1" sz="40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484375" y="3817250"/>
            <a:ext cx="367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Note: Left handed and right handed batsmen only does not take extra runs into consideration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all right-handed of batsmen</a:t>
            </a:r>
            <a:endParaRPr/>
          </a:p>
        </p:txBody>
      </p:sp>
      <p:graphicFrame>
        <p:nvGraphicFramePr>
          <p:cNvPr id="206" name="Google Shape;206;p32"/>
          <p:cNvGraphicFramePr/>
          <p:nvPr/>
        </p:nvGraphicFramePr>
        <p:xfrm>
          <a:off x="364325" y="10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{62328977-4C3B-4019-A852-A336F6CC34D4}</a:tableStyleId>
              </a:tblPr>
              <a:tblGrid>
                <a:gridCol w="2066350"/>
                <a:gridCol w="2066350"/>
                <a:gridCol w="2066350"/>
                <a:gridCol w="2066350"/>
              </a:tblGrid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Bowler Type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Std. Deviation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pace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26.33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13.342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59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30.89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23.680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87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30.52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19.515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354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</a:t>
                      </a:r>
                      <a:r>
                        <a:rPr lang="en" sz="1800"/>
                        <a:t>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34.05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25.482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183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07" name="Google Shape;207;p32"/>
          <p:cNvSpPr txBox="1"/>
          <p:nvPr/>
        </p:nvSpPr>
        <p:spPr>
          <a:xfrm>
            <a:off x="394525" y="3623825"/>
            <a:ext cx="5903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 results: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There is no clear significance of the advantage of one bowler over others.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ctrTitle"/>
          </p:nvPr>
        </p:nvSpPr>
        <p:spPr>
          <a:xfrm>
            <a:off x="311700" y="744575"/>
            <a:ext cx="8520600" cy="20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Innings - 2</a:t>
            </a:r>
            <a:endParaRPr b="1" sz="47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ctrTitle"/>
          </p:nvPr>
        </p:nvSpPr>
        <p:spPr>
          <a:xfrm>
            <a:off x="311700" y="744575"/>
            <a:ext cx="8520600" cy="20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latin typeface="Spectral"/>
                <a:ea typeface="Spectral"/>
                <a:cs typeface="Spectral"/>
                <a:sym typeface="Spectral"/>
              </a:rPr>
              <a:t>Economy Analysis</a:t>
            </a:r>
            <a:endParaRPr b="1" sz="47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all types of batsmen</a:t>
            </a:r>
            <a:endParaRPr/>
          </a:p>
        </p:txBody>
      </p:sp>
      <p:graphicFrame>
        <p:nvGraphicFramePr>
          <p:cNvPr id="223" name="Google Shape;223;p35"/>
          <p:cNvGraphicFramePr/>
          <p:nvPr/>
        </p:nvGraphicFramePr>
        <p:xfrm>
          <a:off x="364325" y="10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{62328977-4C3B-4019-A852-A336F6CC34D4}</a:tableStyleId>
              </a:tblPr>
              <a:tblGrid>
                <a:gridCol w="2066350"/>
                <a:gridCol w="2066350"/>
                <a:gridCol w="2066350"/>
                <a:gridCol w="2066350"/>
              </a:tblGrid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Bowler Type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Std. Deviation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4.85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1.610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83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5.09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2.040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126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5.21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1.915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527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5.09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1.931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289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24" name="Google Shape;224;p35"/>
          <p:cNvSpPr txBox="1"/>
          <p:nvPr/>
        </p:nvSpPr>
        <p:spPr>
          <a:xfrm>
            <a:off x="367400" y="3694350"/>
            <a:ext cx="578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 results: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There is no clear significance of the advantage of one bowler over others.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all left-handed batsmen</a:t>
            </a:r>
            <a:endParaRPr/>
          </a:p>
        </p:txBody>
      </p:sp>
      <p:graphicFrame>
        <p:nvGraphicFramePr>
          <p:cNvPr id="230" name="Google Shape;230;p36"/>
          <p:cNvGraphicFramePr/>
          <p:nvPr/>
        </p:nvGraphicFramePr>
        <p:xfrm>
          <a:off x="364325" y="10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{62328977-4C3B-4019-A852-A336F6CC34D4}</a:tableStyleId>
              </a:tblPr>
              <a:tblGrid>
                <a:gridCol w="2066350"/>
                <a:gridCol w="2066350"/>
                <a:gridCol w="2066350"/>
                <a:gridCol w="2066350"/>
              </a:tblGrid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Bowler Type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Std. Deviation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</a:t>
                      </a:r>
                      <a:endParaRPr sz="18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4.66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2.051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4.83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1.659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126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5.01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1.991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527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4.72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1.851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289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1" name="Google Shape;231;p36"/>
          <p:cNvSpPr txBox="1"/>
          <p:nvPr/>
        </p:nvSpPr>
        <p:spPr>
          <a:xfrm>
            <a:off x="367400" y="3694350"/>
            <a:ext cx="578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 results: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There is no clear significance of the advantage of one bowler over others.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all right-handed batsmen</a:t>
            </a:r>
            <a:endParaRPr/>
          </a:p>
        </p:txBody>
      </p:sp>
      <p:graphicFrame>
        <p:nvGraphicFramePr>
          <p:cNvPr id="237" name="Google Shape;237;p37"/>
          <p:cNvGraphicFramePr/>
          <p:nvPr/>
        </p:nvGraphicFramePr>
        <p:xfrm>
          <a:off x="364325" y="10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{62328977-4C3B-4019-A852-A336F6CC34D4}</a:tableStyleId>
              </a:tblPr>
              <a:tblGrid>
                <a:gridCol w="2066350"/>
                <a:gridCol w="2066350"/>
                <a:gridCol w="2066350"/>
                <a:gridCol w="2066350"/>
              </a:tblGrid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Bowler Type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Std. Deviation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</a:t>
                      </a:r>
                      <a:endParaRPr sz="18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4.65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1.732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4.93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2.506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126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4.94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2.368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527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5.05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2.490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289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8" name="Google Shape;238;p37"/>
          <p:cNvSpPr txBox="1"/>
          <p:nvPr/>
        </p:nvSpPr>
        <p:spPr>
          <a:xfrm>
            <a:off x="367400" y="3694350"/>
            <a:ext cx="578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 results: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There is no clear significance of the advantage of one bowler over others.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744575"/>
            <a:ext cx="8520600" cy="20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latin typeface="Spectral"/>
                <a:ea typeface="Spectral"/>
                <a:cs typeface="Spectral"/>
                <a:sym typeface="Spectral"/>
              </a:rPr>
              <a:t>Deliveries Per extra run</a:t>
            </a:r>
            <a:endParaRPr b="1" sz="47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all type of batsmen</a:t>
            </a:r>
            <a:endParaRPr/>
          </a:p>
        </p:txBody>
      </p:sp>
      <p:graphicFrame>
        <p:nvGraphicFramePr>
          <p:cNvPr id="249" name="Google Shape;249;p39"/>
          <p:cNvGraphicFramePr/>
          <p:nvPr/>
        </p:nvGraphicFramePr>
        <p:xfrm>
          <a:off x="364325" y="10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{62328977-4C3B-4019-A852-A336F6CC34D4}</a:tableStyleId>
              </a:tblPr>
              <a:tblGrid>
                <a:gridCol w="2066350"/>
                <a:gridCol w="2066350"/>
                <a:gridCol w="2066350"/>
                <a:gridCol w="2066350"/>
              </a:tblGrid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Bowler Type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Std. Deviation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pace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32.06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22.909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67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51.24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40.948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30</a:t>
                      </a:r>
                      <a:r>
                        <a:rPr lang="en" sz="1800"/>
                        <a:t>.97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22.901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429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57.01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61.607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196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50" name="Google Shape;250;p39"/>
          <p:cNvSpPr txBox="1"/>
          <p:nvPr/>
        </p:nvSpPr>
        <p:spPr>
          <a:xfrm>
            <a:off x="367400" y="3694350"/>
            <a:ext cx="578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 results: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Spinners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are giving relatively lower extras(wides and no balls) than pacers.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ctrTitle"/>
          </p:nvPr>
        </p:nvSpPr>
        <p:spPr>
          <a:xfrm>
            <a:off x="311700" y="744575"/>
            <a:ext cx="8520600" cy="20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latin typeface="Spectral"/>
                <a:ea typeface="Spectral"/>
                <a:cs typeface="Spectral"/>
                <a:sym typeface="Spectral"/>
              </a:rPr>
              <a:t>Deliveries Per wicket taken</a:t>
            </a:r>
            <a:endParaRPr b="1" sz="47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all type of batsmen</a:t>
            </a:r>
            <a:endParaRPr/>
          </a:p>
        </p:txBody>
      </p:sp>
      <p:graphicFrame>
        <p:nvGraphicFramePr>
          <p:cNvPr id="261" name="Google Shape;261;p41"/>
          <p:cNvGraphicFramePr/>
          <p:nvPr/>
        </p:nvGraphicFramePr>
        <p:xfrm>
          <a:off x="364325" y="10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{62328977-4C3B-4019-A852-A336F6CC34D4}</a:tableStyleId>
              </a:tblPr>
              <a:tblGrid>
                <a:gridCol w="2066350"/>
                <a:gridCol w="2066350"/>
                <a:gridCol w="2066350"/>
                <a:gridCol w="2066350"/>
              </a:tblGrid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Bowler Type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Std. Deviation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pace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38.75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21.492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75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47.17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29.649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101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42.41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26.612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390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</a:t>
                      </a:r>
                      <a:r>
                        <a:rPr lang="en" sz="1800"/>
                        <a:t>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42.95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26.333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203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62" name="Google Shape;262;p41"/>
          <p:cNvSpPr txBox="1"/>
          <p:nvPr/>
        </p:nvSpPr>
        <p:spPr>
          <a:xfrm>
            <a:off x="367400" y="3694350"/>
            <a:ext cx="578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 results: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There is no clear significance of the advantage of one bowler over others.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311700" y="744575"/>
            <a:ext cx="8520600" cy="20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Innings - 1</a:t>
            </a:r>
            <a:endParaRPr b="1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all left-handed batsmen</a:t>
            </a:r>
            <a:endParaRPr/>
          </a:p>
        </p:txBody>
      </p:sp>
      <p:graphicFrame>
        <p:nvGraphicFramePr>
          <p:cNvPr id="268" name="Google Shape;268;p42"/>
          <p:cNvGraphicFramePr/>
          <p:nvPr/>
        </p:nvGraphicFramePr>
        <p:xfrm>
          <a:off x="364325" y="10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{62328977-4C3B-4019-A852-A336F6CC34D4}</a:tableStyleId>
              </a:tblPr>
              <a:tblGrid>
                <a:gridCol w="2066350"/>
                <a:gridCol w="2066350"/>
                <a:gridCol w="2066350"/>
                <a:gridCol w="2066350"/>
              </a:tblGrid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Bowler Type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Std. Deviation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pace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32.34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19.002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69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43.25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26.450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39.31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24.824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322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</a:t>
                      </a:r>
                      <a:r>
                        <a:rPr lang="en" sz="1800"/>
                        <a:t>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39.04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29.487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170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69" name="Google Shape;269;p42"/>
          <p:cNvSpPr txBox="1"/>
          <p:nvPr/>
        </p:nvSpPr>
        <p:spPr>
          <a:xfrm>
            <a:off x="367400" y="3694350"/>
            <a:ext cx="578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 results: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There is no clear significance of the advantage of one bowler over others.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all right-handed of batsmen</a:t>
            </a:r>
            <a:endParaRPr/>
          </a:p>
        </p:txBody>
      </p:sp>
      <p:graphicFrame>
        <p:nvGraphicFramePr>
          <p:cNvPr id="275" name="Google Shape;275;p43"/>
          <p:cNvGraphicFramePr/>
          <p:nvPr/>
        </p:nvGraphicFramePr>
        <p:xfrm>
          <a:off x="364325" y="10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{62328977-4C3B-4019-A852-A336F6CC34D4}</a:tableStyleId>
              </a:tblPr>
              <a:tblGrid>
                <a:gridCol w="2066350"/>
                <a:gridCol w="2066350"/>
                <a:gridCol w="2066350"/>
                <a:gridCol w="2066350"/>
              </a:tblGrid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Bowler Type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Std. Deviation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pace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45.62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30.467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62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43.77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32.841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39.13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25.994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318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</a:t>
                      </a:r>
                      <a:r>
                        <a:rPr lang="en" sz="1800"/>
                        <a:t>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43.44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34.324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152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76" name="Google Shape;276;p43"/>
          <p:cNvSpPr txBox="1"/>
          <p:nvPr/>
        </p:nvSpPr>
        <p:spPr>
          <a:xfrm>
            <a:off x="367400" y="3694350"/>
            <a:ext cx="578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 results: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There is no clear significance of the advantage of one bowler over others.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type="ctrTitle"/>
          </p:nvPr>
        </p:nvSpPr>
        <p:spPr>
          <a:xfrm>
            <a:off x="311700" y="744575"/>
            <a:ext cx="8520600" cy="20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latin typeface="Spectral"/>
                <a:ea typeface="Spectral"/>
                <a:cs typeface="Spectral"/>
                <a:sym typeface="Spectral"/>
              </a:rPr>
              <a:t>Boundaries per ball</a:t>
            </a:r>
            <a:endParaRPr b="1" sz="47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all type of batsmen (4s)</a:t>
            </a:r>
            <a:endParaRPr/>
          </a:p>
        </p:txBody>
      </p:sp>
      <p:graphicFrame>
        <p:nvGraphicFramePr>
          <p:cNvPr id="287" name="Google Shape;287;p45"/>
          <p:cNvGraphicFramePr/>
          <p:nvPr/>
        </p:nvGraphicFramePr>
        <p:xfrm>
          <a:off x="364325" y="10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{62328977-4C3B-4019-A852-A336F6CC34D4}</a:tableStyleId>
              </a:tblPr>
              <a:tblGrid>
                <a:gridCol w="2066350"/>
                <a:gridCol w="2066350"/>
                <a:gridCol w="2066350"/>
                <a:gridCol w="2066350"/>
              </a:tblGrid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Bowler Type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Std. Deviation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pace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0.0897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0.0567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0.0641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0.0431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126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0.0949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0.0605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527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0.0655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0.0610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289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8" name="Google Shape;288;p45"/>
          <p:cNvSpPr txBox="1"/>
          <p:nvPr/>
        </p:nvSpPr>
        <p:spPr>
          <a:xfrm>
            <a:off x="367400" y="3694350"/>
            <a:ext cx="578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 results: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Spinners give significantly less fours than pacers.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all type of batsmen (6s)</a:t>
            </a:r>
            <a:endParaRPr/>
          </a:p>
        </p:txBody>
      </p:sp>
      <p:graphicFrame>
        <p:nvGraphicFramePr>
          <p:cNvPr id="294" name="Google Shape;294;p46"/>
          <p:cNvGraphicFramePr/>
          <p:nvPr/>
        </p:nvGraphicFramePr>
        <p:xfrm>
          <a:off x="364325" y="10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{62328977-4C3B-4019-A852-A336F6CC34D4}</a:tableStyleId>
              </a:tblPr>
              <a:tblGrid>
                <a:gridCol w="2066350"/>
                <a:gridCol w="2066350"/>
                <a:gridCol w="2066350"/>
                <a:gridCol w="2066350"/>
              </a:tblGrid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Bowler Type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Std. Deviation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pace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0.0143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0.0269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84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0.0131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0.0159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135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0.0137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0.0233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548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0.0142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0.0208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291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95" name="Google Shape;295;p46"/>
          <p:cNvSpPr txBox="1"/>
          <p:nvPr/>
        </p:nvSpPr>
        <p:spPr>
          <a:xfrm>
            <a:off x="367400" y="3694350"/>
            <a:ext cx="578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 results: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There is no clear significance of the advantage of one bowler over others.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>
            <p:ph type="ctrTitle"/>
          </p:nvPr>
        </p:nvSpPr>
        <p:spPr>
          <a:xfrm>
            <a:off x="311700" y="744575"/>
            <a:ext cx="8520600" cy="20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latin typeface="Spectral"/>
                <a:ea typeface="Spectral"/>
                <a:cs typeface="Spectral"/>
                <a:sym typeface="Spectral"/>
              </a:rPr>
              <a:t>Runs conceded per wicket </a:t>
            </a:r>
            <a:endParaRPr b="1" sz="47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all type of batsmen</a:t>
            </a:r>
            <a:endParaRPr/>
          </a:p>
        </p:txBody>
      </p:sp>
      <p:graphicFrame>
        <p:nvGraphicFramePr>
          <p:cNvPr id="306" name="Google Shape;306;p48"/>
          <p:cNvGraphicFramePr/>
          <p:nvPr/>
        </p:nvGraphicFramePr>
        <p:xfrm>
          <a:off x="364325" y="10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{62328977-4C3B-4019-A852-A336F6CC34D4}</a:tableStyleId>
              </a:tblPr>
              <a:tblGrid>
                <a:gridCol w="2066350"/>
                <a:gridCol w="2066350"/>
                <a:gridCol w="2066350"/>
                <a:gridCol w="2066350"/>
              </a:tblGrid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Bowler Type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Std. Deviation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pace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31.69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19.674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75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38.74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27.573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101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35.46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24.741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390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</a:t>
                      </a:r>
                      <a:r>
                        <a:rPr lang="en" sz="1800"/>
                        <a:t>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34.63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23.128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203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07" name="Google Shape;307;p48"/>
          <p:cNvSpPr txBox="1"/>
          <p:nvPr/>
        </p:nvSpPr>
        <p:spPr>
          <a:xfrm>
            <a:off x="367400" y="3694350"/>
            <a:ext cx="578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 results: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There is no clear significance of the advantage of one bowler over others.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all left-handed batsmen</a:t>
            </a:r>
            <a:endParaRPr/>
          </a:p>
        </p:txBody>
      </p:sp>
      <p:graphicFrame>
        <p:nvGraphicFramePr>
          <p:cNvPr id="313" name="Google Shape;313;p49"/>
          <p:cNvGraphicFramePr/>
          <p:nvPr/>
        </p:nvGraphicFramePr>
        <p:xfrm>
          <a:off x="364325" y="10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{62328977-4C3B-4019-A852-A336F6CC34D4}</a:tableStyleId>
              </a:tblPr>
              <a:tblGrid>
                <a:gridCol w="2066350"/>
                <a:gridCol w="2066350"/>
                <a:gridCol w="2066350"/>
                <a:gridCol w="2066350"/>
              </a:tblGrid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Bowler Type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Std. Deviation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pace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25.17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16.611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69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34.07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23.039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31.22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20.164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322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</a:t>
                      </a:r>
                      <a:r>
                        <a:rPr lang="en" sz="1800"/>
                        <a:t>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29.53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25.210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170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14" name="Google Shape;314;p49"/>
          <p:cNvSpPr txBox="1"/>
          <p:nvPr/>
        </p:nvSpPr>
        <p:spPr>
          <a:xfrm>
            <a:off x="367400" y="3694350"/>
            <a:ext cx="578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 results: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There is no clear significance of the advantage of one bowler over others.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all right-handed of batsmen</a:t>
            </a:r>
            <a:endParaRPr/>
          </a:p>
        </p:txBody>
      </p:sp>
      <p:graphicFrame>
        <p:nvGraphicFramePr>
          <p:cNvPr id="320" name="Google Shape;320;p50"/>
          <p:cNvGraphicFramePr/>
          <p:nvPr/>
        </p:nvGraphicFramePr>
        <p:xfrm>
          <a:off x="364325" y="10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{62328977-4C3B-4019-A852-A336F6CC34D4}</a:tableStyleId>
              </a:tblPr>
              <a:tblGrid>
                <a:gridCol w="2066350"/>
                <a:gridCol w="2066350"/>
                <a:gridCol w="2066350"/>
                <a:gridCol w="2066350"/>
              </a:tblGrid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Bowler Type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Std. Deviation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pace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45.62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30.467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62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43.77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32.841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39.12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25.994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318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</a:t>
                      </a:r>
                      <a:r>
                        <a:rPr lang="en" sz="1800"/>
                        <a:t>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43.44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34.324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152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21" name="Google Shape;321;p50"/>
          <p:cNvSpPr txBox="1"/>
          <p:nvPr/>
        </p:nvSpPr>
        <p:spPr>
          <a:xfrm>
            <a:off x="367400" y="3694350"/>
            <a:ext cx="578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 results: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There is no clear significance of the advantage of one bowler over others.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-END-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ctrTitle"/>
          </p:nvPr>
        </p:nvSpPr>
        <p:spPr>
          <a:xfrm>
            <a:off x="311700" y="744575"/>
            <a:ext cx="8520600" cy="20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latin typeface="Spectral"/>
                <a:ea typeface="Spectral"/>
                <a:cs typeface="Spectral"/>
                <a:sym typeface="Spectral"/>
              </a:rPr>
              <a:t>Economy Analysis</a:t>
            </a:r>
            <a:endParaRPr b="1" sz="47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all type of batsman</a:t>
            </a:r>
            <a:endParaRPr/>
          </a:p>
        </p:txBody>
      </p:sp>
      <p:graphicFrame>
        <p:nvGraphicFramePr>
          <p:cNvPr id="109" name="Google Shape;109;p17"/>
          <p:cNvGraphicFramePr/>
          <p:nvPr/>
        </p:nvGraphicFramePr>
        <p:xfrm>
          <a:off x="364325" y="10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{62328977-4C3B-4019-A852-A336F6CC34D4}</a:tableStyleId>
              </a:tblPr>
              <a:tblGrid>
                <a:gridCol w="2066350"/>
                <a:gridCol w="2066350"/>
                <a:gridCol w="2066350"/>
                <a:gridCol w="2066350"/>
              </a:tblGrid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Bowler Type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Std. Deviation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5.17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1.480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84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4.70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1.300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135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5.26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1.667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548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5.15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1.580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291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10" name="Google Shape;110;p17"/>
          <p:cNvSpPr txBox="1"/>
          <p:nvPr/>
        </p:nvSpPr>
        <p:spPr>
          <a:xfrm>
            <a:off x="367400" y="3694350"/>
            <a:ext cx="578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 results: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Economy of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Left Spin Bowlers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is significantly lower than other type of bowlers.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all left-handed batsmen</a:t>
            </a:r>
            <a:endParaRPr/>
          </a:p>
        </p:txBody>
      </p:sp>
      <p:graphicFrame>
        <p:nvGraphicFramePr>
          <p:cNvPr id="116" name="Google Shape;116;p18"/>
          <p:cNvGraphicFramePr/>
          <p:nvPr/>
        </p:nvGraphicFramePr>
        <p:xfrm>
          <a:off x="364325" y="10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{62328977-4C3B-4019-A852-A336F6CC34D4}</a:tableStyleId>
              </a:tblPr>
              <a:tblGrid>
                <a:gridCol w="2066350"/>
                <a:gridCol w="2066350"/>
                <a:gridCol w="2066350"/>
                <a:gridCol w="2066350"/>
              </a:tblGrid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Bowler Type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Std. Deviation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4.95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2.051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84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4.64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1.659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135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5.03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1.991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548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1.851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291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17" name="Google Shape;117;p18"/>
          <p:cNvSpPr txBox="1"/>
          <p:nvPr/>
        </p:nvSpPr>
        <p:spPr>
          <a:xfrm>
            <a:off x="367400" y="3694350"/>
            <a:ext cx="578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 results: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There is no clear significance of the advantage of one bowler over others.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all right-handed batsmen</a:t>
            </a:r>
            <a:endParaRPr/>
          </a:p>
        </p:txBody>
      </p:sp>
      <p:graphicFrame>
        <p:nvGraphicFramePr>
          <p:cNvPr id="123" name="Google Shape;123;p19"/>
          <p:cNvGraphicFramePr/>
          <p:nvPr/>
        </p:nvGraphicFramePr>
        <p:xfrm>
          <a:off x="364325" y="10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{62328977-4C3B-4019-A852-A336F6CC34D4}</a:tableStyleId>
              </a:tblPr>
              <a:tblGrid>
                <a:gridCol w="2066350"/>
                <a:gridCol w="2066350"/>
                <a:gridCol w="2066350"/>
                <a:gridCol w="2066350"/>
              </a:tblGrid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Bowler Type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Std. Deviation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4.88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1.841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84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4.67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2.437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135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4.99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2.038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548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4.99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2.196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291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24" name="Google Shape;124;p19"/>
          <p:cNvSpPr txBox="1"/>
          <p:nvPr/>
        </p:nvSpPr>
        <p:spPr>
          <a:xfrm>
            <a:off x="367400" y="3694350"/>
            <a:ext cx="578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 results: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There is no clear significance of the advantage of one bowler over others.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ctrTitle"/>
          </p:nvPr>
        </p:nvSpPr>
        <p:spPr>
          <a:xfrm>
            <a:off x="311700" y="744575"/>
            <a:ext cx="8520600" cy="20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latin typeface="Spectral"/>
                <a:ea typeface="Spectral"/>
                <a:cs typeface="Spectral"/>
                <a:sym typeface="Spectral"/>
              </a:rPr>
              <a:t>Deliveries Per extra run</a:t>
            </a:r>
            <a:endParaRPr b="1" sz="47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all type of batsmen</a:t>
            </a:r>
            <a:endParaRPr/>
          </a:p>
        </p:txBody>
      </p:sp>
      <p:graphicFrame>
        <p:nvGraphicFramePr>
          <p:cNvPr id="135" name="Google Shape;135;p21"/>
          <p:cNvGraphicFramePr/>
          <p:nvPr/>
        </p:nvGraphicFramePr>
        <p:xfrm>
          <a:off x="364325" y="10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{62328977-4C3B-4019-A852-A336F6CC34D4}</a:tableStyleId>
              </a:tblPr>
              <a:tblGrid>
                <a:gridCol w="2066350"/>
                <a:gridCol w="2066350"/>
                <a:gridCol w="2066350"/>
                <a:gridCol w="2066350"/>
              </a:tblGrid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Bowler Type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Std. Deviation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pace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25.89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17.28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71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60.26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36.96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87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31.72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26.57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464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59.13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66.36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205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36" name="Google Shape;136;p21"/>
          <p:cNvSpPr txBox="1"/>
          <p:nvPr/>
        </p:nvSpPr>
        <p:spPr>
          <a:xfrm>
            <a:off x="343375" y="3506925"/>
            <a:ext cx="5691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 results: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extras given by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Spin Bowlers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is significantly lower than other type of bowlers.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