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0" r:id="rId2"/>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3" r:id="rId23"/>
    <p:sldId id="276" r:id="rId24"/>
    <p:sldId id="277" r:id="rId25"/>
    <p:sldId id="278" r:id="rId26"/>
    <p:sldId id="279" r:id="rId27"/>
    <p:sldId id="284" r:id="rId28"/>
    <p:sldId id="286" r:id="rId29"/>
    <p:sldId id="285"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4BE559-9ECF-494C-A736-635B3908BEC2}">
          <p14:sldIdLst>
            <p14:sldId id="280"/>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83"/>
            <p14:sldId id="276"/>
            <p14:sldId id="277"/>
            <p14:sldId id="278"/>
            <p14:sldId id="279"/>
            <p14:sldId id="284"/>
            <p14:sldId id="286"/>
            <p14:sldId id="285"/>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6E4B56-D3D5-43BB-80B5-EDF6F061AF3D}"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1794136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E4B56-D3D5-43BB-80B5-EDF6F061AF3D}"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3417156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E4B56-D3D5-43BB-80B5-EDF6F061AF3D}"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162374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E4B56-D3D5-43BB-80B5-EDF6F061AF3D}"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180887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E4B56-D3D5-43BB-80B5-EDF6F061AF3D}"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3845359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E4B56-D3D5-43BB-80B5-EDF6F061AF3D}"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3947658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E4B56-D3D5-43BB-80B5-EDF6F061AF3D}"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2545557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E4B56-D3D5-43BB-80B5-EDF6F061AF3D}"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574760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E4B56-D3D5-43BB-80B5-EDF6F061AF3D}"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3694853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4B56-D3D5-43BB-80B5-EDF6F061AF3D}"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3248716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4B56-D3D5-43BB-80B5-EDF6F061AF3D}"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F0075-2AAC-42DE-9484-8A54F26BA66E}" type="slidenum">
              <a:rPr lang="en-IN" smtClean="0"/>
              <a:t>‹#›</a:t>
            </a:fld>
            <a:endParaRPr lang="en-IN"/>
          </a:p>
        </p:txBody>
      </p:sp>
    </p:spTree>
    <p:extLst>
      <p:ext uri="{BB962C8B-B14F-4D97-AF65-F5344CB8AC3E}">
        <p14:creationId xmlns:p14="http://schemas.microsoft.com/office/powerpoint/2010/main" val="2048703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E4B56-D3D5-43BB-80B5-EDF6F061AF3D}" type="datetimeFigureOut">
              <a:rPr lang="en-IN" smtClean="0"/>
              <a:t>10-01-2023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0075-2AAC-42DE-9484-8A54F26BA66E}" type="slidenum">
              <a:rPr lang="en-IN" smtClean="0"/>
              <a:t>‹#›</a:t>
            </a:fld>
            <a:endParaRPr lang="en-IN"/>
          </a:p>
        </p:txBody>
      </p:sp>
    </p:spTree>
    <p:extLst>
      <p:ext uri="{BB962C8B-B14F-4D97-AF65-F5344CB8AC3E}">
        <p14:creationId xmlns:p14="http://schemas.microsoft.com/office/powerpoint/2010/main" val="2857827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byjus.com/physics/fermi-energy/"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byjus.com/chemistry/valence-electron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byjus.com/physics/intrinsic-semiconductors/" TargetMode="External"/><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byjus.com/jee/covalent-bon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yjus.com/physics/boltzmann-constant/"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byjus.com/physics/extrinsic-semiconductors/"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byjus.com/chemistry/germani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byjus.com/#extrinsic-semiconductor" TargetMode="External"/><Relationship Id="rId3" Type="http://schemas.openxmlformats.org/officeDocument/2006/relationships/hyperlink" Target="https://byjus.com/#holes-and-electrons" TargetMode="External"/><Relationship Id="rId7" Type="http://schemas.openxmlformats.org/officeDocument/2006/relationships/hyperlink" Target="https://byjus.com/#intrinsic-semiconductor" TargetMode="External"/><Relationship Id="rId12" Type="http://schemas.openxmlformats.org/officeDocument/2006/relationships/hyperlink" Target="https://byjus.com/#applications-of-semiconductors"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byjus.com/#types-of-semiconductors" TargetMode="External"/><Relationship Id="rId11" Type="http://schemas.openxmlformats.org/officeDocument/2006/relationships/hyperlink" Target="https://byjus.com/#difference-between-intrinsic-and-extrinsic-semiconductors" TargetMode="External"/><Relationship Id="rId5" Type="http://schemas.openxmlformats.org/officeDocument/2006/relationships/hyperlink" Target="https://byjus.com/#properties-of-semiconductors" TargetMode="External"/><Relationship Id="rId10" Type="http://schemas.openxmlformats.org/officeDocument/2006/relationships/hyperlink" Target="https://byjus.com/#p-type-semiconductor" TargetMode="External"/><Relationship Id="rId4" Type="http://schemas.openxmlformats.org/officeDocument/2006/relationships/hyperlink" Target="https://byjus.com/#band-theory-of-semiconductors" TargetMode="External"/><Relationship Id="rId9" Type="http://schemas.openxmlformats.org/officeDocument/2006/relationships/hyperlink" Target="https://byjus.com/#n-type-semiconducto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byjus.com/physics/semiconductor-dio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yjus.com/physics/light-emitting-diode/"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yjus.com/physics/laser-diod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physics/electric-curren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yjus.com/chemistry/silico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DCB9C-A643-398F-3C50-5C36C01D7D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49" y="289055"/>
            <a:ext cx="5238751" cy="2520820"/>
          </a:xfrm>
          <a:prstGeom prst="rect">
            <a:avLst/>
          </a:prstGeom>
          <a:noFill/>
          <a:ln>
            <a:noFill/>
          </a:ln>
        </p:spPr>
      </p:pic>
      <p:sp>
        <p:nvSpPr>
          <p:cNvPr id="5" name="TextBox 4">
            <a:extLst>
              <a:ext uri="{FF2B5EF4-FFF2-40B4-BE49-F238E27FC236}">
                <a16:creationId xmlns:a16="http://schemas.microsoft.com/office/drawing/2014/main" id="{F009E239-F449-6552-4847-BB9C1F2FF87D}"/>
              </a:ext>
            </a:extLst>
          </p:cNvPr>
          <p:cNvSpPr txBox="1"/>
          <p:nvPr/>
        </p:nvSpPr>
        <p:spPr>
          <a:xfrm>
            <a:off x="251927" y="2621903"/>
            <a:ext cx="4870579" cy="4032771"/>
          </a:xfrm>
          <a:prstGeom prst="rect">
            <a:avLst/>
          </a:prstGeom>
          <a:noFill/>
        </p:spPr>
        <p:txBody>
          <a:bodyPr wrap="square">
            <a:spAutoFit/>
          </a:bodyPr>
          <a:lstStyle/>
          <a:p>
            <a:r>
              <a:rPr lang="en-IN" sz="2400" b="1" u="sng" kern="1400" spc="-50" dirty="0">
                <a:solidFill>
                  <a:schemeClr val="bg1"/>
                </a:solidFill>
                <a:ea typeface="DengXian Light" panose="02010600030101010101" pitchFamily="2" charset="-122"/>
                <a:cs typeface="Mangal" panose="02040503050203030202" pitchFamily="18" charset="0"/>
              </a:rPr>
              <a:t>PRESENTATION ON :</a:t>
            </a:r>
            <a:endParaRPr lang="en-IN" sz="2400" b="1" u="sng" kern="1400" spc="-50" dirty="0">
              <a:solidFill>
                <a:schemeClr val="bg1"/>
              </a:solidFill>
              <a:effectLst/>
              <a:ea typeface="DengXian Light" panose="02010600030101010101" pitchFamily="2" charset="-122"/>
              <a:cs typeface="Mangal" panose="02040503050203030202" pitchFamily="18" charset="0"/>
            </a:endParaRPr>
          </a:p>
          <a:p>
            <a:r>
              <a:rPr lang="en-IN" sz="2400" b="1" u="sng" kern="1400" spc="-50" dirty="0">
                <a:solidFill>
                  <a:schemeClr val="bg1"/>
                </a:solidFill>
                <a:effectLst/>
                <a:latin typeface="Bradley Hand ITC" panose="03070402050302030203" pitchFamily="66" charset="0"/>
                <a:ea typeface="DengXian Light" panose="02010600030101010101" pitchFamily="2" charset="-122"/>
                <a:cs typeface="Mangal" panose="02040503050203030202" pitchFamily="18" charset="0"/>
              </a:rPr>
              <a:t>CLASSIFICATION OF SEMICONDUCTORS ON THE BASIS OF THEIR</a:t>
            </a:r>
          </a:p>
          <a:p>
            <a:r>
              <a:rPr lang="en-IN" sz="2400" b="1" u="sng" kern="1400" spc="-50" dirty="0">
                <a:solidFill>
                  <a:schemeClr val="bg1"/>
                </a:solidFill>
                <a:effectLst/>
                <a:latin typeface="Bradley Hand ITC" panose="03070402050302030203" pitchFamily="66" charset="0"/>
                <a:ea typeface="DengXian Light" panose="02010600030101010101" pitchFamily="2" charset="-122"/>
                <a:cs typeface="Mangal" panose="02040503050203030202" pitchFamily="18" charset="0"/>
              </a:rPr>
              <a:t> ELECTRICAL PROPERTIES</a:t>
            </a:r>
          </a:p>
          <a:p>
            <a:pPr>
              <a:lnSpc>
                <a:spcPct val="107000"/>
              </a:lnSpc>
              <a:spcAft>
                <a:spcPts val="800"/>
              </a:spcAft>
            </a:pP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Presented by:</a:t>
            </a:r>
            <a:endParaRPr lang="en-IN" sz="1600" dirty="0">
              <a:solidFill>
                <a:schemeClr val="bg1"/>
              </a:solidFill>
              <a:latin typeface="Bradley Hand ITC" panose="03070402050302030203" pitchFamily="66" charset="0"/>
              <a:ea typeface="DengXian" panose="02010600030101010101" pitchFamily="2" charset="-122"/>
              <a:cs typeface="Mangal" panose="02040503050203030202" pitchFamily="18" charset="0"/>
            </a:endParaRPr>
          </a:p>
          <a:p>
            <a:pPr>
              <a:lnSpc>
                <a:spcPct val="107000"/>
              </a:lnSpc>
              <a:spcAft>
                <a:spcPts val="800"/>
              </a:spcAft>
            </a:pPr>
            <a:r>
              <a:rPr lang="en-IN" sz="1600" b="1" dirty="0" err="1">
                <a:solidFill>
                  <a:schemeClr val="bg1"/>
                </a:solidFill>
                <a:latin typeface="Bradley Hand ITC" panose="03070402050302030203" pitchFamily="66" charset="0"/>
                <a:ea typeface="DengXian" panose="02010600030101010101" pitchFamily="2" charset="-122"/>
                <a:cs typeface="Mangal" panose="02040503050203030202" pitchFamily="18" charset="0"/>
              </a:rPr>
              <a:t>Pushpendra</a:t>
            </a: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 Upadhyay-2215001372</a:t>
            </a:r>
            <a:endParaRPr lang="en-IN" sz="1600" dirty="0">
              <a:solidFill>
                <a:schemeClr val="bg1"/>
              </a:solidFill>
              <a:latin typeface="Bradley Hand ITC" panose="03070402050302030203" pitchFamily="66" charset="0"/>
              <a:ea typeface="DengXian" panose="02010600030101010101" pitchFamily="2" charset="-122"/>
              <a:cs typeface="Mangal" panose="02040503050203030202" pitchFamily="18" charset="0"/>
            </a:endParaRPr>
          </a:p>
          <a:p>
            <a:pPr>
              <a:lnSpc>
                <a:spcPct val="107000"/>
              </a:lnSpc>
              <a:spcAft>
                <a:spcPts val="800"/>
              </a:spcAft>
            </a:pP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Racheet Saraswat-2215001373</a:t>
            </a:r>
            <a:endParaRPr lang="en-IN" sz="1600" dirty="0">
              <a:solidFill>
                <a:schemeClr val="bg1"/>
              </a:solidFill>
              <a:latin typeface="Bradley Hand ITC" panose="03070402050302030203" pitchFamily="66" charset="0"/>
              <a:ea typeface="DengXian" panose="02010600030101010101" pitchFamily="2" charset="-122"/>
              <a:cs typeface="Mangal" panose="02040503050203030202" pitchFamily="18" charset="0"/>
            </a:endParaRPr>
          </a:p>
          <a:p>
            <a:pPr>
              <a:lnSpc>
                <a:spcPct val="107000"/>
              </a:lnSpc>
              <a:spcAft>
                <a:spcPts val="800"/>
              </a:spcAft>
            </a:pP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Radhika Mittal-2215001377</a:t>
            </a:r>
            <a:endParaRPr lang="en-IN" sz="1600" dirty="0">
              <a:solidFill>
                <a:schemeClr val="bg1"/>
              </a:solidFill>
              <a:latin typeface="Bradley Hand ITC" panose="03070402050302030203" pitchFamily="66" charset="0"/>
              <a:ea typeface="DengXian" panose="02010600030101010101" pitchFamily="2" charset="-122"/>
              <a:cs typeface="Mangal" panose="02040503050203030202" pitchFamily="18" charset="0"/>
            </a:endParaRPr>
          </a:p>
          <a:p>
            <a:pPr>
              <a:lnSpc>
                <a:spcPct val="107000"/>
              </a:lnSpc>
              <a:spcAft>
                <a:spcPts val="800"/>
              </a:spcAft>
            </a:pP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Rajesh Kumar-2215001419</a:t>
            </a:r>
            <a:endParaRPr lang="en-IN" sz="1600" dirty="0">
              <a:solidFill>
                <a:schemeClr val="bg1"/>
              </a:solidFill>
              <a:latin typeface="Bradley Hand ITC" panose="03070402050302030203" pitchFamily="66" charset="0"/>
              <a:ea typeface="DengXian" panose="02010600030101010101" pitchFamily="2" charset="-122"/>
              <a:cs typeface="Mangal" panose="02040503050203030202" pitchFamily="18" charset="0"/>
            </a:endParaRPr>
          </a:p>
          <a:p>
            <a:pPr>
              <a:lnSpc>
                <a:spcPct val="107000"/>
              </a:lnSpc>
              <a:spcAft>
                <a:spcPts val="800"/>
              </a:spcAft>
            </a:pPr>
            <a:r>
              <a:rPr lang="en-IN" sz="1600" b="1" dirty="0" err="1">
                <a:solidFill>
                  <a:schemeClr val="bg1"/>
                </a:solidFill>
                <a:latin typeface="Bradley Hand ITC" panose="03070402050302030203" pitchFamily="66" charset="0"/>
                <a:ea typeface="DengXian" panose="02010600030101010101" pitchFamily="2" charset="-122"/>
                <a:cs typeface="Mangal" panose="02040503050203030202" pitchFamily="18" charset="0"/>
              </a:rPr>
              <a:t>Ratna</a:t>
            </a:r>
            <a:r>
              <a:rPr lang="en-IN" sz="1600" b="1" dirty="0">
                <a:solidFill>
                  <a:schemeClr val="bg1"/>
                </a:solidFill>
                <a:latin typeface="Bradley Hand ITC" panose="03070402050302030203" pitchFamily="66" charset="0"/>
                <a:ea typeface="DengXian" panose="02010600030101010101" pitchFamily="2" charset="-122"/>
                <a:cs typeface="Mangal" panose="02040503050203030202" pitchFamily="18" charset="0"/>
              </a:rPr>
              <a:t> Khewariya-2215001442</a:t>
            </a:r>
            <a:endParaRPr lang="en-IN" sz="2400" b="1" u="sng" kern="1400" spc="-50" dirty="0">
              <a:solidFill>
                <a:schemeClr val="bg1"/>
              </a:solidFill>
              <a:latin typeface="Bradley Hand ITC" panose="03070402050302030203" pitchFamily="66" charset="0"/>
              <a:ea typeface="DengXian Light" panose="02010600030101010101" pitchFamily="2" charset="-122"/>
              <a:cs typeface="Mangal" panose="02040503050203030202" pitchFamily="18" charset="0"/>
            </a:endParaRPr>
          </a:p>
        </p:txBody>
      </p:sp>
      <p:sp>
        <p:nvSpPr>
          <p:cNvPr id="7" name="TextBox 6">
            <a:extLst>
              <a:ext uri="{FF2B5EF4-FFF2-40B4-BE49-F238E27FC236}">
                <a16:creationId xmlns:a16="http://schemas.microsoft.com/office/drawing/2014/main" id="{35093C2A-F962-4AC5-94F5-F2E9BEEA9479}"/>
              </a:ext>
            </a:extLst>
          </p:cNvPr>
          <p:cNvSpPr txBox="1"/>
          <p:nvPr/>
        </p:nvSpPr>
        <p:spPr>
          <a:xfrm>
            <a:off x="5402425" y="5514392"/>
            <a:ext cx="6537648" cy="903132"/>
          </a:xfrm>
          <a:prstGeom prst="rect">
            <a:avLst/>
          </a:prstGeom>
          <a:noFill/>
        </p:spPr>
        <p:txBody>
          <a:bodyPr wrap="square">
            <a:spAutoFit/>
          </a:bodyPr>
          <a:lstStyle/>
          <a:p>
            <a:pPr algn="r">
              <a:lnSpc>
                <a:spcPct val="107000"/>
              </a:lnSpc>
              <a:spcAft>
                <a:spcPts val="800"/>
              </a:spcAft>
            </a:pPr>
            <a:r>
              <a:rPr lang="en-IN" sz="2400" b="1" dirty="0">
                <a:solidFill>
                  <a:schemeClr val="bg1"/>
                </a:solidFill>
                <a:latin typeface="Times New Roman" panose="02020603050405020304" pitchFamily="18" charset="0"/>
                <a:ea typeface="DengXian" panose="02010600030101010101" pitchFamily="2" charset="-122"/>
                <a:cs typeface="Mangal" panose="02040503050203030202" pitchFamily="18" charset="0"/>
              </a:rPr>
              <a:t>Mentored by:</a:t>
            </a:r>
            <a:r>
              <a:rPr lang="en-IN" b="1" dirty="0">
                <a:solidFill>
                  <a:schemeClr val="bg1"/>
                </a:solidFill>
                <a:effectLst/>
                <a:latin typeface="Times New Roman" panose="02020603050405020304" pitchFamily="18" charset="0"/>
                <a:ea typeface="DengXian" panose="02010600030101010101" pitchFamily="2" charset="-122"/>
                <a:cs typeface="Mangal" panose="02040503050203030202" pitchFamily="18" charset="0"/>
              </a:rPr>
              <a:t> </a:t>
            </a:r>
            <a:endParaRPr lang="en-IN" dirty="0">
              <a:solidFill>
                <a:schemeClr val="bg1"/>
              </a:solidFill>
              <a:effectLst/>
              <a:latin typeface="Calibri" panose="020F0502020204030204" pitchFamily="34" charset="0"/>
              <a:ea typeface="DengXian" panose="02010600030101010101" pitchFamily="2" charset="-122"/>
              <a:cs typeface="Mangal" panose="02040503050203030202" pitchFamily="18" charset="0"/>
            </a:endParaRPr>
          </a:p>
          <a:p>
            <a:pPr algn="r">
              <a:lnSpc>
                <a:spcPct val="107000"/>
              </a:lnSpc>
              <a:spcAft>
                <a:spcPts val="800"/>
              </a:spcAft>
            </a:pPr>
            <a:r>
              <a:rPr lang="en-IN" sz="2000" dirty="0" err="1">
                <a:solidFill>
                  <a:schemeClr val="bg1"/>
                </a:solidFill>
                <a:effectLst/>
                <a:latin typeface="Times New Roman" panose="02020603050405020304" pitchFamily="18" charset="0"/>
                <a:ea typeface="DengXian" panose="02010600030101010101" pitchFamily="2" charset="-122"/>
                <a:cs typeface="Mangal" panose="02040503050203030202" pitchFamily="18" charset="0"/>
              </a:rPr>
              <a:t>Dr.</a:t>
            </a:r>
            <a:r>
              <a:rPr lang="en-IN" sz="2000" dirty="0">
                <a:solidFill>
                  <a:schemeClr val="bg1"/>
                </a:solidFill>
                <a:effectLst/>
                <a:latin typeface="Times New Roman" panose="02020603050405020304" pitchFamily="18" charset="0"/>
                <a:ea typeface="DengXian" panose="02010600030101010101" pitchFamily="2" charset="-122"/>
                <a:cs typeface="Mangal" panose="02040503050203030202" pitchFamily="18" charset="0"/>
              </a:rPr>
              <a:t> Monika Goyal </a:t>
            </a:r>
            <a:endParaRPr lang="en-IN" sz="2000" dirty="0">
              <a:solidFill>
                <a:schemeClr val="bg1"/>
              </a:solidFill>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009265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778B-9ED7-EBD9-C4C9-5958884FF9BD}"/>
              </a:ext>
            </a:extLst>
          </p:cNvPr>
          <p:cNvSpPr>
            <a:spLocks noGrp="1"/>
          </p:cNvSpPr>
          <p:nvPr>
            <p:ph type="title"/>
          </p:nvPr>
        </p:nvSpPr>
        <p:spPr>
          <a:xfrm>
            <a:off x="503853" y="365125"/>
            <a:ext cx="10849947" cy="1325563"/>
          </a:xfrm>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What is Fermi Level in Semiconductors?</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B3F29BC1-A8BA-8913-0FF7-2F3B21C2548F}"/>
              </a:ext>
            </a:extLst>
          </p:cNvPr>
          <p:cNvSpPr txBox="1"/>
          <p:nvPr/>
        </p:nvSpPr>
        <p:spPr>
          <a:xfrm>
            <a:off x="587829" y="1434510"/>
            <a:ext cx="8558503" cy="3416320"/>
          </a:xfrm>
          <a:prstGeom prst="rect">
            <a:avLst/>
          </a:prstGeom>
          <a:noFill/>
        </p:spPr>
        <p:txBody>
          <a:bodyPr wrap="square">
            <a:spAutoFit/>
          </a:bodyPr>
          <a:lstStyle/>
          <a:p>
            <a:pPr algn="l"/>
            <a:endParaRPr lang="en-US" dirty="0">
              <a:solidFill>
                <a:schemeClr val="bg1"/>
              </a:solidFill>
              <a:latin typeface="Lucida Calligraphy" panose="03010101010101010101" pitchFamily="66" charset="0"/>
              <a:cs typeface="Lucida Sans Unicode" panose="020B0602030504020204" pitchFamily="34" charset="0"/>
            </a:endParaRPr>
          </a:p>
          <a:p>
            <a:pPr algn="l"/>
            <a:endParaRPr lang="en-US" b="0" i="0" dirty="0">
              <a:solidFill>
                <a:schemeClr val="bg1"/>
              </a:solidFill>
              <a:effectLst/>
              <a:latin typeface="Lucida Calligraphy" panose="03010101010101010101" pitchFamily="66" charset="0"/>
              <a:cs typeface="Lucida Sans Unicode" panose="020B0602030504020204" pitchFamily="34" charset="0"/>
            </a:endParaRPr>
          </a:p>
          <a:p>
            <a:pPr algn="l"/>
            <a:endParaRPr lang="en-US" dirty="0">
              <a:solidFill>
                <a:schemeClr val="bg1"/>
              </a:solidFill>
              <a:latin typeface="Lucida Calligraphy" panose="03010101010101010101" pitchFamily="66" charset="0"/>
              <a:cs typeface="Lucida Sans Unicode" panose="020B0602030504020204" pitchFamily="34" charset="0"/>
            </a:endParaRPr>
          </a:p>
          <a:p>
            <a:pPr algn="l"/>
            <a:endParaRPr lang="en-US" b="0" i="0" dirty="0">
              <a:solidFill>
                <a:schemeClr val="bg1"/>
              </a:solidFill>
              <a:effectLst/>
              <a:latin typeface="Lucida Calligraphy" panose="03010101010101010101" pitchFamily="66" charset="0"/>
              <a:cs typeface="Lucida Sans Unicode" panose="020B0602030504020204" pitchFamily="34" charset="0"/>
            </a:endParaRP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Fermi level (denoted by EF) is present between the valence and conduction bands.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It is the highest occupied molecular orbital at absolute zero. The charge carriers in this state have their own quantum states and generally do not interact with each other.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When the temperature rises above absolute zero, these charge carriers will begin to occupy states above </a:t>
            </a:r>
            <a:r>
              <a:rPr lang="en-US"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Fermi level</a:t>
            </a:r>
            <a:r>
              <a:rPr lang="en-US" b="0" i="0" dirty="0">
                <a:solidFill>
                  <a:schemeClr val="bg1"/>
                </a:solidFill>
                <a:effectLst/>
                <a:latin typeface="Lucida Calligraphy" panose="03010101010101010101" pitchFamily="66" charset="0"/>
                <a:cs typeface="Lucida Sans Unicode" panose="020B0602030504020204" pitchFamily="34" charset="0"/>
              </a:rPr>
              <a:t>.</a:t>
            </a:r>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730903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5D99-DA79-0295-CF90-6E361488E84D}"/>
              </a:ext>
            </a:extLst>
          </p:cNvPr>
          <p:cNvSpPr>
            <a:spLocks noGrp="1"/>
          </p:cNvSpPr>
          <p:nvPr>
            <p:ph type="title"/>
          </p:nvPr>
        </p:nvSpPr>
        <p:spPr/>
        <p:txBody>
          <a:bodyPr>
            <a:normAutofit fontScale="90000"/>
          </a:bodyPr>
          <a:lstStyle/>
          <a:p>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Properties of Semiconductors</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B4D9C3DC-9080-F956-AD83-1295FF11D7B3}"/>
              </a:ext>
            </a:extLst>
          </p:cNvPr>
          <p:cNvSpPr txBox="1"/>
          <p:nvPr/>
        </p:nvSpPr>
        <p:spPr>
          <a:xfrm>
            <a:off x="671804" y="1690688"/>
            <a:ext cx="8577165"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Semiconductors can conduct electricity under preferable conditions or circumstances.</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 This unique property makes it an excellent material to conduct electricity in a controlled manner as required.</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Unlike conductors, the charge carriers in semiconductors arise only because of external energy (thermal agitation).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It causes a certain number of </a:t>
            </a:r>
            <a:r>
              <a:rPr lang="en-US"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valence electrons</a:t>
            </a:r>
            <a:r>
              <a:rPr lang="en-US" b="0" i="0" dirty="0">
                <a:solidFill>
                  <a:schemeClr val="bg1"/>
                </a:solidFill>
                <a:effectLst/>
                <a:latin typeface="Lucida Calligraphy" panose="03010101010101010101" pitchFamily="66" charset="0"/>
                <a:cs typeface="Lucida Sans Unicode" panose="020B0602030504020204" pitchFamily="34" charset="0"/>
              </a:rPr>
              <a:t> to cross the energy gap and jump into the conduction band, leaving an equal amount of unoccupied energy states, i.e. holes.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Conduction due to electrons and holes are equally important.</a:t>
            </a:r>
          </a:p>
          <a:p>
            <a:pPr algn="l">
              <a:buFont typeface="Arial" panose="020B0604020202020204" pitchFamily="34" charset="0"/>
              <a:buChar char="•"/>
            </a:pPr>
            <a:r>
              <a:rPr lang="en-US" b="1" i="0" dirty="0">
                <a:solidFill>
                  <a:schemeClr val="bg1"/>
                </a:solidFill>
                <a:effectLst/>
                <a:latin typeface="Lucida Calligraphy" panose="03010101010101010101" pitchFamily="66" charset="0"/>
                <a:cs typeface="Lucida Sans Unicode" panose="020B0602030504020204" pitchFamily="34" charset="0"/>
              </a:rPr>
              <a:t>Resistivity:</a:t>
            </a:r>
            <a:r>
              <a:rPr lang="en-US" b="0" i="0" dirty="0">
                <a:solidFill>
                  <a:schemeClr val="bg1"/>
                </a:solidFill>
                <a:effectLst/>
                <a:latin typeface="Lucida Calligraphy" panose="03010101010101010101" pitchFamily="66" charset="0"/>
                <a:cs typeface="Lucida Sans Unicode" panose="020B0602030504020204" pitchFamily="34" charset="0"/>
              </a:rPr>
              <a:t> 10</a:t>
            </a:r>
            <a:r>
              <a:rPr lang="en-US" b="0" i="0" baseline="30000" dirty="0">
                <a:solidFill>
                  <a:schemeClr val="bg1"/>
                </a:solidFill>
                <a:effectLst/>
                <a:latin typeface="Lucida Calligraphy" panose="03010101010101010101" pitchFamily="66" charset="0"/>
                <a:cs typeface="Lucida Sans Unicode" panose="020B0602030504020204" pitchFamily="34" charset="0"/>
              </a:rPr>
              <a:t>-5</a:t>
            </a:r>
            <a:r>
              <a:rPr lang="en-US" b="0" i="0" dirty="0">
                <a:solidFill>
                  <a:schemeClr val="bg1"/>
                </a:solidFill>
                <a:effectLst/>
                <a:latin typeface="Lucida Calligraphy" panose="03010101010101010101" pitchFamily="66" charset="0"/>
                <a:cs typeface="Lucida Sans Unicode" panose="020B0602030504020204" pitchFamily="34" charset="0"/>
              </a:rPr>
              <a:t> to 10</a:t>
            </a:r>
            <a:r>
              <a:rPr lang="en-US" b="0" i="0" baseline="30000" dirty="0">
                <a:solidFill>
                  <a:schemeClr val="bg1"/>
                </a:solidFill>
                <a:effectLst/>
                <a:latin typeface="Lucida Calligraphy" panose="03010101010101010101" pitchFamily="66" charset="0"/>
                <a:cs typeface="Lucida Sans Unicode" panose="020B0602030504020204" pitchFamily="34" charset="0"/>
              </a:rPr>
              <a:t>6</a:t>
            </a:r>
            <a:r>
              <a:rPr lang="en-US" b="0" i="0" dirty="0">
                <a:solidFill>
                  <a:schemeClr val="bg1"/>
                </a:solidFill>
                <a:effectLst/>
                <a:latin typeface="Lucida Calligraphy" panose="03010101010101010101" pitchFamily="66" charset="0"/>
                <a:cs typeface="Lucida Sans Unicode" panose="020B0602030504020204" pitchFamily="34" charset="0"/>
              </a:rPr>
              <a:t> </a:t>
            </a:r>
            <a:r>
              <a:rPr lang="en-US" b="0" i="0" dirty="0" err="1">
                <a:solidFill>
                  <a:schemeClr val="bg1"/>
                </a:solidFill>
                <a:effectLst/>
                <a:latin typeface="Lucida Calligraphy" panose="03010101010101010101" pitchFamily="66" charset="0"/>
                <a:cs typeface="Lucida Sans Unicode" panose="020B0602030504020204" pitchFamily="34" charset="0"/>
              </a:rPr>
              <a:t>Ωm</a:t>
            </a:r>
            <a:endParaRPr lang="en-US" b="0" i="0" dirty="0">
              <a:solidFill>
                <a:schemeClr val="bg1"/>
              </a:solidFill>
              <a:effectLst/>
              <a:latin typeface="Lucida Calligraphy" panose="03010101010101010101" pitchFamily="66" charset="0"/>
              <a:cs typeface="Lucida Sans Unicode" panose="020B0602030504020204" pitchFamily="34" charset="0"/>
            </a:endParaRPr>
          </a:p>
          <a:p>
            <a:pPr algn="l">
              <a:buFont typeface="Arial" panose="020B0604020202020204" pitchFamily="34" charset="0"/>
              <a:buChar char="•"/>
            </a:pPr>
            <a:r>
              <a:rPr lang="en-US" b="1" i="0" dirty="0">
                <a:solidFill>
                  <a:schemeClr val="bg1"/>
                </a:solidFill>
                <a:effectLst/>
                <a:latin typeface="Lucida Calligraphy" panose="03010101010101010101" pitchFamily="66" charset="0"/>
                <a:cs typeface="Lucida Sans Unicode" panose="020B0602030504020204" pitchFamily="34" charset="0"/>
              </a:rPr>
              <a:t>Conductivity:</a:t>
            </a:r>
            <a:r>
              <a:rPr lang="en-US" b="0" i="0" dirty="0">
                <a:solidFill>
                  <a:schemeClr val="bg1"/>
                </a:solidFill>
                <a:effectLst/>
                <a:latin typeface="Lucida Calligraphy" panose="03010101010101010101" pitchFamily="66" charset="0"/>
                <a:cs typeface="Lucida Sans Unicode" panose="020B0602030504020204" pitchFamily="34" charset="0"/>
              </a:rPr>
              <a:t> 10</a:t>
            </a:r>
            <a:r>
              <a:rPr lang="en-US" b="0" i="0" baseline="30000" dirty="0">
                <a:solidFill>
                  <a:schemeClr val="bg1"/>
                </a:solidFill>
                <a:effectLst/>
                <a:latin typeface="Lucida Calligraphy" panose="03010101010101010101" pitchFamily="66" charset="0"/>
                <a:cs typeface="Lucida Sans Unicode" panose="020B0602030504020204" pitchFamily="34" charset="0"/>
              </a:rPr>
              <a:t>5</a:t>
            </a:r>
            <a:r>
              <a:rPr lang="en-US" b="0" i="0" dirty="0">
                <a:solidFill>
                  <a:schemeClr val="bg1"/>
                </a:solidFill>
                <a:effectLst/>
                <a:latin typeface="Lucida Calligraphy" panose="03010101010101010101" pitchFamily="66" charset="0"/>
                <a:cs typeface="Lucida Sans Unicode" panose="020B0602030504020204" pitchFamily="34" charset="0"/>
              </a:rPr>
              <a:t> to 10</a:t>
            </a:r>
            <a:r>
              <a:rPr lang="en-US" b="0" i="0" baseline="30000" dirty="0">
                <a:solidFill>
                  <a:schemeClr val="bg1"/>
                </a:solidFill>
                <a:effectLst/>
                <a:latin typeface="Lucida Calligraphy" panose="03010101010101010101" pitchFamily="66" charset="0"/>
                <a:cs typeface="Lucida Sans Unicode" panose="020B0602030504020204" pitchFamily="34" charset="0"/>
              </a:rPr>
              <a:t>-6</a:t>
            </a:r>
            <a:r>
              <a:rPr lang="en-US" b="0" i="0" dirty="0">
                <a:solidFill>
                  <a:schemeClr val="bg1"/>
                </a:solidFill>
                <a:effectLst/>
                <a:latin typeface="Lucida Calligraphy" panose="03010101010101010101" pitchFamily="66" charset="0"/>
                <a:cs typeface="Lucida Sans Unicode" panose="020B0602030504020204" pitchFamily="34" charset="0"/>
              </a:rPr>
              <a:t> mho/m</a:t>
            </a:r>
          </a:p>
          <a:p>
            <a:pPr algn="l">
              <a:buFont typeface="Arial" panose="020B0604020202020204" pitchFamily="34" charset="0"/>
              <a:buChar char="•"/>
            </a:pPr>
            <a:r>
              <a:rPr lang="en-US" b="1" i="0" dirty="0">
                <a:solidFill>
                  <a:schemeClr val="bg1"/>
                </a:solidFill>
                <a:effectLst/>
                <a:latin typeface="Lucida Calligraphy" panose="03010101010101010101" pitchFamily="66" charset="0"/>
                <a:cs typeface="Lucida Sans Unicode" panose="020B0602030504020204" pitchFamily="34" charset="0"/>
              </a:rPr>
              <a:t>Temperature coefficient of resistance:</a:t>
            </a:r>
            <a:r>
              <a:rPr lang="en-US" b="0" i="0" dirty="0">
                <a:solidFill>
                  <a:schemeClr val="bg1"/>
                </a:solidFill>
                <a:effectLst/>
                <a:latin typeface="Lucida Calligraphy" panose="03010101010101010101" pitchFamily="66" charset="0"/>
                <a:cs typeface="Lucida Sans Unicode" panose="020B0602030504020204" pitchFamily="34" charset="0"/>
              </a:rPr>
              <a:t> Negative</a:t>
            </a:r>
          </a:p>
          <a:p>
            <a:pPr algn="l">
              <a:buFont typeface="Arial" panose="020B0604020202020204" pitchFamily="34" charset="0"/>
              <a:buChar char="•"/>
            </a:pPr>
            <a:r>
              <a:rPr lang="en-US" b="1" i="0" dirty="0">
                <a:solidFill>
                  <a:schemeClr val="bg1"/>
                </a:solidFill>
                <a:effectLst/>
                <a:latin typeface="Lucida Calligraphy" panose="03010101010101010101" pitchFamily="66" charset="0"/>
                <a:cs typeface="Lucida Sans Unicode" panose="020B0602030504020204" pitchFamily="34" charset="0"/>
              </a:rPr>
              <a:t>Current Flow:</a:t>
            </a:r>
            <a:r>
              <a:rPr lang="en-US" b="0" i="0" dirty="0">
                <a:solidFill>
                  <a:schemeClr val="bg1"/>
                </a:solidFill>
                <a:effectLst/>
                <a:latin typeface="Lucida Calligraphy" panose="03010101010101010101" pitchFamily="66" charset="0"/>
                <a:cs typeface="Lucida Sans Unicode" panose="020B0602030504020204" pitchFamily="34" charset="0"/>
              </a:rPr>
              <a:t> Due to electrons and holes</a:t>
            </a:r>
          </a:p>
          <a:p>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3296313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973C-F471-C69A-03C6-630A36F557CD}"/>
              </a:ext>
            </a:extLst>
          </p:cNvPr>
          <p:cNvSpPr>
            <a:spLocks noGrp="1"/>
          </p:cNvSpPr>
          <p:nvPr>
            <p:ph type="title"/>
          </p:nvPr>
        </p:nvSpPr>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Why does the Resistivity of Semiconductors go down with Temperature?</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6" name="TextBox 5">
            <a:extLst>
              <a:ext uri="{FF2B5EF4-FFF2-40B4-BE49-F238E27FC236}">
                <a16:creationId xmlns:a16="http://schemas.microsoft.com/office/drawing/2014/main" id="{EA8CDC5E-4004-E8BD-EB46-2761BF1CD56B}"/>
              </a:ext>
            </a:extLst>
          </p:cNvPr>
          <p:cNvSpPr txBox="1"/>
          <p:nvPr/>
        </p:nvSpPr>
        <p:spPr>
          <a:xfrm>
            <a:off x="735564" y="2907573"/>
            <a:ext cx="8308132" cy="3170099"/>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 difference in resistivity between conductors and semiconductors is due to their difference in charge carrier density.</a:t>
            </a:r>
          </a:p>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 resistivity of semiconductors decreases with temperature because the number of charge carriers increases rapidly with increase in temperature, making the fractional change i.e. the temperature coefficient is negative.</a:t>
            </a:r>
          </a:p>
          <a:p>
            <a:br>
              <a:rPr lang="en-US" sz="2000" dirty="0">
                <a:solidFill>
                  <a:schemeClr val="bg1"/>
                </a:solidFill>
                <a:latin typeface="Lucida Calligraphy" panose="03010101010101010101" pitchFamily="66" charset="0"/>
                <a:cs typeface="Lucida Sans Unicode" panose="020B0602030504020204" pitchFamily="34" charset="0"/>
              </a:rPr>
            </a:br>
            <a:endParaRPr lang="en-IN" sz="20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14639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8549F-31F1-C5BB-7528-99EF33F35270}"/>
              </a:ext>
            </a:extLst>
          </p:cNvPr>
          <p:cNvSpPr txBox="1"/>
          <p:nvPr/>
        </p:nvSpPr>
        <p:spPr>
          <a:xfrm>
            <a:off x="317241" y="1166843"/>
            <a:ext cx="8829091" cy="5816977"/>
          </a:xfrm>
          <a:prstGeom prst="rect">
            <a:avLst/>
          </a:prstGeom>
          <a:noFill/>
        </p:spPr>
        <p:txBody>
          <a:bodyPr wrap="square">
            <a:spAutoFit/>
          </a:bodyPr>
          <a:lstStyle/>
          <a:p>
            <a:pPr algn="l"/>
            <a:r>
              <a:rPr lang="en-US"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Some Important Properties of Semiconductors are:</a:t>
            </a:r>
          </a:p>
          <a:p>
            <a:pPr algn="l"/>
            <a:endParaRPr lang="en-US" sz="2800" dirty="0">
              <a:solidFill>
                <a:srgbClr val="800080"/>
              </a:solidFill>
              <a:latin typeface="Perpetua Titling MT" panose="02020502060505020804" pitchFamily="18" charset="0"/>
            </a:endParaRPr>
          </a:p>
          <a:p>
            <a:pPr algn="l"/>
            <a:endParaRPr lang="en-US" sz="2800" b="0" i="0" dirty="0">
              <a:solidFill>
                <a:schemeClr val="bg1"/>
              </a:solidFill>
              <a:effectLst/>
              <a:latin typeface="Lucida Calligraphy" panose="03010101010101010101" pitchFamily="66" charset="0"/>
              <a:cs typeface="Lucida Sans Unicode" panose="020B0602030504020204" pitchFamily="34" charset="0"/>
            </a:endParaRP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Semiconductor acts like an insulator at Zero Kelvin. On increasing the temperature, it works as a conductor.</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Due to their exceptional electrical properties, semiconductors can be modified by doping to make semiconductor devices suitable for energy conversion, switches, and amplifiers.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Lesser power losses.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Semiconductors are smaller in size and possess less weight.</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Their resistivity is higher than conductors but lesser than insulators.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The resistance of semiconductor materials decreases with the increase in temperature and vice-versa.</a:t>
            </a:r>
          </a:p>
          <a:p>
            <a:br>
              <a:rPr lang="en-US" sz="2000" dirty="0">
                <a:solidFill>
                  <a:schemeClr val="bg1"/>
                </a:solidFill>
                <a:latin typeface="Lucida Calligraphy" panose="03010101010101010101" pitchFamily="66" charset="0"/>
                <a:cs typeface="Lucida Sans Unicode" panose="020B0602030504020204" pitchFamily="34" charset="0"/>
              </a:rPr>
            </a:br>
            <a:endParaRPr lang="en-IN" sz="20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840286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D5E3-F0C8-268E-99EC-AB49EACAD72F}"/>
              </a:ext>
            </a:extLst>
          </p:cNvPr>
          <p:cNvSpPr>
            <a:spLocks noGrp="1"/>
          </p:cNvSpPr>
          <p:nvPr>
            <p:ph type="title"/>
          </p:nvPr>
        </p:nvSpPr>
        <p:spPr/>
        <p:txBody>
          <a:bodyPr>
            <a:noAutofit/>
          </a:bodyPr>
          <a:lstStyle/>
          <a:p>
            <a:r>
              <a:rPr lang="en-IN"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Types of Semiconductors</a:t>
            </a:r>
            <a:br>
              <a:rPr lang="en-IN"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sz="28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pic>
        <p:nvPicPr>
          <p:cNvPr id="6" name="Content Placeholder 5">
            <a:extLst>
              <a:ext uri="{FF2B5EF4-FFF2-40B4-BE49-F238E27FC236}">
                <a16:creationId xmlns:a16="http://schemas.microsoft.com/office/drawing/2014/main" id="{5FB205AB-DC16-7FAA-E323-8406649E1784}"/>
              </a:ext>
            </a:extLst>
          </p:cNvPr>
          <p:cNvPicPr>
            <a:picLocks noGrp="1" noChangeAspect="1"/>
          </p:cNvPicPr>
          <p:nvPr>
            <p:ph idx="1"/>
          </p:nvPr>
        </p:nvPicPr>
        <p:blipFill>
          <a:blip r:embed="rId2"/>
          <a:stretch>
            <a:fillRect/>
          </a:stretch>
        </p:blipFill>
        <p:spPr>
          <a:xfrm>
            <a:off x="5180012" y="1319608"/>
            <a:ext cx="6172200" cy="4218783"/>
          </a:xfrm>
        </p:spPr>
      </p:pic>
      <p:sp>
        <p:nvSpPr>
          <p:cNvPr id="4" name="Text Placeholder 3">
            <a:extLst>
              <a:ext uri="{FF2B5EF4-FFF2-40B4-BE49-F238E27FC236}">
                <a16:creationId xmlns:a16="http://schemas.microsoft.com/office/drawing/2014/main" id="{394B1691-4B5E-FCE6-5465-EB2E3342BEE7}"/>
              </a:ext>
            </a:extLst>
          </p:cNvPr>
          <p:cNvSpPr>
            <a:spLocks noGrp="1"/>
          </p:cNvSpPr>
          <p:nvPr>
            <p:ph type="body" sz="half" idx="2"/>
          </p:nvPr>
        </p:nvSpPr>
        <p:spPr/>
        <p:txBody>
          <a:bodyPr>
            <a:normAutofit/>
          </a:bodyPr>
          <a:lstStyle/>
          <a:p>
            <a:pPr algn="l"/>
            <a:r>
              <a:rPr lang="en-US" sz="2800" b="0" i="0" dirty="0">
                <a:solidFill>
                  <a:schemeClr val="bg1"/>
                </a:solidFill>
                <a:effectLst/>
                <a:latin typeface="Lucida Calligraphy" panose="03010101010101010101" pitchFamily="66" charset="0"/>
                <a:cs typeface="Lucida Sans Unicode" panose="020B0602030504020204" pitchFamily="34" charset="0"/>
              </a:rPr>
              <a:t>Semiconductors can be classified as:</a:t>
            </a:r>
          </a:p>
          <a:p>
            <a:pPr algn="l">
              <a:buFont typeface="Arial" panose="020B0604020202020204" pitchFamily="34" charset="0"/>
              <a:buChar char="•"/>
            </a:pPr>
            <a:r>
              <a:rPr lang="en-US" sz="2800" b="1" i="0" dirty="0">
                <a:solidFill>
                  <a:schemeClr val="bg1"/>
                </a:solidFill>
                <a:effectLst/>
                <a:latin typeface="Lucida Calligraphy" panose="03010101010101010101" pitchFamily="66" charset="0"/>
                <a:cs typeface="Lucida Sans Unicode" panose="020B0602030504020204" pitchFamily="34" charset="0"/>
              </a:rPr>
              <a:t>Intrinsic Semiconductor</a:t>
            </a:r>
            <a:endParaRPr lang="en-US" sz="2800" b="0" i="0" dirty="0">
              <a:solidFill>
                <a:schemeClr val="bg1"/>
              </a:solidFill>
              <a:effectLst/>
              <a:latin typeface="Lucida Calligraphy" panose="03010101010101010101" pitchFamily="66" charset="0"/>
              <a:cs typeface="Lucida Sans Unicode" panose="020B0602030504020204" pitchFamily="34" charset="0"/>
            </a:endParaRPr>
          </a:p>
          <a:p>
            <a:pPr algn="l">
              <a:buFont typeface="Arial" panose="020B0604020202020204" pitchFamily="34" charset="0"/>
              <a:buChar char="•"/>
            </a:pPr>
            <a:r>
              <a:rPr lang="en-US" sz="2800" b="1" i="0" dirty="0">
                <a:solidFill>
                  <a:schemeClr val="bg1"/>
                </a:solidFill>
                <a:effectLst/>
                <a:latin typeface="Lucida Calligraphy" panose="03010101010101010101" pitchFamily="66" charset="0"/>
                <a:cs typeface="Lucida Sans Unicode" panose="020B0602030504020204" pitchFamily="34" charset="0"/>
              </a:rPr>
              <a:t>Extrinsic Semiconductor</a:t>
            </a:r>
            <a:endParaRPr lang="en-US" sz="2800" b="0" i="0" dirty="0">
              <a:solidFill>
                <a:schemeClr val="bg1"/>
              </a:solidFill>
              <a:effectLst/>
              <a:latin typeface="Lucida Calligraphy" panose="03010101010101010101" pitchFamily="66" charset="0"/>
              <a:cs typeface="Lucida Sans Unicode" panose="020B0602030504020204" pitchFamily="34" charset="0"/>
            </a:endParaRPr>
          </a:p>
          <a:p>
            <a:pPr algn="l"/>
            <a:r>
              <a:rPr lang="en-US" sz="2800" b="0" i="0" dirty="0">
                <a:solidFill>
                  <a:schemeClr val="bg1"/>
                </a:solidFill>
                <a:effectLst/>
                <a:latin typeface="Lucida Calligraphy" panose="03010101010101010101" pitchFamily="66" charset="0"/>
                <a:cs typeface="Lucida Sans Unicode" panose="020B0602030504020204" pitchFamily="34" charset="0"/>
              </a:rPr>
              <a:t> </a:t>
            </a:r>
          </a:p>
          <a:p>
            <a:endParaRPr lang="en-IN" sz="28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3141830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F1E46F-8BA5-8DA7-F76C-68D4F3EFC7C3}"/>
              </a:ext>
            </a:extLst>
          </p:cNvPr>
          <p:cNvSpPr>
            <a:spLocks noGrp="1"/>
          </p:cNvSpPr>
          <p:nvPr>
            <p:ph type="title"/>
          </p:nvPr>
        </p:nvSpPr>
        <p:spPr/>
        <p:txBody>
          <a:bodyPr>
            <a:noAutofit/>
          </a:bodyPr>
          <a:lstStyle/>
          <a:p>
            <a:r>
              <a:rPr lang="en-IN" sz="30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Intrinsic</a:t>
            </a:r>
            <a:br>
              <a:rPr lang="en-IN" sz="3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IN" sz="3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semiconductor</a:t>
            </a:r>
            <a:br>
              <a:rPr lang="en-IN" sz="3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sz="3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pic>
        <p:nvPicPr>
          <p:cNvPr id="11" name="Content Placeholder 10">
            <a:extLst>
              <a:ext uri="{FF2B5EF4-FFF2-40B4-BE49-F238E27FC236}">
                <a16:creationId xmlns:a16="http://schemas.microsoft.com/office/drawing/2014/main" id="{0FDD728F-0AD3-9EAF-A4AA-C7A33178A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49133"/>
            <a:ext cx="6172200" cy="3950208"/>
          </a:xfrm>
        </p:spPr>
      </p:pic>
      <p:sp>
        <p:nvSpPr>
          <p:cNvPr id="9" name="Text Placeholder 8">
            <a:extLst>
              <a:ext uri="{FF2B5EF4-FFF2-40B4-BE49-F238E27FC236}">
                <a16:creationId xmlns:a16="http://schemas.microsoft.com/office/drawing/2014/main" id="{A3D17BD8-9F24-C68C-1D29-8716BBC2927A}"/>
              </a:ext>
            </a:extLst>
          </p:cNvPr>
          <p:cNvSpPr>
            <a:spLocks noGrp="1"/>
          </p:cNvSpPr>
          <p:nvPr>
            <p:ph type="body" sz="half" idx="2"/>
          </p:nvPr>
        </p:nvSpPr>
        <p:spPr/>
        <p:txBody>
          <a:bodyPr>
            <a:noAutofit/>
          </a:bodyPr>
          <a:lstStyle/>
          <a:p>
            <a:pPr marL="285750" indent="-285750" algn="l">
              <a:buFont typeface="Arial" panose="020B0604020202020204" pitchFamily="34" charset="0"/>
              <a:buChar char="•"/>
            </a:pPr>
            <a:r>
              <a:rPr lang="en-US" sz="1400" b="0" i="0" dirty="0">
                <a:solidFill>
                  <a:schemeClr val="bg1"/>
                </a:solidFill>
                <a:effectLst/>
                <a:latin typeface="Lucida Calligraphy" panose="03010101010101010101" pitchFamily="66" charset="0"/>
                <a:cs typeface="Lucida Sans Unicode" panose="020B0602030504020204" pitchFamily="34" charset="0"/>
              </a:rPr>
              <a:t>An </a:t>
            </a:r>
            <a:r>
              <a:rPr lang="en-US" sz="1400" b="1" i="0" dirty="0">
                <a:solidFill>
                  <a:schemeClr val="bg1"/>
                </a:solidFill>
                <a:effectLst/>
                <a:latin typeface="Lucida Calligraphy" panose="03010101010101010101" pitchFamily="66" charset="0"/>
                <a:cs typeface="Lucida Sans Unicode" panose="020B0602030504020204" pitchFamily="34" charset="0"/>
              </a:rPr>
              <a:t>intrinsic type of semiconductor material</a:t>
            </a:r>
            <a:r>
              <a:rPr lang="en-US" sz="1400" b="0" i="0" dirty="0">
                <a:solidFill>
                  <a:schemeClr val="bg1"/>
                </a:solidFill>
                <a:effectLst/>
                <a:latin typeface="Lucida Calligraphy" panose="03010101010101010101" pitchFamily="66" charset="0"/>
                <a:cs typeface="Lucida Sans Unicode" panose="020B0602030504020204" pitchFamily="34" charset="0"/>
              </a:rPr>
              <a:t> is made to be very pure chemically. It is made up of only a single type of element.</a:t>
            </a:r>
          </a:p>
          <a:p>
            <a:pPr marL="285750" indent="-285750" algn="l">
              <a:buFont typeface="Arial" panose="020B0604020202020204" pitchFamily="34" charset="0"/>
              <a:buChar char="•"/>
            </a:pPr>
            <a:r>
              <a:rPr lang="en-US" sz="1400" b="0" i="0" dirty="0">
                <a:solidFill>
                  <a:schemeClr val="bg1"/>
                </a:solidFill>
                <a:effectLst/>
                <a:latin typeface="Lucida Calligraphy" panose="03010101010101010101" pitchFamily="66" charset="0"/>
                <a:cs typeface="Lucida Sans Unicode" panose="020B0602030504020204" pitchFamily="34" charset="0"/>
              </a:rPr>
              <a:t>Germanium (Ge) and Silicon (Si) are the most common type of </a:t>
            </a:r>
            <a:r>
              <a:rPr lang="en-US" sz="1400" b="0" i="0" strike="noStrike" dirty="0">
                <a:solidFill>
                  <a:schemeClr val="bg1"/>
                </a:solidFill>
                <a:effectLst/>
                <a:latin typeface="Lucida Calligraphy" panose="03010101010101010101" pitchFamily="66" charset="0"/>
                <a:cs typeface="Lucida Sans Unicode" panose="020B0602030504020204" pitchFamily="34" charset="0"/>
                <a:hlinkClick r:id="rId3">
                  <a:extLst>
                    <a:ext uri="{A12FA001-AC4F-418D-AE19-62706E023703}">
                      <ahyp:hlinkClr xmlns:ahyp="http://schemas.microsoft.com/office/drawing/2018/hyperlinkcolor" val="tx"/>
                    </a:ext>
                  </a:extLst>
                </a:hlinkClick>
              </a:rPr>
              <a:t>intrinsic semiconductor elements</a:t>
            </a:r>
            <a:r>
              <a:rPr lang="en-US" sz="1400" b="0" i="0" dirty="0">
                <a:solidFill>
                  <a:schemeClr val="bg1"/>
                </a:solidFill>
                <a:effectLst/>
                <a:latin typeface="Lucida Calligraphy" panose="03010101010101010101" pitchFamily="66" charset="0"/>
                <a:cs typeface="Lucida Sans Unicode" panose="020B0602030504020204" pitchFamily="34" charset="0"/>
              </a:rPr>
              <a:t>. </a:t>
            </a:r>
          </a:p>
          <a:p>
            <a:pPr marL="285750" indent="-285750" algn="l">
              <a:buFont typeface="Arial" panose="020B0604020202020204" pitchFamily="34" charset="0"/>
              <a:buChar char="•"/>
            </a:pPr>
            <a:r>
              <a:rPr lang="en-US" sz="1400" b="0" i="0" dirty="0">
                <a:solidFill>
                  <a:schemeClr val="bg1"/>
                </a:solidFill>
                <a:effectLst/>
                <a:latin typeface="Lucida Calligraphy" panose="03010101010101010101" pitchFamily="66" charset="0"/>
                <a:cs typeface="Lucida Sans Unicode" panose="020B0602030504020204" pitchFamily="34" charset="0"/>
              </a:rPr>
              <a:t>They have four valence electrons (tetravalent). They are bound to the atom by covalent bond at absolute zero temperature.</a:t>
            </a:r>
          </a:p>
        </p:txBody>
      </p:sp>
    </p:spTree>
    <p:extLst>
      <p:ext uri="{BB962C8B-B14F-4D97-AF65-F5344CB8AC3E}">
        <p14:creationId xmlns:p14="http://schemas.microsoft.com/office/powerpoint/2010/main" val="2998198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CCE4B2-C4FC-6BBF-8630-09CF4F03E9A9}"/>
              </a:ext>
            </a:extLst>
          </p:cNvPr>
          <p:cNvSpPr txBox="1"/>
          <p:nvPr/>
        </p:nvSpPr>
        <p:spPr>
          <a:xfrm>
            <a:off x="205273" y="429208"/>
            <a:ext cx="8941059" cy="5324535"/>
          </a:xfrm>
          <a:prstGeom prst="rect">
            <a:avLst/>
          </a:prstGeom>
          <a:noFill/>
        </p:spPr>
        <p:txBody>
          <a:bodyPr wrap="square">
            <a:spAutoFit/>
          </a:bodyPr>
          <a:lstStyle/>
          <a:p>
            <a:r>
              <a:rPr lang="en-US"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The Lattice of Pure Silicon Semiconductor at Different Temperatures</a:t>
            </a:r>
          </a:p>
          <a:p>
            <a:endParaRPr lang="en-US"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Lucida Calligraphy" panose="03010101010101010101" pitchFamily="66" charset="0"/>
            </a:endParaRPr>
          </a:p>
          <a:p>
            <a:pPr>
              <a:buFont typeface="Arial" panose="020B0604020202020204" pitchFamily="34" charset="0"/>
              <a:buChar char="•"/>
            </a:pPr>
            <a:r>
              <a:rPr lang="en-US" sz="2400" b="1" i="0" dirty="0">
                <a:solidFill>
                  <a:schemeClr val="bg1"/>
                </a:solidFill>
                <a:effectLst/>
                <a:latin typeface="Lucida Calligraphy" panose="03010101010101010101" pitchFamily="66" charset="0"/>
                <a:cs typeface="Lucida Sans Unicode" panose="020B0602030504020204" pitchFamily="34" charset="0"/>
              </a:rPr>
              <a:t>At absolute zero Kelvin temperature:</a:t>
            </a:r>
            <a:r>
              <a:rPr lang="en-US" sz="2400" b="0" i="0" dirty="0">
                <a:solidFill>
                  <a:schemeClr val="bg1"/>
                </a:solidFill>
                <a:effectLst/>
                <a:latin typeface="Lucida Calligraphy" panose="03010101010101010101" pitchFamily="66" charset="0"/>
                <a:cs typeface="Lucida Sans Unicode" panose="020B0602030504020204" pitchFamily="34" charset="0"/>
              </a:rPr>
              <a:t> At this temperature, the </a:t>
            </a:r>
            <a:r>
              <a:rPr lang="en-US" sz="2400"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covalent bonds</a:t>
            </a:r>
            <a:r>
              <a:rPr lang="en-US" sz="2400" b="0" i="0" dirty="0">
                <a:solidFill>
                  <a:schemeClr val="bg1"/>
                </a:solidFill>
                <a:effectLst/>
                <a:latin typeface="Lucida Calligraphy" panose="03010101010101010101" pitchFamily="66" charset="0"/>
                <a:cs typeface="Lucida Sans Unicode" panose="020B0602030504020204" pitchFamily="34" charset="0"/>
              </a:rPr>
              <a:t> are very strong and there are no free electrons and the semiconductor behaves as a perfect insulator.</a:t>
            </a:r>
          </a:p>
          <a:p>
            <a:pPr>
              <a:buFont typeface="Arial" panose="020B0604020202020204" pitchFamily="34" charset="0"/>
              <a:buChar char="•"/>
            </a:pPr>
            <a:r>
              <a:rPr lang="en-US" sz="2400" b="1" i="0" dirty="0">
                <a:solidFill>
                  <a:schemeClr val="bg1"/>
                </a:solidFill>
                <a:effectLst/>
                <a:latin typeface="Lucida Calligraphy" panose="03010101010101010101" pitchFamily="66" charset="0"/>
                <a:cs typeface="Lucida Sans Unicode" panose="020B0602030504020204" pitchFamily="34" charset="0"/>
              </a:rPr>
              <a:t>Above absolute temperature:</a:t>
            </a:r>
            <a:r>
              <a:rPr lang="en-US" sz="2400" b="0" i="0" dirty="0">
                <a:solidFill>
                  <a:schemeClr val="bg1"/>
                </a:solidFill>
                <a:effectLst/>
                <a:latin typeface="Lucida Calligraphy" panose="03010101010101010101" pitchFamily="66" charset="0"/>
                <a:cs typeface="Lucida Sans Unicode" panose="020B0602030504020204" pitchFamily="34" charset="0"/>
              </a:rPr>
              <a:t> With the increase in temperature few valence electrons jump into the conduction band and hence it behaves like a poor conductor.</a:t>
            </a:r>
          </a:p>
          <a:p>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3417110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3226-E0D1-E401-7799-05E93DFC5C53}"/>
              </a:ext>
            </a:extLst>
          </p:cNvPr>
          <p:cNvSpPr>
            <a:spLocks noGrp="1"/>
          </p:cNvSpPr>
          <p:nvPr>
            <p:ph type="title"/>
          </p:nvPr>
        </p:nvSpPr>
        <p:spPr>
          <a:xfrm>
            <a:off x="836612" y="1586204"/>
            <a:ext cx="3935413" cy="471196"/>
          </a:xfrm>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Energy Band Diagram of Intrinsic Semiconductor</a:t>
            </a: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pic>
        <p:nvPicPr>
          <p:cNvPr id="6" name="Content Placeholder 5">
            <a:extLst>
              <a:ext uri="{FF2B5EF4-FFF2-40B4-BE49-F238E27FC236}">
                <a16:creationId xmlns:a16="http://schemas.microsoft.com/office/drawing/2014/main" id="{2EA5772D-D8E7-DC1B-8D69-13301E9EBAED}"/>
              </a:ext>
            </a:extLst>
          </p:cNvPr>
          <p:cNvPicPr>
            <a:picLocks noGrp="1" noChangeAspect="1"/>
          </p:cNvPicPr>
          <p:nvPr>
            <p:ph idx="1"/>
          </p:nvPr>
        </p:nvPicPr>
        <p:blipFill>
          <a:blip r:embed="rId2"/>
          <a:stretch>
            <a:fillRect/>
          </a:stretch>
        </p:blipFill>
        <p:spPr>
          <a:xfrm>
            <a:off x="5183188" y="1778072"/>
            <a:ext cx="6172200" cy="3292331"/>
          </a:xfrm>
        </p:spPr>
      </p:pic>
      <p:sp>
        <p:nvSpPr>
          <p:cNvPr id="4" name="Text Placeholder 3">
            <a:extLst>
              <a:ext uri="{FF2B5EF4-FFF2-40B4-BE49-F238E27FC236}">
                <a16:creationId xmlns:a16="http://schemas.microsoft.com/office/drawing/2014/main" id="{98891853-418E-0501-6DF5-F52C2EB0E7ED}"/>
              </a:ext>
            </a:extLst>
          </p:cNvPr>
          <p:cNvSpPr>
            <a:spLocks noGrp="1"/>
          </p:cNvSpPr>
          <p:nvPr>
            <p:ph type="body" sz="half" idx="2"/>
          </p:nvPr>
        </p:nvSpPr>
        <p:spPr/>
        <p:txBody>
          <a:bodyPr>
            <a:noAutofit/>
          </a:bodyPr>
          <a:lstStyle/>
          <a:p>
            <a:pPr algn="l"/>
            <a:r>
              <a:rPr lang="en-US" sz="1400" b="0" i="0" dirty="0">
                <a:solidFill>
                  <a:schemeClr val="bg1"/>
                </a:solidFill>
                <a:effectLst/>
                <a:latin typeface="Lucida Calligraphy" panose="03010101010101010101" pitchFamily="66" charset="0"/>
                <a:cs typeface="Lucida Sans Unicode" panose="020B0602030504020204" pitchFamily="34" charset="0"/>
              </a:rPr>
              <a:t>The energy band diagram of an intrinsic semiconductor is shown here:</a:t>
            </a:r>
          </a:p>
          <a:p>
            <a:pPr algn="l"/>
            <a:br>
              <a:rPr lang="en-US" sz="1400" dirty="0">
                <a:solidFill>
                  <a:schemeClr val="bg1"/>
                </a:solidFill>
                <a:latin typeface="Lucida Calligraphy" panose="03010101010101010101" pitchFamily="66" charset="0"/>
                <a:cs typeface="Lucida Sans Unicode" panose="020B0602030504020204" pitchFamily="34" charset="0"/>
              </a:rPr>
            </a:br>
            <a:r>
              <a:rPr lang="en-US" sz="1400" b="0" i="0" dirty="0">
                <a:solidFill>
                  <a:schemeClr val="bg1"/>
                </a:solidFill>
                <a:effectLst/>
                <a:latin typeface="Lucida Calligraphy" panose="03010101010101010101" pitchFamily="66" charset="0"/>
                <a:cs typeface="Lucida Sans Unicode" panose="020B0602030504020204" pitchFamily="34" charset="0"/>
              </a:rPr>
              <a:t>In intrinsic semiconductors, current flows due to the motion of free electrons as well as holes. The total current is the sum of the electron current </a:t>
            </a:r>
            <a:r>
              <a:rPr lang="en-US" sz="1400" b="0" i="0" dirty="0" err="1">
                <a:solidFill>
                  <a:schemeClr val="bg1"/>
                </a:solidFill>
                <a:effectLst/>
                <a:latin typeface="Lucida Calligraphy" panose="03010101010101010101" pitchFamily="66" charset="0"/>
                <a:cs typeface="Lucida Sans Unicode" panose="020B0602030504020204" pitchFamily="34" charset="0"/>
              </a:rPr>
              <a:t>I</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e</a:t>
            </a:r>
            <a:r>
              <a:rPr lang="en-US" sz="1400" b="0" i="0" dirty="0">
                <a:solidFill>
                  <a:schemeClr val="bg1"/>
                </a:solidFill>
                <a:effectLst/>
                <a:latin typeface="Lucida Calligraphy" panose="03010101010101010101" pitchFamily="66" charset="0"/>
                <a:cs typeface="Lucida Sans Unicode" panose="020B0602030504020204" pitchFamily="34" charset="0"/>
              </a:rPr>
              <a:t> due to thermally generated electrons and the hole current </a:t>
            </a:r>
            <a:r>
              <a:rPr lang="en-US" sz="1400" b="0" i="0" dirty="0" err="1">
                <a:solidFill>
                  <a:schemeClr val="bg1"/>
                </a:solidFill>
                <a:effectLst/>
                <a:latin typeface="Lucida Calligraphy" panose="03010101010101010101" pitchFamily="66" charset="0"/>
                <a:cs typeface="Lucida Sans Unicode" panose="020B0602030504020204" pitchFamily="34" charset="0"/>
              </a:rPr>
              <a:t>I</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h</a:t>
            </a:r>
            <a:endParaRPr lang="en-US" sz="1400" b="0" i="0" dirty="0">
              <a:solidFill>
                <a:schemeClr val="bg1"/>
              </a:solidFill>
              <a:effectLst/>
              <a:latin typeface="Lucida Calligraphy" panose="03010101010101010101" pitchFamily="66" charset="0"/>
              <a:cs typeface="Lucida Sans Unicode" panose="020B0602030504020204" pitchFamily="34" charset="0"/>
            </a:endParaRPr>
          </a:p>
          <a:p>
            <a:pPr algn="l"/>
            <a:r>
              <a:rPr lang="en-US" sz="1400" b="0" i="0" dirty="0">
                <a:solidFill>
                  <a:schemeClr val="bg1"/>
                </a:solidFill>
                <a:effectLst/>
                <a:latin typeface="Lucida Calligraphy" panose="03010101010101010101" pitchFamily="66" charset="0"/>
                <a:cs typeface="Lucida Sans Unicode" panose="020B0602030504020204" pitchFamily="34" charset="0"/>
              </a:rPr>
              <a:t>Total Current (I) = </a:t>
            </a:r>
            <a:r>
              <a:rPr lang="en-US" sz="1400" b="0" i="0" dirty="0" err="1">
                <a:solidFill>
                  <a:schemeClr val="bg1"/>
                </a:solidFill>
                <a:effectLst/>
                <a:latin typeface="Lucida Calligraphy" panose="03010101010101010101" pitchFamily="66" charset="0"/>
                <a:cs typeface="Lucida Sans Unicode" panose="020B0602030504020204" pitchFamily="34" charset="0"/>
              </a:rPr>
              <a:t>I</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e</a:t>
            </a:r>
            <a:r>
              <a:rPr lang="en-US" sz="1400" b="0" i="0" dirty="0">
                <a:solidFill>
                  <a:schemeClr val="bg1"/>
                </a:solidFill>
                <a:effectLst/>
                <a:latin typeface="Lucida Calligraphy" panose="03010101010101010101" pitchFamily="66" charset="0"/>
                <a:cs typeface="Lucida Sans Unicode" panose="020B0602030504020204" pitchFamily="34" charset="0"/>
              </a:rPr>
              <a:t> + </a:t>
            </a:r>
            <a:r>
              <a:rPr lang="en-US" sz="1400" b="0" i="0" dirty="0" err="1">
                <a:solidFill>
                  <a:schemeClr val="bg1"/>
                </a:solidFill>
                <a:effectLst/>
                <a:latin typeface="Lucida Calligraphy" panose="03010101010101010101" pitchFamily="66" charset="0"/>
                <a:cs typeface="Lucida Sans Unicode" panose="020B0602030504020204" pitchFamily="34" charset="0"/>
              </a:rPr>
              <a:t>I</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h</a:t>
            </a:r>
            <a:endParaRPr lang="en-US" sz="1400" b="0" i="0" dirty="0">
              <a:solidFill>
                <a:schemeClr val="bg1"/>
              </a:solidFill>
              <a:effectLst/>
              <a:latin typeface="Lucida Calligraphy" panose="03010101010101010101" pitchFamily="66" charset="0"/>
              <a:cs typeface="Lucida Sans Unicode" panose="020B0602030504020204" pitchFamily="34" charset="0"/>
            </a:endParaRPr>
          </a:p>
          <a:p>
            <a:pPr algn="l"/>
            <a:r>
              <a:rPr lang="en-US" sz="1400" b="0" i="0" dirty="0">
                <a:solidFill>
                  <a:schemeClr val="bg1"/>
                </a:solidFill>
                <a:effectLst/>
                <a:latin typeface="Lucida Calligraphy" panose="03010101010101010101" pitchFamily="66" charset="0"/>
                <a:cs typeface="Lucida Sans Unicode" panose="020B0602030504020204" pitchFamily="34" charset="0"/>
              </a:rPr>
              <a:t>For an intrinsic semiconductor, at finite temperature, the probability of electrons to exist in conduction band decreases exponentially with increasing bandgap (</a:t>
            </a:r>
            <a:r>
              <a:rPr lang="en-US" sz="1400" b="0" i="0" dirty="0" err="1">
                <a:solidFill>
                  <a:schemeClr val="bg1"/>
                </a:solidFill>
                <a:effectLst/>
                <a:latin typeface="Lucida Calligraphy" panose="03010101010101010101" pitchFamily="66" charset="0"/>
                <a:cs typeface="Lucida Sans Unicode" panose="020B0602030504020204" pitchFamily="34" charset="0"/>
              </a:rPr>
              <a:t>E</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g</a:t>
            </a:r>
            <a:r>
              <a:rPr lang="en-US" sz="1400" b="0" i="0" dirty="0">
                <a:solidFill>
                  <a:schemeClr val="bg1"/>
                </a:solidFill>
                <a:effectLst/>
                <a:latin typeface="Lucida Calligraphy" panose="03010101010101010101" pitchFamily="66" charset="0"/>
                <a:cs typeface="Lucida Sans Unicode" panose="020B0602030504020204" pitchFamily="34" charset="0"/>
              </a:rPr>
              <a:t>)</a:t>
            </a:r>
          </a:p>
          <a:p>
            <a:pPr algn="l"/>
            <a:r>
              <a:rPr lang="en-US" sz="1400" b="0" i="0" dirty="0">
                <a:solidFill>
                  <a:schemeClr val="bg1"/>
                </a:solidFill>
                <a:effectLst/>
                <a:latin typeface="Lucida Calligraphy" panose="03010101010101010101" pitchFamily="66" charset="0"/>
                <a:cs typeface="Lucida Sans Unicode" panose="020B0602030504020204" pitchFamily="34" charset="0"/>
              </a:rPr>
              <a:t>n = n</a:t>
            </a:r>
            <a:r>
              <a:rPr lang="en-US" sz="1400" b="0" i="0" baseline="-25000" dirty="0">
                <a:solidFill>
                  <a:schemeClr val="bg1"/>
                </a:solidFill>
                <a:effectLst/>
                <a:latin typeface="Lucida Calligraphy" panose="03010101010101010101" pitchFamily="66" charset="0"/>
                <a:cs typeface="Lucida Sans Unicode" panose="020B0602030504020204" pitchFamily="34" charset="0"/>
              </a:rPr>
              <a:t>0</a:t>
            </a:r>
            <a:r>
              <a:rPr lang="en-US" sz="1400" b="0" i="0" dirty="0">
                <a:solidFill>
                  <a:schemeClr val="bg1"/>
                </a:solidFill>
                <a:effectLst/>
                <a:latin typeface="Lucida Calligraphy" panose="03010101010101010101" pitchFamily="66" charset="0"/>
                <a:cs typeface="Lucida Sans Unicode" panose="020B0602030504020204" pitchFamily="34" charset="0"/>
              </a:rPr>
              <a:t>e</a:t>
            </a:r>
            <a:r>
              <a:rPr lang="en-US" sz="1400" b="0" i="0" baseline="30000" dirty="0">
                <a:solidFill>
                  <a:schemeClr val="bg1"/>
                </a:solidFill>
                <a:effectLst/>
                <a:latin typeface="Lucida Calligraphy" panose="03010101010101010101" pitchFamily="66" charset="0"/>
                <a:cs typeface="Lucida Sans Unicode" panose="020B0602030504020204" pitchFamily="34" charset="0"/>
              </a:rPr>
              <a:t>-Eg/2.Kb.T</a:t>
            </a:r>
            <a:endParaRPr lang="en-US" sz="1400" b="0" i="0" dirty="0">
              <a:solidFill>
                <a:schemeClr val="bg1"/>
              </a:solidFill>
              <a:effectLst/>
              <a:latin typeface="Lucida Calligraphy" panose="03010101010101010101" pitchFamily="66" charset="0"/>
              <a:cs typeface="Lucida Sans Unicode" panose="020B0602030504020204" pitchFamily="34" charset="0"/>
            </a:endParaRPr>
          </a:p>
          <a:p>
            <a:pPr algn="l"/>
            <a:r>
              <a:rPr lang="en-US" sz="1400" b="0" i="0" dirty="0">
                <a:solidFill>
                  <a:schemeClr val="bg1"/>
                </a:solidFill>
                <a:effectLst/>
                <a:latin typeface="Lucida Calligraphy" panose="03010101010101010101" pitchFamily="66" charset="0"/>
                <a:cs typeface="Lucida Sans Unicode" panose="020B0602030504020204" pitchFamily="34" charset="0"/>
              </a:rPr>
              <a:t>Where,</a:t>
            </a:r>
          </a:p>
          <a:p>
            <a:pPr algn="l">
              <a:buFont typeface="Arial" panose="020B0604020202020204" pitchFamily="34" charset="0"/>
              <a:buChar char="•"/>
            </a:pPr>
            <a:r>
              <a:rPr lang="en-US" sz="1400" b="0" i="0" dirty="0" err="1">
                <a:solidFill>
                  <a:schemeClr val="bg1"/>
                </a:solidFill>
                <a:effectLst/>
                <a:latin typeface="Lucida Calligraphy" panose="03010101010101010101" pitchFamily="66" charset="0"/>
                <a:cs typeface="Lucida Sans Unicode" panose="020B0602030504020204" pitchFamily="34" charset="0"/>
              </a:rPr>
              <a:t>Eg</a:t>
            </a:r>
            <a:r>
              <a:rPr lang="en-US" sz="1400" b="0" i="0" dirty="0">
                <a:solidFill>
                  <a:schemeClr val="bg1"/>
                </a:solidFill>
                <a:effectLst/>
                <a:latin typeface="Lucida Calligraphy" panose="03010101010101010101" pitchFamily="66" charset="0"/>
                <a:cs typeface="Lucida Sans Unicode" panose="020B0602030504020204" pitchFamily="34" charset="0"/>
              </a:rPr>
              <a:t> = Energy bandgap</a:t>
            </a:r>
          </a:p>
          <a:p>
            <a:pPr algn="l">
              <a:buFont typeface="Arial" panose="020B0604020202020204" pitchFamily="34" charset="0"/>
              <a:buChar char="•"/>
            </a:pPr>
            <a:r>
              <a:rPr lang="en-US" sz="1400" b="0" i="0" dirty="0" err="1">
                <a:solidFill>
                  <a:schemeClr val="bg1"/>
                </a:solidFill>
                <a:effectLst/>
                <a:latin typeface="Lucida Calligraphy" panose="03010101010101010101" pitchFamily="66" charset="0"/>
                <a:cs typeface="Lucida Sans Unicode" panose="020B0602030504020204" pitchFamily="34" charset="0"/>
              </a:rPr>
              <a:t>K</a:t>
            </a:r>
            <a:r>
              <a:rPr lang="en-US" sz="1400" b="0" i="0" baseline="-25000" dirty="0" err="1">
                <a:solidFill>
                  <a:schemeClr val="bg1"/>
                </a:solidFill>
                <a:effectLst/>
                <a:latin typeface="Lucida Calligraphy" panose="03010101010101010101" pitchFamily="66" charset="0"/>
                <a:cs typeface="Lucida Sans Unicode" panose="020B0602030504020204" pitchFamily="34" charset="0"/>
              </a:rPr>
              <a:t>b</a:t>
            </a:r>
            <a:r>
              <a:rPr lang="en-US" sz="1400" b="0" i="0" dirty="0">
                <a:solidFill>
                  <a:schemeClr val="bg1"/>
                </a:solidFill>
                <a:effectLst/>
                <a:latin typeface="Lucida Calligraphy" panose="03010101010101010101" pitchFamily="66" charset="0"/>
                <a:cs typeface="Lucida Sans Unicode" panose="020B0602030504020204" pitchFamily="34" charset="0"/>
              </a:rPr>
              <a:t> = </a:t>
            </a:r>
            <a:r>
              <a:rPr lang="en-US" sz="1400" b="0" i="0" u="none" strike="noStrike" dirty="0">
                <a:solidFill>
                  <a:schemeClr val="bg1"/>
                </a:solidFill>
                <a:effectLst/>
                <a:latin typeface="Lucida Calligraphy" panose="03010101010101010101" pitchFamily="66" charset="0"/>
                <a:cs typeface="Lucida Sans Unicode" panose="020B0602030504020204" pitchFamily="34" charset="0"/>
                <a:hlinkClick r:id="rId3">
                  <a:extLst>
                    <a:ext uri="{A12FA001-AC4F-418D-AE19-62706E023703}">
                      <ahyp:hlinkClr xmlns:ahyp="http://schemas.microsoft.com/office/drawing/2018/hyperlinkcolor" val="tx"/>
                    </a:ext>
                  </a:extLst>
                </a:hlinkClick>
              </a:rPr>
              <a:t>Boltzmann’s constants</a:t>
            </a:r>
            <a:endParaRPr lang="en-US" sz="1400" b="0" i="0" dirty="0">
              <a:solidFill>
                <a:schemeClr val="bg1"/>
              </a:solidFill>
              <a:effectLst/>
              <a:latin typeface="Lucida Calligraphy" panose="03010101010101010101" pitchFamily="66" charset="0"/>
              <a:cs typeface="Lucida Sans Unicode" panose="020B0602030504020204" pitchFamily="34" charset="0"/>
            </a:endParaRPr>
          </a:p>
          <a:p>
            <a:br>
              <a:rPr lang="en-US" sz="1400" dirty="0">
                <a:solidFill>
                  <a:schemeClr val="bg1"/>
                </a:solidFill>
                <a:latin typeface="Lucida Calligraphy" panose="03010101010101010101" pitchFamily="66" charset="0"/>
                <a:cs typeface="Lucida Sans Unicode" panose="020B0602030504020204" pitchFamily="34" charset="0"/>
              </a:rPr>
            </a:br>
            <a:endParaRPr lang="en-IN" sz="14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752186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1D7A-C0EB-2230-BF45-3092E6624205}"/>
              </a:ext>
            </a:extLst>
          </p:cNvPr>
          <p:cNvSpPr>
            <a:spLocks noGrp="1"/>
          </p:cNvSpPr>
          <p:nvPr>
            <p:ph type="title"/>
          </p:nvPr>
        </p:nvSpPr>
        <p:spPr/>
        <p:txBody>
          <a:bodyPr>
            <a:normAutofit fontScale="90000"/>
          </a:bodyPr>
          <a:lstStyle/>
          <a:p>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Extrinsic Semiconductor</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pic>
        <p:nvPicPr>
          <p:cNvPr id="6" name="Content Placeholder 5">
            <a:extLst>
              <a:ext uri="{FF2B5EF4-FFF2-40B4-BE49-F238E27FC236}">
                <a16:creationId xmlns:a16="http://schemas.microsoft.com/office/drawing/2014/main" id="{930BEC47-B100-0B30-ABEA-C8E0715E1034}"/>
              </a:ext>
            </a:extLst>
          </p:cNvPr>
          <p:cNvPicPr>
            <a:picLocks noGrp="1" noChangeAspect="1"/>
          </p:cNvPicPr>
          <p:nvPr>
            <p:ph idx="1"/>
          </p:nvPr>
        </p:nvPicPr>
        <p:blipFill>
          <a:blip r:embed="rId2"/>
          <a:stretch>
            <a:fillRect/>
          </a:stretch>
        </p:blipFill>
        <p:spPr>
          <a:xfrm>
            <a:off x="5183188" y="1163788"/>
            <a:ext cx="6172200" cy="4520898"/>
          </a:xfrm>
        </p:spPr>
      </p:pic>
      <p:sp>
        <p:nvSpPr>
          <p:cNvPr id="4" name="Text Placeholder 3">
            <a:extLst>
              <a:ext uri="{FF2B5EF4-FFF2-40B4-BE49-F238E27FC236}">
                <a16:creationId xmlns:a16="http://schemas.microsoft.com/office/drawing/2014/main" id="{49D59199-F4DB-74C6-4BB9-1F134ADE5867}"/>
              </a:ext>
            </a:extLst>
          </p:cNvPr>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The conductivity of semiconductors can be greatly improved by introducing a small number of suitable replacement atoms called IMPURITIES.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The process of adding impurity atoms to the pure semiconductor is called DOPING.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Usually, only 1 atom in 10</a:t>
            </a:r>
            <a:r>
              <a:rPr lang="en-US" b="0" i="0" baseline="30000" dirty="0">
                <a:solidFill>
                  <a:schemeClr val="bg1"/>
                </a:solidFill>
                <a:effectLst/>
                <a:latin typeface="Lucida Calligraphy" panose="03010101010101010101" pitchFamily="66" charset="0"/>
                <a:cs typeface="Lucida Sans Unicode" panose="020B0602030504020204" pitchFamily="34" charset="0"/>
              </a:rPr>
              <a:t>7</a:t>
            </a:r>
            <a:r>
              <a:rPr lang="en-US" b="0" i="0" dirty="0">
                <a:solidFill>
                  <a:schemeClr val="bg1"/>
                </a:solidFill>
                <a:effectLst/>
                <a:latin typeface="Lucida Calligraphy" panose="03010101010101010101" pitchFamily="66" charset="0"/>
                <a:cs typeface="Lucida Sans Unicode" panose="020B0602030504020204" pitchFamily="34" charset="0"/>
              </a:rPr>
              <a:t> is replaced by a dopant atom in the doped semiconductor.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An </a:t>
            </a:r>
            <a:r>
              <a:rPr lang="en-US" b="0" i="0" u="none" strike="noStrike" dirty="0">
                <a:solidFill>
                  <a:schemeClr val="bg1"/>
                </a:solidFill>
                <a:effectLst/>
                <a:latin typeface="Lucida Calligraphy" panose="03010101010101010101" pitchFamily="66" charset="0"/>
                <a:cs typeface="Lucida Sans Unicode" panose="020B0602030504020204" pitchFamily="34" charset="0"/>
                <a:hlinkClick r:id="rId3">
                  <a:extLst>
                    <a:ext uri="{A12FA001-AC4F-418D-AE19-62706E023703}">
                      <ahyp:hlinkClr xmlns:ahyp="http://schemas.microsoft.com/office/drawing/2018/hyperlinkcolor" val="tx"/>
                    </a:ext>
                  </a:extLst>
                </a:hlinkClick>
              </a:rPr>
              <a:t>extrinsic semiconductor</a:t>
            </a:r>
            <a:r>
              <a:rPr lang="en-US" b="0" i="0" dirty="0">
                <a:solidFill>
                  <a:schemeClr val="bg1"/>
                </a:solidFill>
                <a:effectLst/>
                <a:latin typeface="Lucida Calligraphy" panose="03010101010101010101" pitchFamily="66" charset="0"/>
                <a:cs typeface="Lucida Sans Unicode" panose="020B0602030504020204" pitchFamily="34" charset="0"/>
              </a:rPr>
              <a:t> can be further classified into:</a:t>
            </a:r>
          </a:p>
          <a:p>
            <a:pPr marL="285750" indent="-285750" algn="l">
              <a:buFont typeface="Wingdings" panose="05000000000000000000" pitchFamily="2" charset="2"/>
              <a:buChar char="§"/>
            </a:pPr>
            <a:r>
              <a:rPr lang="en-US" b="1" i="0" dirty="0">
                <a:solidFill>
                  <a:schemeClr val="bg1"/>
                </a:solidFill>
                <a:effectLst/>
                <a:latin typeface="Lucida Calligraphy" panose="03010101010101010101" pitchFamily="66" charset="0"/>
                <a:cs typeface="Lucida Sans Unicode" panose="020B0602030504020204" pitchFamily="34" charset="0"/>
              </a:rPr>
              <a:t>N-type Semiconductor</a:t>
            </a:r>
            <a:endParaRPr lang="en-US" b="0" i="0" dirty="0">
              <a:solidFill>
                <a:schemeClr val="bg1"/>
              </a:solidFill>
              <a:effectLst/>
              <a:latin typeface="Lucida Calligraphy" panose="03010101010101010101" pitchFamily="66" charset="0"/>
              <a:cs typeface="Lucida Sans Unicode" panose="020B0602030504020204" pitchFamily="34" charset="0"/>
            </a:endParaRPr>
          </a:p>
          <a:p>
            <a:pPr marL="285750" indent="-285750" algn="l">
              <a:buFont typeface="Wingdings" panose="05000000000000000000" pitchFamily="2" charset="2"/>
              <a:buChar char="§"/>
            </a:pPr>
            <a:r>
              <a:rPr lang="en-US" b="1" i="0" dirty="0">
                <a:solidFill>
                  <a:schemeClr val="bg1"/>
                </a:solidFill>
                <a:effectLst/>
                <a:latin typeface="Lucida Calligraphy" panose="03010101010101010101" pitchFamily="66" charset="0"/>
                <a:cs typeface="Lucida Sans Unicode" panose="020B0602030504020204" pitchFamily="34" charset="0"/>
              </a:rPr>
              <a:t>P-type Semiconductor</a:t>
            </a:r>
            <a:endParaRPr lang="en-US" b="0" i="0" dirty="0">
              <a:solidFill>
                <a:schemeClr val="bg1"/>
              </a:solidFill>
              <a:effectLst/>
              <a:latin typeface="Lucida Calligraphy" panose="03010101010101010101" pitchFamily="66" charset="0"/>
              <a:cs typeface="Lucida Sans Unicode" panose="020B0602030504020204" pitchFamily="34" charset="0"/>
            </a:endParaRPr>
          </a:p>
          <a:p>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1769798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75ABC-1AA3-4662-2858-DA0B5AC8A2E7}"/>
              </a:ext>
            </a:extLst>
          </p:cNvPr>
          <p:cNvSpPr>
            <a:spLocks noGrp="1"/>
          </p:cNvSpPr>
          <p:nvPr>
            <p:ph type="title"/>
          </p:nvPr>
        </p:nvSpPr>
        <p:spPr/>
        <p:txBody>
          <a:bodyPr>
            <a:normAutofit/>
          </a:bodyPr>
          <a:lstStyle/>
          <a:p>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N-Type Semiconductor</a:t>
            </a: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6" name="Content Placeholder 5">
            <a:extLst>
              <a:ext uri="{FF2B5EF4-FFF2-40B4-BE49-F238E27FC236}">
                <a16:creationId xmlns:a16="http://schemas.microsoft.com/office/drawing/2014/main" id="{91037185-C337-DB08-0D0B-933911E72875}"/>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i="0" dirty="0">
                <a:solidFill>
                  <a:schemeClr val="bg1"/>
                </a:solidFill>
                <a:latin typeface="Lucida Calligraphy" panose="03010101010101010101" pitchFamily="66" charset="0"/>
                <a:cs typeface="Lucida Sans Unicode" panose="020B0602030504020204" pitchFamily="34" charset="0"/>
              </a:rPr>
              <a:t>Mainly due to electrons</a:t>
            </a:r>
          </a:p>
          <a:p>
            <a:pPr algn="l">
              <a:buFont typeface="Arial" panose="020B0604020202020204" pitchFamily="34" charset="0"/>
              <a:buChar char="•"/>
            </a:pPr>
            <a:r>
              <a:rPr lang="en-US" i="0" dirty="0">
                <a:solidFill>
                  <a:schemeClr val="bg1"/>
                </a:solidFill>
                <a:latin typeface="Lucida Calligraphy" panose="03010101010101010101" pitchFamily="66" charset="0"/>
                <a:cs typeface="Lucida Sans Unicode" panose="020B0602030504020204" pitchFamily="34" charset="0"/>
              </a:rPr>
              <a:t>Entirely neutral</a:t>
            </a:r>
          </a:p>
          <a:p>
            <a:pPr algn="l">
              <a:buFont typeface="Arial" panose="020B0604020202020204" pitchFamily="34" charset="0"/>
              <a:buChar char="•"/>
            </a:pPr>
            <a:r>
              <a:rPr lang="en-US" i="0" dirty="0">
                <a:solidFill>
                  <a:schemeClr val="bg1"/>
                </a:solidFill>
                <a:latin typeface="Lucida Calligraphy" panose="03010101010101010101" pitchFamily="66" charset="0"/>
                <a:cs typeface="Lucida Sans Unicode" panose="020B0602030504020204" pitchFamily="34" charset="0"/>
              </a:rPr>
              <a:t>I = </a:t>
            </a:r>
            <a:r>
              <a:rPr lang="en-US" i="0" dirty="0" err="1">
                <a:solidFill>
                  <a:schemeClr val="bg1"/>
                </a:solidFill>
                <a:latin typeface="Lucida Calligraphy" panose="03010101010101010101" pitchFamily="66" charset="0"/>
                <a:cs typeface="Lucida Sans Unicode" panose="020B0602030504020204" pitchFamily="34" charset="0"/>
              </a:rPr>
              <a:t>I</a:t>
            </a:r>
            <a:r>
              <a:rPr lang="en-US" i="0" baseline="-25000" dirty="0" err="1">
                <a:solidFill>
                  <a:schemeClr val="bg1"/>
                </a:solidFill>
                <a:latin typeface="Lucida Calligraphy" panose="03010101010101010101" pitchFamily="66" charset="0"/>
                <a:cs typeface="Lucida Sans Unicode" panose="020B0602030504020204" pitchFamily="34" charset="0"/>
              </a:rPr>
              <a:t>h</a:t>
            </a:r>
            <a:r>
              <a:rPr lang="en-US" i="0" baseline="-25000" dirty="0">
                <a:solidFill>
                  <a:schemeClr val="bg1"/>
                </a:solidFill>
                <a:latin typeface="Lucida Calligraphy" panose="03010101010101010101" pitchFamily="66" charset="0"/>
                <a:cs typeface="Lucida Sans Unicode" panose="020B0602030504020204" pitchFamily="34" charset="0"/>
              </a:rPr>
              <a:t> </a:t>
            </a:r>
            <a:r>
              <a:rPr lang="en-US" i="0" dirty="0">
                <a:solidFill>
                  <a:schemeClr val="bg1"/>
                </a:solidFill>
                <a:latin typeface="Lucida Calligraphy" panose="03010101010101010101" pitchFamily="66" charset="0"/>
                <a:cs typeface="Lucida Sans Unicode" panose="020B0602030504020204" pitchFamily="34" charset="0"/>
              </a:rPr>
              <a:t>and </a:t>
            </a:r>
            <a:r>
              <a:rPr lang="en-US" i="0" dirty="0" err="1">
                <a:solidFill>
                  <a:schemeClr val="bg1"/>
                </a:solidFill>
                <a:latin typeface="Lucida Calligraphy" panose="03010101010101010101" pitchFamily="66" charset="0"/>
                <a:cs typeface="Lucida Sans Unicode" panose="020B0602030504020204" pitchFamily="34" charset="0"/>
              </a:rPr>
              <a:t>n</a:t>
            </a:r>
            <a:r>
              <a:rPr lang="en-US" i="0" baseline="-25000" dirty="0" err="1">
                <a:solidFill>
                  <a:schemeClr val="bg1"/>
                </a:solidFill>
                <a:latin typeface="Lucida Calligraphy" panose="03010101010101010101" pitchFamily="66" charset="0"/>
                <a:cs typeface="Lucida Sans Unicode" panose="020B0602030504020204" pitchFamily="34" charset="0"/>
              </a:rPr>
              <a:t>h</a:t>
            </a:r>
            <a:r>
              <a:rPr lang="en-US" i="0" dirty="0">
                <a:solidFill>
                  <a:schemeClr val="bg1"/>
                </a:solidFill>
                <a:latin typeface="Lucida Calligraphy" panose="03010101010101010101" pitchFamily="66" charset="0"/>
                <a:cs typeface="Lucida Sans Unicode" panose="020B0602030504020204" pitchFamily="34" charset="0"/>
              </a:rPr>
              <a:t> &gt;&gt; n</a:t>
            </a:r>
            <a:r>
              <a:rPr lang="en-US" i="0" baseline="-25000" dirty="0">
                <a:solidFill>
                  <a:schemeClr val="bg1"/>
                </a:solidFill>
                <a:latin typeface="Lucida Calligraphy" panose="03010101010101010101" pitchFamily="66" charset="0"/>
                <a:cs typeface="Lucida Sans Unicode" panose="020B0602030504020204" pitchFamily="34" charset="0"/>
              </a:rPr>
              <a:t>e</a:t>
            </a:r>
            <a:endParaRPr lang="en-US" i="0" dirty="0">
              <a:solidFill>
                <a:schemeClr val="bg1"/>
              </a:solidFill>
              <a:latin typeface="Lucida Calligraphy" panose="03010101010101010101" pitchFamily="66" charset="0"/>
              <a:cs typeface="Lucida Sans Unicode" panose="020B0602030504020204" pitchFamily="34" charset="0"/>
            </a:endParaRPr>
          </a:p>
          <a:p>
            <a:pPr algn="l">
              <a:buFont typeface="Arial" panose="020B0604020202020204" pitchFamily="34" charset="0"/>
              <a:buChar char="•"/>
            </a:pPr>
            <a:r>
              <a:rPr lang="en-US" i="0" dirty="0">
                <a:solidFill>
                  <a:schemeClr val="bg1"/>
                </a:solidFill>
                <a:latin typeface="Lucida Calligraphy" panose="03010101010101010101" pitchFamily="66" charset="0"/>
                <a:cs typeface="Lucida Sans Unicode" panose="020B0602030504020204" pitchFamily="34" charset="0"/>
              </a:rPr>
              <a:t>Majority – Electrons and Minority – Holes</a:t>
            </a:r>
          </a:p>
          <a:p>
            <a:pPr algn="l"/>
            <a:r>
              <a:rPr lang="en-US" i="0" dirty="0">
                <a:solidFill>
                  <a:schemeClr val="bg1"/>
                </a:solidFill>
                <a:latin typeface="Lucida Calligraphy" panose="03010101010101010101" pitchFamily="66" charset="0"/>
                <a:cs typeface="Lucida Sans Unicode" panose="020B0602030504020204" pitchFamily="34" charset="0"/>
              </a:rPr>
              <a:t>When a pure semiconductor (Silicon or </a:t>
            </a:r>
            <a:r>
              <a:rPr lang="en-US" i="0" strike="noStrike" dirty="0">
                <a:solidFill>
                  <a:schemeClr val="bg1"/>
                </a:solidFill>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Germanium</a:t>
            </a:r>
            <a:r>
              <a:rPr lang="en-US" i="0" dirty="0">
                <a:solidFill>
                  <a:schemeClr val="bg1"/>
                </a:solidFill>
                <a:latin typeface="Lucida Calligraphy" panose="03010101010101010101" pitchFamily="66" charset="0"/>
                <a:cs typeface="Lucida Sans Unicode" panose="020B0602030504020204" pitchFamily="34" charset="0"/>
              </a:rPr>
              <a:t>) is doped by pentavalent impurity (P, As, Sb, Bi).</a:t>
            </a:r>
          </a:p>
          <a:p>
            <a:pPr algn="l"/>
            <a:r>
              <a:rPr lang="en-US" i="0" dirty="0">
                <a:solidFill>
                  <a:schemeClr val="bg1"/>
                </a:solidFill>
                <a:latin typeface="Lucida Calligraphy" panose="03010101010101010101" pitchFamily="66" charset="0"/>
                <a:cs typeface="Lucida Sans Unicode" panose="020B0602030504020204" pitchFamily="34" charset="0"/>
              </a:rPr>
              <a:t>The fifth electron of the dopant is set free. Thus, the impurity atom donates a free electron for conduction in the lattice and is called “</a:t>
            </a:r>
            <a:r>
              <a:rPr lang="en-US" b="1" i="0" dirty="0" err="1">
                <a:solidFill>
                  <a:schemeClr val="bg1"/>
                </a:solidFill>
                <a:latin typeface="Lucida Calligraphy" panose="03010101010101010101" pitchFamily="66" charset="0"/>
                <a:cs typeface="Lucida Sans Unicode" panose="020B0602030504020204" pitchFamily="34" charset="0"/>
              </a:rPr>
              <a:t>Donar</a:t>
            </a:r>
            <a:r>
              <a:rPr lang="en-US" i="0" dirty="0">
                <a:solidFill>
                  <a:schemeClr val="bg1"/>
                </a:solidFill>
                <a:latin typeface="Lucida Calligraphy" panose="03010101010101010101" pitchFamily="66" charset="0"/>
                <a:cs typeface="Lucida Sans Unicode" panose="020B0602030504020204" pitchFamily="34" charset="0"/>
              </a:rPr>
              <a:t>“.</a:t>
            </a:r>
          </a:p>
          <a:p>
            <a:pPr algn="l"/>
            <a:r>
              <a:rPr lang="en-US" i="0" dirty="0">
                <a:solidFill>
                  <a:schemeClr val="bg1"/>
                </a:solidFill>
                <a:latin typeface="Lucida Calligraphy" panose="03010101010101010101" pitchFamily="66" charset="0"/>
                <a:cs typeface="Lucida Sans Unicode" panose="020B0602030504020204" pitchFamily="34" charset="0"/>
              </a:rPr>
              <a:t>Since the number of free electron increases by the addition of an impurity, the negative charge carriers increase. Hence, it is called n-type semiconductor.</a:t>
            </a:r>
          </a:p>
          <a:p>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1691161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0E71-FD2F-BE9F-61FA-1997125F795F}"/>
              </a:ext>
            </a:extLst>
          </p:cNvPr>
          <p:cNvSpPr>
            <a:spLocks noGrp="1"/>
          </p:cNvSpPr>
          <p:nvPr>
            <p:ph type="title"/>
          </p:nvPr>
        </p:nvSpPr>
        <p:spPr/>
        <p:txBody>
          <a:bodyPr>
            <a:normAutofit fontScale="90000"/>
          </a:bodyPr>
          <a:lstStyle/>
          <a:p>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Table of Content</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EC963E3B-25E6-E685-1CAE-66130832D551}"/>
              </a:ext>
            </a:extLst>
          </p:cNvPr>
          <p:cNvSpPr txBox="1"/>
          <p:nvPr/>
        </p:nvSpPr>
        <p:spPr>
          <a:xfrm>
            <a:off x="699796" y="1573010"/>
            <a:ext cx="8446536" cy="4524315"/>
          </a:xfrm>
          <a:prstGeom prst="rect">
            <a:avLst/>
          </a:prstGeom>
          <a:noFill/>
        </p:spPr>
        <p:txBody>
          <a:bodyPr wrap="square">
            <a:spAutoFit/>
          </a:bodyPr>
          <a:lstStyle/>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3">
                  <a:extLst>
                    <a:ext uri="{A12FA001-AC4F-418D-AE19-62706E023703}">
                      <ahyp:hlinkClr xmlns:ahyp="http://schemas.microsoft.com/office/drawing/2018/hyperlinkcolor" val="tx"/>
                    </a:ext>
                  </a:extLst>
                </a:hlinkClick>
              </a:rPr>
              <a:t>Holes and Electrons</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4">
                  <a:extLst>
                    <a:ext uri="{A12FA001-AC4F-418D-AE19-62706E023703}">
                      <ahyp:hlinkClr xmlns:ahyp="http://schemas.microsoft.com/office/drawing/2018/hyperlinkcolor" val="tx"/>
                    </a:ext>
                  </a:extLst>
                </a:hlinkClick>
              </a:rPr>
              <a:t>Band Theory</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5">
                  <a:extLst>
                    <a:ext uri="{A12FA001-AC4F-418D-AE19-62706E023703}">
                      <ahyp:hlinkClr xmlns:ahyp="http://schemas.microsoft.com/office/drawing/2018/hyperlinkcolor" val="tx"/>
                    </a:ext>
                  </a:extLst>
                </a:hlinkClick>
              </a:rPr>
              <a:t>Properties of Semiconductors</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6">
                  <a:extLst>
                    <a:ext uri="{A12FA001-AC4F-418D-AE19-62706E023703}">
                      <ahyp:hlinkClr xmlns:ahyp="http://schemas.microsoft.com/office/drawing/2018/hyperlinkcolor" val="tx"/>
                    </a:ext>
                  </a:extLst>
                </a:hlinkClick>
              </a:rPr>
              <a:t>Types of Semiconductors</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7">
                  <a:extLst>
                    <a:ext uri="{A12FA001-AC4F-418D-AE19-62706E023703}">
                      <ahyp:hlinkClr xmlns:ahyp="http://schemas.microsoft.com/office/drawing/2018/hyperlinkcolor" val="tx"/>
                    </a:ext>
                  </a:extLst>
                </a:hlinkClick>
              </a:rPr>
              <a:t>Intrinsic Semiconductor</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8">
                  <a:extLst>
                    <a:ext uri="{A12FA001-AC4F-418D-AE19-62706E023703}">
                      <ahyp:hlinkClr xmlns:ahyp="http://schemas.microsoft.com/office/drawing/2018/hyperlinkcolor" val="tx"/>
                    </a:ext>
                  </a:extLst>
                </a:hlinkClick>
              </a:rPr>
              <a:t>Extrinsic Semiconductor</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9">
                  <a:extLst>
                    <a:ext uri="{A12FA001-AC4F-418D-AE19-62706E023703}">
                      <ahyp:hlinkClr xmlns:ahyp="http://schemas.microsoft.com/office/drawing/2018/hyperlinkcolor" val="tx"/>
                    </a:ext>
                  </a:extLst>
                </a:hlinkClick>
              </a:rPr>
              <a:t>N-Type Semiconductor</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10">
                  <a:extLst>
                    <a:ext uri="{A12FA001-AC4F-418D-AE19-62706E023703}">
                      <ahyp:hlinkClr xmlns:ahyp="http://schemas.microsoft.com/office/drawing/2018/hyperlinkcolor" val="tx"/>
                    </a:ext>
                  </a:extLst>
                </a:hlinkClick>
              </a:rPr>
              <a:t>P-Type Semiconductor</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11">
                  <a:extLst>
                    <a:ext uri="{A12FA001-AC4F-418D-AE19-62706E023703}">
                      <ahyp:hlinkClr xmlns:ahyp="http://schemas.microsoft.com/office/drawing/2018/hyperlinkcolor" val="tx"/>
                    </a:ext>
                  </a:extLst>
                </a:hlinkClick>
              </a:rPr>
              <a:t>Intrinsic vs Extrinsic</a:t>
            </a:r>
            <a:endParaRPr lang="en-IN" sz="2400" b="0" i="0" u="none" strike="noStrike"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u="sng" dirty="0">
                <a:solidFill>
                  <a:schemeClr val="bg1"/>
                </a:solidFill>
                <a:latin typeface="Lucida Sans Unicode" panose="020B0602030504020204" pitchFamily="34" charset="0"/>
                <a:cs typeface="Lucida Sans Unicode" panose="020B0602030504020204" pitchFamily="34" charset="0"/>
              </a:rPr>
              <a:t>P-N Junction diode</a:t>
            </a:r>
            <a:r>
              <a:rPr lang="en-IN" sz="2400" dirty="0">
                <a:solidFill>
                  <a:schemeClr val="bg1"/>
                </a:solidFill>
                <a:latin typeface="Lucida Sans Unicode" panose="020B0602030504020204" pitchFamily="34" charset="0"/>
                <a:cs typeface="Lucida Sans Unicode" panose="020B0602030504020204" pitchFamily="34" charset="0"/>
              </a:rPr>
              <a:t> </a:t>
            </a:r>
            <a:endParaRPr lang="en-IN" sz="2400" b="0" i="0" dirty="0">
              <a:solidFill>
                <a:schemeClr val="bg1"/>
              </a:solidFill>
              <a:effectLst/>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IN" sz="2400" b="0" i="0" u="none" strike="noStrike" dirty="0">
                <a:solidFill>
                  <a:schemeClr val="bg1"/>
                </a:solidFill>
                <a:effectLst/>
                <a:latin typeface="Lucida Sans Unicode" panose="020B0602030504020204" pitchFamily="34" charset="0"/>
                <a:cs typeface="Lucida Sans Unicode" panose="020B0602030504020204" pitchFamily="34" charset="0"/>
                <a:hlinkClick r:id="rId12">
                  <a:extLst>
                    <a:ext uri="{A12FA001-AC4F-418D-AE19-62706E023703}">
                      <ahyp:hlinkClr xmlns:ahyp="http://schemas.microsoft.com/office/drawing/2018/hyperlinkcolor" val="tx"/>
                    </a:ext>
                  </a:extLst>
                </a:hlinkClick>
              </a:rPr>
              <a:t>Applications</a:t>
            </a:r>
            <a:br>
              <a:rPr lang="en-IN" sz="2400" dirty="0">
                <a:solidFill>
                  <a:schemeClr val="bg1"/>
                </a:solidFill>
                <a:latin typeface="Lucida Sans Unicode" panose="020B0602030504020204" pitchFamily="34" charset="0"/>
                <a:cs typeface="Lucida Sans Unicode" panose="020B0602030504020204" pitchFamily="34" charset="0"/>
              </a:rPr>
            </a:br>
            <a:endParaRPr lang="en-IN" sz="2400" dirty="0">
              <a:solidFill>
                <a:schemeClr val="bg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61786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4DDD-FC09-46A4-B585-1466ACAB76D0}"/>
              </a:ext>
            </a:extLst>
          </p:cNvPr>
          <p:cNvSpPr>
            <a:spLocks noGrp="1"/>
          </p:cNvSpPr>
          <p:nvPr>
            <p:ph type="title"/>
          </p:nvPr>
        </p:nvSpPr>
        <p:spPr/>
        <p:txBody>
          <a:bodyPr>
            <a:normAutofit/>
          </a:bodyPr>
          <a:lstStyle/>
          <a:p>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P-Type Semiconductor</a:t>
            </a: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Content Placeholder 2">
            <a:extLst>
              <a:ext uri="{FF2B5EF4-FFF2-40B4-BE49-F238E27FC236}">
                <a16:creationId xmlns:a16="http://schemas.microsoft.com/office/drawing/2014/main" id="{D7C549D3-27A9-6300-468C-B84FC1EB036B}"/>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Mainly due to holes</a:t>
            </a:r>
          </a:p>
          <a:p>
            <a:pPr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Entirely neutral</a:t>
            </a:r>
          </a:p>
          <a:p>
            <a:pPr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I = </a:t>
            </a:r>
            <a:r>
              <a:rPr lang="en-US" b="0" i="0" dirty="0" err="1">
                <a:solidFill>
                  <a:schemeClr val="bg1"/>
                </a:solidFill>
                <a:effectLst/>
                <a:latin typeface="Lucida Calligraphy" panose="03010101010101010101" pitchFamily="66" charset="0"/>
                <a:cs typeface="Lucida Sans Unicode" panose="020B0602030504020204" pitchFamily="34" charset="0"/>
              </a:rPr>
              <a:t>I</a:t>
            </a:r>
            <a:r>
              <a:rPr lang="en-US" b="0" i="0" baseline="-25000" dirty="0" err="1">
                <a:solidFill>
                  <a:schemeClr val="bg1"/>
                </a:solidFill>
                <a:effectLst/>
                <a:latin typeface="Lucida Calligraphy" panose="03010101010101010101" pitchFamily="66" charset="0"/>
                <a:cs typeface="Lucida Sans Unicode" panose="020B0602030504020204" pitchFamily="34" charset="0"/>
              </a:rPr>
              <a:t>h</a:t>
            </a:r>
            <a:r>
              <a:rPr lang="en-US" b="0" i="0" baseline="-25000" dirty="0">
                <a:solidFill>
                  <a:schemeClr val="bg1"/>
                </a:solidFill>
                <a:effectLst/>
                <a:latin typeface="Lucida Calligraphy" panose="03010101010101010101" pitchFamily="66" charset="0"/>
                <a:cs typeface="Lucida Sans Unicode" panose="020B0602030504020204" pitchFamily="34" charset="0"/>
              </a:rPr>
              <a:t> </a:t>
            </a:r>
            <a:r>
              <a:rPr lang="en-US" b="0" i="0" dirty="0">
                <a:solidFill>
                  <a:schemeClr val="bg1"/>
                </a:solidFill>
                <a:effectLst/>
                <a:latin typeface="Lucida Calligraphy" panose="03010101010101010101" pitchFamily="66" charset="0"/>
                <a:cs typeface="Lucida Sans Unicode" panose="020B0602030504020204" pitchFamily="34" charset="0"/>
              </a:rPr>
              <a:t>and </a:t>
            </a:r>
            <a:r>
              <a:rPr lang="en-US" b="0" i="0" dirty="0" err="1">
                <a:solidFill>
                  <a:schemeClr val="bg1"/>
                </a:solidFill>
                <a:effectLst/>
                <a:latin typeface="Lucida Calligraphy" panose="03010101010101010101" pitchFamily="66" charset="0"/>
                <a:cs typeface="Lucida Sans Unicode" panose="020B0602030504020204" pitchFamily="34" charset="0"/>
              </a:rPr>
              <a:t>n</a:t>
            </a:r>
            <a:r>
              <a:rPr lang="en-US" b="0" i="0" baseline="-25000" dirty="0" err="1">
                <a:solidFill>
                  <a:schemeClr val="bg1"/>
                </a:solidFill>
                <a:effectLst/>
                <a:latin typeface="Lucida Calligraphy" panose="03010101010101010101" pitchFamily="66" charset="0"/>
                <a:cs typeface="Lucida Sans Unicode" panose="020B0602030504020204" pitchFamily="34" charset="0"/>
              </a:rPr>
              <a:t>h</a:t>
            </a:r>
            <a:r>
              <a:rPr lang="en-US" b="0" i="0" dirty="0">
                <a:solidFill>
                  <a:schemeClr val="bg1"/>
                </a:solidFill>
                <a:effectLst/>
                <a:latin typeface="Lucida Calligraphy" panose="03010101010101010101" pitchFamily="66" charset="0"/>
                <a:cs typeface="Lucida Sans Unicode" panose="020B0602030504020204" pitchFamily="34" charset="0"/>
              </a:rPr>
              <a:t> &gt;&gt; n</a:t>
            </a:r>
            <a:r>
              <a:rPr lang="en-US" b="0" i="0" baseline="-25000" dirty="0">
                <a:solidFill>
                  <a:schemeClr val="bg1"/>
                </a:solidFill>
                <a:effectLst/>
                <a:latin typeface="Lucida Calligraphy" panose="03010101010101010101" pitchFamily="66" charset="0"/>
                <a:cs typeface="Lucida Sans Unicode" panose="020B0602030504020204" pitchFamily="34" charset="0"/>
              </a:rPr>
              <a:t>e</a:t>
            </a:r>
            <a:endParaRPr lang="en-US" b="0" i="0" dirty="0">
              <a:solidFill>
                <a:schemeClr val="bg1"/>
              </a:solidFill>
              <a:effectLst/>
              <a:latin typeface="Lucida Calligraphy" panose="03010101010101010101" pitchFamily="66" charset="0"/>
              <a:cs typeface="Lucida Sans Unicode" panose="020B0602030504020204" pitchFamily="34" charset="0"/>
            </a:endParaRPr>
          </a:p>
          <a:p>
            <a:pPr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Majority – Holes and Minority – Electrons</a:t>
            </a:r>
          </a:p>
          <a:p>
            <a:pPr algn="l"/>
            <a:r>
              <a:rPr lang="en-US" b="0" i="0" dirty="0">
                <a:solidFill>
                  <a:schemeClr val="bg1"/>
                </a:solidFill>
                <a:effectLst/>
                <a:latin typeface="Lucida Calligraphy" panose="03010101010101010101" pitchFamily="66" charset="0"/>
                <a:cs typeface="Lucida Sans Unicode" panose="020B0602030504020204" pitchFamily="34" charset="0"/>
              </a:rPr>
              <a:t>When a pure semiconductor is doped with a trivalent impurity (B, Al, In, Ga ) then, the three valence electrons of the impurity bonds with three of the four valence electrons of the semiconductor.</a:t>
            </a:r>
          </a:p>
          <a:p>
            <a:pPr algn="l"/>
            <a:r>
              <a:rPr lang="en-US" b="0" i="0" dirty="0">
                <a:solidFill>
                  <a:schemeClr val="bg1"/>
                </a:solidFill>
                <a:effectLst/>
                <a:latin typeface="Lucida Calligraphy" panose="03010101010101010101" pitchFamily="66" charset="0"/>
                <a:cs typeface="Lucida Sans Unicode" panose="020B0602030504020204" pitchFamily="34" charset="0"/>
              </a:rPr>
              <a:t>This leaves an absence of electron (hole) in the impurity. These impurity atoms which are ready to accept bonded electrons are called “</a:t>
            </a:r>
            <a:r>
              <a:rPr lang="en-US" b="1" i="0" dirty="0">
                <a:solidFill>
                  <a:schemeClr val="bg1"/>
                </a:solidFill>
                <a:effectLst/>
                <a:latin typeface="Lucida Calligraphy" panose="03010101010101010101" pitchFamily="66" charset="0"/>
                <a:cs typeface="Lucida Sans Unicode" panose="020B0602030504020204" pitchFamily="34" charset="0"/>
              </a:rPr>
              <a:t>Acceptors</a:t>
            </a:r>
            <a:r>
              <a:rPr lang="en-US" b="0" i="0" dirty="0">
                <a:solidFill>
                  <a:schemeClr val="bg1"/>
                </a:solidFill>
                <a:effectLst/>
                <a:latin typeface="Lucida Calligraphy" panose="03010101010101010101" pitchFamily="66" charset="0"/>
                <a:cs typeface="Lucida Sans Unicode" panose="020B0602030504020204" pitchFamily="34" charset="0"/>
              </a:rPr>
              <a:t>“.</a:t>
            </a:r>
          </a:p>
          <a:p>
            <a:pPr algn="l"/>
            <a:r>
              <a:rPr lang="en-US" b="0" i="0" dirty="0">
                <a:solidFill>
                  <a:schemeClr val="bg1"/>
                </a:solidFill>
                <a:effectLst/>
                <a:latin typeface="Lucida Calligraphy" panose="03010101010101010101" pitchFamily="66" charset="0"/>
                <a:cs typeface="Lucida Sans Unicode" panose="020B0602030504020204" pitchFamily="34" charset="0"/>
              </a:rPr>
              <a:t>With the increase in the number of impurities, holes (the positive charge carriers) are increased. Hence, it is called p-type semiconductor.</a:t>
            </a:r>
          </a:p>
        </p:txBody>
      </p:sp>
    </p:spTree>
    <p:extLst>
      <p:ext uri="{BB962C8B-B14F-4D97-AF65-F5344CB8AC3E}">
        <p14:creationId xmlns:p14="http://schemas.microsoft.com/office/powerpoint/2010/main" val="152805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73E9-0449-AFF1-026F-99D2A8131407}"/>
              </a:ext>
            </a:extLst>
          </p:cNvPr>
          <p:cNvSpPr>
            <a:spLocks noGrp="1"/>
          </p:cNvSpPr>
          <p:nvPr>
            <p:ph type="title"/>
          </p:nvPr>
        </p:nvSpPr>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t>Difference Between Intrinsic and Extrinsic Semiconductors</a:t>
            </a:r>
            <a:br>
              <a:rPr lang="en-US" b="1" i="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endParaRPr>
          </a:p>
        </p:txBody>
      </p:sp>
      <p:pic>
        <p:nvPicPr>
          <p:cNvPr id="5" name="Content Placeholder 4">
            <a:extLst>
              <a:ext uri="{FF2B5EF4-FFF2-40B4-BE49-F238E27FC236}">
                <a16:creationId xmlns:a16="http://schemas.microsoft.com/office/drawing/2014/main" id="{86ADDBB2-24C6-DE44-2725-934556AC816F}"/>
              </a:ext>
            </a:extLst>
          </p:cNvPr>
          <p:cNvPicPr>
            <a:picLocks noGrp="1" noChangeAspect="1"/>
          </p:cNvPicPr>
          <p:nvPr>
            <p:ph idx="1"/>
          </p:nvPr>
        </p:nvPicPr>
        <p:blipFill>
          <a:blip r:embed="rId3"/>
          <a:stretch>
            <a:fillRect/>
          </a:stretch>
        </p:blipFill>
        <p:spPr>
          <a:xfrm>
            <a:off x="838200" y="1912017"/>
            <a:ext cx="10741090" cy="4175350"/>
          </a:xfrm>
          <a:blipFill>
            <a:blip r:embed="rId2"/>
            <a:stretch>
              <a:fillRect/>
            </a:stretch>
          </a:blipFill>
        </p:spPr>
      </p:pic>
    </p:spTree>
    <p:extLst>
      <p:ext uri="{BB962C8B-B14F-4D97-AF65-F5344CB8AC3E}">
        <p14:creationId xmlns:p14="http://schemas.microsoft.com/office/powerpoint/2010/main" val="2453722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0"/>
            <a:ext cx="9220200" cy="1524000"/>
          </a:xfrm>
        </p:spPr>
        <p:txBody>
          <a:bodyPr>
            <a:normAutofit/>
          </a:bodyPr>
          <a:lstStyle/>
          <a:p>
            <a:pPr algn="ctr"/>
            <a:r>
              <a:rPr lang="en-US" altLang="ko-KR" sz="400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a typeface="굴림" charset="-127"/>
              </a:rPr>
              <a:t>P-N Junction Diodes</a:t>
            </a:r>
            <a:endParaRPr lang="uk-UA" altLang="en-US" sz="400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Tahoma" charset="0"/>
            </a:endParaRPr>
          </a:p>
        </p:txBody>
      </p:sp>
      <p:sp>
        <p:nvSpPr>
          <p:cNvPr id="36867" name="Rectangle 3"/>
          <p:cNvSpPr>
            <a:spLocks noGrp="1" noChangeArrowheads="1"/>
          </p:cNvSpPr>
          <p:nvPr>
            <p:ph type="body" idx="1"/>
          </p:nvPr>
        </p:nvSpPr>
        <p:spPr>
          <a:xfrm>
            <a:off x="1905000" y="1538287"/>
            <a:ext cx="8458200" cy="5329238"/>
          </a:xfrm>
        </p:spPr>
        <p:txBody>
          <a:bodyPr/>
          <a:lstStyle/>
          <a:p>
            <a:pPr algn="just">
              <a:lnSpc>
                <a:spcPct val="80000"/>
              </a:lnSpc>
            </a:pPr>
            <a:r>
              <a:rPr lang="en-US" sz="2000" dirty="0">
                <a:solidFill>
                  <a:schemeClr val="bg1"/>
                </a:solidFill>
                <a:latin typeface="Lucida Calligraphy" panose="03010101010101010101" pitchFamily="66" charset="0"/>
              </a:rPr>
              <a:t>A P-N junction diode is a piece of silicon that has two terminals.</a:t>
            </a:r>
          </a:p>
          <a:p>
            <a:pPr algn="just">
              <a:lnSpc>
                <a:spcPct val="80000"/>
              </a:lnSpc>
            </a:pPr>
            <a:r>
              <a:rPr lang="en-US" sz="2000" dirty="0">
                <a:solidFill>
                  <a:schemeClr val="bg1"/>
                </a:solidFill>
                <a:latin typeface="Lucida Calligraphy" panose="03010101010101010101" pitchFamily="66" charset="0"/>
              </a:rPr>
              <a:t>One of the terminals is doped with P-type material and the other with N-type material.</a:t>
            </a:r>
          </a:p>
          <a:p>
            <a:pPr algn="just">
              <a:lnSpc>
                <a:spcPct val="80000"/>
              </a:lnSpc>
            </a:pPr>
            <a:r>
              <a:rPr lang="en-US" sz="2000" dirty="0">
                <a:solidFill>
                  <a:schemeClr val="bg1"/>
                </a:solidFill>
                <a:latin typeface="Lucida Calligraphy" panose="03010101010101010101" pitchFamily="66" charset="0"/>
              </a:rPr>
              <a:t>The P-N junction is the basic element for semiconductor diodes.</a:t>
            </a:r>
          </a:p>
          <a:p>
            <a:pPr algn="just">
              <a:lnSpc>
                <a:spcPct val="80000"/>
              </a:lnSpc>
            </a:pPr>
            <a:r>
              <a:rPr lang="en-US" sz="2000" dirty="0">
                <a:solidFill>
                  <a:schemeClr val="bg1"/>
                </a:solidFill>
                <a:latin typeface="Lucida Calligraphy" panose="03010101010101010101" pitchFamily="66" charset="0"/>
              </a:rPr>
              <a:t>Diode facilitates the flow of electrons completely in one direction only – which is the main function of a diode.</a:t>
            </a:r>
          </a:p>
          <a:p>
            <a:pPr algn="just">
              <a:lnSpc>
                <a:spcPct val="80000"/>
              </a:lnSpc>
            </a:pPr>
            <a:r>
              <a:rPr lang="en-US" sz="2000" dirty="0">
                <a:solidFill>
                  <a:schemeClr val="bg1"/>
                </a:solidFill>
                <a:latin typeface="Lucida Calligraphy" panose="03010101010101010101" pitchFamily="66" charset="0"/>
              </a:rPr>
              <a:t>It can also be used as a Rectifier.</a:t>
            </a:r>
          </a:p>
          <a:p>
            <a:pPr algn="just">
              <a:lnSpc>
                <a:spcPct val="80000"/>
              </a:lnSpc>
            </a:pPr>
            <a:r>
              <a:rPr lang="en-US" sz="2000" dirty="0">
                <a:solidFill>
                  <a:schemeClr val="bg1"/>
                </a:solidFill>
                <a:latin typeface="Lucida Calligraphy" panose="03010101010101010101" pitchFamily="66" charset="0"/>
              </a:rPr>
              <a:t>It is operated in Forward as well as Reverse Biasing according to the needs or requirements.</a:t>
            </a:r>
          </a:p>
        </p:txBody>
      </p:sp>
      <p:pic>
        <p:nvPicPr>
          <p:cNvPr id="10242" name="Picture 2" descr="Unbiased Condi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1" y="5038531"/>
            <a:ext cx="4641273" cy="1770318"/>
          </a:xfrm>
          <a:prstGeom prst="rect">
            <a:avLst/>
          </a:prstGeom>
          <a:noFill/>
          <a:extLst>
            <a:ext uri="{909E8E84-426E-40DD-AFC4-6F175D3DCCD1}">
              <a14:hiddenFill xmlns:a14="http://schemas.microsoft.com/office/drawing/2010/main">
                <a:solidFill>
                  <a:srgbClr val="FFFFFF"/>
                </a:solidFill>
              </a14:hiddenFill>
            </a:ext>
          </a:extLst>
        </p:spPr>
      </p:pic>
      <p:pic>
        <p:nvPicPr>
          <p:cNvPr id="9" name="03.mp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9982200" y="6199249"/>
            <a:ext cx="609600" cy="609600"/>
          </a:xfrm>
          <a:prstGeom prst="rect">
            <a:avLst/>
          </a:prstGeom>
        </p:spPr>
      </p:pic>
    </p:spTree>
    <p:custDataLst>
      <p:tags r:id="rId1"/>
    </p:custDataLst>
    <p:extLst>
      <p:ext uri="{BB962C8B-B14F-4D97-AF65-F5344CB8AC3E}">
        <p14:creationId xmlns:p14="http://schemas.microsoft.com/office/powerpoint/2010/main" val="940366968"/>
      </p:ext>
    </p:extLst>
  </p:cSld>
  <p:clrMapOvr>
    <a:masterClrMapping/>
  </p:clrMapOvr>
  <mc:AlternateContent xmlns:mc="http://schemas.openxmlformats.org/markup-compatibility/2006" xmlns:p14="http://schemas.microsoft.com/office/powerpoint/2010/main">
    <mc:Choice Requires="p14">
      <p:transition spd="slow" p14:dur="1100" advTm="43784">
        <p14:switch dir="r"/>
      </p:transition>
    </mc:Choice>
    <mc:Fallback xmlns="">
      <p:transition spd="slow" advTm="4378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53" presetClass="entr" presetSubtype="528" fill="hold" grpId="0" nodeType="clickEffect">
                                  <p:stCondLst>
                                    <p:cond delay="0"/>
                                  </p:stCondLst>
                                  <p:childTnLst>
                                    <p:set>
                                      <p:cBhvr>
                                        <p:cTn id="10" dur="1" fill="hold">
                                          <p:stCondLst>
                                            <p:cond delay="0"/>
                                          </p:stCondLst>
                                        </p:cTn>
                                        <p:tgtEl>
                                          <p:spTgt spid="36866"/>
                                        </p:tgtEl>
                                        <p:attrNameLst>
                                          <p:attrName>style.visibility</p:attrName>
                                        </p:attrNameLst>
                                      </p:cBhvr>
                                      <p:to>
                                        <p:strVal val="visible"/>
                                      </p:to>
                                    </p:set>
                                    <p:anim calcmode="lin" valueType="num">
                                      <p:cBhvr>
                                        <p:cTn id="11" dur="1000" fill="hold"/>
                                        <p:tgtEl>
                                          <p:spTgt spid="36866"/>
                                        </p:tgtEl>
                                        <p:attrNameLst>
                                          <p:attrName>ppt_w</p:attrName>
                                        </p:attrNameLst>
                                      </p:cBhvr>
                                      <p:tavLst>
                                        <p:tav tm="0">
                                          <p:val>
                                            <p:fltVal val="0"/>
                                          </p:val>
                                        </p:tav>
                                        <p:tav tm="100000">
                                          <p:val>
                                            <p:strVal val="#ppt_w"/>
                                          </p:val>
                                        </p:tav>
                                      </p:tavLst>
                                    </p:anim>
                                    <p:anim calcmode="lin" valueType="num">
                                      <p:cBhvr>
                                        <p:cTn id="12" dur="1000" fill="hold"/>
                                        <p:tgtEl>
                                          <p:spTgt spid="36866"/>
                                        </p:tgtEl>
                                        <p:attrNameLst>
                                          <p:attrName>ppt_h</p:attrName>
                                        </p:attrNameLst>
                                      </p:cBhvr>
                                      <p:tavLst>
                                        <p:tav tm="0">
                                          <p:val>
                                            <p:fltVal val="0"/>
                                          </p:val>
                                        </p:tav>
                                        <p:tav tm="100000">
                                          <p:val>
                                            <p:strVal val="#ppt_h"/>
                                          </p:val>
                                        </p:tav>
                                      </p:tavLst>
                                    </p:anim>
                                    <p:animEffect transition="in" filter="fade">
                                      <p:cBhvr>
                                        <p:cTn id="13" dur="1000"/>
                                        <p:tgtEl>
                                          <p:spTgt spid="36866"/>
                                        </p:tgtEl>
                                      </p:cBhvr>
                                    </p:animEffect>
                                    <p:anim calcmode="lin" valueType="num">
                                      <p:cBhvr>
                                        <p:cTn id="14" dur="1000" fill="hold"/>
                                        <p:tgtEl>
                                          <p:spTgt spid="36866"/>
                                        </p:tgtEl>
                                        <p:attrNameLst>
                                          <p:attrName>ppt_x</p:attrName>
                                        </p:attrNameLst>
                                      </p:cBhvr>
                                      <p:tavLst>
                                        <p:tav tm="0">
                                          <p:val>
                                            <p:fltVal val="0.5"/>
                                          </p:val>
                                        </p:tav>
                                        <p:tav tm="100000">
                                          <p:val>
                                            <p:strVal val="#ppt_x"/>
                                          </p:val>
                                        </p:tav>
                                      </p:tavLst>
                                    </p:anim>
                                    <p:anim calcmode="lin" valueType="num">
                                      <p:cBhvr>
                                        <p:cTn id="15" dur="1000" fill="hold"/>
                                        <p:tgtEl>
                                          <p:spTgt spid="36866"/>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6867">
                                            <p:txEl>
                                              <p:pRg st="0" end="0"/>
                                            </p:txEl>
                                          </p:spTgt>
                                        </p:tgtEl>
                                        <p:attrNameLst>
                                          <p:attrName>style.visibility</p:attrName>
                                        </p:attrNameLst>
                                      </p:cBhvr>
                                      <p:to>
                                        <p:strVal val="visible"/>
                                      </p:to>
                                    </p:set>
                                    <p:animEffect transition="in" filter="wipe(right)">
                                      <p:cBhvr>
                                        <p:cTn id="20" dur="500"/>
                                        <p:tgtEl>
                                          <p:spTgt spid="368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867">
                                            <p:txEl>
                                              <p:pRg st="1" end="1"/>
                                            </p:txEl>
                                          </p:spTgt>
                                        </p:tgtEl>
                                        <p:attrNameLst>
                                          <p:attrName>style.visibility</p:attrName>
                                        </p:attrNameLst>
                                      </p:cBhvr>
                                      <p:to>
                                        <p:strVal val="visible"/>
                                      </p:to>
                                    </p:set>
                                    <p:animEffect transition="in" filter="wipe(right)">
                                      <p:cBhvr>
                                        <p:cTn id="25" dur="500"/>
                                        <p:tgtEl>
                                          <p:spTgt spid="3686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6867">
                                            <p:txEl>
                                              <p:pRg st="2" end="2"/>
                                            </p:txEl>
                                          </p:spTgt>
                                        </p:tgtEl>
                                        <p:attrNameLst>
                                          <p:attrName>style.visibility</p:attrName>
                                        </p:attrNameLst>
                                      </p:cBhvr>
                                      <p:to>
                                        <p:strVal val="visible"/>
                                      </p:to>
                                    </p:set>
                                    <p:animEffect transition="in" filter="wipe(right)">
                                      <p:cBhvr>
                                        <p:cTn id="30" dur="500"/>
                                        <p:tgtEl>
                                          <p:spTgt spid="3686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6867">
                                            <p:txEl>
                                              <p:pRg st="3" end="3"/>
                                            </p:txEl>
                                          </p:spTgt>
                                        </p:tgtEl>
                                        <p:attrNameLst>
                                          <p:attrName>style.visibility</p:attrName>
                                        </p:attrNameLst>
                                      </p:cBhvr>
                                      <p:to>
                                        <p:strVal val="visible"/>
                                      </p:to>
                                    </p:set>
                                    <p:animEffect transition="in" filter="wipe(right)">
                                      <p:cBhvr>
                                        <p:cTn id="35" dur="500"/>
                                        <p:tgtEl>
                                          <p:spTgt spid="3686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6867">
                                            <p:txEl>
                                              <p:pRg st="4" end="4"/>
                                            </p:txEl>
                                          </p:spTgt>
                                        </p:tgtEl>
                                        <p:attrNameLst>
                                          <p:attrName>style.visibility</p:attrName>
                                        </p:attrNameLst>
                                      </p:cBhvr>
                                      <p:to>
                                        <p:strVal val="visible"/>
                                      </p:to>
                                    </p:set>
                                    <p:animEffect transition="in" filter="wipe(right)">
                                      <p:cBhvr>
                                        <p:cTn id="40" dur="500"/>
                                        <p:tgtEl>
                                          <p:spTgt spid="3686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36867">
                                            <p:txEl>
                                              <p:pRg st="5" end="5"/>
                                            </p:txEl>
                                          </p:spTgt>
                                        </p:tgtEl>
                                        <p:attrNameLst>
                                          <p:attrName>style.visibility</p:attrName>
                                        </p:attrNameLst>
                                      </p:cBhvr>
                                      <p:to>
                                        <p:strVal val="visible"/>
                                      </p:to>
                                    </p:set>
                                    <p:animEffect transition="in" filter="wipe(right)">
                                      <p:cBhvr>
                                        <p:cTn id="45" dur="500"/>
                                        <p:tgtEl>
                                          <p:spTgt spid="36867">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0242"/>
                                        </p:tgtEl>
                                        <p:attrNameLst>
                                          <p:attrName>style.visibility</p:attrName>
                                        </p:attrNameLst>
                                      </p:cBhvr>
                                      <p:to>
                                        <p:strVal val="visible"/>
                                      </p:to>
                                    </p:set>
                                    <p:animEffect transition="in" filter="checkerboard(across)">
                                      <p:cBhvr>
                                        <p:cTn id="50" dur="1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2">
                <p:cTn id="51" fill="hold" display="0">
                  <p:stCondLst>
                    <p:cond delay="indefinite"/>
                  </p:stCondLst>
                  <p:endCondLst>
                    <p:cond evt="onStopAudio" delay="0">
                      <p:tgtEl>
                        <p:sldTgt/>
                      </p:tgtEl>
                    </p:cond>
                  </p:endCondLst>
                </p:cTn>
                <p:tgtEl>
                  <p:spTgt spid="9"/>
                </p:tgtEl>
              </p:cMediaNode>
            </p:audio>
          </p:childTnLst>
        </p:cTn>
      </p:par>
    </p:tnLst>
    <p:bldLst>
      <p:bldP spid="36866" grpId="0"/>
    </p:bldLst>
  </p:timing>
  <p:extLst>
    <p:ext uri="{E180D4A7-C9FB-4DFB-919C-405C955672EB}">
      <p14:showEvtLst xmlns:p14="http://schemas.microsoft.com/office/powerpoint/2010/main">
        <p14:playEvt time="852" objId="9"/>
        <p14:stopEvt time="43752" objId="9"/>
      </p14:showEvtLst>
    </p:ext>
  </p:extLs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5829-4887-13CC-7528-60B13D7232F2}"/>
              </a:ext>
            </a:extLst>
          </p:cNvPr>
          <p:cNvSpPr>
            <a:spLocks noGrp="1"/>
          </p:cNvSpPr>
          <p:nvPr>
            <p:ph type="title"/>
          </p:nvPr>
        </p:nvSpPr>
        <p:spPr/>
        <p:txBody>
          <a:bodyPr>
            <a:normAutofit fontScale="90000"/>
          </a:bodyPr>
          <a:lstStyle/>
          <a:p>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Applications of Semiconductors</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Content Placeholder 2">
            <a:extLst>
              <a:ext uri="{FF2B5EF4-FFF2-40B4-BE49-F238E27FC236}">
                <a16:creationId xmlns:a16="http://schemas.microsoft.com/office/drawing/2014/main" id="{2A783718-FF33-E0FB-8D1D-FA6CA638252A}"/>
              </a:ext>
            </a:extLst>
          </p:cNvPr>
          <p:cNvSpPr>
            <a:spLocks noGrp="1"/>
          </p:cNvSpPr>
          <p:nvPr>
            <p:ph idx="1"/>
          </p:nvPr>
        </p:nvSpPr>
        <p:spPr/>
        <p:txBody>
          <a:bodyPr>
            <a:normAutofit/>
          </a:bodyPr>
          <a:lstStyle/>
          <a:p>
            <a:pPr algn="l"/>
            <a:r>
              <a:rPr lang="en-US" sz="2400" b="0" i="0" dirty="0">
                <a:solidFill>
                  <a:schemeClr val="bg1"/>
                </a:solidFill>
                <a:effectLst/>
                <a:latin typeface="Lucida Calligraphy" panose="03010101010101010101" pitchFamily="66" charset="0"/>
                <a:cs typeface="Lucida Sans Unicode" panose="020B0602030504020204" pitchFamily="34" charset="0"/>
              </a:rPr>
              <a:t>Let us now understand the uses of semiconductors in daily life. Semiconductors are used in almost all electronic devices. Without them, our life would be much different.</a:t>
            </a:r>
          </a:p>
          <a:p>
            <a:pPr algn="l"/>
            <a:r>
              <a:rPr lang="en-US" sz="2400" b="0" i="0" dirty="0">
                <a:solidFill>
                  <a:schemeClr val="bg1"/>
                </a:solidFill>
                <a:effectLst/>
                <a:latin typeface="Lucida Calligraphy" panose="03010101010101010101" pitchFamily="66" charset="0"/>
                <a:cs typeface="Lucida Sans Unicode" panose="020B0602030504020204" pitchFamily="34" charset="0"/>
              </a:rPr>
              <a:t>Their reliability, compactness, low cost and controlled conduction of electricity make them ideal to be used for various purposes in a wide range of components and devices. transistors, </a:t>
            </a:r>
            <a:r>
              <a:rPr lang="en-US" sz="2400"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diodes</a:t>
            </a:r>
            <a:r>
              <a:rPr lang="en-US" sz="2400" b="0" i="0" dirty="0">
                <a:solidFill>
                  <a:schemeClr val="bg1"/>
                </a:solidFill>
                <a:effectLst/>
                <a:latin typeface="Lucida Calligraphy" panose="03010101010101010101" pitchFamily="66" charset="0"/>
                <a:cs typeface="Lucida Sans Unicode" panose="020B0602030504020204" pitchFamily="34" charset="0"/>
              </a:rPr>
              <a:t>, photosensors, microcontrollers, integrated chips and much more are made up of semiconductors.</a:t>
            </a:r>
            <a:br>
              <a:rPr lang="en-US" sz="2400" dirty="0">
                <a:solidFill>
                  <a:schemeClr val="bg1"/>
                </a:solidFill>
                <a:latin typeface="Lucida Calligraphy" panose="03010101010101010101" pitchFamily="66" charset="0"/>
                <a:cs typeface="Lucida Sans Unicode" panose="020B0602030504020204" pitchFamily="34" charset="0"/>
              </a:rPr>
            </a:br>
            <a:endParaRPr lang="en-IN" sz="24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4102246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6420-753C-68F4-6E14-15AE0D2335B9}"/>
              </a:ext>
            </a:extLst>
          </p:cNvPr>
          <p:cNvSpPr>
            <a:spLocks noGrp="1"/>
          </p:cNvSpPr>
          <p:nvPr>
            <p:ph type="title"/>
          </p:nvPr>
        </p:nvSpPr>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Uses of Semiconductors in Everyday life</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Content Placeholder 2">
            <a:extLst>
              <a:ext uri="{FF2B5EF4-FFF2-40B4-BE49-F238E27FC236}">
                <a16:creationId xmlns:a16="http://schemas.microsoft.com/office/drawing/2014/main" id="{814C4C7F-58D5-2D8F-F777-A4EC0D625876}"/>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chemeClr val="bg1"/>
                </a:solidFill>
                <a:effectLst/>
                <a:latin typeface="Lucida Calligraphy" panose="03010101010101010101" pitchFamily="66" charset="0"/>
                <a:ea typeface="Roboto" panose="02000000000000000000" pitchFamily="2" charset="0"/>
                <a:cs typeface="Lucida Sans Unicode" panose="020B0602030504020204" pitchFamily="34" charset="0"/>
              </a:rPr>
              <a:t>Temperature sensors are made with semiconductor devices.</a:t>
            </a:r>
          </a:p>
          <a:p>
            <a:pPr algn="l">
              <a:buFont typeface="Arial" panose="020B0604020202020204" pitchFamily="34" charset="0"/>
              <a:buChar char="•"/>
            </a:pPr>
            <a:r>
              <a:rPr lang="en-US" sz="2000" b="0" i="0" dirty="0">
                <a:solidFill>
                  <a:schemeClr val="bg1"/>
                </a:solidFill>
                <a:effectLst/>
                <a:latin typeface="Lucida Calligraphy" panose="03010101010101010101" pitchFamily="66" charset="0"/>
                <a:ea typeface="Roboto" panose="02000000000000000000" pitchFamily="2" charset="0"/>
                <a:cs typeface="Lucida Sans Unicode" panose="020B0602030504020204" pitchFamily="34" charset="0"/>
              </a:rPr>
              <a:t>They are used in 3D printing machines</a:t>
            </a:r>
          </a:p>
          <a:p>
            <a:pPr algn="l">
              <a:buFont typeface="Arial" panose="020B0604020202020204" pitchFamily="34" charset="0"/>
              <a:buChar char="•"/>
            </a:pPr>
            <a:r>
              <a:rPr lang="en-US" sz="2000" b="0" i="0" dirty="0">
                <a:solidFill>
                  <a:schemeClr val="bg1"/>
                </a:solidFill>
                <a:effectLst/>
                <a:latin typeface="Lucida Calligraphy" panose="03010101010101010101" pitchFamily="66" charset="0"/>
                <a:ea typeface="Roboto" panose="02000000000000000000" pitchFamily="2" charset="0"/>
                <a:cs typeface="Lucida Sans Unicode" panose="020B0602030504020204" pitchFamily="34" charset="0"/>
              </a:rPr>
              <a:t>Used in microchips and self-driving cars</a:t>
            </a:r>
          </a:p>
          <a:p>
            <a:pPr algn="l">
              <a:buFont typeface="Arial" panose="020B0604020202020204" pitchFamily="34" charset="0"/>
              <a:buChar char="•"/>
            </a:pPr>
            <a:r>
              <a:rPr lang="en-US" sz="2000" b="0" i="0" dirty="0">
                <a:solidFill>
                  <a:schemeClr val="bg1"/>
                </a:solidFill>
                <a:effectLst/>
                <a:latin typeface="Lucida Calligraphy" panose="03010101010101010101" pitchFamily="66" charset="0"/>
                <a:ea typeface="Roboto" panose="02000000000000000000" pitchFamily="2" charset="0"/>
                <a:cs typeface="Lucida Sans Unicode" panose="020B0602030504020204" pitchFamily="34" charset="0"/>
              </a:rPr>
              <a:t>Used in calculators, solar plates, computers and other electronic devices.</a:t>
            </a:r>
          </a:p>
          <a:p>
            <a:pPr algn="l">
              <a:buFont typeface="Arial" panose="020B0604020202020204" pitchFamily="34" charset="0"/>
              <a:buChar char="•"/>
            </a:pPr>
            <a:r>
              <a:rPr lang="en-US" sz="2000" b="0" i="0" dirty="0">
                <a:solidFill>
                  <a:schemeClr val="bg1"/>
                </a:solidFill>
                <a:effectLst/>
                <a:latin typeface="Lucida Calligraphy" panose="03010101010101010101" pitchFamily="66" charset="0"/>
                <a:ea typeface="Roboto" panose="02000000000000000000" pitchFamily="2" charset="0"/>
                <a:cs typeface="Lucida Sans Unicode" panose="020B0602030504020204" pitchFamily="34" charset="0"/>
              </a:rPr>
              <a:t>Transistor and MOSFET used as a switch in Electrical Circuits are manufactured using the semiconductors.</a:t>
            </a:r>
          </a:p>
        </p:txBody>
      </p:sp>
    </p:spTree>
    <p:extLst>
      <p:ext uri="{BB962C8B-B14F-4D97-AF65-F5344CB8AC3E}">
        <p14:creationId xmlns:p14="http://schemas.microsoft.com/office/powerpoint/2010/main" val="3303230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1AD3-4A60-D061-DC12-CBC243A87997}"/>
              </a:ext>
            </a:extLst>
          </p:cNvPr>
          <p:cNvSpPr>
            <a:spLocks noGrp="1"/>
          </p:cNvSpPr>
          <p:nvPr>
            <p:ph type="title"/>
          </p:nvPr>
        </p:nvSpPr>
        <p:spPr>
          <a:xfrm>
            <a:off x="419878" y="365125"/>
            <a:ext cx="10933922" cy="1325563"/>
          </a:xfrm>
        </p:spPr>
        <p:txBody>
          <a:bodyPr>
            <a:normAutofit/>
          </a:bodyPr>
          <a:lstStyle/>
          <a:p>
            <a:r>
              <a:rPr lang="en-IN" b="1" i="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rPr>
              <a:t>Industrial Uses of Semiconductors</a:t>
            </a:r>
            <a:endParaRPr lang="en-IN"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Perpetua Titling MT" panose="02020502060505020804" pitchFamily="18" charset="0"/>
            </a:endParaRPr>
          </a:p>
        </p:txBody>
      </p:sp>
      <p:sp>
        <p:nvSpPr>
          <p:cNvPr id="5" name="TextBox 4">
            <a:extLst>
              <a:ext uri="{FF2B5EF4-FFF2-40B4-BE49-F238E27FC236}">
                <a16:creationId xmlns:a16="http://schemas.microsoft.com/office/drawing/2014/main" id="{7F2CBD14-A0B5-B13A-03F1-2EC5AD08F9BE}"/>
              </a:ext>
            </a:extLst>
          </p:cNvPr>
          <p:cNvSpPr txBox="1"/>
          <p:nvPr/>
        </p:nvSpPr>
        <p:spPr>
          <a:xfrm>
            <a:off x="643812" y="2127008"/>
            <a:ext cx="8502520" cy="2862322"/>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 physical and chemical properties of semiconductors make them capable of designing technological wonders like microchips, transistors, </a:t>
            </a:r>
            <a:r>
              <a:rPr lang="en-US" sz="2000"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LEDs</a:t>
            </a:r>
            <a:r>
              <a:rPr lang="en-US" sz="2000" b="0" i="0" dirty="0">
                <a:solidFill>
                  <a:schemeClr val="bg1"/>
                </a:solidFill>
                <a:effectLst/>
                <a:latin typeface="Lucida Calligraphy" panose="03010101010101010101" pitchFamily="66" charset="0"/>
                <a:cs typeface="Lucida Sans Unicode" panose="020B0602030504020204" pitchFamily="34" charset="0"/>
              </a:rPr>
              <a:t>, solar cells, etc.</a:t>
            </a:r>
          </a:p>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 microprocessor used for controlling the operation of space vehicles, trains, robots, </a:t>
            </a:r>
            <a:r>
              <a:rPr lang="en-US" sz="2000" b="0" i="0" dirty="0" err="1">
                <a:solidFill>
                  <a:schemeClr val="bg1"/>
                </a:solidFill>
                <a:effectLst/>
                <a:latin typeface="Lucida Calligraphy" panose="03010101010101010101" pitchFamily="66" charset="0"/>
                <a:cs typeface="Lucida Sans Unicode" panose="020B0602030504020204" pitchFamily="34" charset="0"/>
              </a:rPr>
              <a:t>etc</a:t>
            </a:r>
            <a:r>
              <a:rPr lang="en-US" sz="2000" b="0" i="0" dirty="0">
                <a:solidFill>
                  <a:schemeClr val="bg1"/>
                </a:solidFill>
                <a:effectLst/>
                <a:latin typeface="Lucida Calligraphy" panose="03010101010101010101" pitchFamily="66" charset="0"/>
                <a:cs typeface="Lucida Sans Unicode" panose="020B0602030504020204" pitchFamily="34" charset="0"/>
              </a:rPr>
              <a:t> is made up of transistors and other controlling devices which are manufactured by semiconductor materials.</a:t>
            </a:r>
          </a:p>
          <a:p>
            <a:br>
              <a:rPr lang="en-US" sz="2000" dirty="0">
                <a:solidFill>
                  <a:schemeClr val="bg1"/>
                </a:solidFill>
                <a:latin typeface="Lucida Calligraphy" panose="03010101010101010101" pitchFamily="66" charset="0"/>
                <a:cs typeface="Lucida Sans Unicode" panose="020B0602030504020204" pitchFamily="34" charset="0"/>
              </a:rPr>
            </a:br>
            <a:endParaRPr lang="en-IN" sz="20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761239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7DE-7CFF-268B-EC9E-39F955E0A60F}"/>
              </a:ext>
            </a:extLst>
          </p:cNvPr>
          <p:cNvSpPr>
            <a:spLocks noGrp="1"/>
          </p:cNvSpPr>
          <p:nvPr>
            <p:ph type="title"/>
          </p:nvPr>
        </p:nvSpPr>
        <p:spPr>
          <a:xfrm>
            <a:off x="419878" y="365125"/>
            <a:ext cx="9105122" cy="1325563"/>
          </a:xfrm>
        </p:spPr>
        <p:txBody>
          <a:bodyPr>
            <a:normAutofit fontScale="90000"/>
            <a:scene3d>
              <a:camera prst="orthographicFront"/>
              <a:lightRig rig="soft" dir="t">
                <a:rot lat="0" lon="0" rev="15600000"/>
              </a:lightRig>
            </a:scene3d>
            <a:sp3d extrusionH="57150" prstMaterial="softEdge">
              <a:bevelT w="25400" h="38100"/>
            </a:sp3d>
          </a:bodyPr>
          <a:lstStyle/>
          <a:p>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Importance of Semiconductors</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87436717-FCD9-2F3E-2745-E85F364A112D}"/>
              </a:ext>
            </a:extLst>
          </p:cNvPr>
          <p:cNvSpPr txBox="1"/>
          <p:nvPr/>
        </p:nvSpPr>
        <p:spPr>
          <a:xfrm>
            <a:off x="419879" y="1548883"/>
            <a:ext cx="8726454" cy="2246769"/>
          </a:xfrm>
          <a:prstGeom prst="rect">
            <a:avLst/>
          </a:prstGeom>
          <a:noFill/>
        </p:spPr>
        <p:txBody>
          <a:bodyPr wrap="square">
            <a:spAutoFit/>
          </a:bodyPr>
          <a:lstStyle/>
          <a:p>
            <a:pPr algn="l"/>
            <a:r>
              <a:rPr lang="en-US" sz="2000" b="0" i="0" dirty="0">
                <a:solidFill>
                  <a:schemeClr val="bg1"/>
                </a:solidFill>
                <a:effectLst/>
                <a:latin typeface="Lucida Calligraphy" panose="03010101010101010101" pitchFamily="66" charset="0"/>
                <a:cs typeface="Lucida Sans Unicode" panose="020B0602030504020204" pitchFamily="34" charset="0"/>
              </a:rPr>
              <a:t>Here we have discussed some advantages of semiconductors which makes them highly useful everywhere.</a:t>
            </a:r>
            <a:endParaRPr lang="en-US" sz="2000" dirty="0">
              <a:solidFill>
                <a:schemeClr val="bg1"/>
              </a:solidFill>
              <a:latin typeface="Lucida Calligraphy" panose="03010101010101010101" pitchFamily="66" charset="0"/>
              <a:cs typeface="Lucida Sans Unicode" panose="020B0602030504020204" pitchFamily="34" charset="0"/>
            </a:endParaRPr>
          </a:p>
          <a:p>
            <a:pPr marL="285750" indent="-28575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They are highly portable due to the smaller size</a:t>
            </a:r>
          </a:p>
          <a:p>
            <a:pPr marL="285750" indent="-28575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 They require less input power</a:t>
            </a:r>
          </a:p>
          <a:p>
            <a:pPr marL="285750" indent="-28575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Semiconductor devices are shockproof</a:t>
            </a:r>
          </a:p>
          <a:p>
            <a:pPr marL="285750" indent="-28575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They have a longer lifespan</a:t>
            </a:r>
          </a:p>
          <a:p>
            <a:pPr marL="285750" indent="-28575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They are noise-free while operating</a:t>
            </a:r>
          </a:p>
        </p:txBody>
      </p:sp>
    </p:spTree>
    <p:extLst>
      <p:ext uri="{BB962C8B-B14F-4D97-AF65-F5344CB8AC3E}">
        <p14:creationId xmlns:p14="http://schemas.microsoft.com/office/powerpoint/2010/main" val="1593692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3F6058-FD51-5B60-7C72-3BA763FECF1A}"/>
              </a:ext>
            </a:extLst>
          </p:cNvPr>
          <p:cNvSpPr txBox="1"/>
          <p:nvPr/>
        </p:nvSpPr>
        <p:spPr>
          <a:xfrm rot="19758368">
            <a:off x="1877017" y="2432731"/>
            <a:ext cx="8456228" cy="830997"/>
          </a:xfrm>
          <a:prstGeom prst="rect">
            <a:avLst/>
          </a:prstGeom>
          <a:noFill/>
        </p:spPr>
        <p:txBody>
          <a:bodyPr wrap="square">
            <a:spAutoFit/>
          </a:bodyPr>
          <a:lstStyle/>
          <a:p>
            <a:r>
              <a:rPr lang="en-IN" sz="4800" b="1" i="0" u="none" strike="noStrike" baseline="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Times New Roman" panose="02020603050405020304" pitchFamily="18" charset="0"/>
              </a:rPr>
              <a:t>Findings and Conclusion </a:t>
            </a:r>
            <a:endParaRPr lang="en-IN" sz="48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endParaRPr>
          </a:p>
        </p:txBody>
      </p:sp>
    </p:spTree>
    <p:extLst>
      <p:ext uri="{BB962C8B-B14F-4D97-AF65-F5344CB8AC3E}">
        <p14:creationId xmlns:p14="http://schemas.microsoft.com/office/powerpoint/2010/main" val="575941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8549F-31F1-C5BB-7528-99EF33F35270}"/>
              </a:ext>
            </a:extLst>
          </p:cNvPr>
          <p:cNvSpPr txBox="1"/>
          <p:nvPr/>
        </p:nvSpPr>
        <p:spPr>
          <a:xfrm>
            <a:off x="317241" y="1166843"/>
            <a:ext cx="8829091" cy="5816977"/>
          </a:xfrm>
          <a:prstGeom prst="rect">
            <a:avLst/>
          </a:prstGeom>
          <a:noFill/>
        </p:spPr>
        <p:txBody>
          <a:bodyPr wrap="square">
            <a:spAutoFit/>
          </a:bodyPr>
          <a:lstStyle/>
          <a:p>
            <a:pPr algn="l"/>
            <a:r>
              <a:rPr lang="en-US" sz="28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Some Important Properties of Semiconductors are:</a:t>
            </a:r>
          </a:p>
          <a:p>
            <a:pPr algn="l"/>
            <a:endParaRPr lang="en-US" sz="2800" dirty="0">
              <a:solidFill>
                <a:srgbClr val="800080"/>
              </a:solidFill>
              <a:latin typeface="Perpetua Titling MT" panose="02020502060505020804" pitchFamily="18" charset="0"/>
            </a:endParaRPr>
          </a:p>
          <a:p>
            <a:pPr algn="l"/>
            <a:endParaRPr lang="en-US" sz="2800" b="0" i="0" dirty="0">
              <a:solidFill>
                <a:schemeClr val="bg1"/>
              </a:solidFill>
              <a:effectLst/>
              <a:latin typeface="Lucida Calligraphy" panose="03010101010101010101" pitchFamily="66" charset="0"/>
              <a:cs typeface="Lucida Sans Unicode" panose="020B0602030504020204" pitchFamily="34" charset="0"/>
            </a:endParaRP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Semiconductor acts like an insulator at Zero Kelvin. On increasing the temperature, it works as a conductor.</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Due to their exceptional electrical properties, semiconductors can be modified by doping to make semiconductor devices suitable for energy conversion, switches, and amplifiers.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Lesser power losses.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Semiconductors are smaller in size and possess less weight.</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Their resistivity is higher than conductors but lesser than insulators.</a:t>
            </a:r>
          </a:p>
          <a:p>
            <a:pPr algn="l">
              <a:buFont typeface="+mj-lt"/>
              <a:buAutoNum type="arabicPeriod"/>
            </a:pPr>
            <a:r>
              <a:rPr lang="en-US" sz="2000" b="0" i="0" dirty="0">
                <a:solidFill>
                  <a:schemeClr val="bg1"/>
                </a:solidFill>
                <a:effectLst/>
                <a:latin typeface="Lucida Calligraphy" panose="03010101010101010101" pitchFamily="66" charset="0"/>
                <a:cs typeface="Lucida Sans Unicode" panose="020B0602030504020204" pitchFamily="34" charset="0"/>
              </a:rPr>
              <a:t>The resistance of semiconductor materials decreases with the increase in temperature and vice-versa.</a:t>
            </a:r>
          </a:p>
          <a:p>
            <a:br>
              <a:rPr lang="en-US" sz="2000" dirty="0">
                <a:solidFill>
                  <a:schemeClr val="bg1"/>
                </a:solidFill>
                <a:latin typeface="Lucida Calligraphy" panose="03010101010101010101" pitchFamily="66" charset="0"/>
                <a:cs typeface="Lucida Sans Unicode" panose="020B0602030504020204" pitchFamily="34" charset="0"/>
              </a:rPr>
            </a:br>
            <a:endParaRPr lang="en-IN" sz="20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149106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93C-08AA-0105-0972-DA4E7F1F8C9F}"/>
              </a:ext>
            </a:extLst>
          </p:cNvPr>
          <p:cNvSpPr>
            <a:spLocks noGrp="1"/>
          </p:cNvSpPr>
          <p:nvPr>
            <p:ph type="title"/>
          </p:nvPr>
        </p:nvSpPr>
        <p:spPr/>
        <p:txBody>
          <a:bodyPr>
            <a:normAutofit/>
          </a:bodyPr>
          <a:lstStyle/>
          <a:p>
            <a:r>
              <a:rPr lang="en-IN" b="1" i="0" u="none" strike="noStrike" baseline="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Times New Roman" panose="02020603050405020304" pitchFamily="18" charset="0"/>
              </a:rPr>
              <a:t>Types of Semiconductors </a:t>
            </a: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endParaRPr>
          </a:p>
        </p:txBody>
      </p:sp>
      <p:sp>
        <p:nvSpPr>
          <p:cNvPr id="3" name="Content Placeholder 2">
            <a:extLst>
              <a:ext uri="{FF2B5EF4-FFF2-40B4-BE49-F238E27FC236}">
                <a16:creationId xmlns:a16="http://schemas.microsoft.com/office/drawing/2014/main" id="{6EFA2DCB-5336-5B93-C0D5-697B7B6D6E48}"/>
              </a:ext>
            </a:extLst>
          </p:cNvPr>
          <p:cNvSpPr>
            <a:spLocks noGrp="1"/>
          </p:cNvSpPr>
          <p:nvPr>
            <p:ph idx="1"/>
          </p:nvPr>
        </p:nvSpPr>
        <p:spPr/>
        <p:txBody>
          <a:bodyPr/>
          <a:lstStyle/>
          <a:p>
            <a:r>
              <a:rPr lang="en-US" sz="1800" b="0" i="0" u="none" strike="noStrike" baseline="0" dirty="0">
                <a:solidFill>
                  <a:schemeClr val="bg1"/>
                </a:solidFill>
                <a:latin typeface="Times New Roman" panose="02020603050405020304" pitchFamily="18" charset="0"/>
              </a:rPr>
              <a:t>Semiconductors can be classified as: </a:t>
            </a:r>
          </a:p>
          <a:p>
            <a:r>
              <a:rPr lang="en-US" sz="1800" b="0" i="0" u="none" strike="noStrike" baseline="0" dirty="0">
                <a:solidFill>
                  <a:schemeClr val="bg1"/>
                </a:solidFill>
                <a:latin typeface="Times New Roman" panose="02020603050405020304" pitchFamily="18" charset="0"/>
              </a:rPr>
              <a:t>• </a:t>
            </a:r>
            <a:r>
              <a:rPr lang="en-US" sz="1800" b="1" i="0" u="none" strike="noStrike" baseline="0" dirty="0">
                <a:solidFill>
                  <a:schemeClr val="bg1"/>
                </a:solidFill>
                <a:latin typeface="Times New Roman" panose="02020603050405020304" pitchFamily="18" charset="0"/>
              </a:rPr>
              <a:t>Intrinsic Semiconductor: </a:t>
            </a:r>
            <a:r>
              <a:rPr lang="en-US" sz="1800" b="0" i="0" u="none" strike="noStrike" baseline="0" dirty="0">
                <a:solidFill>
                  <a:schemeClr val="bg1"/>
                </a:solidFill>
                <a:latin typeface="Times New Roman" panose="02020603050405020304" pitchFamily="18" charset="0"/>
              </a:rPr>
              <a:t>An </a:t>
            </a:r>
            <a:r>
              <a:rPr lang="en-US" sz="1800" b="1" i="0" u="none" strike="noStrike" baseline="0" dirty="0">
                <a:solidFill>
                  <a:schemeClr val="bg1"/>
                </a:solidFill>
                <a:latin typeface="Times New Roman" panose="02020603050405020304" pitchFamily="18" charset="0"/>
              </a:rPr>
              <a:t>intrinsic type of semiconductor material </a:t>
            </a:r>
            <a:r>
              <a:rPr lang="en-US" sz="1800" b="0" i="0" u="none" strike="noStrike" baseline="0" dirty="0">
                <a:solidFill>
                  <a:schemeClr val="bg1"/>
                </a:solidFill>
                <a:latin typeface="Times New Roman" panose="02020603050405020304" pitchFamily="18" charset="0"/>
              </a:rPr>
              <a:t>is made to be very pure chemically. It is made up of only a single type of element. </a:t>
            </a:r>
          </a:p>
          <a:p>
            <a:endParaRPr lang="en-IN" sz="1800" b="0" i="0" u="none" strike="noStrike" baseline="0" dirty="0">
              <a:solidFill>
                <a:schemeClr val="bg1"/>
              </a:solidFill>
              <a:latin typeface="Times New Roman" panose="02020603050405020304" pitchFamily="18" charset="0"/>
            </a:endParaRPr>
          </a:p>
          <a:p>
            <a:r>
              <a:rPr lang="en-US" sz="1800" b="1" i="0" u="none" strike="noStrike" baseline="0" dirty="0">
                <a:solidFill>
                  <a:schemeClr val="bg1"/>
                </a:solidFill>
                <a:latin typeface="Times New Roman" panose="02020603050405020304" pitchFamily="18" charset="0"/>
              </a:rPr>
              <a:t>Extrinsic Semiconductor: Extrinsic semiconductors </a:t>
            </a:r>
            <a:r>
              <a:rPr lang="en-US" sz="1800" b="0" i="0" u="none" strike="noStrike" baseline="0" dirty="0">
                <a:solidFill>
                  <a:schemeClr val="bg1"/>
                </a:solidFill>
                <a:latin typeface="Times New Roman" panose="02020603050405020304" pitchFamily="18" charset="0"/>
              </a:rPr>
              <a:t>are semiconductors formed when a small measured amount of chemical impurity is added to </a:t>
            </a:r>
            <a:r>
              <a:rPr lang="en-US" sz="1800" b="1" i="0" u="none" strike="noStrike" baseline="0" dirty="0">
                <a:solidFill>
                  <a:schemeClr val="bg1"/>
                </a:solidFill>
                <a:latin typeface="Times New Roman" panose="02020603050405020304" pitchFamily="18" charset="0"/>
              </a:rPr>
              <a:t>intrinsic semiconductors</a:t>
            </a:r>
            <a:r>
              <a:rPr lang="en-US" sz="1800" b="0" i="0" u="none" strike="noStrike" baseline="0" dirty="0">
                <a:solidFill>
                  <a:schemeClr val="bg1"/>
                </a:solidFill>
                <a:latin typeface="Times New Roman" panose="02020603050405020304" pitchFamily="18" charset="0"/>
              </a:rPr>
              <a:t>. They are also called doped semiconductors or impurity semiconductors. An extrinsic semiconductor can be further classified into: </a:t>
            </a:r>
          </a:p>
          <a:p>
            <a:r>
              <a:rPr lang="en-US" sz="1800" b="0" i="0" u="none" strike="noStrike" baseline="0" dirty="0">
                <a:solidFill>
                  <a:schemeClr val="bg1"/>
                </a:solidFill>
                <a:latin typeface="Courier New" panose="02070309020205020404" pitchFamily="49" charset="0"/>
              </a:rPr>
              <a:t>o </a:t>
            </a:r>
            <a:r>
              <a:rPr lang="en-US" sz="1800" b="1" i="0" u="none" strike="noStrike" baseline="0" dirty="0">
                <a:solidFill>
                  <a:schemeClr val="bg1"/>
                </a:solidFill>
                <a:latin typeface="Times New Roman" panose="02020603050405020304" pitchFamily="18" charset="0"/>
              </a:rPr>
              <a:t>N-type Semiconductor: </a:t>
            </a:r>
            <a:r>
              <a:rPr lang="en-US" sz="1800" b="0" i="0" u="none" strike="noStrike" baseline="0" dirty="0">
                <a:solidFill>
                  <a:schemeClr val="bg1"/>
                </a:solidFill>
                <a:latin typeface="Calibri" panose="020F0502020204030204" pitchFamily="34" charset="0"/>
              </a:rPr>
              <a:t>When a pure semiconductor (Silicon or Germanium) is doped by pentavalent impurity (P, As, Sb, Bi) then, four electrons out of five valence electrons bonds with the four electrons of Ge or Si </a:t>
            </a:r>
            <a:endParaRPr lang="en-US" sz="1800" b="0" i="0" u="none" strike="noStrike" baseline="0" dirty="0">
              <a:solidFill>
                <a:schemeClr val="bg1"/>
              </a:solidFill>
              <a:latin typeface="Times New Roman" panose="02020603050405020304" pitchFamily="18" charset="0"/>
            </a:endParaRPr>
          </a:p>
          <a:p>
            <a:r>
              <a:rPr lang="en-US" sz="1800" b="0" i="0" u="none" strike="noStrike" baseline="0" dirty="0">
                <a:solidFill>
                  <a:schemeClr val="bg1"/>
                </a:solidFill>
                <a:latin typeface="Courier New" panose="02070309020205020404" pitchFamily="49" charset="0"/>
              </a:rPr>
              <a:t>o </a:t>
            </a:r>
            <a:r>
              <a:rPr lang="en-US" sz="1800" b="1" i="0" u="none" strike="noStrike" baseline="0" dirty="0">
                <a:solidFill>
                  <a:schemeClr val="bg1"/>
                </a:solidFill>
                <a:latin typeface="Times New Roman" panose="02020603050405020304" pitchFamily="18" charset="0"/>
              </a:rPr>
              <a:t>P-type Semiconductor: </a:t>
            </a:r>
            <a:r>
              <a:rPr lang="en-US" sz="1800" b="0" i="0" u="none" strike="noStrike" baseline="0" dirty="0">
                <a:solidFill>
                  <a:schemeClr val="bg1"/>
                </a:solidFill>
                <a:latin typeface="Calibri" panose="020F0502020204030204" pitchFamily="34" charset="0"/>
              </a:rPr>
              <a:t>When a pure semiconductor is doped with a trivalent impurity (B, Al, In, Ga ) then, the three valence electrons of the impurity bonds with three of the four valence electrons of the semiconductor. </a:t>
            </a:r>
            <a:endParaRPr lang="en-US" sz="1800" b="0" i="0" u="none" strike="noStrike" baseline="0" dirty="0">
              <a:solidFill>
                <a:schemeClr val="bg1"/>
              </a:solidFill>
              <a:latin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0138133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A929-7640-1DBB-E7EF-5C7DD4C0A406}"/>
              </a:ext>
            </a:extLst>
          </p:cNvPr>
          <p:cNvSpPr>
            <a:spLocks noGrp="1"/>
          </p:cNvSpPr>
          <p:nvPr>
            <p:ph type="ctrTitle"/>
          </p:nvPr>
        </p:nvSpPr>
        <p:spPr>
          <a:xfrm>
            <a:off x="578498" y="1122363"/>
            <a:ext cx="10089502" cy="1303596"/>
          </a:xfrm>
        </p:spPr>
        <p:txBody>
          <a:bodyPr>
            <a:normAutofit fontScale="90000"/>
          </a:bodyPr>
          <a:lstStyle/>
          <a:p>
            <a:pPr algn="l"/>
            <a:r>
              <a:rPr lang="en-IN" sz="40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What are Semiconductors?</a:t>
            </a:r>
            <a:br>
              <a:rPr lang="en-IN" sz="4000"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sz="4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sz="40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Subtitle 2">
            <a:extLst>
              <a:ext uri="{FF2B5EF4-FFF2-40B4-BE49-F238E27FC236}">
                <a16:creationId xmlns:a16="http://schemas.microsoft.com/office/drawing/2014/main" id="{EDC7BEB4-EF68-13C6-368F-F58996718D0D}"/>
              </a:ext>
            </a:extLst>
          </p:cNvPr>
          <p:cNvSpPr>
            <a:spLocks noGrp="1"/>
          </p:cNvSpPr>
          <p:nvPr>
            <p:ph type="subTitle" idx="1"/>
          </p:nvPr>
        </p:nvSpPr>
        <p:spPr>
          <a:xfrm>
            <a:off x="578498" y="2295331"/>
            <a:ext cx="10089502" cy="2962469"/>
          </a:xfrm>
        </p:spPr>
        <p:txBody>
          <a:bodyPr>
            <a:noAutofit/>
          </a:bodyPr>
          <a:lstStyle/>
          <a:p>
            <a:pPr marL="285750" indent="-285750" algn="l">
              <a:buFont typeface="Arial" panose="020B0604020202020204" pitchFamily="34" charset="0"/>
              <a:buChar char="•"/>
            </a:pPr>
            <a:r>
              <a:rPr lang="en-US" sz="1800" b="0" i="0" dirty="0">
                <a:solidFill>
                  <a:schemeClr val="bg1"/>
                </a:solidFill>
                <a:effectLst/>
                <a:latin typeface="Lucida Calligraphy" panose="03010101010101010101" pitchFamily="66" charset="0"/>
                <a:cs typeface="Lucida Sans Unicode" panose="020B0602030504020204" pitchFamily="34" charset="0"/>
              </a:rPr>
              <a:t>Semiconductors are the materials which have a </a:t>
            </a:r>
            <a:r>
              <a:rPr lang="en-US" sz="1800" b="1" i="0" dirty="0">
                <a:solidFill>
                  <a:schemeClr val="bg1"/>
                </a:solidFill>
                <a:effectLst/>
                <a:latin typeface="Lucida Calligraphy" panose="03010101010101010101" pitchFamily="66" charset="0"/>
                <a:cs typeface="Lucida Sans Unicode" panose="020B0602030504020204" pitchFamily="34" charset="0"/>
              </a:rPr>
              <a:t>conductivity between conductors</a:t>
            </a:r>
            <a:r>
              <a:rPr lang="en-US" sz="1800" b="0" i="0" dirty="0">
                <a:solidFill>
                  <a:schemeClr val="bg1"/>
                </a:solidFill>
                <a:effectLst/>
                <a:latin typeface="Lucida Calligraphy" panose="03010101010101010101" pitchFamily="66" charset="0"/>
                <a:cs typeface="Lucida Sans Unicode" panose="020B0602030504020204" pitchFamily="34" charset="0"/>
              </a:rPr>
              <a:t> and non-conductors or </a:t>
            </a:r>
            <a:r>
              <a:rPr lang="en-US" sz="1800" b="1" i="0" dirty="0">
                <a:solidFill>
                  <a:schemeClr val="bg1"/>
                </a:solidFill>
                <a:effectLst/>
                <a:latin typeface="Lucida Calligraphy" panose="03010101010101010101" pitchFamily="66" charset="0"/>
                <a:cs typeface="Lucida Sans Unicode" panose="020B0602030504020204" pitchFamily="34" charset="0"/>
              </a:rPr>
              <a:t>insulators. </a:t>
            </a:r>
          </a:p>
          <a:p>
            <a:pPr marL="285750" indent="-285750" algn="l">
              <a:buFont typeface="Arial" panose="020B0604020202020204" pitchFamily="34" charset="0"/>
              <a:buChar char="•"/>
            </a:pPr>
            <a:r>
              <a:rPr lang="en-US" sz="1800" b="0" i="0" dirty="0">
                <a:solidFill>
                  <a:schemeClr val="bg1"/>
                </a:solidFill>
                <a:effectLst/>
                <a:latin typeface="Lucida Calligraphy" panose="03010101010101010101" pitchFamily="66" charset="0"/>
                <a:cs typeface="Lucida Sans Unicode" panose="020B0602030504020204" pitchFamily="34" charset="0"/>
              </a:rPr>
              <a:t>Semiconductors can be compounds such as gallium arsenide or pure elements, such as germanium or silicon.</a:t>
            </a:r>
          </a:p>
          <a:p>
            <a:pPr marL="285750" indent="-285750" algn="l">
              <a:buFont typeface="Arial" panose="020B0604020202020204" pitchFamily="34" charset="0"/>
              <a:buChar char="•"/>
            </a:pPr>
            <a:r>
              <a:rPr lang="en-US" sz="1800" b="0" i="0" dirty="0">
                <a:solidFill>
                  <a:schemeClr val="bg1"/>
                </a:solidFill>
                <a:effectLst/>
                <a:latin typeface="Lucida Calligraphy" panose="03010101010101010101" pitchFamily="66" charset="0"/>
                <a:cs typeface="Lucida Sans Unicode" panose="020B0602030504020204" pitchFamily="34" charset="0"/>
              </a:rPr>
              <a:t>Physics explains the theories, properties and mathematical approach governing semiconductors.</a:t>
            </a:r>
          </a:p>
          <a:p>
            <a:pPr algn="l"/>
            <a:r>
              <a:rPr lang="en-US" sz="1800" b="0" i="0" dirty="0">
                <a:solidFill>
                  <a:schemeClr val="bg1"/>
                </a:solidFill>
                <a:effectLst/>
                <a:latin typeface="Lucida Calligraphy" panose="03010101010101010101" pitchFamily="66" charset="0"/>
                <a:cs typeface="Lucida Sans Unicode" panose="020B0602030504020204" pitchFamily="34" charset="0"/>
              </a:rPr>
              <a:t>Examples of Semiconductors:</a:t>
            </a:r>
          </a:p>
          <a:p>
            <a:pPr algn="l"/>
            <a:r>
              <a:rPr lang="en-US" sz="1800" b="0" i="0" dirty="0">
                <a:solidFill>
                  <a:schemeClr val="bg1"/>
                </a:solidFill>
                <a:effectLst/>
                <a:latin typeface="Lucida Calligraphy" panose="03010101010101010101" pitchFamily="66" charset="0"/>
                <a:cs typeface="Lucida Sans Unicode" panose="020B0602030504020204" pitchFamily="34" charset="0"/>
              </a:rPr>
              <a:t>Gallium arsenide, germanium, and silicon are some of the most </a:t>
            </a:r>
            <a:r>
              <a:rPr lang="en-US" sz="1800" b="1" i="0" dirty="0">
                <a:solidFill>
                  <a:schemeClr val="bg1"/>
                </a:solidFill>
                <a:effectLst/>
                <a:latin typeface="Lucida Calligraphy" panose="03010101010101010101" pitchFamily="66" charset="0"/>
                <a:cs typeface="Lucida Sans Unicode" panose="020B0602030504020204" pitchFamily="34" charset="0"/>
              </a:rPr>
              <a:t>commonly used semiconductors</a:t>
            </a:r>
            <a:r>
              <a:rPr lang="en-US" sz="1800" b="0" i="0" dirty="0">
                <a:solidFill>
                  <a:schemeClr val="bg1"/>
                </a:solidFill>
                <a:effectLst/>
                <a:latin typeface="Lucida Calligraphy" panose="03010101010101010101" pitchFamily="66" charset="0"/>
                <a:cs typeface="Lucida Sans Unicode" panose="020B0602030504020204" pitchFamily="34" charset="0"/>
              </a:rPr>
              <a:t>. Silicon is used in electronic circuit fabrication and gallium arsenide is used in solar cells, </a:t>
            </a:r>
            <a:r>
              <a:rPr lang="en-US" sz="1800"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laser diodes</a:t>
            </a:r>
            <a:r>
              <a:rPr lang="en-US" sz="1800" b="0" i="0" dirty="0">
                <a:solidFill>
                  <a:schemeClr val="bg1"/>
                </a:solidFill>
                <a:effectLst/>
                <a:latin typeface="Lucida Calligraphy" panose="03010101010101010101" pitchFamily="66" charset="0"/>
                <a:cs typeface="Lucida Sans Unicode" panose="020B0602030504020204" pitchFamily="34" charset="0"/>
              </a:rPr>
              <a:t>, etc.</a:t>
            </a:r>
          </a:p>
          <a:p>
            <a:pPr algn="l"/>
            <a:endParaRPr lang="en-IN" sz="18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17412919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4D7C-2A33-E79A-F6A7-BF343EB42896}"/>
              </a:ext>
            </a:extLst>
          </p:cNvPr>
          <p:cNvSpPr>
            <a:spLocks noGrp="1"/>
          </p:cNvSpPr>
          <p:nvPr>
            <p:ph type="title"/>
          </p:nvPr>
        </p:nvSpPr>
        <p:spPr>
          <a:xfrm rot="20298088">
            <a:off x="2094224" y="1971118"/>
            <a:ext cx="7988001" cy="2635847"/>
          </a:xfrm>
        </p:spPr>
        <p:txBody>
          <a:bodyPr>
            <a:normAutofit/>
          </a:bodyPr>
          <a:lstStyle/>
          <a:p>
            <a:pPr algn="ctr"/>
            <a:r>
              <a:rPr lang="en-IN" sz="72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Bradley Hand ITC" panose="03070402050302030203" pitchFamily="66" charset="0"/>
              </a:rPr>
              <a:t>THANK YOU</a:t>
            </a:r>
          </a:p>
        </p:txBody>
      </p:sp>
    </p:spTree>
    <p:extLst>
      <p:ext uri="{BB962C8B-B14F-4D97-AF65-F5344CB8AC3E}">
        <p14:creationId xmlns:p14="http://schemas.microsoft.com/office/powerpoint/2010/main" val="1621237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BFD7-9350-E98E-EC07-DB8BAC5F8ADB}"/>
              </a:ext>
            </a:extLst>
          </p:cNvPr>
          <p:cNvSpPr>
            <a:spLocks noGrp="1"/>
          </p:cNvSpPr>
          <p:nvPr>
            <p:ph type="title"/>
          </p:nvPr>
        </p:nvSpPr>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Holes and Electrons in Semiconductors</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5E995D71-5FF9-D44A-E577-56AEA6175911}"/>
              </a:ext>
            </a:extLst>
          </p:cNvPr>
          <p:cNvSpPr txBox="1"/>
          <p:nvPr/>
        </p:nvSpPr>
        <p:spPr>
          <a:xfrm>
            <a:off x="643812" y="2127008"/>
            <a:ext cx="8502520" cy="2862322"/>
          </a:xfrm>
          <a:prstGeom prst="rect">
            <a:avLst/>
          </a:prstGeom>
          <a:noFill/>
        </p:spPr>
        <p:txBody>
          <a:bodyPr wrap="square">
            <a:spAutoFit/>
          </a:bodyPr>
          <a:lstStyle/>
          <a:p>
            <a:pPr marL="342900" indent="-342900" algn="l">
              <a:buFont typeface="Arial" panose="020B0604020202020204" pitchFamily="34" charset="0"/>
              <a:buChar char="•"/>
            </a:pPr>
            <a:r>
              <a:rPr lang="en-US" sz="2000" b="1" i="0" dirty="0">
                <a:solidFill>
                  <a:schemeClr val="bg1"/>
                </a:solidFill>
                <a:effectLst/>
                <a:latin typeface="Lucida Calligraphy" panose="03010101010101010101" pitchFamily="66" charset="0"/>
                <a:cs typeface="Lucida Sans Unicode" panose="020B0602030504020204" pitchFamily="34" charset="0"/>
              </a:rPr>
              <a:t>Holes and electrons</a:t>
            </a:r>
            <a:r>
              <a:rPr lang="en-US" sz="2000" b="0" i="0" dirty="0">
                <a:solidFill>
                  <a:schemeClr val="bg1"/>
                </a:solidFill>
                <a:effectLst/>
                <a:latin typeface="Lucida Calligraphy" panose="03010101010101010101" pitchFamily="66" charset="0"/>
                <a:cs typeface="Lucida Sans Unicode" panose="020B0602030504020204" pitchFamily="34" charset="0"/>
              </a:rPr>
              <a:t> are the types of charge carriers accountable for the </a:t>
            </a:r>
            <a:r>
              <a:rPr lang="en-US" sz="2000"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flow of current</a:t>
            </a:r>
            <a:r>
              <a:rPr lang="en-US" sz="2000" b="0" i="0" dirty="0">
                <a:solidFill>
                  <a:schemeClr val="bg1"/>
                </a:solidFill>
                <a:effectLst/>
                <a:latin typeface="Lucida Calligraphy" panose="03010101010101010101" pitchFamily="66" charset="0"/>
                <a:cs typeface="Lucida Sans Unicode" panose="020B0602030504020204" pitchFamily="34" charset="0"/>
              </a:rPr>
              <a:t> in semiconductors.</a:t>
            </a:r>
          </a:p>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 </a:t>
            </a:r>
            <a:r>
              <a:rPr lang="en-US" sz="2000" b="1" i="0" dirty="0">
                <a:solidFill>
                  <a:schemeClr val="bg1"/>
                </a:solidFill>
                <a:effectLst/>
                <a:latin typeface="Lucida Calligraphy" panose="03010101010101010101" pitchFamily="66" charset="0"/>
                <a:cs typeface="Lucida Sans Unicode" panose="020B0602030504020204" pitchFamily="34" charset="0"/>
              </a:rPr>
              <a:t>Holes</a:t>
            </a:r>
            <a:r>
              <a:rPr lang="en-US" sz="2000" b="0" i="0" dirty="0">
                <a:solidFill>
                  <a:schemeClr val="bg1"/>
                </a:solidFill>
                <a:effectLst/>
                <a:latin typeface="Lucida Calligraphy" panose="03010101010101010101" pitchFamily="66" charset="0"/>
                <a:cs typeface="Lucida Sans Unicode" panose="020B0602030504020204" pitchFamily="34" charset="0"/>
              </a:rPr>
              <a:t> (valence electrons) are the positively charged electric charge carrier whereas </a:t>
            </a:r>
            <a:r>
              <a:rPr lang="en-US" sz="2000" b="1" i="0" dirty="0">
                <a:solidFill>
                  <a:schemeClr val="bg1"/>
                </a:solidFill>
                <a:effectLst/>
                <a:latin typeface="Lucida Calligraphy" panose="03010101010101010101" pitchFamily="66" charset="0"/>
                <a:cs typeface="Lucida Sans Unicode" panose="020B0602030504020204" pitchFamily="34" charset="0"/>
              </a:rPr>
              <a:t>electrons</a:t>
            </a:r>
            <a:r>
              <a:rPr lang="en-US" sz="2000" b="0" i="0" dirty="0">
                <a:solidFill>
                  <a:schemeClr val="bg1"/>
                </a:solidFill>
                <a:effectLst/>
                <a:latin typeface="Lucida Calligraphy" panose="03010101010101010101" pitchFamily="66" charset="0"/>
                <a:cs typeface="Lucida Sans Unicode" panose="020B0602030504020204" pitchFamily="34" charset="0"/>
              </a:rPr>
              <a:t> are the negatively charged particles.</a:t>
            </a:r>
          </a:p>
          <a:p>
            <a:pPr marL="342900" indent="-342900" algn="l">
              <a:buFont typeface="Arial" panose="020B0604020202020204" pitchFamily="34" charset="0"/>
              <a:buChar char="•"/>
            </a:pPr>
            <a:r>
              <a:rPr lang="en-US" sz="2000" b="0" i="0" dirty="0">
                <a:solidFill>
                  <a:schemeClr val="bg1"/>
                </a:solidFill>
                <a:effectLst/>
                <a:latin typeface="Lucida Calligraphy" panose="03010101010101010101" pitchFamily="66" charset="0"/>
                <a:cs typeface="Lucida Sans Unicode" panose="020B0602030504020204" pitchFamily="34" charset="0"/>
              </a:rPr>
              <a:t> Both electrons and holes are equal in magnitude but opposite in polarity.</a:t>
            </a:r>
          </a:p>
          <a:p>
            <a:br>
              <a:rPr lang="en-US" sz="2000" dirty="0">
                <a:solidFill>
                  <a:schemeClr val="bg1"/>
                </a:solidFill>
                <a:latin typeface="Lucida Calligraphy" panose="03010101010101010101" pitchFamily="66" charset="0"/>
                <a:cs typeface="Lucida Sans Unicode" panose="020B0602030504020204" pitchFamily="34" charset="0"/>
              </a:rPr>
            </a:br>
            <a:endParaRPr lang="en-IN" sz="20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2209105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3F1D-15CC-BA8F-5AF4-4A7094652F78}"/>
              </a:ext>
            </a:extLst>
          </p:cNvPr>
          <p:cNvSpPr>
            <a:spLocks noGrp="1"/>
          </p:cNvSpPr>
          <p:nvPr>
            <p:ph type="title"/>
          </p:nvPr>
        </p:nvSpPr>
        <p:spPr>
          <a:xfrm>
            <a:off x="541176" y="365125"/>
            <a:ext cx="10812624" cy="1325563"/>
          </a:xfrm>
        </p:spPr>
        <p:txBody>
          <a:bodyPr>
            <a:normAutofit fontScale="90000"/>
          </a:bodyPr>
          <a:lstStyle/>
          <a:p>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Mobility of Electrons and Holes</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Title 1">
            <a:extLst>
              <a:ext uri="{FF2B5EF4-FFF2-40B4-BE49-F238E27FC236}">
                <a16:creationId xmlns:a16="http://schemas.microsoft.com/office/drawing/2014/main" id="{64EACE82-6430-43DD-F8F9-348D8DC62D09}"/>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5" name="TextBox 4">
            <a:extLst>
              <a:ext uri="{FF2B5EF4-FFF2-40B4-BE49-F238E27FC236}">
                <a16:creationId xmlns:a16="http://schemas.microsoft.com/office/drawing/2014/main" id="{0523FBA4-696B-206A-0137-1ABD6EAE65DB}"/>
              </a:ext>
            </a:extLst>
          </p:cNvPr>
          <p:cNvSpPr txBox="1"/>
          <p:nvPr/>
        </p:nvSpPr>
        <p:spPr>
          <a:xfrm>
            <a:off x="541176" y="1306286"/>
            <a:ext cx="9825134"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In a semiconductor, the </a:t>
            </a:r>
            <a:r>
              <a:rPr lang="en-US" b="1" i="0" dirty="0">
                <a:solidFill>
                  <a:schemeClr val="bg1"/>
                </a:solidFill>
                <a:effectLst/>
                <a:latin typeface="Lucida Calligraphy" panose="03010101010101010101" pitchFamily="66" charset="0"/>
                <a:cs typeface="Lucida Sans Unicode" panose="020B0602030504020204" pitchFamily="34" charset="0"/>
              </a:rPr>
              <a:t>mobility of electrons is higher than that of the holes</a:t>
            </a:r>
            <a:r>
              <a:rPr lang="en-US" b="0" i="0" dirty="0">
                <a:solidFill>
                  <a:schemeClr val="bg1"/>
                </a:solidFill>
                <a:effectLst/>
                <a:latin typeface="Lucida Calligraphy" panose="03010101010101010101" pitchFamily="66" charset="0"/>
                <a:cs typeface="Lucida Sans Unicode" panose="020B0602030504020204" pitchFamily="34" charset="0"/>
              </a:rPr>
              <a:t>. It is mainly because of their different band structures and scattering mechanisms.</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Electrons travel in the conduction band whereas holes travel in the valence band. When an electric field is applied, holes cannot move as freely as electrons due to their restricted moment.</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 The elevation of electrons from their inner shells to higher shells results in the creation of holes in semiconductors.</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 Since the holes experience stronger atomic force by the nucleus than electrons, holes have lower mobility.</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The mobility of a particle in a semiconductor is more if:</a:t>
            </a:r>
          </a:p>
          <a:p>
            <a:pPr marL="285750" indent="-285750" algn="l">
              <a:buFont typeface="Courier New" panose="02070309020205020404" pitchFamily="49" charset="0"/>
              <a:buChar char="o"/>
            </a:pPr>
            <a:r>
              <a:rPr lang="en-US" b="0" i="0" dirty="0">
                <a:solidFill>
                  <a:schemeClr val="bg1"/>
                </a:solidFill>
                <a:effectLst/>
                <a:latin typeface="Lucida Calligraphy" panose="03010101010101010101" pitchFamily="66" charset="0"/>
                <a:cs typeface="Lucida Sans Unicode" panose="020B0602030504020204" pitchFamily="34" charset="0"/>
              </a:rPr>
              <a:t>Effective mass of particles is lesser.</a:t>
            </a:r>
          </a:p>
          <a:p>
            <a:pPr marL="285750" indent="-285750" algn="l">
              <a:buFont typeface="Courier New" panose="02070309020205020404" pitchFamily="49" charset="0"/>
              <a:buChar char="o"/>
            </a:pPr>
            <a:r>
              <a:rPr lang="en-US" b="0" i="0" dirty="0">
                <a:solidFill>
                  <a:schemeClr val="bg1"/>
                </a:solidFill>
                <a:effectLst/>
                <a:latin typeface="Lucida Calligraphy" panose="03010101010101010101" pitchFamily="66" charset="0"/>
                <a:cs typeface="Lucida Sans Unicode" panose="020B0602030504020204" pitchFamily="34" charset="0"/>
              </a:rPr>
              <a:t>Time between scattering events is more.</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For intrinsic </a:t>
            </a:r>
            <a:r>
              <a:rPr lang="en-US" b="0" i="0" u="none" strike="noStrike" dirty="0">
                <a:solidFill>
                  <a:schemeClr val="bg1"/>
                </a:solidFill>
                <a:effectLst/>
                <a:latin typeface="Lucida Calligraphy" panose="03010101010101010101" pitchFamily="66" charset="0"/>
                <a:cs typeface="Lucida Sans Unicode" panose="020B0602030504020204" pitchFamily="34" charset="0"/>
                <a:hlinkClick r:id="rId2">
                  <a:extLst>
                    <a:ext uri="{A12FA001-AC4F-418D-AE19-62706E023703}">
                      <ahyp:hlinkClr xmlns:ahyp="http://schemas.microsoft.com/office/drawing/2018/hyperlinkcolor" val="tx"/>
                    </a:ext>
                  </a:extLst>
                </a:hlinkClick>
              </a:rPr>
              <a:t>silicon</a:t>
            </a:r>
            <a:r>
              <a:rPr lang="en-US" b="0" i="0" dirty="0">
                <a:solidFill>
                  <a:schemeClr val="bg1"/>
                </a:solidFill>
                <a:effectLst/>
                <a:latin typeface="Lucida Calligraphy" panose="03010101010101010101" pitchFamily="66" charset="0"/>
                <a:cs typeface="Lucida Sans Unicode" panose="020B0602030504020204" pitchFamily="34" charset="0"/>
              </a:rPr>
              <a:t> at 300 K, the mobility of electrons is 1500 cm</a:t>
            </a:r>
            <a:r>
              <a:rPr lang="en-US" b="0" i="0" baseline="30000" dirty="0">
                <a:solidFill>
                  <a:schemeClr val="bg1"/>
                </a:solidFill>
                <a:effectLst/>
                <a:latin typeface="Lucida Calligraphy" panose="03010101010101010101" pitchFamily="66" charset="0"/>
                <a:cs typeface="Lucida Sans Unicode" panose="020B0602030504020204" pitchFamily="34" charset="0"/>
              </a:rPr>
              <a:t>2 </a:t>
            </a:r>
            <a:r>
              <a:rPr lang="en-US" b="0" i="0" dirty="0">
                <a:solidFill>
                  <a:schemeClr val="bg1"/>
                </a:solidFill>
                <a:effectLst/>
                <a:latin typeface="Lucida Calligraphy" panose="03010101010101010101" pitchFamily="66" charset="0"/>
                <a:cs typeface="Lucida Sans Unicode" panose="020B0602030504020204" pitchFamily="34" charset="0"/>
              </a:rPr>
              <a:t>(V∙s)</a:t>
            </a:r>
            <a:r>
              <a:rPr lang="en-US" b="0" i="0" baseline="30000" dirty="0">
                <a:solidFill>
                  <a:schemeClr val="bg1"/>
                </a:solidFill>
                <a:effectLst/>
                <a:latin typeface="Lucida Calligraphy" panose="03010101010101010101" pitchFamily="66" charset="0"/>
                <a:cs typeface="Lucida Sans Unicode" panose="020B0602030504020204" pitchFamily="34" charset="0"/>
              </a:rPr>
              <a:t>-1</a:t>
            </a:r>
            <a:r>
              <a:rPr lang="en-US" b="0" i="0" dirty="0">
                <a:solidFill>
                  <a:schemeClr val="bg1"/>
                </a:solidFill>
                <a:effectLst/>
                <a:latin typeface="Lucida Calligraphy" panose="03010101010101010101" pitchFamily="66" charset="0"/>
                <a:cs typeface="Lucida Sans Unicode" panose="020B0602030504020204" pitchFamily="34" charset="0"/>
              </a:rPr>
              <a:t> and the mobility of holes is 475 cm</a:t>
            </a:r>
            <a:r>
              <a:rPr lang="en-US" b="0" i="0" baseline="30000" dirty="0">
                <a:solidFill>
                  <a:schemeClr val="bg1"/>
                </a:solidFill>
                <a:effectLst/>
                <a:latin typeface="Lucida Calligraphy" panose="03010101010101010101" pitchFamily="66" charset="0"/>
                <a:cs typeface="Lucida Sans Unicode" panose="020B0602030504020204" pitchFamily="34" charset="0"/>
              </a:rPr>
              <a:t>2 </a:t>
            </a:r>
            <a:r>
              <a:rPr lang="en-US" b="0" i="0" dirty="0">
                <a:solidFill>
                  <a:schemeClr val="bg1"/>
                </a:solidFill>
                <a:effectLst/>
                <a:latin typeface="Lucida Calligraphy" panose="03010101010101010101" pitchFamily="66" charset="0"/>
                <a:cs typeface="Lucida Sans Unicode" panose="020B0602030504020204" pitchFamily="34" charset="0"/>
              </a:rPr>
              <a:t>(V∙s)</a:t>
            </a:r>
            <a:r>
              <a:rPr lang="en-US" b="0" i="0" baseline="30000" dirty="0">
                <a:solidFill>
                  <a:schemeClr val="bg1"/>
                </a:solidFill>
                <a:effectLst/>
                <a:latin typeface="Lucida Calligraphy" panose="03010101010101010101" pitchFamily="66" charset="0"/>
                <a:cs typeface="Lucida Sans Unicode" panose="020B0602030504020204" pitchFamily="34" charset="0"/>
              </a:rPr>
              <a:t>-1</a:t>
            </a:r>
            <a:r>
              <a:rPr lang="en-US" b="0" i="0" dirty="0">
                <a:solidFill>
                  <a:schemeClr val="bg1"/>
                </a:solidFill>
                <a:effectLst/>
                <a:latin typeface="Lucida Calligraphy" panose="03010101010101010101" pitchFamily="66" charset="0"/>
                <a:cs typeface="Lucida Sans Unicode" panose="020B0602030504020204" pitchFamily="34" charset="0"/>
              </a:rPr>
              <a:t>.</a:t>
            </a:r>
          </a:p>
          <a:p>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3286169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5650-66AF-6B8E-C9ED-26A93DC69FE3}"/>
              </a:ext>
            </a:extLst>
          </p:cNvPr>
          <p:cNvSpPr>
            <a:spLocks noGrp="1"/>
          </p:cNvSpPr>
          <p:nvPr>
            <p:ph type="title"/>
          </p:nvPr>
        </p:nvSpPr>
        <p:spPr/>
        <p:txBody>
          <a:bodyPr/>
          <a:lstStyle/>
          <a:p>
            <a:endParaRPr lang="en-IN" dirty="0"/>
          </a:p>
        </p:txBody>
      </p:sp>
      <p:pic>
        <p:nvPicPr>
          <p:cNvPr id="10" name="Picture Placeholder 9">
            <a:extLst>
              <a:ext uri="{FF2B5EF4-FFF2-40B4-BE49-F238E27FC236}">
                <a16:creationId xmlns:a16="http://schemas.microsoft.com/office/drawing/2014/main" id="{594A31F4-A076-B4FA-5FD1-E1F0049ACDC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300" r="13300"/>
          <a:stretch/>
        </p:blipFill>
        <p:spPr>
          <a:prstGeom prst="rect">
            <a:avLst/>
          </a:prstGeom>
        </p:spPr>
      </p:pic>
      <p:sp>
        <p:nvSpPr>
          <p:cNvPr id="9" name="Text Placeholder 8">
            <a:extLst>
              <a:ext uri="{FF2B5EF4-FFF2-40B4-BE49-F238E27FC236}">
                <a16:creationId xmlns:a16="http://schemas.microsoft.com/office/drawing/2014/main" id="{12D35782-5C75-32CE-4845-B6F1DC007472}"/>
              </a:ext>
            </a:extLst>
          </p:cNvPr>
          <p:cNvSpPr>
            <a:spLocks noGrp="1"/>
          </p:cNvSpPr>
          <p:nvPr>
            <p:ph type="body" sz="half" idx="2"/>
          </p:nvPr>
        </p:nvSpPr>
        <p:spPr/>
        <p:txBody>
          <a:bodyPr/>
          <a:lstStyle/>
          <a:p>
            <a:pPr marL="285750" indent="-285750">
              <a:buFont typeface="Arial" panose="020B0604020202020204" pitchFamily="34" charset="0"/>
              <a:buChar char="•"/>
            </a:pPr>
            <a:r>
              <a:rPr lang="en-US" sz="1800" b="0" i="0" kern="1200" dirty="0">
                <a:solidFill>
                  <a:srgbClr val="FFFFFF"/>
                </a:solidFill>
                <a:effectLst/>
                <a:latin typeface="Lucida Calligraphy" panose="03010101010101010101" pitchFamily="66" charset="0"/>
                <a:cs typeface="Lucida Sans Unicode" panose="020B0602030504020204" pitchFamily="34" charset="0"/>
              </a:rPr>
              <a:t>The </a:t>
            </a:r>
            <a:r>
              <a:rPr lang="en-US" sz="1800" b="1" i="0" kern="1200" dirty="0">
                <a:solidFill>
                  <a:srgbClr val="FFFFFF"/>
                </a:solidFill>
                <a:effectLst/>
                <a:latin typeface="Lucida Calligraphy" panose="03010101010101010101" pitchFamily="66" charset="0"/>
                <a:cs typeface="Lucida Sans Unicode" panose="020B0602030504020204" pitchFamily="34" charset="0"/>
              </a:rPr>
              <a:t>bond model</a:t>
            </a:r>
            <a:r>
              <a:rPr lang="en-US" sz="1800" b="0" i="0" kern="1200" dirty="0">
                <a:solidFill>
                  <a:srgbClr val="FFFFFF"/>
                </a:solidFill>
                <a:effectLst/>
                <a:latin typeface="Lucida Calligraphy" panose="03010101010101010101" pitchFamily="66" charset="0"/>
                <a:cs typeface="Lucida Sans Unicode" panose="020B0602030504020204" pitchFamily="34" charset="0"/>
              </a:rPr>
              <a:t> of electrons in silicon of valency 4 is shown here. </a:t>
            </a:r>
          </a:p>
          <a:p>
            <a:pPr marL="285750" indent="-285750">
              <a:buFont typeface="Arial" panose="020B0604020202020204" pitchFamily="34" charset="0"/>
              <a:buChar char="•"/>
            </a:pPr>
            <a:r>
              <a:rPr lang="en-US" sz="1800" b="0" i="0" kern="1200" dirty="0">
                <a:solidFill>
                  <a:srgbClr val="FFFFFF"/>
                </a:solidFill>
                <a:effectLst/>
                <a:latin typeface="Lucida Calligraphy" panose="03010101010101010101" pitchFamily="66" charset="0"/>
                <a:cs typeface="Lucida Sans Unicode" panose="020B0602030504020204" pitchFamily="34" charset="0"/>
              </a:rPr>
              <a:t>Here, when one of the free electrons (blue dots) leaves the lattice position, it creates a hole (yellow dots).</a:t>
            </a:r>
          </a:p>
          <a:p>
            <a:pPr marL="285750" indent="-285750">
              <a:buFont typeface="Arial" panose="020B0604020202020204" pitchFamily="34" charset="0"/>
              <a:buChar char="•"/>
            </a:pPr>
            <a:r>
              <a:rPr lang="en-US" sz="1800" b="0" i="0" kern="1200" dirty="0">
                <a:solidFill>
                  <a:srgbClr val="FFFFFF"/>
                </a:solidFill>
                <a:effectLst/>
                <a:latin typeface="Lucida Calligraphy" panose="03010101010101010101" pitchFamily="66" charset="0"/>
                <a:cs typeface="Lucida Sans Unicode" panose="020B0602030504020204" pitchFamily="34" charset="0"/>
              </a:rPr>
              <a:t> This hole thus created takes the opposite charge of the electron and can be imagined as positive charge carriers moving in the lattice.</a:t>
            </a:r>
            <a:endParaRPr lang="en-IN" dirty="0">
              <a:effectLst/>
              <a:latin typeface="Lucida Calligraphy" panose="03010101010101010101" pitchFamily="66" charset="0"/>
            </a:endParaRPr>
          </a:p>
          <a:p>
            <a:endParaRPr lang="en-IN" dirty="0">
              <a:latin typeface="Lucida Calligraphy" panose="03010101010101010101" pitchFamily="66" charset="0"/>
            </a:endParaRPr>
          </a:p>
        </p:txBody>
      </p:sp>
    </p:spTree>
    <p:extLst>
      <p:ext uri="{BB962C8B-B14F-4D97-AF65-F5344CB8AC3E}">
        <p14:creationId xmlns:p14="http://schemas.microsoft.com/office/powerpoint/2010/main" val="854746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35B1-15EC-3D3C-54DA-980888EFAEDE}"/>
              </a:ext>
            </a:extLst>
          </p:cNvPr>
          <p:cNvSpPr>
            <a:spLocks noGrp="1"/>
          </p:cNvSpPr>
          <p:nvPr>
            <p:ph type="title"/>
          </p:nvPr>
        </p:nvSpPr>
        <p:spPr>
          <a:xfrm>
            <a:off x="531845" y="1026367"/>
            <a:ext cx="10821955" cy="664321"/>
          </a:xfrm>
        </p:spPr>
        <p:txBody>
          <a:bodyPr>
            <a:normAutofit fontScale="90000"/>
          </a:bodyPr>
          <a:lstStyle/>
          <a:p>
            <a: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Band Theory of Semiconductors</a:t>
            </a:r>
            <a:br>
              <a:rPr lang="en-IN"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4" name="TextBox 3">
            <a:extLst>
              <a:ext uri="{FF2B5EF4-FFF2-40B4-BE49-F238E27FC236}">
                <a16:creationId xmlns:a16="http://schemas.microsoft.com/office/drawing/2014/main" id="{A6183D2C-CF1C-6BCA-19BB-A78DDA0291E1}"/>
              </a:ext>
            </a:extLst>
          </p:cNvPr>
          <p:cNvSpPr txBox="1"/>
          <p:nvPr/>
        </p:nvSpPr>
        <p:spPr>
          <a:xfrm>
            <a:off x="838200" y="1711509"/>
            <a:ext cx="8308132"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Walter </a:t>
            </a:r>
            <a:r>
              <a:rPr lang="en-US" b="0" i="0" dirty="0" err="1">
                <a:solidFill>
                  <a:schemeClr val="bg1"/>
                </a:solidFill>
                <a:effectLst/>
                <a:latin typeface="Lucida Calligraphy" panose="03010101010101010101" pitchFamily="66" charset="0"/>
                <a:cs typeface="Lucida Sans Unicode" panose="020B0602030504020204" pitchFamily="34" charset="0"/>
              </a:rPr>
              <a:t>Heitler</a:t>
            </a:r>
            <a:r>
              <a:rPr lang="en-US" b="0" i="0" dirty="0">
                <a:solidFill>
                  <a:schemeClr val="bg1"/>
                </a:solidFill>
                <a:effectLst/>
                <a:latin typeface="Lucida Calligraphy" panose="03010101010101010101" pitchFamily="66" charset="0"/>
                <a:cs typeface="Lucida Sans Unicode" panose="020B0602030504020204" pitchFamily="34" charset="0"/>
              </a:rPr>
              <a:t> and Fritz London discovered the energy bands.</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We know that the electrons in an atom are present in different energy levels.</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 When we try to assemble a lattice of a solid with N atoms, then each level of an atom must split up into N levels in the solid.</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 This splitting up of sharp and tightly packed energy levels forms </a:t>
            </a:r>
            <a:r>
              <a:rPr lang="en-US" b="1" i="0" dirty="0">
                <a:solidFill>
                  <a:schemeClr val="bg1"/>
                </a:solidFill>
                <a:effectLst/>
                <a:latin typeface="Lucida Calligraphy" panose="03010101010101010101" pitchFamily="66" charset="0"/>
                <a:cs typeface="Lucida Sans Unicode" panose="020B0602030504020204" pitchFamily="34" charset="0"/>
              </a:rPr>
              <a:t>Energy Bands</a:t>
            </a:r>
            <a:r>
              <a:rPr lang="en-US" b="0" i="0" dirty="0">
                <a:solidFill>
                  <a:schemeClr val="bg1"/>
                </a:solidFill>
                <a:effectLst/>
                <a:latin typeface="Lucida Calligraphy" panose="03010101010101010101" pitchFamily="66" charset="0"/>
                <a:cs typeface="Lucida Sans Unicode" panose="020B0602030504020204" pitchFamily="34" charset="0"/>
              </a:rPr>
              <a:t>. </a:t>
            </a:r>
          </a:p>
          <a:p>
            <a:pPr marL="285750" indent="-285750" algn="l">
              <a:buFont typeface="Arial" panose="020B0604020202020204" pitchFamily="34" charset="0"/>
              <a:buChar char="•"/>
            </a:pPr>
            <a:r>
              <a:rPr lang="en-US" b="0" i="0" dirty="0">
                <a:solidFill>
                  <a:schemeClr val="bg1"/>
                </a:solidFill>
                <a:effectLst/>
                <a:latin typeface="Lucida Calligraphy" panose="03010101010101010101" pitchFamily="66" charset="0"/>
                <a:cs typeface="Lucida Sans Unicode" panose="020B0602030504020204" pitchFamily="34" charset="0"/>
              </a:rPr>
              <a:t>The gap between adjacent bands representing a range of energies that possess no electron is called a </a:t>
            </a:r>
            <a:r>
              <a:rPr lang="en-US" b="1" i="0" dirty="0">
                <a:solidFill>
                  <a:schemeClr val="bg1"/>
                </a:solidFill>
                <a:effectLst/>
                <a:latin typeface="Lucida Calligraphy" panose="03010101010101010101" pitchFamily="66" charset="0"/>
                <a:cs typeface="Lucida Sans Unicode" panose="020B0602030504020204" pitchFamily="34" charset="0"/>
              </a:rPr>
              <a:t>Band Gap</a:t>
            </a:r>
            <a:r>
              <a:rPr lang="en-US" b="0" i="0" dirty="0">
                <a:solidFill>
                  <a:schemeClr val="bg1"/>
                </a:solidFill>
                <a:effectLst/>
                <a:latin typeface="Lucida Calligraphy" panose="03010101010101010101" pitchFamily="66" charset="0"/>
                <a:cs typeface="Lucida Sans Unicode" panose="020B0602030504020204" pitchFamily="34" charset="0"/>
              </a:rPr>
              <a:t>.</a:t>
            </a:r>
          </a:p>
          <a:p>
            <a:br>
              <a:rPr lang="en-US" dirty="0">
                <a:solidFill>
                  <a:schemeClr val="bg1"/>
                </a:solidFill>
                <a:latin typeface="Lucida Calligraphy" panose="03010101010101010101" pitchFamily="66" charset="0"/>
                <a:cs typeface="Lucida Sans Unicode" panose="020B0602030504020204" pitchFamily="34" charset="0"/>
              </a:rPr>
            </a:br>
            <a:endParaRPr lang="en-IN"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3286652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679AC-5738-1513-16D0-C0AE1FEA3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125" y="1285875"/>
            <a:ext cx="7143750" cy="4286250"/>
          </a:xfrm>
          <a:prstGeom prst="rect">
            <a:avLst/>
          </a:prstGeom>
        </p:spPr>
      </p:pic>
    </p:spTree>
    <p:extLst>
      <p:ext uri="{BB962C8B-B14F-4D97-AF65-F5344CB8AC3E}">
        <p14:creationId xmlns:p14="http://schemas.microsoft.com/office/powerpoint/2010/main" val="3528389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BF07-89A9-FF5C-6CA6-09443713111D}"/>
              </a:ext>
            </a:extLst>
          </p:cNvPr>
          <p:cNvSpPr>
            <a:spLocks noGrp="1"/>
          </p:cNvSpPr>
          <p:nvPr>
            <p:ph type="title"/>
          </p:nvPr>
        </p:nvSpPr>
        <p:spPr>
          <a:xfrm>
            <a:off x="466531" y="365125"/>
            <a:ext cx="10887269" cy="1325563"/>
          </a:xfrm>
        </p:spPr>
        <p:txBody>
          <a:bodyPr>
            <a:normAutofit fontScale="90000"/>
          </a:bodyPr>
          <a:lstStyle/>
          <a:p>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t>Conduction Band and Valence Band in Semiconductors</a:t>
            </a:r>
            <a:br>
              <a:rPr lang="en-US" b="1" i="0"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br>
              <a:rPr lang="en-US"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rPr>
            </a:br>
            <a:endParaRPr lang="en-IN" b="1" dirty="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Perpetua Titling MT" panose="02020502060505020804" pitchFamily="18" charset="0"/>
            </a:endParaRPr>
          </a:p>
        </p:txBody>
      </p:sp>
      <p:sp>
        <p:nvSpPr>
          <p:cNvPr id="3" name="Content Placeholder 2">
            <a:extLst>
              <a:ext uri="{FF2B5EF4-FFF2-40B4-BE49-F238E27FC236}">
                <a16:creationId xmlns:a16="http://schemas.microsoft.com/office/drawing/2014/main" id="{FCA4F323-2FC1-15BC-10B5-7C68402C1F31}"/>
              </a:ext>
            </a:extLst>
          </p:cNvPr>
          <p:cNvSpPr>
            <a:spLocks noGrp="1"/>
          </p:cNvSpPr>
          <p:nvPr>
            <p:ph idx="1"/>
          </p:nvPr>
        </p:nvSpPr>
        <p:spPr/>
        <p:txBody>
          <a:bodyPr>
            <a:normAutofit/>
          </a:bodyPr>
          <a:lstStyle/>
          <a:p>
            <a:r>
              <a:rPr lang="en-US" sz="1800" b="0" i="0" dirty="0">
                <a:solidFill>
                  <a:schemeClr val="bg1"/>
                </a:solidFill>
                <a:effectLst/>
                <a:latin typeface="Lucida Calligraphy" panose="03010101010101010101" pitchFamily="66" charset="0"/>
                <a:cs typeface="Lucida Sans Unicode" panose="020B0602030504020204" pitchFamily="34" charset="0"/>
              </a:rPr>
              <a:t>Valence </a:t>
            </a:r>
            <a:r>
              <a:rPr lang="en-US" sz="1800" b="0" i="0" dirty="0" err="1">
                <a:solidFill>
                  <a:schemeClr val="bg1"/>
                </a:solidFill>
                <a:effectLst/>
                <a:latin typeface="Lucida Calligraphy" panose="03010101010101010101" pitchFamily="66" charset="0"/>
                <a:cs typeface="Lucida Sans Unicode" panose="020B0602030504020204" pitchFamily="34" charset="0"/>
              </a:rPr>
              <a:t>Band:The</a:t>
            </a:r>
            <a:r>
              <a:rPr lang="en-US" sz="1800" b="0" i="0" dirty="0">
                <a:solidFill>
                  <a:schemeClr val="bg1"/>
                </a:solidFill>
                <a:effectLst/>
                <a:latin typeface="Lucida Calligraphy" panose="03010101010101010101" pitchFamily="66" charset="0"/>
                <a:cs typeface="Lucida Sans Unicode" panose="020B0602030504020204" pitchFamily="34" charset="0"/>
              </a:rPr>
              <a:t> energy band involving the energy levels of valence electrons is known as the valence band. It is the highest occupied energy band.</a:t>
            </a:r>
          </a:p>
          <a:p>
            <a:pPr algn="l"/>
            <a:r>
              <a:rPr lang="en-IN" sz="1800" b="0" i="0" dirty="0">
                <a:solidFill>
                  <a:schemeClr val="bg1"/>
                </a:solidFill>
                <a:effectLst/>
                <a:latin typeface="Lucida Calligraphy" panose="03010101010101010101" pitchFamily="66" charset="0"/>
                <a:cs typeface="Lucida Sans Unicode" panose="020B0602030504020204" pitchFamily="34" charset="0"/>
              </a:rPr>
              <a:t>Conduction Band:</a:t>
            </a:r>
            <a:r>
              <a:rPr lang="en-US" sz="1800" b="0" i="0" dirty="0">
                <a:solidFill>
                  <a:schemeClr val="bg1"/>
                </a:solidFill>
                <a:effectLst/>
                <a:latin typeface="Lucida Calligraphy" panose="03010101010101010101" pitchFamily="66" charset="0"/>
                <a:cs typeface="Lucida Sans Unicode" panose="020B0602030504020204" pitchFamily="34" charset="0"/>
              </a:rPr>
              <a:t>It is the lowest unoccupied band that includes the energy levels of positive (holes) or negative (free electrons) charge carriers. It has conducting electrons resulting in the flow of current. The conduction band in semiconductors accepts the electrons from the valence band.</a:t>
            </a:r>
            <a:br>
              <a:rPr lang="en-US" sz="1800" dirty="0">
                <a:solidFill>
                  <a:schemeClr val="bg1"/>
                </a:solidFill>
                <a:latin typeface="Lucida Calligraphy" panose="03010101010101010101" pitchFamily="66" charset="0"/>
                <a:cs typeface="Lucida Sans Unicode" panose="020B0602030504020204" pitchFamily="34" charset="0"/>
              </a:rPr>
            </a:br>
            <a:br>
              <a:rPr lang="en-US" sz="1800" dirty="0">
                <a:solidFill>
                  <a:schemeClr val="bg1"/>
                </a:solidFill>
                <a:latin typeface="Lucida Calligraphy" panose="03010101010101010101" pitchFamily="66" charset="0"/>
                <a:cs typeface="Lucida Sans Unicode" panose="020B0602030504020204" pitchFamily="34" charset="0"/>
              </a:rPr>
            </a:br>
            <a:endParaRPr lang="en-IN" sz="1800" dirty="0">
              <a:solidFill>
                <a:schemeClr val="bg1"/>
              </a:solidFill>
              <a:latin typeface="Lucida Calligraphy" panose="03010101010101010101" pitchFamily="66" charset="0"/>
              <a:cs typeface="Lucida Sans Unicode" panose="020B0602030504020204" pitchFamily="34" charset="0"/>
            </a:endParaRPr>
          </a:p>
        </p:txBody>
      </p:sp>
    </p:spTree>
    <p:extLst>
      <p:ext uri="{BB962C8B-B14F-4D97-AF65-F5344CB8AC3E}">
        <p14:creationId xmlns:p14="http://schemas.microsoft.com/office/powerpoint/2010/main" val="4061606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0.8|2.7|3.6|5.3|4.1|6.4|2.6|5.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668</TotalTime>
  <Words>2248</Words>
  <Application>Microsoft Office PowerPoint</Application>
  <PresentationFormat>Widescreen</PresentationFormat>
  <Paragraphs>185</Paragraphs>
  <Slides>30</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Bradley Hand ITC</vt:lpstr>
      <vt:lpstr>Calibri</vt:lpstr>
      <vt:lpstr>Calibri Light</vt:lpstr>
      <vt:lpstr>Courier New</vt:lpstr>
      <vt:lpstr>Lucida Calligraphy</vt:lpstr>
      <vt:lpstr>Lucida Sans Unicode</vt:lpstr>
      <vt:lpstr>Perpetua Titling MT</vt:lpstr>
      <vt:lpstr>Tahoma</vt:lpstr>
      <vt:lpstr>Times New Roman</vt:lpstr>
      <vt:lpstr>Wingdings</vt:lpstr>
      <vt:lpstr>Office Theme</vt:lpstr>
      <vt:lpstr>PowerPoint Presentation</vt:lpstr>
      <vt:lpstr>  Table of Content  </vt:lpstr>
      <vt:lpstr>What are Semiconductors?  </vt:lpstr>
      <vt:lpstr>  Holes and Electrons in Semiconductors  </vt:lpstr>
      <vt:lpstr>Mobility of Electrons and Holes  </vt:lpstr>
      <vt:lpstr>PowerPoint Presentation</vt:lpstr>
      <vt:lpstr>Band Theory of Semiconductors  </vt:lpstr>
      <vt:lpstr>PowerPoint Presentation</vt:lpstr>
      <vt:lpstr>  Conduction Band and Valence Band in Semiconductors  </vt:lpstr>
      <vt:lpstr>  What is Fermi Level in Semiconductors?  </vt:lpstr>
      <vt:lpstr> Properties of Semiconductors  </vt:lpstr>
      <vt:lpstr>  Why does the Resistivity of Semiconductors go down with Temperature?  </vt:lpstr>
      <vt:lpstr>PowerPoint Presentation</vt:lpstr>
      <vt:lpstr>Types of Semiconductors </vt:lpstr>
      <vt:lpstr>Intrinsic semiconductor </vt:lpstr>
      <vt:lpstr>PowerPoint Presentation</vt:lpstr>
      <vt:lpstr>                                                  Energy Band Diagram of Intrinsic Semiconductor</vt:lpstr>
      <vt:lpstr>Extrinsic Semiconductor </vt:lpstr>
      <vt:lpstr>N-Type Semiconductor</vt:lpstr>
      <vt:lpstr>P-Type Semiconductor</vt:lpstr>
      <vt:lpstr>  Difference Between Intrinsic and Extrinsic Semiconductors  </vt:lpstr>
      <vt:lpstr>P-N Junction Diodes</vt:lpstr>
      <vt:lpstr> Applications of Semiconductors  </vt:lpstr>
      <vt:lpstr> Uses of Semiconductors in Everyday life </vt:lpstr>
      <vt:lpstr>Industrial Uses of Semiconductors</vt:lpstr>
      <vt:lpstr>Importance of Semiconductors </vt:lpstr>
      <vt:lpstr>PowerPoint Presentation</vt:lpstr>
      <vt:lpstr>PowerPoint Presentation</vt:lpstr>
      <vt:lpstr>Types of Semiconductors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Semiconductors?  </dc:title>
  <dc:creator>Racheet Saraswat</dc:creator>
  <cp:lastModifiedBy>Racheet Saraswat</cp:lastModifiedBy>
  <cp:revision>16</cp:revision>
  <dcterms:created xsi:type="dcterms:W3CDTF">2023-01-04T05:55:05Z</dcterms:created>
  <dcterms:modified xsi:type="dcterms:W3CDTF">2023-01-09T19:22:27Z</dcterms:modified>
</cp:coreProperties>
</file>