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PT Sans Narrow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CF28EF-0841-412A-871E-4646A196DF41}">
  <a:tblStyle styleId="{FBCF28EF-0841-412A-871E-4646A196D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a424067e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a424067e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424067e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424067e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424067e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a424067e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a424067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a424067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a424067e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a424067e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a424067e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a424067e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a424067e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a424067e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16d3c3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16d3c3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c16d3c3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c16d3c3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c16d3c3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c16d3c3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a424067e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a424067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a42406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a42406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c16d3c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c16d3c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488944b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488944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488944b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488944b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05a065d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05a065d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88944b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88944b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488944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488944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88944b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88944b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488944b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488944b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424067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a424067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424067e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424067e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424067e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424067e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424067e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424067e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0dce34c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0dce34c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a424067e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a424067e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a424067e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a424067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424067e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424067e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71438" y="71438"/>
            <a:ext cx="9001200" cy="5000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pi.org/project/truecas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pacy.io/api/entityruler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uggingface.co/model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ordnetweb.princeton.edu/perl/webwn?s=Name&amp;sub=Search+WordNet&amp;o2=&amp;o0=1&amp;o8=1&amp;o1=1&amp;o7=&amp;o5=&amp;o9=&amp;o6=&amp;o3=&amp;o4=&amp;h=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_SsYINrEop6xSrymDvL9293BCAxPLugc31gkixp3xFs/edit#gid=54173655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owardsdatascience.com/conditional-random-fields-explained-e5b8256da776" TargetMode="External"/><Relationship Id="rId4" Type="http://schemas.openxmlformats.org/officeDocument/2006/relationships/hyperlink" Target="https://medium.com/@raghavaggarwal0089/bi-lstm-bc3d68da8bd0" TargetMode="External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ryswivl.com/blog/customer-experience/10-easy-nlp-nlu-tools-for-tagging-data/" TargetMode="External"/><Relationship Id="rId4" Type="http://schemas.openxmlformats.org/officeDocument/2006/relationships/hyperlink" Target="https://pypi.org/project/spacy-annotator/" TargetMode="External"/><Relationship Id="rId5" Type="http://schemas.openxmlformats.org/officeDocument/2006/relationships/hyperlink" Target="https://github.com/heartexlabs/awesome-data-labeling" TargetMode="External"/><Relationship Id="rId6" Type="http://schemas.openxmlformats.org/officeDocument/2006/relationships/hyperlink" Target="https://docs.dataturks.com/" TargetMode="External"/><Relationship Id="rId7" Type="http://schemas.openxmlformats.org/officeDocument/2006/relationships/hyperlink" Target="https://www.mturk.com/" TargetMode="External"/><Relationship Id="rId8" Type="http://schemas.openxmlformats.org/officeDocument/2006/relationships/hyperlink" Target="https://www.ontotext.com/solutions/semantic-taggin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22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40">
                <a:latin typeface="Arial"/>
                <a:ea typeface="Arial"/>
                <a:cs typeface="Arial"/>
                <a:sym typeface="Arial"/>
              </a:rPr>
              <a:t>Discussio</a:t>
            </a:r>
            <a:r>
              <a:rPr lang="en" sz="4740">
                <a:latin typeface="Arial"/>
                <a:ea typeface="Arial"/>
                <a:cs typeface="Arial"/>
                <a:sym typeface="Arial"/>
              </a:rPr>
              <a:t>n </a:t>
            </a:r>
            <a:endParaRPr sz="474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74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40">
                <a:latin typeface="Arial"/>
                <a:ea typeface="Arial"/>
                <a:cs typeface="Arial"/>
                <a:sym typeface="Arial"/>
              </a:rPr>
              <a:t>Data Science Project</a:t>
            </a:r>
            <a:endParaRPr sz="47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Presenter</a:t>
            </a:r>
            <a:r>
              <a:rPr lang="en"/>
              <a:t> - Shubham Sunwalka 					Mentors - Rishi, Abhishek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/>
              <a:t>(</a:t>
            </a:r>
            <a:r>
              <a:rPr lang="en"/>
              <a:t>Data Scientist)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Date -  xx xxxx 2021 | x.xx PM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" y="175350"/>
            <a:ext cx="8908675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5" y="4569025"/>
            <a:ext cx="8908675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Solution: </a:t>
            </a:r>
            <a:r>
              <a:rPr lang="en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Truecase</a:t>
            </a:r>
            <a:r>
              <a:rPr lang="en" sz="2000"/>
              <a:t> Package.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- 3</a:t>
            </a:r>
            <a:endParaRPr sz="5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04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</a:t>
            </a:r>
            <a:r>
              <a:rPr lang="en" sz="2400" u="sng"/>
              <a:t>NER spacy run</a:t>
            </a:r>
            <a:r>
              <a:rPr lang="en" sz="2400"/>
              <a:t> {tag = (“ORG”)}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Pondering Point: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No. of Technologies Extracted: 34/112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 number of Technologies Extraction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						</a:t>
            </a:r>
            <a:r>
              <a:rPr b="1" lang="en" sz="2700"/>
              <a:t>HOW ????</a:t>
            </a:r>
            <a:endParaRPr b="1"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/>
              <a:t>	</a:t>
            </a:r>
            <a:endParaRPr b="1" sz="27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- 4</a:t>
            </a:r>
            <a:endParaRPr sz="504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Truecasing|NER spacy run|More Tags</a:t>
            </a:r>
            <a:r>
              <a:rPr lang="en" sz="2400"/>
              <a:t> </a:t>
            </a:r>
            <a:endParaRPr sz="2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{tag = “ORG”, “PERSON”, “PRODUCT”, etc}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number of Technologies : 48/112</a:t>
            </a:r>
            <a:endParaRPr b="1" sz="2700"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198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- 5</a:t>
            </a:r>
            <a:endParaRPr sz="504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009926"/>
            <a:ext cx="8520600" cy="3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Truecasing|NER spacy run|Own Vocabulary(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Entity Ruler</a:t>
            </a:r>
            <a:r>
              <a:rPr lang="en" sz="2400" u="sng"/>
              <a:t>)</a:t>
            </a:r>
            <a:r>
              <a:rPr lang="en" sz="2400"/>
              <a:t> </a:t>
            </a:r>
            <a:endParaRPr sz="2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{tag = “ORG”, “PERSON”, “PRODUCT”, etc}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Added Technologies into spacy’s Entity Ruler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{label:”ORG”, pattern:”Technology Name”}</a:t>
            </a:r>
            <a:endParaRPr sz="24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number of Technologies : 50/112</a:t>
            </a:r>
            <a:endParaRPr b="1" sz="2700"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875" y="3175025"/>
            <a:ext cx="71725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- 6</a:t>
            </a:r>
            <a:endParaRPr sz="5040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Truecasing|NER spacy run|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Hugging Face</a:t>
            </a:r>
            <a:r>
              <a:rPr lang="en" sz="2400" u="sng"/>
              <a:t> Models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Tried Different Models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 (large-flair):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number of Technologies : 52/112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Ponder Point: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 Proper Documentation and extension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Explore and Exhaust spacy </a:t>
            </a:r>
            <a:endParaRPr b="1" sz="2700"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- 7</a:t>
            </a:r>
            <a:endParaRPr sz="504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Truecasing|NER spacy run|More POS tags</a:t>
            </a:r>
            <a:r>
              <a:rPr lang="en" sz="2400"/>
              <a:t> </a:t>
            </a:r>
            <a:r>
              <a:rPr lang="en" sz="2400"/>
              <a:t>(Noun, etc)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number of Technologies : 93/112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Drawbacks: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Very High False Positives</a:t>
            </a:r>
            <a:endParaRPr b="1" sz="2700"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- 8</a:t>
            </a:r>
            <a:endParaRPr sz="5040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String Match(Technology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Words</a:t>
            </a:r>
            <a:r>
              <a:rPr lang="en" sz="2400" u="sng"/>
              <a:t>)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Decreased</a:t>
            </a:r>
            <a:r>
              <a:rPr lang="en" sz="1900"/>
              <a:t> number of FP, FN : 49, 69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Drawbacks: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High False Positives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Reduced True Positives to 67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- 9</a:t>
            </a:r>
            <a:endParaRPr sz="5040"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String Match(Technology)+NER spacy run(English Words)</a:t>
            </a:r>
            <a:endParaRPr sz="2400" u="sng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Decreased</a:t>
            </a:r>
            <a:r>
              <a:rPr lang="en" sz="1900"/>
              <a:t> number of FP, FN : 55, 39.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TP to 77 from 67 before.</a:t>
            </a:r>
            <a:endParaRPr sz="19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Drawbacks: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High False Positives</a:t>
            </a:r>
            <a:endParaRPr sz="2400"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- 10</a:t>
            </a:r>
            <a:endParaRPr sz="5040"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String Match(Technology)+NER spacy run(English Words)|| Multiwords Handling</a:t>
            </a:r>
            <a:endParaRPr sz="2400" u="sng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Lowest</a:t>
            </a:r>
            <a:r>
              <a:rPr lang="en" sz="1900"/>
              <a:t> number of FP : 36</a:t>
            </a:r>
            <a:endParaRPr sz="19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Drawbacks: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Still High False Positives</a:t>
            </a:r>
            <a:endParaRPr sz="2400"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12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Latest Accuracy Figures:100 Profiles</a:t>
            </a:r>
            <a:endParaRPr sz="5040"/>
          </a:p>
        </p:txBody>
      </p:sp>
      <p:graphicFrame>
        <p:nvGraphicFramePr>
          <p:cNvPr id="219" name="Google Shape;219;p32"/>
          <p:cNvGraphicFramePr/>
          <p:nvPr/>
        </p:nvGraphicFramePr>
        <p:xfrm>
          <a:off x="446550" y="11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{FBCF28EF-0841-412A-871E-4646A196DF41}</a:tableStyleId>
              </a:tblPr>
              <a:tblGrid>
                <a:gridCol w="1493225"/>
                <a:gridCol w="765200"/>
                <a:gridCol w="843650"/>
                <a:gridCol w="922725"/>
                <a:gridCol w="1605025"/>
                <a:gridCol w="1174700"/>
                <a:gridCol w="1581225"/>
              </a:tblGrid>
              <a:tr h="9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Precision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Recall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F1 Score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112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384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60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0.1801951659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0.4270833333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0.2534532416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Simple Spacy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48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79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124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0.2235714286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0.1460378788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0.1766724838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Spacy | Tags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93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370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79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0.1585209513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0.3379318182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0.2158081356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Spacy | Own Vocabulary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50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99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122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0.20825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0.1511136364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0.1751396724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Flair (En Large)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52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84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120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0.205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0.1375378788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0.1646256773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459525" y="1380175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3212775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4134000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5937775" y="13480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8662775" y="1308225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Problem Statement</a:t>
            </a:r>
            <a:endParaRPr sz="504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Technologies Extraction From Linkedin Summaries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Data Available-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Technologies Names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Scraped Linkedin Profiles</a:t>
            </a:r>
            <a:endParaRPr sz="240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12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Latest Accuracy Fig:100 Profiles</a:t>
            </a:r>
            <a:endParaRPr sz="3540"/>
          </a:p>
        </p:txBody>
      </p:sp>
      <p:graphicFrame>
        <p:nvGraphicFramePr>
          <p:cNvPr id="231" name="Google Shape;231;p33"/>
          <p:cNvGraphicFramePr/>
          <p:nvPr/>
        </p:nvGraphicFramePr>
        <p:xfrm>
          <a:off x="251100" y="11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{FBCF28EF-0841-412A-871E-4646A196DF41}</a:tableStyleId>
              </a:tblPr>
              <a:tblGrid>
                <a:gridCol w="2253475"/>
                <a:gridCol w="733400"/>
                <a:gridCol w="713700"/>
                <a:gridCol w="681725"/>
                <a:gridCol w="1596525"/>
                <a:gridCol w="1105600"/>
                <a:gridCol w="1496775"/>
              </a:tblGrid>
              <a:tr h="9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Precision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Recall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F1 Score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|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Technology(Dictionary)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67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49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69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0.2698214286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0.243530303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0.2560026205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(Technology) &amp; NER-spacy (English Words)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77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55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39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0.2700865801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0.2680151515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0.2567012987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(Technology) &amp; NER-spacy (English Words) with Multiwords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68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36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48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0.2410714286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0.2119545455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0.2168333333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3004575" y="13480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3720950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4471175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5423425" y="17088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7986575" y="1633975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12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Latest Accuracy Fig:</a:t>
            </a:r>
            <a:r>
              <a:rPr lang="en" sz="5040"/>
              <a:t>1000 </a:t>
            </a:r>
            <a:r>
              <a:rPr lang="en" sz="504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Profiles</a:t>
            </a:r>
            <a:endParaRPr sz="3540"/>
          </a:p>
        </p:txBody>
      </p:sp>
      <p:graphicFrame>
        <p:nvGraphicFramePr>
          <p:cNvPr id="243" name="Google Shape;243;p34"/>
          <p:cNvGraphicFramePr/>
          <p:nvPr/>
        </p:nvGraphicFramePr>
        <p:xfrm>
          <a:off x="251100" y="11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{FBCF28EF-0841-412A-871E-4646A196DF41}</a:tableStyleId>
              </a:tblPr>
              <a:tblGrid>
                <a:gridCol w="2253475"/>
                <a:gridCol w="733400"/>
                <a:gridCol w="713700"/>
                <a:gridCol w="681725"/>
                <a:gridCol w="1596525"/>
                <a:gridCol w="1105600"/>
                <a:gridCol w="1496775"/>
              </a:tblGrid>
              <a:tr h="9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Precision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Recall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F1 Score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(Technology)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542</a:t>
                      </a:r>
                      <a:endParaRPr b="1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96</a:t>
                      </a:r>
                      <a:endParaRPr b="1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0.2177655</a:t>
                      </a:r>
                      <a:endParaRPr b="1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0.2307692</a:t>
                      </a:r>
                      <a:endParaRPr b="1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0.2224381</a:t>
                      </a:r>
                      <a:endParaRPr b="1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(Technology) &amp; NER-spacy (English Words) with Multiwords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603</a:t>
                      </a:r>
                      <a:endParaRPr sz="17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132</a:t>
                      </a:r>
                      <a:endParaRPr sz="17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184</a:t>
                      </a:r>
                      <a:endParaRPr sz="17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0.2303600495</a:t>
                      </a:r>
                      <a:endParaRPr sz="17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0.21885093</a:t>
                      </a:r>
                      <a:endParaRPr sz="17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0.2191191392</a:t>
                      </a:r>
                      <a:endParaRPr sz="17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004575" y="13480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3720950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4471175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5423425" y="17088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7986575" y="1633975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●"/>
            </a:pPr>
            <a:r>
              <a:rPr b="1" lang="en" sz="2200">
                <a:solidFill>
                  <a:srgbClr val="CC0000"/>
                </a:solidFill>
              </a:rPr>
              <a:t>TRAINING DATA</a:t>
            </a:r>
            <a:endParaRPr b="1" sz="2200">
              <a:solidFill>
                <a:srgbClr val="CC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Ops Team / Data Science Team (Skilled Tagging) ??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Human Intervention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High Amount of Time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Summaries - Improper English</a:t>
            </a:r>
            <a:endParaRPr sz="22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Cases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Punctuations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Gramatically Incorrect, etc...</a:t>
            </a:r>
            <a:endParaRPr sz="2000"/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Future Approaches</a:t>
            </a:r>
            <a:endParaRPr sz="5040"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311700" y="1266325"/>
            <a:ext cx="85206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No Training Data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Regex </a:t>
            </a:r>
            <a:endParaRPr sz="2400"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All Pattern Known ??</a:t>
            </a:r>
            <a:endParaRPr sz="2400"/>
          </a:p>
          <a:p>
            <a:pPr indent="-36727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84"/>
              <a:buChar char="○"/>
            </a:pPr>
            <a:r>
              <a:rPr lang="en" sz="2183"/>
              <a:t>Rule Based on Relationship</a:t>
            </a:r>
            <a:endParaRPr sz="2183"/>
          </a:p>
          <a:p>
            <a:pPr indent="-367270" lvl="2" marL="1371600" rtl="0" algn="l">
              <a:spcBef>
                <a:spcPts val="0"/>
              </a:spcBef>
              <a:spcAft>
                <a:spcPts val="0"/>
              </a:spcAft>
              <a:buSzPts val="2184"/>
              <a:buChar char="■"/>
            </a:pPr>
            <a:r>
              <a:rPr lang="en" sz="2183"/>
              <a:t>Subject, Object, Verb triplets Extraction (Relation)</a:t>
            </a:r>
            <a:endParaRPr sz="2183"/>
          </a:p>
          <a:p>
            <a:pPr indent="-367270" lvl="3" marL="1828800" rtl="0" algn="l">
              <a:spcBef>
                <a:spcPts val="0"/>
              </a:spcBef>
              <a:spcAft>
                <a:spcPts val="0"/>
              </a:spcAft>
              <a:buSzPts val="2184"/>
              <a:buChar char="●"/>
            </a:pPr>
            <a:r>
              <a:rPr lang="en" sz="2183"/>
              <a:t>eg </a:t>
            </a:r>
            <a:r>
              <a:rPr b="1" lang="en" sz="2183"/>
              <a:t>I am working at</a:t>
            </a:r>
            <a:r>
              <a:rPr lang="en" sz="2183"/>
              <a:t> </a:t>
            </a:r>
            <a:r>
              <a:rPr lang="en" sz="2183" u="sng"/>
              <a:t>Slintel</a:t>
            </a:r>
            <a:r>
              <a:rPr lang="en" sz="2183"/>
              <a:t> as a Data Science Intern.</a:t>
            </a:r>
            <a:endParaRPr sz="2183"/>
          </a:p>
          <a:p>
            <a:pPr indent="-367270" lvl="1" marL="914400" rtl="0" algn="l">
              <a:spcBef>
                <a:spcPts val="0"/>
              </a:spcBef>
              <a:spcAft>
                <a:spcPts val="0"/>
              </a:spcAft>
              <a:buSzPts val="2184"/>
              <a:buChar char="○"/>
            </a:pPr>
            <a:r>
              <a:rPr lang="en" sz="2183"/>
              <a:t>TF-IDF</a:t>
            </a:r>
            <a:endParaRPr sz="2183"/>
          </a:p>
          <a:p>
            <a:pPr indent="-367270" lvl="2" marL="1371600" rtl="0" algn="l">
              <a:spcBef>
                <a:spcPts val="0"/>
              </a:spcBef>
              <a:spcAft>
                <a:spcPts val="0"/>
              </a:spcAft>
              <a:buSzPts val="2184"/>
              <a:buChar char="■"/>
            </a:pPr>
            <a:r>
              <a:rPr lang="en" sz="2183"/>
              <a:t>Preprocessing Limitations (Multiwords Company, etc)</a:t>
            </a:r>
            <a:endParaRPr sz="2183"/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Future Approaches</a:t>
            </a:r>
            <a:endParaRPr sz="5040"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266325"/>
            <a:ext cx="85206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No Training Data (</a:t>
            </a:r>
            <a:r>
              <a:rPr lang="en" sz="2400"/>
              <a:t>contd.</a:t>
            </a:r>
            <a:r>
              <a:rPr b="1" lang="en" sz="2400"/>
              <a:t>)</a:t>
            </a:r>
            <a:r>
              <a:rPr lang="en" sz="2400"/>
              <a:t> </a:t>
            </a:r>
            <a:endParaRPr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Scoring on Words 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Greenhouse (ORG) +ve score, Greenhouse Gas (-ve) score.</a:t>
            </a:r>
            <a:endParaRPr sz="2000"/>
          </a:p>
          <a:p>
            <a:pPr indent="-3556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 Manual Work.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 High Amount of Word Embeddings.</a:t>
            </a:r>
            <a:endParaRPr sz="2000"/>
          </a:p>
        </p:txBody>
      </p:sp>
      <p:sp>
        <p:nvSpPr>
          <p:cNvPr id="270" name="Google Shape;27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Future Approaches</a:t>
            </a:r>
            <a:endParaRPr sz="5040"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250175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Training Data</a:t>
            </a:r>
            <a:r>
              <a:rPr lang="en" sz="2400"/>
              <a:t> (</a:t>
            </a:r>
            <a:r>
              <a:rPr b="1" lang="en" sz="2400"/>
              <a:t>MAJOR SHORTCOMING</a:t>
            </a:r>
            <a:r>
              <a:rPr lang="en" sz="2400"/>
              <a:t>)</a:t>
            </a:r>
            <a:endParaRPr sz="2400"/>
          </a:p>
          <a:p>
            <a:pPr indent="-367270" lvl="1" marL="914400" rtl="0" algn="l">
              <a:spcBef>
                <a:spcPts val="0"/>
              </a:spcBef>
              <a:spcAft>
                <a:spcPts val="0"/>
              </a:spcAft>
              <a:buSzPts val="2184"/>
              <a:buChar char="○"/>
            </a:pPr>
            <a:r>
              <a:rPr lang="en" sz="2183"/>
              <a:t>Train spacy NER on our Data</a:t>
            </a:r>
            <a:endParaRPr sz="2183"/>
          </a:p>
          <a:p>
            <a:pPr indent="-36727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84"/>
              <a:buChar char="■"/>
            </a:pPr>
            <a:r>
              <a:t/>
            </a:r>
            <a:endParaRPr sz="2183"/>
          </a:p>
          <a:p>
            <a:pPr indent="-367270" lvl="1" marL="914400" rtl="0" algn="l">
              <a:spcBef>
                <a:spcPts val="0"/>
              </a:spcBef>
              <a:spcAft>
                <a:spcPts val="0"/>
              </a:spcAft>
              <a:buSzPts val="2184"/>
              <a:buChar char="○"/>
            </a:pPr>
            <a:r>
              <a:rPr lang="en" sz="2183"/>
              <a:t>Neural Networks Training like</a:t>
            </a:r>
            <a:endParaRPr sz="2183"/>
          </a:p>
          <a:p>
            <a:pPr indent="-367270" lvl="2" marL="1371600" rtl="0" algn="l">
              <a:spcBef>
                <a:spcPts val="0"/>
              </a:spcBef>
              <a:spcAft>
                <a:spcPts val="0"/>
              </a:spcAft>
              <a:buSzPts val="2184"/>
              <a:buChar char="■"/>
            </a:pPr>
            <a:r>
              <a:rPr lang="en" sz="2183" u="sng">
                <a:solidFill>
                  <a:schemeClr val="hlink"/>
                </a:solidFill>
                <a:hlinkClick r:id="rId3"/>
              </a:rPr>
              <a:t>CRF</a:t>
            </a:r>
            <a:r>
              <a:rPr lang="en" sz="2183"/>
              <a:t>, LSTM ,</a:t>
            </a:r>
            <a:r>
              <a:rPr lang="en" sz="2183" u="sng">
                <a:solidFill>
                  <a:schemeClr val="hlink"/>
                </a:solidFill>
                <a:hlinkClick r:id="rId4"/>
              </a:rPr>
              <a:t>Bi-directional LSTM</a:t>
            </a:r>
            <a:r>
              <a:rPr lang="en" sz="2183"/>
              <a:t>, fine tuning NN’s, etc</a:t>
            </a:r>
            <a:endParaRPr sz="218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4000" y="2310450"/>
            <a:ext cx="5552300" cy="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Future Approaches</a:t>
            </a:r>
            <a:endParaRPr sz="5040"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250175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Training Data</a:t>
            </a:r>
            <a:r>
              <a:rPr lang="en" sz="2400"/>
              <a:t> (</a:t>
            </a:r>
            <a:r>
              <a:rPr b="1" lang="en" sz="2400"/>
              <a:t>MAJOR SHORTCOMING</a:t>
            </a:r>
            <a:r>
              <a:rPr lang="en" sz="2400"/>
              <a:t>) contd...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BOW / Classifier</a:t>
            </a:r>
            <a:endParaRPr sz="2000"/>
          </a:p>
          <a:p>
            <a:pPr indent="-3810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000"/>
              <a:t>Summaries-&gt; BOW -&gt; eg Greenhouse </a:t>
            </a:r>
            <a:endParaRPr sz="218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6" name="Google Shape;286;p39"/>
          <p:cNvCxnSpPr/>
          <p:nvPr/>
        </p:nvCxnSpPr>
        <p:spPr>
          <a:xfrm flipH="1" rot="10800000">
            <a:off x="6208350" y="2173400"/>
            <a:ext cx="3603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9"/>
          <p:cNvCxnSpPr/>
          <p:nvPr/>
        </p:nvCxnSpPr>
        <p:spPr>
          <a:xfrm>
            <a:off x="6216025" y="2548850"/>
            <a:ext cx="345000" cy="3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9"/>
          <p:cNvSpPr txBox="1"/>
          <p:nvPr/>
        </p:nvSpPr>
        <p:spPr>
          <a:xfrm>
            <a:off x="6583950" y="2058275"/>
            <a:ext cx="21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Relevant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6568650" y="2778825"/>
            <a:ext cx="20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Non Relevant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Tool Links: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https://tryswivl.com/blog/customer-experience/10-easy-nlp-nlu-tools-for-tagging-data/</a:t>
            </a:r>
            <a:endParaRPr sz="1150" u="sng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https://pypi.org/project/spacy-annotator/</a:t>
            </a:r>
            <a:endParaRPr sz="1150" u="sng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https://github.com/heartexlabs/awesome-data-labeling</a:t>
            </a:r>
            <a:endParaRPr sz="1150" u="sng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https://docs.dataturks.com/</a:t>
            </a:r>
            <a:endParaRPr sz="1150" u="sng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https://www.mturk.com/</a:t>
            </a:r>
            <a:endParaRPr sz="1150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https://www.ontotext.com/solutions/semantic-tagging/</a:t>
            </a:r>
            <a:endParaRPr/>
          </a:p>
        </p:txBody>
      </p:sp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1688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 THANK YOU TEAM !! </a:t>
            </a:r>
            <a:endParaRPr/>
          </a:p>
        </p:txBody>
      </p:sp>
      <p:sp>
        <p:nvSpPr>
          <p:cNvPr id="302" name="Google Shape;30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50" y="2396275"/>
            <a:ext cx="3665069" cy="24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Important Requirement</a:t>
            </a:r>
            <a:endParaRPr sz="504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Tagged Dataset for Obtaining Accuracy Matrix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Solution</a:t>
            </a:r>
            <a:endParaRPr sz="2400" u="sng"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Manually Tagged Data with Context|String Match Run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Drawback</a:t>
            </a:r>
            <a:endParaRPr sz="2400" u="sng"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Human Intervention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Takes high amount of time</a:t>
            </a:r>
            <a:endParaRPr sz="24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Important Requirement(2)</a:t>
            </a:r>
            <a:endParaRPr sz="504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Accuracy Matrix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Decided to Use Confusion Matrix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True Positive (TP)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False Positive (FP)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False Negative (FN)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True Negative (TN)</a:t>
            </a:r>
            <a:endParaRPr sz="2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850" y="2255100"/>
            <a:ext cx="4074650" cy="27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392200"/>
            <a:ext cx="8520600" cy="4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Precision </a:t>
            </a:r>
            <a:r>
              <a:rPr lang="en"/>
              <a:t>(</a:t>
            </a:r>
            <a:r>
              <a:rPr b="1" lang="en"/>
              <a:t>true</a:t>
            </a:r>
            <a:r>
              <a:rPr lang="en"/>
              <a:t> positives/</a:t>
            </a:r>
            <a:r>
              <a:rPr b="1" lang="en"/>
              <a:t>predicted</a:t>
            </a:r>
            <a:r>
              <a:rPr lang="en"/>
              <a:t> positives)=</a:t>
            </a:r>
            <a:r>
              <a:rPr b="1" lang="en"/>
              <a:t>TP/TP+FP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Recall </a:t>
            </a:r>
            <a:r>
              <a:rPr lang="en"/>
              <a:t>(</a:t>
            </a:r>
            <a:r>
              <a:rPr b="1" lang="en"/>
              <a:t>true</a:t>
            </a:r>
            <a:r>
              <a:rPr lang="en"/>
              <a:t> positives/</a:t>
            </a:r>
            <a:r>
              <a:rPr b="1" lang="en"/>
              <a:t>all</a:t>
            </a:r>
            <a:r>
              <a:rPr lang="en"/>
              <a:t> </a:t>
            </a:r>
            <a:r>
              <a:rPr b="1" lang="en"/>
              <a:t>actual</a:t>
            </a:r>
            <a:r>
              <a:rPr lang="en"/>
              <a:t> positives)=</a:t>
            </a:r>
            <a:r>
              <a:rPr b="1" lang="en"/>
              <a:t>TP/TP+FN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 Score : Harmonic Mean of Precision and Recall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2*(precision*recall)/(precision+recall)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Range : (0,1)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Higher the better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485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Approach Type :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19"/>
          <p:cNvCxnSpPr>
            <a:stCxn id="111" idx="2"/>
            <a:endCxn id="112" idx="0"/>
          </p:cNvCxnSpPr>
          <p:nvPr/>
        </p:nvCxnSpPr>
        <p:spPr>
          <a:xfrm flipH="1" rot="-5400000">
            <a:off x="5133300" y="63445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19"/>
          <p:cNvCxnSpPr>
            <a:stCxn id="114" idx="0"/>
            <a:endCxn id="111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" name="Google Shape;115;p19"/>
          <p:cNvCxnSpPr>
            <a:stCxn id="114" idx="2"/>
            <a:endCxn id="116" idx="0"/>
          </p:cNvCxnSpPr>
          <p:nvPr/>
        </p:nvCxnSpPr>
        <p:spPr>
          <a:xfrm flipH="1" rot="-5400000">
            <a:off x="2699400" y="2312150"/>
            <a:ext cx="685800" cy="481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2" idx="2"/>
            <a:endCxn id="118" idx="0"/>
          </p:cNvCxnSpPr>
          <p:nvPr/>
        </p:nvCxnSpPr>
        <p:spPr>
          <a:xfrm flipH="1" rot="-5400000">
            <a:off x="6112500" y="2439650"/>
            <a:ext cx="672300" cy="2127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9" name="Google Shape;119;p19"/>
          <p:cNvCxnSpPr>
            <a:stCxn id="120" idx="0"/>
            <a:endCxn id="112" idx="2"/>
          </p:cNvCxnSpPr>
          <p:nvPr/>
        </p:nvCxnSpPr>
        <p:spPr>
          <a:xfrm rot="-5400000">
            <a:off x="5406900" y="1960100"/>
            <a:ext cx="685800" cy="118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>
            <a:stCxn id="122" idx="0"/>
            <a:endCxn id="120" idx="2"/>
          </p:cNvCxnSpPr>
          <p:nvPr/>
        </p:nvCxnSpPr>
        <p:spPr>
          <a:xfrm rot="-5400000">
            <a:off x="4306000" y="3049150"/>
            <a:ext cx="638400" cy="10638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DATASET TYPE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NO TRAINING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840400" y="2882000"/>
            <a:ext cx="1428900" cy="3936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PRE-TRAINED MODEL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572000" y="2895650"/>
            <a:ext cx="11703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RULE BASE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331975" y="2895699"/>
            <a:ext cx="19020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CRF, NEURAL NETWORKS TRAINING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52125" y="28719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TRAIN SPACY NER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305702" y="3947750"/>
            <a:ext cx="17286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SPACY/FLAIR/BERT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090850" y="3900250"/>
            <a:ext cx="2004900" cy="441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STRING-MATCH/REGEX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186625" y="3947750"/>
            <a:ext cx="18345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STRING(Tech)+SPACY(Eng)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438000" y="2871775"/>
            <a:ext cx="1244975" cy="393600"/>
          </a:xfrm>
          <a:prstGeom prst="flowChartProcess">
            <a:avLst/>
          </a:prstGeom>
          <a:solidFill>
            <a:srgbClr val="FFFFFF"/>
          </a:solidFill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ENSEMBLING</a:t>
            </a:r>
            <a:endParaRPr b="1" sz="1200">
              <a:solidFill>
                <a:srgbClr val="701C7F"/>
              </a:solidFill>
              <a:highlight>
                <a:srgbClr val="701C7F"/>
              </a:highlight>
            </a:endParaRPr>
          </a:p>
        </p:txBody>
      </p:sp>
      <p:cxnSp>
        <p:nvCxnSpPr>
          <p:cNvPr id="127" name="Google Shape;127;p19"/>
          <p:cNvCxnSpPr>
            <a:stCxn id="118" idx="2"/>
            <a:endCxn id="124" idx="0"/>
          </p:cNvCxnSpPr>
          <p:nvPr/>
        </p:nvCxnSpPr>
        <p:spPr>
          <a:xfrm rot="5400000">
            <a:off x="6026250" y="3419300"/>
            <a:ext cx="672300" cy="3849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>
            <a:stCxn id="126" idx="2"/>
          </p:cNvCxnSpPr>
          <p:nvPr/>
        </p:nvCxnSpPr>
        <p:spPr>
          <a:xfrm flipH="1" rot="-5400000">
            <a:off x="8028238" y="3297625"/>
            <a:ext cx="655800" cy="591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>
            <a:stCxn id="114" idx="2"/>
            <a:endCxn id="123" idx="0"/>
          </p:cNvCxnSpPr>
          <p:nvPr/>
        </p:nvCxnSpPr>
        <p:spPr>
          <a:xfrm rot="5400000">
            <a:off x="1780350" y="1850600"/>
            <a:ext cx="662100" cy="1380600"/>
          </a:xfrm>
          <a:prstGeom prst="bentConnector3">
            <a:avLst>
              <a:gd fmla="val 51865" name="adj1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>
            <a:stCxn id="126" idx="0"/>
          </p:cNvCxnSpPr>
          <p:nvPr/>
        </p:nvCxnSpPr>
        <p:spPr>
          <a:xfrm flipH="1" rot="5400000">
            <a:off x="7041838" y="1853125"/>
            <a:ext cx="327900" cy="1709400"/>
          </a:xfrm>
          <a:prstGeom prst="bentConnector2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- 1</a:t>
            </a:r>
            <a:endParaRPr sz="5040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String Matching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“XYZ Company uses A technology.” (text) ||  A,B,C (Technology to match)  ||  A(Matched Entry)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Drawbacks</a:t>
            </a:r>
            <a:r>
              <a:rPr lang="en" sz="2400"/>
              <a:t>-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Non-Semantic Approach (No Context)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Slow to run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 False Positives</a:t>
            </a:r>
            <a:endParaRPr sz="2400"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92250"/>
            <a:ext cx="8520600" cy="4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String Matching(contd.)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Major Ponder Points| Pre-Processing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Generic English Words Extracted|Technology Names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Less Technology Extracted due to small/lesser summary length/words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Solution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 Highly Frequent Words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Sorted Summary on length by decreasing order |Ran String Match</a:t>
            </a:r>
            <a:endParaRPr sz="24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- 2</a:t>
            </a:r>
            <a:endParaRPr sz="504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Named Entity Recognition</a:t>
            </a:r>
            <a:endParaRPr b="1" sz="24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Locate and classify text into predefined categories like “ORG”, “PERSON”, etc.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Simple NER spacy run</a:t>
            </a:r>
            <a:r>
              <a:rPr lang="en" sz="2400"/>
              <a:t> {tag = (“ORG”)}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Blocker Encountered: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2 extraction out of 100 profiles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u="sng"/>
              <a:t>Reason</a:t>
            </a:r>
            <a:r>
              <a:rPr lang="en" sz="1900"/>
              <a:t>: </a:t>
            </a:r>
            <a:r>
              <a:rPr lang="en" sz="1900"/>
              <a:t>Lowercase</a:t>
            </a:r>
            <a:r>
              <a:rPr lang="en" sz="1900"/>
              <a:t> Data (Summaries), i.e. </a:t>
            </a:r>
            <a:r>
              <a:rPr b="1" lang="en" sz="1900"/>
              <a:t>34018</a:t>
            </a:r>
            <a:r>
              <a:rPr lang="en" sz="1900"/>
              <a:t> (LowerCased); </a:t>
            </a:r>
            <a:r>
              <a:rPr b="1" lang="en" sz="1900"/>
              <a:t>67</a:t>
            </a:r>
            <a:r>
              <a:rPr lang="en" sz="1900"/>
              <a:t> (UpperCased); </a:t>
            </a:r>
            <a:r>
              <a:rPr b="1" lang="en" sz="1900"/>
              <a:t>65915</a:t>
            </a:r>
            <a:r>
              <a:rPr lang="en" sz="1900"/>
              <a:t> (Mixed) out of </a:t>
            </a:r>
            <a:r>
              <a:rPr b="1" lang="en" sz="1900"/>
              <a:t>1 lakh.</a:t>
            </a:r>
            <a:endParaRPr b="1" sz="2000"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