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68" r:id="rId3"/>
    <p:sldId id="269" r:id="rId4"/>
    <p:sldId id="259" r:id="rId5"/>
    <p:sldId id="261" r:id="rId6"/>
    <p:sldId id="262" r:id="rId7"/>
    <p:sldId id="263" r:id="rId8"/>
    <p:sldId id="264" r:id="rId9"/>
    <p:sldId id="265" r:id="rId10"/>
    <p:sldId id="266" r:id="rId11"/>
    <p:sldId id="267"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1C96DA-F507-476E-82D2-295237F422CC}" v="2" dt="2023-01-28T19:04:48.417"/>
    <p1510:client id="{CAAFD9F9-1614-4DF9-8E50-451E95356558}" v="1" dt="2023-01-28T00:02:18.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308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369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2404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171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0888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8970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690964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4387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20849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636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599673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1094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5131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302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1308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1/28/2023</a:t>
            </a:fld>
            <a:endParaRPr lang="en-US" dirty="0"/>
          </a:p>
        </p:txBody>
      </p:sp>
    </p:spTree>
    <p:extLst>
      <p:ext uri="{BB962C8B-B14F-4D97-AF65-F5344CB8AC3E}">
        <p14:creationId xmlns:p14="http://schemas.microsoft.com/office/powerpoint/2010/main" val="708526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0577486"/>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descr="Triangular abstract background">
            <a:extLst>
              <a:ext uri="{FF2B5EF4-FFF2-40B4-BE49-F238E27FC236}">
                <a16:creationId xmlns:a16="http://schemas.microsoft.com/office/drawing/2014/main" id="{2EEB9A89-796E-189B-602B-AE04479ADF0D}"/>
              </a:ext>
            </a:extLst>
          </p:cNvPr>
          <p:cNvPicPr>
            <a:picLocks noChangeAspect="1"/>
          </p:cNvPicPr>
          <p:nvPr/>
        </p:nvPicPr>
        <p:blipFill rotWithShape="1">
          <a:blip r:embed="rId2">
            <a:duotone>
              <a:schemeClr val="bg2">
                <a:shade val="45000"/>
                <a:satMod val="135000"/>
              </a:schemeClr>
              <a:prstClr val="white"/>
            </a:duotone>
            <a:alphaModFix amt="25000"/>
          </a:blip>
          <a:srcRect t="15730"/>
          <a:stretch/>
        </p:blipFill>
        <p:spPr>
          <a:xfrm>
            <a:off x="20" y="10"/>
            <a:ext cx="12191980" cy="6857990"/>
          </a:xfrm>
          <a:prstGeom prst="rect">
            <a:avLst/>
          </a:prstGeom>
        </p:spPr>
      </p:pic>
      <p:grpSp>
        <p:nvGrpSpPr>
          <p:cNvPr id="56" name="Group 55">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7" name="Straight Connector 56">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9"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i="0">
                <a:ea typeface="+mj-lt"/>
                <a:cs typeface="+mj-lt"/>
              </a:rPr>
              <a:t>Problem Description </a:t>
            </a:r>
            <a:endParaRPr lang="en-US" dirty="0"/>
          </a:p>
        </p:txBody>
      </p:sp>
      <p:sp>
        <p:nvSpPr>
          <p:cNvPr id="3" name="Subtitle 2"/>
          <p:cNvSpPr>
            <a:spLocks noGrp="1"/>
          </p:cNvSpPr>
          <p:nvPr>
            <p:ph idx="1"/>
          </p:nvPr>
        </p:nvSpPr>
        <p:spPr>
          <a:xfrm>
            <a:off x="677334" y="1937244"/>
            <a:ext cx="8596668" cy="3880773"/>
          </a:xfrm>
        </p:spPr>
        <p:txBody>
          <a:bodyPr vert="horz" lIns="91440" tIns="45720" rIns="91440" bIns="45720" rtlCol="0" anchor="t">
            <a:normAutofit/>
          </a:bodyPr>
          <a:lstStyle/>
          <a:p>
            <a:pPr marL="0" indent="0" algn="just">
              <a:buNone/>
            </a:pPr>
            <a:r>
              <a:rPr lang="en-US" sz="2400" dirty="0">
                <a:ea typeface="+mn-lt"/>
                <a:cs typeface="+mn-lt"/>
              </a:rPr>
              <a:t>Dimensionality Reduction is one of the major sub problems from Data Mining’s 6 historical problems. Principal Component Analysis is one of the mathematical tools which is used widely to project high dimensional data into lower dimensional data. There is no validated choice of selecting the number of principle components to represent the original data.  </a:t>
            </a:r>
            <a:endParaRPr lang="en-US" sz="24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6746" y="609600"/>
            <a:ext cx="3729076" cy="1320800"/>
          </a:xfrm>
        </p:spPr>
        <p:txBody>
          <a:bodyPr anchor="ctr">
            <a:normAutofit/>
          </a:bodyPr>
          <a:lstStyle/>
          <a:p>
            <a:r>
              <a:rPr lang="en-US" i="0" dirty="0">
                <a:ea typeface="+mj-lt"/>
                <a:cs typeface="+mj-lt"/>
              </a:rPr>
              <a:t>For Example</a:t>
            </a:r>
          </a:p>
        </p:txBody>
      </p:sp>
      <p:sp>
        <p:nvSpPr>
          <p:cNvPr id="3" name="Subtitle 2"/>
          <p:cNvSpPr>
            <a:spLocks noGrp="1"/>
          </p:cNvSpPr>
          <p:nvPr>
            <p:ph idx="1"/>
          </p:nvPr>
        </p:nvSpPr>
        <p:spPr>
          <a:xfrm>
            <a:off x="685167" y="2160589"/>
            <a:ext cx="3720916" cy="3560733"/>
          </a:xfrm>
        </p:spPr>
        <p:txBody>
          <a:bodyPr vert="horz" lIns="91440" tIns="45720" rIns="91440" bIns="45720" rtlCol="0" anchor="t">
            <a:normAutofit/>
          </a:bodyPr>
          <a:lstStyle/>
          <a:p>
            <a:pPr marL="0" indent="0">
              <a:buNone/>
            </a:pPr>
            <a:r>
              <a:rPr lang="en-US" sz="2800" i="1" dirty="0">
                <a:solidFill>
                  <a:schemeClr val="tx1">
                    <a:lumMod val="50000"/>
                    <a:lumOff val="50000"/>
                  </a:schemeClr>
                </a:solidFill>
                <a:ea typeface="+mn-lt"/>
                <a:cs typeface="+mn-lt"/>
              </a:rPr>
              <a:t>For KNN,</a:t>
            </a:r>
          </a:p>
          <a:p>
            <a:pPr marL="0" indent="0">
              <a:buNone/>
            </a:pPr>
            <a:endParaRPr lang="en-US" sz="2800" i="1" dirty="0">
              <a:solidFill>
                <a:schemeClr val="tx1">
                  <a:lumMod val="50000"/>
                  <a:lumOff val="50000"/>
                </a:schemeClr>
              </a:solidFill>
            </a:endParaRPr>
          </a:p>
          <a:p>
            <a:pPr marL="0" indent="0">
              <a:buNone/>
            </a:pPr>
            <a:endParaRPr lang="en-US" sz="2800" i="1" dirty="0">
              <a:solidFill>
                <a:schemeClr val="tx1">
                  <a:lumMod val="50000"/>
                  <a:lumOff val="50000"/>
                </a:schemeClr>
              </a:solidFill>
            </a:endParaRPr>
          </a:p>
        </p:txBody>
      </p:sp>
      <p:pic>
        <p:nvPicPr>
          <p:cNvPr id="5" name="Picture 5" descr="Table&#10;&#10;Description automatically generated">
            <a:extLst>
              <a:ext uri="{FF2B5EF4-FFF2-40B4-BE49-F238E27FC236}">
                <a16:creationId xmlns:a16="http://schemas.microsoft.com/office/drawing/2014/main" id="{08EA363F-6CEC-6B50-6780-D95238E51E12}"/>
              </a:ext>
            </a:extLst>
          </p:cNvPr>
          <p:cNvPicPr>
            <a:picLocks noChangeAspect="1"/>
          </p:cNvPicPr>
          <p:nvPr/>
        </p:nvPicPr>
        <p:blipFill>
          <a:blip r:embed="rId2"/>
          <a:stretch>
            <a:fillRect/>
          </a:stretch>
        </p:blipFill>
        <p:spPr>
          <a:xfrm>
            <a:off x="673243" y="2960506"/>
            <a:ext cx="9043367" cy="1825077"/>
          </a:xfrm>
          <a:prstGeom prst="rect">
            <a:avLst/>
          </a:prstGeom>
        </p:spPr>
      </p:pic>
    </p:spTree>
    <p:extLst>
      <p:ext uri="{BB962C8B-B14F-4D97-AF65-F5344CB8AC3E}">
        <p14:creationId xmlns:p14="http://schemas.microsoft.com/office/powerpoint/2010/main" val="32227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6746" y="609600"/>
            <a:ext cx="3729076" cy="1320800"/>
          </a:xfrm>
        </p:spPr>
        <p:txBody>
          <a:bodyPr anchor="ctr">
            <a:normAutofit/>
          </a:bodyPr>
          <a:lstStyle/>
          <a:p>
            <a:r>
              <a:rPr lang="en-US" i="0" dirty="0">
                <a:ea typeface="+mj-lt"/>
                <a:cs typeface="+mj-lt"/>
              </a:rPr>
              <a:t>For Example</a:t>
            </a:r>
          </a:p>
        </p:txBody>
      </p:sp>
      <p:sp>
        <p:nvSpPr>
          <p:cNvPr id="3" name="Subtitle 2"/>
          <p:cNvSpPr>
            <a:spLocks noGrp="1"/>
          </p:cNvSpPr>
          <p:nvPr>
            <p:ph idx="1"/>
          </p:nvPr>
        </p:nvSpPr>
        <p:spPr>
          <a:xfrm>
            <a:off x="685167" y="2160589"/>
            <a:ext cx="3720916" cy="3560733"/>
          </a:xfrm>
        </p:spPr>
        <p:txBody>
          <a:bodyPr vert="horz" lIns="91440" tIns="45720" rIns="91440" bIns="45720" rtlCol="0" anchor="t">
            <a:normAutofit/>
          </a:bodyPr>
          <a:lstStyle/>
          <a:p>
            <a:pPr marL="0" indent="0">
              <a:buNone/>
            </a:pPr>
            <a:r>
              <a:rPr lang="en-US" sz="2800" i="1" dirty="0">
                <a:solidFill>
                  <a:schemeClr val="tx1">
                    <a:lumMod val="50000"/>
                    <a:lumOff val="50000"/>
                  </a:schemeClr>
                </a:solidFill>
                <a:ea typeface="+mn-lt"/>
                <a:cs typeface="+mn-lt"/>
              </a:rPr>
              <a:t>For Logistic,</a:t>
            </a:r>
          </a:p>
          <a:p>
            <a:pPr marL="0" indent="0">
              <a:buNone/>
            </a:pPr>
            <a:endParaRPr lang="en-US" sz="2800" i="1" dirty="0">
              <a:solidFill>
                <a:schemeClr val="tx1">
                  <a:lumMod val="50000"/>
                  <a:lumOff val="50000"/>
                </a:schemeClr>
              </a:solidFill>
            </a:endParaRPr>
          </a:p>
          <a:p>
            <a:pPr marL="0" indent="0">
              <a:buNone/>
            </a:pPr>
            <a:endParaRPr lang="en-US" sz="2800" i="1" dirty="0">
              <a:solidFill>
                <a:schemeClr val="tx1">
                  <a:lumMod val="50000"/>
                  <a:lumOff val="50000"/>
                </a:schemeClr>
              </a:solidFill>
            </a:endParaRPr>
          </a:p>
        </p:txBody>
      </p:sp>
      <p:pic>
        <p:nvPicPr>
          <p:cNvPr id="4" name="Picture 5" descr="Table&#10;&#10;Description automatically generated">
            <a:extLst>
              <a:ext uri="{FF2B5EF4-FFF2-40B4-BE49-F238E27FC236}">
                <a16:creationId xmlns:a16="http://schemas.microsoft.com/office/drawing/2014/main" id="{20C5CD02-B71D-DF8F-8F91-DB2D619F1EAB}"/>
              </a:ext>
            </a:extLst>
          </p:cNvPr>
          <p:cNvPicPr>
            <a:picLocks noChangeAspect="1"/>
          </p:cNvPicPr>
          <p:nvPr/>
        </p:nvPicPr>
        <p:blipFill>
          <a:blip r:embed="rId2"/>
          <a:stretch>
            <a:fillRect/>
          </a:stretch>
        </p:blipFill>
        <p:spPr>
          <a:xfrm>
            <a:off x="738932" y="2871802"/>
            <a:ext cx="8911987" cy="2068171"/>
          </a:xfrm>
          <a:prstGeom prst="rect">
            <a:avLst/>
          </a:prstGeom>
        </p:spPr>
      </p:pic>
    </p:spTree>
    <p:extLst>
      <p:ext uri="{BB962C8B-B14F-4D97-AF65-F5344CB8AC3E}">
        <p14:creationId xmlns:p14="http://schemas.microsoft.com/office/powerpoint/2010/main" val="71661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5281C0E-084D-8FD7-0DB4-5F0AC6943D65}"/>
              </a:ext>
            </a:extLst>
          </p:cNvPr>
          <p:cNvSpPr>
            <a:spLocks noGrp="1"/>
          </p:cNvSpPr>
          <p:nvPr>
            <p:ph idx="1"/>
          </p:nvPr>
        </p:nvSpPr>
        <p:spPr>
          <a:xfrm>
            <a:off x="1044839" y="1148969"/>
            <a:ext cx="8597025" cy="3775670"/>
          </a:xfrm>
        </p:spPr>
        <p:txBody>
          <a:bodyPr vert="horz" lIns="91440" tIns="45720" rIns="91440" bIns="45720" rtlCol="0" anchor="t">
            <a:noAutofit/>
          </a:bodyPr>
          <a:lstStyle/>
          <a:p>
            <a:pPr marL="0" indent="0">
              <a:lnSpc>
                <a:spcPct val="90000"/>
              </a:lnSpc>
              <a:buNone/>
            </a:pPr>
            <a:r>
              <a:rPr lang="en-US" sz="2400" dirty="0">
                <a:ea typeface="+mn-lt"/>
                <a:cs typeface="+mn-lt"/>
              </a:rPr>
              <a:t>For p-value based ranking</a:t>
            </a:r>
            <a:endParaRPr lang="en-US" sz="2400" dirty="0"/>
          </a:p>
          <a:p>
            <a:pPr>
              <a:lnSpc>
                <a:spcPct val="90000"/>
              </a:lnSpc>
            </a:pPr>
            <a:endParaRPr lang="en-US" sz="2400" dirty="0"/>
          </a:p>
          <a:p>
            <a:pPr>
              <a:lnSpc>
                <a:spcPct val="90000"/>
              </a:lnSpc>
            </a:pPr>
            <a:r>
              <a:rPr lang="en-US" sz="2400" dirty="0">
                <a:ea typeface="+mn-lt"/>
                <a:cs typeface="+mn-lt"/>
              </a:rPr>
              <a:t>1 means statistically insignificantly different from the best</a:t>
            </a:r>
            <a:br>
              <a:rPr lang="en-US" sz="2400" dirty="0"/>
            </a:br>
            <a:endParaRPr lang="en-US" sz="2400" dirty="0"/>
          </a:p>
          <a:p>
            <a:pPr>
              <a:lnSpc>
                <a:spcPct val="90000"/>
              </a:lnSpc>
            </a:pPr>
            <a:r>
              <a:rPr lang="en-US" sz="2400" dirty="0">
                <a:ea typeface="+mn-lt"/>
                <a:cs typeface="+mn-lt"/>
              </a:rPr>
              <a:t>0 means statistically significantly different from the best and the worst</a:t>
            </a:r>
            <a:br>
              <a:rPr lang="en-US" sz="2400" dirty="0"/>
            </a:br>
            <a:endParaRPr lang="en-US" sz="2400" dirty="0"/>
          </a:p>
          <a:p>
            <a:pPr>
              <a:lnSpc>
                <a:spcPct val="90000"/>
              </a:lnSpc>
            </a:pPr>
            <a:r>
              <a:rPr lang="en-US" sz="2400" dirty="0">
                <a:ea typeface="+mn-lt"/>
                <a:cs typeface="+mn-lt"/>
              </a:rPr>
              <a:t>-1 means statistically insignificantly different from the worst</a:t>
            </a: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50" name="Isosceles Triangle 47">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55185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3" descr="Triangular abstract background">
            <a:extLst>
              <a:ext uri="{FF2B5EF4-FFF2-40B4-BE49-F238E27FC236}">
                <a16:creationId xmlns:a16="http://schemas.microsoft.com/office/drawing/2014/main" id="{2EEB9A89-796E-189B-602B-AE04479ADF0D}"/>
              </a:ext>
            </a:extLst>
          </p:cNvPr>
          <p:cNvPicPr>
            <a:picLocks noChangeAspect="1"/>
          </p:cNvPicPr>
          <p:nvPr/>
        </p:nvPicPr>
        <p:blipFill rotWithShape="1">
          <a:blip r:embed="rId2">
            <a:duotone>
              <a:schemeClr val="accent1">
                <a:shade val="45000"/>
                <a:satMod val="135000"/>
              </a:schemeClr>
              <a:prstClr val="white"/>
            </a:duotone>
          </a:blip>
          <a:srcRect l="9091" t="23391"/>
          <a:stretch/>
        </p:blipFill>
        <p:spPr>
          <a:xfrm>
            <a:off x="20" y="10"/>
            <a:ext cx="12191980" cy="6857990"/>
          </a:xfrm>
          <a:prstGeom prst="rect">
            <a:avLst/>
          </a:prstGeom>
        </p:spPr>
      </p:pic>
      <p:sp>
        <p:nvSpPr>
          <p:cNvPr id="71" name="Isosceles Triangle 70">
            <a:extLst>
              <a:ext uri="{FF2B5EF4-FFF2-40B4-BE49-F238E27FC236}">
                <a16:creationId xmlns:a16="http://schemas.microsoft.com/office/drawing/2014/main" id="{31AF5A33-5C3E-4B00-B636-470C37CD0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Parallelogram 72">
            <a:extLst>
              <a:ext uri="{FF2B5EF4-FFF2-40B4-BE49-F238E27FC236}">
                <a16:creationId xmlns:a16="http://schemas.microsoft.com/office/drawing/2014/main" id="{1D4F4279-6CB8-4935-B70E-47B0D4BF7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126709FF-BC45-4BDA-88FE-6727BCBD97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43B53C46-807E-496A-8ACD-66372ECA65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BD4BEF6F-1F5D-425B-B942-CE0EC90D3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812323" y="1056290"/>
            <a:ext cx="6487955" cy="1320800"/>
          </a:xfrm>
        </p:spPr>
        <p:txBody>
          <a:bodyPr anchor="t">
            <a:normAutofit/>
          </a:bodyPr>
          <a:lstStyle/>
          <a:p>
            <a:r>
              <a:rPr lang="en-US" dirty="0"/>
              <a:t>Conclusion</a:t>
            </a:r>
          </a:p>
        </p:txBody>
      </p:sp>
      <p:sp>
        <p:nvSpPr>
          <p:cNvPr id="81" name="Rectangle 25">
            <a:extLst>
              <a:ext uri="{FF2B5EF4-FFF2-40B4-BE49-F238E27FC236}">
                <a16:creationId xmlns:a16="http://schemas.microsoft.com/office/drawing/2014/main" id="{17D310E3-BA9A-4243-B504-0D1F62206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E866FCBB-59B5-4CDF-BEE6-63382444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idx="1"/>
          </p:nvPr>
        </p:nvSpPr>
        <p:spPr>
          <a:xfrm>
            <a:off x="2812323" y="2382345"/>
            <a:ext cx="6960920" cy="3882362"/>
          </a:xfrm>
        </p:spPr>
        <p:txBody>
          <a:bodyPr vert="horz" lIns="91440" tIns="45720" rIns="91440" bIns="45720" rtlCol="0" anchor="t">
            <a:normAutofit/>
          </a:bodyPr>
          <a:lstStyle/>
          <a:p>
            <a:r>
              <a:rPr lang="en-US" sz="2400" dirty="0">
                <a:ea typeface="+mn-lt"/>
                <a:cs typeface="+mn-lt"/>
              </a:rPr>
              <a:t>There is no one universal answer which of intrinsic dimension is better.</a:t>
            </a:r>
          </a:p>
          <a:p>
            <a:endParaRPr lang="en-US" sz="2400" dirty="0"/>
          </a:p>
          <a:p>
            <a:r>
              <a:rPr lang="en-US" sz="2400" dirty="0">
                <a:ea typeface="+mn-lt"/>
                <a:cs typeface="+mn-lt"/>
              </a:rPr>
              <a:t>In average, dimensionality reduction on base of conditional number is better.</a:t>
            </a:r>
          </a:p>
          <a:p>
            <a:endParaRPr lang="en-US" sz="2400" dirty="0"/>
          </a:p>
        </p:txBody>
      </p:sp>
      <p:sp>
        <p:nvSpPr>
          <p:cNvPr id="85" name="Rectangle 27">
            <a:extLst>
              <a:ext uri="{FF2B5EF4-FFF2-40B4-BE49-F238E27FC236}">
                <a16:creationId xmlns:a16="http://schemas.microsoft.com/office/drawing/2014/main" id="{6AC675E8-14B6-40FA-B3B3-C1E2E39D2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8">
            <a:extLst>
              <a:ext uri="{FF2B5EF4-FFF2-40B4-BE49-F238E27FC236}">
                <a16:creationId xmlns:a16="http://schemas.microsoft.com/office/drawing/2014/main" id="{56989EBF-8722-45B6-80BA-3B62833E4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9">
            <a:extLst>
              <a:ext uri="{FF2B5EF4-FFF2-40B4-BE49-F238E27FC236}">
                <a16:creationId xmlns:a16="http://schemas.microsoft.com/office/drawing/2014/main" id="{7C9F3575-4D35-4C55-93E6-A0BB647C5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90">
            <a:extLst>
              <a:ext uri="{FF2B5EF4-FFF2-40B4-BE49-F238E27FC236}">
                <a16:creationId xmlns:a16="http://schemas.microsoft.com/office/drawing/2014/main" id="{868C8FD7-A917-4543-8961-F5EB09C27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78212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A83B46E-4B9D-41E7-AEA4-D49D0E7D8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396A8005-E9F4-4EB9-8920-B40570B4A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90635935-0E19-45AE-833C-28B82B087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3F51BFFB-86E2-4C0F-A3E6-9EB854CA4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C377650-A34B-4F5C-9CF6-357C1AE1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8EDFD6E0-0A92-4B6A-8B1C-6DD83E629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A1D08E0A-48F2-475F-933A-7D65C5B04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43F7D684-BFDD-4685-8195-32F1ABE31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4A0E8712-3D59-4F13-9FD3-F8889E3C5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99F7967-C64D-482A-A1B6-896D7EC22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CE53433-52BD-4F44-80A5-B57F4B53A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0" name="Straight Connector 1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43467" y="816638"/>
            <a:ext cx="3367359" cy="5224724"/>
          </a:xfrm>
        </p:spPr>
        <p:txBody>
          <a:bodyPr vert="horz" lIns="91440" tIns="45720" rIns="91440" bIns="45720" rtlCol="0" anchor="ctr">
            <a:normAutofit/>
          </a:bodyPr>
          <a:lstStyle/>
          <a:p>
            <a:pPr algn="l"/>
            <a:r>
              <a:rPr lang="en-US" sz="3600" dirty="0"/>
              <a:t>Heuristics to select number of principal components</a:t>
            </a:r>
          </a:p>
        </p:txBody>
      </p:sp>
      <p:sp>
        <p:nvSpPr>
          <p:cNvPr id="3" name="Subtitle 2"/>
          <p:cNvSpPr>
            <a:spLocks noGrp="1"/>
          </p:cNvSpPr>
          <p:nvPr>
            <p:ph type="subTitle" idx="1"/>
          </p:nvPr>
        </p:nvSpPr>
        <p:spPr>
          <a:xfrm>
            <a:off x="4654295" y="1644328"/>
            <a:ext cx="4619706" cy="4489000"/>
          </a:xfrm>
        </p:spPr>
        <p:txBody>
          <a:bodyPr vert="horz" lIns="91440" tIns="45720" rIns="91440" bIns="45720" rtlCol="0" anchor="ctr">
            <a:normAutofit/>
          </a:bodyPr>
          <a:lstStyle/>
          <a:p>
            <a:pPr algn="l"/>
            <a:r>
              <a:rPr lang="en-US" sz="2200" dirty="0">
                <a:solidFill>
                  <a:schemeClr val="tx1">
                    <a:lumMod val="75000"/>
                    <a:lumOff val="25000"/>
                  </a:schemeClr>
                </a:solidFill>
              </a:rPr>
              <a:t>There are three main heuristics to select number of informative (useful, meaningful, etc.) component</a:t>
            </a:r>
          </a:p>
          <a:p>
            <a:pPr marL="285750" indent="-285750" algn="l">
              <a:buFont typeface="Wingdings 3" charset="2"/>
              <a:buChar char=""/>
            </a:pPr>
            <a:r>
              <a:rPr lang="en-US" sz="2200" dirty="0">
                <a:solidFill>
                  <a:schemeClr val="tx1">
                    <a:lumMod val="75000"/>
                    <a:lumOff val="25000"/>
                  </a:schemeClr>
                </a:solidFill>
              </a:rPr>
              <a:t>Kaiser </a:t>
            </a:r>
          </a:p>
          <a:p>
            <a:pPr marL="285750" indent="-285750" algn="l">
              <a:buFont typeface="Wingdings 3" charset="2"/>
              <a:buChar char=""/>
            </a:pPr>
            <a:r>
              <a:rPr lang="en-US" sz="2200" dirty="0">
                <a:solidFill>
                  <a:schemeClr val="tx1">
                    <a:lumMod val="75000"/>
                    <a:lumOff val="25000"/>
                  </a:schemeClr>
                </a:solidFill>
              </a:rPr>
              <a:t>Broken Stick</a:t>
            </a:r>
          </a:p>
          <a:p>
            <a:pPr marL="285750" indent="-285750" algn="l">
              <a:buFont typeface="Wingdings 3" charset="2"/>
              <a:buChar char=""/>
            </a:pPr>
            <a:r>
              <a:rPr lang="en-US" sz="2200" dirty="0">
                <a:solidFill>
                  <a:schemeClr val="tx1">
                    <a:lumMod val="75000"/>
                    <a:lumOff val="25000"/>
                  </a:schemeClr>
                </a:solidFill>
              </a:rPr>
              <a:t>Conditional Number </a:t>
            </a:r>
          </a:p>
          <a:p>
            <a:pPr algn="l">
              <a:buFont typeface="Wingdings 3" charset="2"/>
              <a:buChar char=""/>
            </a:pPr>
            <a:endParaRPr lang="en-US" sz="2200" dirty="0">
              <a:solidFill>
                <a:schemeClr val="tx1">
                  <a:lumMod val="75000"/>
                  <a:lumOff val="25000"/>
                </a:schemeClr>
              </a:solidFill>
            </a:endParaRPr>
          </a:p>
          <a:p>
            <a:pPr algn="l">
              <a:buFont typeface="Wingdings 3" charset="2"/>
              <a:buChar char=""/>
            </a:pPr>
            <a:endParaRPr lang="en-US" sz="2200" dirty="0">
              <a:solidFill>
                <a:schemeClr val="tx1">
                  <a:lumMod val="75000"/>
                  <a:lumOff val="25000"/>
                </a:schemeClr>
              </a:solidFill>
            </a:endParaRPr>
          </a:p>
          <a:p>
            <a:pPr algn="l">
              <a:buFont typeface="Wingdings 3" charset="2"/>
              <a:buChar char=""/>
            </a:pPr>
            <a:endParaRPr lang="en-US" sz="2200" dirty="0">
              <a:solidFill>
                <a:schemeClr val="tx1">
                  <a:lumMod val="75000"/>
                  <a:lumOff val="25000"/>
                </a:schemeClr>
              </a:solidFill>
            </a:endParaRPr>
          </a:p>
        </p:txBody>
      </p:sp>
    </p:spTree>
    <p:extLst>
      <p:ext uri="{BB962C8B-B14F-4D97-AF65-F5344CB8AC3E}">
        <p14:creationId xmlns:p14="http://schemas.microsoft.com/office/powerpoint/2010/main" val="3114570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8664" y="618841"/>
            <a:ext cx="4410720" cy="2328409"/>
          </a:xfrm>
        </p:spPr>
        <p:txBody>
          <a:bodyPr vert="horz" lIns="91440" tIns="45720" rIns="91440" bIns="45720" rtlCol="0">
            <a:normAutofit/>
          </a:bodyPr>
          <a:lstStyle/>
          <a:p>
            <a:pPr algn="l">
              <a:lnSpc>
                <a:spcPct val="90000"/>
              </a:lnSpc>
            </a:pPr>
            <a:r>
              <a:rPr lang="en-US">
                <a:ea typeface="+mj-lt"/>
                <a:cs typeface="+mj-lt"/>
              </a:rPr>
              <a:t>Databases used for study</a:t>
            </a:r>
            <a:endParaRPr lang="en-US"/>
          </a:p>
        </p:txBody>
      </p:sp>
      <p:pic>
        <p:nvPicPr>
          <p:cNvPr id="4" name="Picture 4" descr="Chart, line chart&#10;&#10;Description automatically generated">
            <a:extLst>
              <a:ext uri="{FF2B5EF4-FFF2-40B4-BE49-F238E27FC236}">
                <a16:creationId xmlns:a16="http://schemas.microsoft.com/office/drawing/2014/main" id="{C7B8714E-FDA2-1E60-CCC7-BE2CF08729F8}"/>
              </a:ext>
            </a:extLst>
          </p:cNvPr>
          <p:cNvPicPr>
            <a:picLocks noChangeAspect="1"/>
          </p:cNvPicPr>
          <p:nvPr/>
        </p:nvPicPr>
        <p:blipFill>
          <a:blip r:embed="rId2"/>
          <a:stretch>
            <a:fillRect/>
          </a:stretch>
        </p:blipFill>
        <p:spPr>
          <a:xfrm>
            <a:off x="5063631" y="743050"/>
            <a:ext cx="4139777" cy="2804183"/>
          </a:xfrm>
          <a:prstGeom prst="rect">
            <a:avLst/>
          </a:prstGeom>
        </p:spPr>
      </p:pic>
      <p:pic>
        <p:nvPicPr>
          <p:cNvPr id="6" name="Picture 6" descr="Table&#10;&#10;Description automatically generated">
            <a:extLst>
              <a:ext uri="{FF2B5EF4-FFF2-40B4-BE49-F238E27FC236}">
                <a16:creationId xmlns:a16="http://schemas.microsoft.com/office/drawing/2014/main" id="{097FF30C-C213-2CF9-3787-44A5CE11C913}"/>
              </a:ext>
            </a:extLst>
          </p:cNvPr>
          <p:cNvPicPr>
            <a:picLocks noChangeAspect="1"/>
          </p:cNvPicPr>
          <p:nvPr/>
        </p:nvPicPr>
        <p:blipFill>
          <a:blip r:embed="rId3"/>
          <a:stretch>
            <a:fillRect/>
          </a:stretch>
        </p:blipFill>
        <p:spPr>
          <a:xfrm>
            <a:off x="521751" y="3663626"/>
            <a:ext cx="8232589" cy="2161492"/>
          </a:xfrm>
          <a:prstGeom prst="rect">
            <a:avLst/>
          </a:prstGeom>
        </p:spPr>
      </p:pic>
    </p:spTree>
    <p:extLst>
      <p:ext uri="{BB962C8B-B14F-4D97-AF65-F5344CB8AC3E}">
        <p14:creationId xmlns:p14="http://schemas.microsoft.com/office/powerpoint/2010/main" val="3196045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45">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descr="Triangular abstract background">
            <a:extLst>
              <a:ext uri="{FF2B5EF4-FFF2-40B4-BE49-F238E27FC236}">
                <a16:creationId xmlns:a16="http://schemas.microsoft.com/office/drawing/2014/main" id="{2EEB9A89-796E-189B-602B-AE04479ADF0D}"/>
              </a:ext>
            </a:extLst>
          </p:cNvPr>
          <p:cNvPicPr>
            <a:picLocks noChangeAspect="1"/>
          </p:cNvPicPr>
          <p:nvPr/>
        </p:nvPicPr>
        <p:blipFill rotWithShape="1">
          <a:blip r:embed="rId2">
            <a:duotone>
              <a:schemeClr val="bg2">
                <a:shade val="45000"/>
                <a:satMod val="135000"/>
              </a:schemeClr>
              <a:prstClr val="white"/>
            </a:duotone>
            <a:alphaModFix amt="25000"/>
          </a:blip>
          <a:srcRect t="15730"/>
          <a:stretch/>
        </p:blipFill>
        <p:spPr>
          <a:xfrm>
            <a:off x="20" y="10"/>
            <a:ext cx="12191980" cy="6857990"/>
          </a:xfrm>
          <a:prstGeom prst="rect">
            <a:avLst/>
          </a:prstGeom>
        </p:spPr>
      </p:pic>
      <p:grpSp>
        <p:nvGrpSpPr>
          <p:cNvPr id="65" name="Group 47">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9" name="Straight Connector 48">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49">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57">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p:cNvSpPr>
            <a:spLocks noGrp="1"/>
          </p:cNvSpPr>
          <p:nvPr>
            <p:ph idx="1"/>
          </p:nvPr>
        </p:nvSpPr>
        <p:spPr>
          <a:xfrm>
            <a:off x="677334" y="1490555"/>
            <a:ext cx="8596668" cy="3880773"/>
          </a:xfrm>
        </p:spPr>
        <p:txBody>
          <a:bodyPr vert="horz" lIns="91440" tIns="45720" rIns="91440" bIns="45720" rtlCol="0" anchor="t">
            <a:normAutofit/>
          </a:bodyPr>
          <a:lstStyle/>
          <a:p>
            <a:pPr marL="0" indent="0">
              <a:buNone/>
            </a:pPr>
            <a:r>
              <a:rPr lang="en-US" sz="3200" dirty="0">
                <a:ea typeface="+mn-lt"/>
                <a:cs typeface="+mn-lt"/>
              </a:rPr>
              <a:t>We used 3 classifiers for performance measurement: </a:t>
            </a:r>
            <a:endParaRPr lang="en-US" sz="3200" dirty="0"/>
          </a:p>
          <a:p>
            <a:endParaRPr lang="en-US" sz="3200" dirty="0"/>
          </a:p>
          <a:p>
            <a:pPr>
              <a:buFont typeface="Wingdings" charset="2"/>
              <a:buChar char="Ø"/>
            </a:pPr>
            <a:r>
              <a:rPr lang="en-US" sz="3200" dirty="0">
                <a:ea typeface="+mn-lt"/>
                <a:cs typeface="+mn-lt"/>
              </a:rPr>
              <a:t>KNN </a:t>
            </a:r>
            <a:endParaRPr lang="en-US" sz="3200" dirty="0"/>
          </a:p>
          <a:p>
            <a:pPr>
              <a:buFont typeface="Wingdings" charset="2"/>
              <a:buChar char="Ø"/>
            </a:pPr>
            <a:r>
              <a:rPr lang="en-US" sz="3200" dirty="0">
                <a:ea typeface="+mn-lt"/>
                <a:cs typeface="+mn-lt"/>
              </a:rPr>
              <a:t>Logistic Regression </a:t>
            </a:r>
            <a:endParaRPr lang="en-US" sz="3200" dirty="0"/>
          </a:p>
          <a:p>
            <a:pPr>
              <a:buFont typeface="Wingdings" charset="2"/>
              <a:buChar char="Ø"/>
            </a:pPr>
            <a:r>
              <a:rPr lang="en-US" sz="3200" dirty="0">
                <a:ea typeface="+mn-lt"/>
                <a:cs typeface="+mn-lt"/>
              </a:rPr>
              <a:t>Fisher Discriminant Analysis </a:t>
            </a:r>
            <a:endParaRPr lang="en-US" sz="3200" dirty="0"/>
          </a:p>
          <a:p>
            <a:pPr marL="285750" indent="-285750">
              <a:buChar char="•"/>
            </a:pPr>
            <a:endParaRPr lang="en-US" sz="3200" dirty="0"/>
          </a:p>
        </p:txBody>
      </p:sp>
    </p:spTree>
    <p:extLst>
      <p:ext uri="{BB962C8B-B14F-4D97-AF65-F5344CB8AC3E}">
        <p14:creationId xmlns:p14="http://schemas.microsoft.com/office/powerpoint/2010/main" val="111163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idx="1"/>
          </p:nvPr>
        </p:nvSpPr>
        <p:spPr>
          <a:xfrm>
            <a:off x="488098" y="702279"/>
            <a:ext cx="4627432" cy="1721424"/>
          </a:xfrm>
        </p:spPr>
        <p:txBody>
          <a:bodyPr vert="horz" lIns="91440" tIns="45720" rIns="91440" bIns="45720" rtlCol="0" anchor="t">
            <a:noAutofit/>
          </a:bodyPr>
          <a:lstStyle/>
          <a:p>
            <a:pPr>
              <a:buNone/>
            </a:pPr>
            <a:r>
              <a:rPr lang="en-US" sz="2400" dirty="0">
                <a:solidFill>
                  <a:schemeClr val="tx1">
                    <a:lumMod val="95000"/>
                    <a:lumOff val="5000"/>
                  </a:schemeClr>
                </a:solidFill>
                <a:ea typeface="+mn-lt"/>
                <a:cs typeface="+mn-lt"/>
              </a:rPr>
              <a:t>    For selecting K for each dataset, we used leave one out cross validation technique. </a:t>
            </a:r>
            <a:endParaRPr lang="en-US" sz="2400" dirty="0">
              <a:solidFill>
                <a:schemeClr val="tx1">
                  <a:lumMod val="95000"/>
                  <a:lumOff val="5000"/>
                </a:schemeClr>
              </a:solidFill>
            </a:endParaRPr>
          </a:p>
          <a:p>
            <a:pPr marL="0" indent="0" algn="just">
              <a:buNone/>
            </a:pPr>
            <a:endParaRPr lang="en-US" sz="2400" dirty="0">
              <a:solidFill>
                <a:schemeClr val="tx1">
                  <a:lumMod val="95000"/>
                  <a:lumOff val="5000"/>
                </a:schemeClr>
              </a:solidFill>
            </a:endParaRPr>
          </a:p>
        </p:txBody>
      </p:sp>
      <p:pic>
        <p:nvPicPr>
          <p:cNvPr id="2" name="Picture 4" descr="Table&#10;&#10;Description automatically generated">
            <a:extLst>
              <a:ext uri="{FF2B5EF4-FFF2-40B4-BE49-F238E27FC236}">
                <a16:creationId xmlns:a16="http://schemas.microsoft.com/office/drawing/2014/main" id="{88390E1F-6DFC-AE73-05F2-4A8C2DF16FD9}"/>
              </a:ext>
            </a:extLst>
          </p:cNvPr>
          <p:cNvPicPr>
            <a:picLocks noChangeAspect="1"/>
          </p:cNvPicPr>
          <p:nvPr/>
        </p:nvPicPr>
        <p:blipFill>
          <a:blip r:embed="rId2"/>
          <a:stretch>
            <a:fillRect/>
          </a:stretch>
        </p:blipFill>
        <p:spPr>
          <a:xfrm>
            <a:off x="3831021" y="2676127"/>
            <a:ext cx="5134304" cy="2872090"/>
          </a:xfrm>
          <a:prstGeom prst="rect">
            <a:avLst/>
          </a:prstGeom>
        </p:spPr>
      </p:pic>
    </p:spTree>
    <p:extLst>
      <p:ext uri="{BB962C8B-B14F-4D97-AF65-F5344CB8AC3E}">
        <p14:creationId xmlns:p14="http://schemas.microsoft.com/office/powerpoint/2010/main" val="280279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descr="Triangular abstract background">
            <a:extLst>
              <a:ext uri="{FF2B5EF4-FFF2-40B4-BE49-F238E27FC236}">
                <a16:creationId xmlns:a16="http://schemas.microsoft.com/office/drawing/2014/main" id="{2EEB9A89-796E-189B-602B-AE04479ADF0D}"/>
              </a:ext>
            </a:extLst>
          </p:cNvPr>
          <p:cNvPicPr>
            <a:picLocks noChangeAspect="1"/>
          </p:cNvPicPr>
          <p:nvPr/>
        </p:nvPicPr>
        <p:blipFill rotWithShape="1">
          <a:blip r:embed="rId2">
            <a:duotone>
              <a:schemeClr val="bg2">
                <a:shade val="45000"/>
                <a:satMod val="135000"/>
              </a:schemeClr>
              <a:prstClr val="white"/>
            </a:duotone>
            <a:alphaModFix amt="25000"/>
          </a:blip>
          <a:srcRect t="15730"/>
          <a:stretch/>
        </p:blipFill>
        <p:spPr>
          <a:xfrm>
            <a:off x="20" y="10"/>
            <a:ext cx="12191980" cy="6857990"/>
          </a:xfrm>
          <a:prstGeom prst="rect">
            <a:avLst/>
          </a:prstGeom>
        </p:spPr>
      </p:pic>
      <p:grpSp>
        <p:nvGrpSpPr>
          <p:cNvPr id="48" name="Group 47">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9" name="Straight Connector 48">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p:cNvSpPr>
            <a:spLocks noGrp="1"/>
          </p:cNvSpPr>
          <p:nvPr>
            <p:ph idx="1"/>
          </p:nvPr>
        </p:nvSpPr>
        <p:spPr>
          <a:xfrm>
            <a:off x="624783" y="1319762"/>
            <a:ext cx="8596668" cy="3880773"/>
          </a:xfrm>
        </p:spPr>
        <p:txBody>
          <a:bodyPr vert="horz" lIns="91440" tIns="45720" rIns="91440" bIns="45720" rtlCol="0" anchor="t">
            <a:noAutofit/>
          </a:bodyPr>
          <a:lstStyle/>
          <a:p>
            <a:pPr>
              <a:buNone/>
            </a:pPr>
            <a:r>
              <a:rPr lang="en-US" sz="2400" dirty="0">
                <a:ea typeface="+mn-lt"/>
                <a:cs typeface="+mn-lt"/>
              </a:rPr>
              <a:t>    For logistic Regression, we use threshold selection technique to select the best decision boundary during prediction at each fold and each iteration. </a:t>
            </a:r>
            <a:endParaRPr lang="en-US" sz="2400" dirty="0"/>
          </a:p>
          <a:p>
            <a:pPr>
              <a:buNone/>
            </a:pPr>
            <a:endParaRPr lang="en-US" sz="2400" dirty="0"/>
          </a:p>
          <a:p>
            <a:pPr lvl="1">
              <a:buNone/>
            </a:pPr>
            <a:r>
              <a:rPr lang="en-US" sz="2800" b="1" dirty="0">
                <a:ea typeface="+mn-lt"/>
                <a:cs typeface="+mn-lt"/>
              </a:rPr>
              <a:t> Steps: </a:t>
            </a:r>
            <a:endParaRPr lang="en-US" sz="2800" b="1"/>
          </a:p>
          <a:p>
            <a:pPr lvl="1"/>
            <a:r>
              <a:rPr lang="en-US" sz="2200" dirty="0">
                <a:ea typeface="+mn-lt"/>
                <a:cs typeface="+mn-lt"/>
              </a:rPr>
              <a:t> Define a set of unique values with all possible points. </a:t>
            </a:r>
            <a:endParaRPr lang="en-US" sz="2200"/>
          </a:p>
          <a:p>
            <a:pPr lvl="1"/>
            <a:r>
              <a:rPr lang="en-US" sz="2200" dirty="0">
                <a:ea typeface="+mn-lt"/>
                <a:cs typeface="+mn-lt"/>
              </a:rPr>
              <a:t>Add all borders </a:t>
            </a:r>
            <a:endParaRPr lang="en-US" sz="2200"/>
          </a:p>
          <a:p>
            <a:pPr lvl="1"/>
            <a:r>
              <a:rPr lang="en-US" sz="2200" dirty="0">
                <a:ea typeface="+mn-lt"/>
                <a:cs typeface="+mn-lt"/>
              </a:rPr>
              <a:t>Select threshold which gives the least error rate </a:t>
            </a:r>
          </a:p>
          <a:p>
            <a:pPr>
              <a:buNone/>
            </a:pPr>
            <a:endParaRPr lang="en-US" sz="2400" dirty="0"/>
          </a:p>
        </p:txBody>
      </p:sp>
    </p:spTree>
    <p:extLst>
      <p:ext uri="{BB962C8B-B14F-4D97-AF65-F5344CB8AC3E}">
        <p14:creationId xmlns:p14="http://schemas.microsoft.com/office/powerpoint/2010/main" val="201889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3" descr="Triangular abstract background">
            <a:extLst>
              <a:ext uri="{FF2B5EF4-FFF2-40B4-BE49-F238E27FC236}">
                <a16:creationId xmlns:a16="http://schemas.microsoft.com/office/drawing/2014/main" id="{2EEB9A89-796E-189B-602B-AE04479ADF0D}"/>
              </a:ext>
            </a:extLst>
          </p:cNvPr>
          <p:cNvPicPr>
            <a:picLocks noChangeAspect="1"/>
          </p:cNvPicPr>
          <p:nvPr/>
        </p:nvPicPr>
        <p:blipFill rotWithShape="1">
          <a:blip r:embed="rId2">
            <a:duotone>
              <a:schemeClr val="accent1">
                <a:shade val="45000"/>
                <a:satMod val="135000"/>
              </a:schemeClr>
              <a:prstClr val="white"/>
            </a:duotone>
          </a:blip>
          <a:srcRect l="9091" t="23391"/>
          <a:stretch/>
        </p:blipFill>
        <p:spPr>
          <a:xfrm>
            <a:off x="20" y="10"/>
            <a:ext cx="12191980" cy="6857990"/>
          </a:xfrm>
          <a:prstGeom prst="rect">
            <a:avLst/>
          </a:prstGeom>
        </p:spPr>
      </p:pic>
      <p:sp>
        <p:nvSpPr>
          <p:cNvPr id="28" name="Isosceles Triangle 28">
            <a:extLst>
              <a:ext uri="{FF2B5EF4-FFF2-40B4-BE49-F238E27FC236}">
                <a16:creationId xmlns:a16="http://schemas.microsoft.com/office/drawing/2014/main" id="{31AF5A33-5C3E-4B00-B636-470C37CD0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Parallelogram 30">
            <a:extLst>
              <a:ext uri="{FF2B5EF4-FFF2-40B4-BE49-F238E27FC236}">
                <a16:creationId xmlns:a16="http://schemas.microsoft.com/office/drawing/2014/main" id="{1D4F4279-6CB8-4935-B70E-47B0D4BF7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2">
            <a:extLst>
              <a:ext uri="{FF2B5EF4-FFF2-40B4-BE49-F238E27FC236}">
                <a16:creationId xmlns:a16="http://schemas.microsoft.com/office/drawing/2014/main" id="{126709FF-BC45-4BDA-88FE-6727BCBD97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4">
            <a:extLst>
              <a:ext uri="{FF2B5EF4-FFF2-40B4-BE49-F238E27FC236}">
                <a16:creationId xmlns:a16="http://schemas.microsoft.com/office/drawing/2014/main" id="{43B53C46-807E-496A-8ACD-66372ECA65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BD4BEF6F-1F5D-425B-B942-CE0EC90D3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86047" y="609600"/>
            <a:ext cx="6487955" cy="1320800"/>
          </a:xfrm>
        </p:spPr>
        <p:txBody>
          <a:bodyPr anchor="t">
            <a:normAutofit/>
          </a:bodyPr>
          <a:lstStyle/>
          <a:p>
            <a:r>
              <a:rPr lang="en-US" i="0" dirty="0">
                <a:ea typeface="+mj-lt"/>
                <a:cs typeface="+mj-lt"/>
              </a:rPr>
              <a:t>Performance Metrics: </a:t>
            </a:r>
            <a:endParaRPr lang="en-US" dirty="0"/>
          </a:p>
        </p:txBody>
      </p:sp>
      <p:sp>
        <p:nvSpPr>
          <p:cNvPr id="38" name="Rectangle 25">
            <a:extLst>
              <a:ext uri="{FF2B5EF4-FFF2-40B4-BE49-F238E27FC236}">
                <a16:creationId xmlns:a16="http://schemas.microsoft.com/office/drawing/2014/main" id="{17D310E3-BA9A-4243-B504-0D1F62206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40">
            <a:extLst>
              <a:ext uri="{FF2B5EF4-FFF2-40B4-BE49-F238E27FC236}">
                <a16:creationId xmlns:a16="http://schemas.microsoft.com/office/drawing/2014/main" id="{E866FCBB-59B5-4CDF-BEE6-63382444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Subtitle 2"/>
          <p:cNvSpPr>
            <a:spLocks noGrp="1"/>
          </p:cNvSpPr>
          <p:nvPr>
            <p:ph idx="1"/>
          </p:nvPr>
        </p:nvSpPr>
        <p:spPr>
          <a:xfrm>
            <a:off x="2786047" y="2159000"/>
            <a:ext cx="6487955" cy="3882362"/>
          </a:xfrm>
        </p:spPr>
        <p:txBody>
          <a:bodyPr vert="horz" lIns="91440" tIns="45720" rIns="91440" bIns="45720" rtlCol="0" anchor="t">
            <a:normAutofit/>
          </a:bodyPr>
          <a:lstStyle/>
          <a:p>
            <a:r>
              <a:rPr lang="en-US" sz="2400" dirty="0">
                <a:ea typeface="+mn-lt"/>
                <a:cs typeface="+mn-lt"/>
              </a:rPr>
              <a:t>Balanced Accuracy </a:t>
            </a:r>
            <a:endParaRPr lang="en-US" sz="2400" dirty="0"/>
          </a:p>
          <a:p>
            <a:r>
              <a:rPr lang="en-US" sz="2400" dirty="0">
                <a:ea typeface="+mn-lt"/>
                <a:cs typeface="+mn-lt"/>
              </a:rPr>
              <a:t>Balanced accuracy was calculated for 10 times repeated 10 fold cross validation.</a:t>
            </a:r>
          </a:p>
          <a:p>
            <a:pPr marL="0" indent="0">
              <a:buNone/>
            </a:pPr>
            <a:endParaRPr lang="en-US" sz="2400" dirty="0"/>
          </a:p>
        </p:txBody>
      </p:sp>
      <p:sp>
        <p:nvSpPr>
          <p:cNvPr id="48" name="Rectangle 27">
            <a:extLst>
              <a:ext uri="{FF2B5EF4-FFF2-40B4-BE49-F238E27FC236}">
                <a16:creationId xmlns:a16="http://schemas.microsoft.com/office/drawing/2014/main" id="{6AC675E8-14B6-40FA-B3B3-C1E2E39D2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56989EBF-8722-45B6-80BA-3B62833E4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7C9F3575-4D35-4C55-93E6-A0BB647C5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48">
            <a:extLst>
              <a:ext uri="{FF2B5EF4-FFF2-40B4-BE49-F238E27FC236}">
                <a16:creationId xmlns:a16="http://schemas.microsoft.com/office/drawing/2014/main" id="{868C8FD7-A917-4543-8961-F5EB09C27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98327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3" descr="Triangular abstract background">
            <a:extLst>
              <a:ext uri="{FF2B5EF4-FFF2-40B4-BE49-F238E27FC236}">
                <a16:creationId xmlns:a16="http://schemas.microsoft.com/office/drawing/2014/main" id="{2EEB9A89-796E-189B-602B-AE04479ADF0D}"/>
              </a:ext>
            </a:extLst>
          </p:cNvPr>
          <p:cNvPicPr>
            <a:picLocks noChangeAspect="1"/>
          </p:cNvPicPr>
          <p:nvPr/>
        </p:nvPicPr>
        <p:blipFill rotWithShape="1">
          <a:blip r:embed="rId2">
            <a:duotone>
              <a:schemeClr val="accent1">
                <a:shade val="45000"/>
                <a:satMod val="135000"/>
              </a:schemeClr>
              <a:prstClr val="white"/>
            </a:duotone>
          </a:blip>
          <a:srcRect l="9091" t="23391"/>
          <a:stretch/>
        </p:blipFill>
        <p:spPr>
          <a:xfrm>
            <a:off x="20" y="10"/>
            <a:ext cx="12191980" cy="6857990"/>
          </a:xfrm>
          <a:prstGeom prst="rect">
            <a:avLst/>
          </a:prstGeom>
        </p:spPr>
      </p:pic>
      <p:sp>
        <p:nvSpPr>
          <p:cNvPr id="29" name="Isosceles Triangle 28">
            <a:extLst>
              <a:ext uri="{FF2B5EF4-FFF2-40B4-BE49-F238E27FC236}">
                <a16:creationId xmlns:a16="http://schemas.microsoft.com/office/drawing/2014/main" id="{31AF5A33-5C3E-4B00-B636-470C37CD0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Parallelogram 30">
            <a:extLst>
              <a:ext uri="{FF2B5EF4-FFF2-40B4-BE49-F238E27FC236}">
                <a16:creationId xmlns:a16="http://schemas.microsoft.com/office/drawing/2014/main" id="{1D4F4279-6CB8-4935-B70E-47B0D4BF7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126709FF-BC45-4BDA-88FE-6727BCBD97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3B53C46-807E-496A-8ACD-66372ECA65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BD4BEF6F-1F5D-425B-B942-CE0EC90D3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86047" y="609600"/>
            <a:ext cx="6487955" cy="1320800"/>
          </a:xfrm>
        </p:spPr>
        <p:txBody>
          <a:bodyPr anchor="t">
            <a:normAutofit/>
          </a:bodyPr>
          <a:lstStyle/>
          <a:p>
            <a:r>
              <a:rPr lang="en-US" i="0" dirty="0">
                <a:ea typeface="+mj-lt"/>
                <a:cs typeface="+mj-lt"/>
              </a:rPr>
              <a:t>Ranking protocols </a:t>
            </a:r>
            <a:endParaRPr lang="en-US" dirty="0">
              <a:ea typeface="+mj-lt"/>
              <a:cs typeface="+mj-lt"/>
            </a:endParaRPr>
          </a:p>
        </p:txBody>
      </p:sp>
      <p:sp>
        <p:nvSpPr>
          <p:cNvPr id="39" name="Rectangle 25">
            <a:extLst>
              <a:ext uri="{FF2B5EF4-FFF2-40B4-BE49-F238E27FC236}">
                <a16:creationId xmlns:a16="http://schemas.microsoft.com/office/drawing/2014/main" id="{17D310E3-BA9A-4243-B504-0D1F62206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E866FCBB-59B5-4CDF-BEE6-63382444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idx="1"/>
          </p:nvPr>
        </p:nvSpPr>
        <p:spPr>
          <a:xfrm>
            <a:off x="2786047" y="2159000"/>
            <a:ext cx="6487955" cy="3882362"/>
          </a:xfrm>
        </p:spPr>
        <p:txBody>
          <a:bodyPr vert="horz" lIns="91440" tIns="45720" rIns="91440" bIns="45720" rtlCol="0" anchor="t">
            <a:normAutofit/>
          </a:bodyPr>
          <a:lstStyle/>
          <a:p>
            <a:pPr marL="0" indent="0">
              <a:buNone/>
            </a:pPr>
            <a:r>
              <a:rPr lang="en-US" sz="2400" dirty="0">
                <a:ea typeface="+mn-lt"/>
                <a:cs typeface="+mn-lt"/>
              </a:rPr>
              <a:t>We used 2 ranking protocols to rank each dimensionality reduction method. </a:t>
            </a:r>
          </a:p>
          <a:p>
            <a:endParaRPr lang="en-US" sz="2400" dirty="0">
              <a:ea typeface="+mn-lt"/>
              <a:cs typeface="+mn-lt"/>
            </a:endParaRPr>
          </a:p>
          <a:p>
            <a:r>
              <a:rPr lang="en-US" sz="2400" dirty="0">
                <a:ea typeface="+mn-lt"/>
                <a:cs typeface="+mn-lt"/>
              </a:rPr>
              <a:t>Average Ranking </a:t>
            </a:r>
            <a:endParaRPr lang="en-US" sz="2400" dirty="0"/>
          </a:p>
          <a:p>
            <a:r>
              <a:rPr lang="en-US" sz="2400" dirty="0">
                <a:ea typeface="+mn-lt"/>
                <a:cs typeface="+mn-lt"/>
              </a:rPr>
              <a:t>Ranking based on test of statistical significance of differences of performances</a:t>
            </a:r>
          </a:p>
          <a:p>
            <a:pPr marL="0" indent="0">
              <a:buNone/>
            </a:pPr>
            <a:endParaRPr lang="en-US" sz="2400" dirty="0"/>
          </a:p>
        </p:txBody>
      </p:sp>
      <p:sp>
        <p:nvSpPr>
          <p:cNvPr id="43" name="Rectangle 27">
            <a:extLst>
              <a:ext uri="{FF2B5EF4-FFF2-40B4-BE49-F238E27FC236}">
                <a16:creationId xmlns:a16="http://schemas.microsoft.com/office/drawing/2014/main" id="{6AC675E8-14B6-40FA-B3B3-C1E2E39D2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8">
            <a:extLst>
              <a:ext uri="{FF2B5EF4-FFF2-40B4-BE49-F238E27FC236}">
                <a16:creationId xmlns:a16="http://schemas.microsoft.com/office/drawing/2014/main" id="{56989EBF-8722-45B6-80BA-3B62833E4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9">
            <a:extLst>
              <a:ext uri="{FF2B5EF4-FFF2-40B4-BE49-F238E27FC236}">
                <a16:creationId xmlns:a16="http://schemas.microsoft.com/office/drawing/2014/main" id="{7C9F3575-4D35-4C55-93E6-A0BB647C5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868C8FD7-A917-4543-8961-F5EB09C27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26642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5065" y="609600"/>
            <a:ext cx="2930518" cy="1320800"/>
          </a:xfrm>
        </p:spPr>
        <p:txBody>
          <a:bodyPr anchor="ctr">
            <a:normAutofit/>
          </a:bodyPr>
          <a:lstStyle/>
          <a:p>
            <a:r>
              <a:rPr lang="en-US" i="0" dirty="0">
                <a:ea typeface="+mj-lt"/>
                <a:cs typeface="+mj-lt"/>
              </a:rPr>
              <a:t>For Example</a:t>
            </a:r>
          </a:p>
        </p:txBody>
      </p:sp>
      <p:sp>
        <p:nvSpPr>
          <p:cNvPr id="3" name="Subtitle 2"/>
          <p:cNvSpPr>
            <a:spLocks noGrp="1"/>
          </p:cNvSpPr>
          <p:nvPr>
            <p:ph idx="1"/>
          </p:nvPr>
        </p:nvSpPr>
        <p:spPr>
          <a:xfrm>
            <a:off x="671361" y="2160589"/>
            <a:ext cx="2930517" cy="3880773"/>
          </a:xfrm>
        </p:spPr>
        <p:txBody>
          <a:bodyPr vert="horz" lIns="91440" tIns="45720" rIns="91440" bIns="45720" rtlCol="0" anchor="t">
            <a:normAutofit/>
          </a:bodyPr>
          <a:lstStyle/>
          <a:p>
            <a:pPr marL="0" indent="0">
              <a:buNone/>
            </a:pPr>
            <a:r>
              <a:rPr lang="en-US" sz="2800" i="1" dirty="0">
                <a:solidFill>
                  <a:schemeClr val="tx1">
                    <a:lumMod val="50000"/>
                    <a:lumOff val="50000"/>
                  </a:schemeClr>
                </a:solidFill>
                <a:ea typeface="+mn-lt"/>
                <a:cs typeface="+mn-lt"/>
              </a:rPr>
              <a:t>For Fisher,</a:t>
            </a:r>
          </a:p>
          <a:p>
            <a:pPr marL="0" indent="0">
              <a:buNone/>
            </a:pPr>
            <a:endParaRPr lang="en-US" sz="2800" i="1" dirty="0"/>
          </a:p>
          <a:p>
            <a:pPr marL="0" indent="0">
              <a:buNone/>
            </a:pPr>
            <a:endParaRPr lang="en-US" sz="2800" i="1" dirty="0"/>
          </a:p>
        </p:txBody>
      </p:sp>
      <p:pic>
        <p:nvPicPr>
          <p:cNvPr id="4" name="Picture 4" descr="Table&#10;&#10;Description automatically generated">
            <a:extLst>
              <a:ext uri="{FF2B5EF4-FFF2-40B4-BE49-F238E27FC236}">
                <a16:creationId xmlns:a16="http://schemas.microsoft.com/office/drawing/2014/main" id="{FAE4E686-87E5-8683-8F6C-5C31D55A6DF8}"/>
              </a:ext>
            </a:extLst>
          </p:cNvPr>
          <p:cNvPicPr>
            <a:picLocks noChangeAspect="1"/>
          </p:cNvPicPr>
          <p:nvPr/>
        </p:nvPicPr>
        <p:blipFill>
          <a:blip r:embed="rId2"/>
          <a:stretch>
            <a:fillRect/>
          </a:stretch>
        </p:blipFill>
        <p:spPr>
          <a:xfrm>
            <a:off x="674958" y="2845201"/>
            <a:ext cx="8955265" cy="2150752"/>
          </a:xfrm>
          <a:prstGeom prst="rect">
            <a:avLst/>
          </a:prstGeom>
        </p:spPr>
      </p:pic>
    </p:spTree>
    <p:extLst>
      <p:ext uri="{BB962C8B-B14F-4D97-AF65-F5344CB8AC3E}">
        <p14:creationId xmlns:p14="http://schemas.microsoft.com/office/powerpoint/2010/main" val="16287485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Problem Description </vt:lpstr>
      <vt:lpstr>Heuristics to select number of principal components</vt:lpstr>
      <vt:lpstr>Databases used for study</vt:lpstr>
      <vt:lpstr>PowerPoint Presentation</vt:lpstr>
      <vt:lpstr>PowerPoint Presentation</vt:lpstr>
      <vt:lpstr>PowerPoint Presentation</vt:lpstr>
      <vt:lpstr>Performance Metrics: </vt:lpstr>
      <vt:lpstr>Ranking protocols </vt:lpstr>
      <vt:lpstr>For Example</vt:lpstr>
      <vt:lpstr>For Example</vt:lpstr>
      <vt:lpstr>For Example</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Mohit Baliyan</cp:lastModifiedBy>
  <cp:revision>473</cp:revision>
  <dcterms:created xsi:type="dcterms:W3CDTF">2022-09-15T12:00:28Z</dcterms:created>
  <dcterms:modified xsi:type="dcterms:W3CDTF">2023-01-28T19:05:08Z</dcterms:modified>
</cp:coreProperties>
</file>