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7EFD8-3B4E-4289-BEEA-C7248C9B7F6F}" v="592" dt="2022-11-26T02:56:16.388"/>
    <p1510:client id="{6D320E11-0A63-414A-9DFD-0659071EB68D}" v="189" dt="2022-11-26T01:05:18.474"/>
    <p1510:client id="{B35C80EF-BFAF-7D77-342D-FC0EF32826A5}" v="11" dt="2022-11-27T01:07:50.212"/>
    <p1510:client id="{E0B19045-F457-41FE-8D36-D3BD4EFDAD31}" v="156" dt="2022-11-25T21:06:34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DB1C9-E52E-409F-9779-CDFA817C2370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AC2DAC-096C-49C7-98AE-F62C0AB7973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Citi Bike rental Application is a service where people can rent bikes for a certain period. From bike booking to payment options, everything is computer controlled. </a:t>
          </a:r>
        </a:p>
      </dgm:t>
    </dgm:pt>
    <dgm:pt modelId="{57F31881-02DC-45B9-91CE-3A2A565D15CC}" type="parTrans" cxnId="{953D1DCB-AAD3-4C83-AD78-C5E21169AA6B}">
      <dgm:prSet/>
      <dgm:spPr/>
      <dgm:t>
        <a:bodyPr/>
        <a:lstStyle/>
        <a:p>
          <a:endParaRPr lang="en-US"/>
        </a:p>
      </dgm:t>
    </dgm:pt>
    <dgm:pt modelId="{BB299B30-2992-4DE3-8EA9-9F40EAEBE7FF}" type="sibTrans" cxnId="{953D1DCB-AAD3-4C83-AD78-C5E21169AA6B}">
      <dgm:prSet/>
      <dgm:spPr/>
      <dgm:t>
        <a:bodyPr/>
        <a:lstStyle/>
        <a:p>
          <a:endParaRPr lang="en-US"/>
        </a:p>
      </dgm:t>
    </dgm:pt>
    <dgm:pt modelId="{552562E2-733C-482F-BE3B-114AFF3CB8BE}">
      <dgm:prSet custT="1"/>
      <dgm:spPr/>
      <dgm:t>
        <a:bodyPr/>
        <a:lstStyle/>
        <a:p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Company has recently faced a reduction in their subscriptions during the Covid19 pandemic and decided to give 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discounted</a:t>
          </a:r>
          <a:r>
            <a:rPr lang="en-US" sz="18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subscriptions to their potential customers.</a:t>
          </a:r>
        </a:p>
      </dgm:t>
    </dgm:pt>
    <dgm:pt modelId="{19B8C3B0-23FA-4F86-A0E2-23AE4EE16A77}" type="parTrans" cxnId="{4DE82093-0854-4C4C-A866-8B3C45D851FD}">
      <dgm:prSet/>
      <dgm:spPr/>
      <dgm:t>
        <a:bodyPr/>
        <a:lstStyle/>
        <a:p>
          <a:endParaRPr lang="en-US"/>
        </a:p>
      </dgm:t>
    </dgm:pt>
    <dgm:pt modelId="{F28BF0EA-0581-4D8A-8308-DD33C1DDCDD2}" type="sibTrans" cxnId="{4DE82093-0854-4C4C-A866-8B3C45D851FD}">
      <dgm:prSet/>
      <dgm:spPr/>
      <dgm:t>
        <a:bodyPr/>
        <a:lstStyle/>
        <a:p>
          <a:endParaRPr lang="en-US"/>
        </a:p>
      </dgm:t>
    </dgm:pt>
    <dgm:pt modelId="{D4CF2EC1-C493-4E39-A8F3-6053B70EA25B}">
      <dgm:prSet custT="1"/>
      <dgm:spPr/>
      <dgm:t>
        <a:bodyPr/>
        <a:lstStyle/>
        <a:p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As part of Citi Bike’s Data Analytics Team, we are providing Insights for the managers to decide  the location, time  and demographics to rollout the promotion.</a:t>
          </a:r>
        </a:p>
      </dgm:t>
    </dgm:pt>
    <dgm:pt modelId="{6A7FA7D1-DC90-461C-A211-A34820DB27E3}" type="parTrans" cxnId="{3DF1280C-4D47-49A0-A2A7-C1E68536878B}">
      <dgm:prSet/>
      <dgm:spPr/>
      <dgm:t>
        <a:bodyPr/>
        <a:lstStyle/>
        <a:p>
          <a:endParaRPr lang="en-US"/>
        </a:p>
      </dgm:t>
    </dgm:pt>
    <dgm:pt modelId="{B8FEE67A-3BA7-476E-8B51-8831AD892A0F}" type="sibTrans" cxnId="{3DF1280C-4D47-49A0-A2A7-C1E68536878B}">
      <dgm:prSet/>
      <dgm:spPr/>
      <dgm:t>
        <a:bodyPr/>
        <a:lstStyle/>
        <a:p>
          <a:endParaRPr lang="en-US"/>
        </a:p>
      </dgm:t>
    </dgm:pt>
    <dgm:pt modelId="{A0C117B4-039C-4F9F-8BD3-913FFC98E499}" type="pres">
      <dgm:prSet presAssocID="{4B0DB1C9-E52E-409F-9779-CDFA817C2370}" presName="Name0" presStyleCnt="0">
        <dgm:presLayoutVars>
          <dgm:dir/>
          <dgm:animLvl val="lvl"/>
          <dgm:resizeHandles val="exact"/>
        </dgm:presLayoutVars>
      </dgm:prSet>
      <dgm:spPr/>
    </dgm:pt>
    <dgm:pt modelId="{247A8B2F-7C64-4E0C-AF4B-DA69E1D77597}" type="pres">
      <dgm:prSet presAssocID="{D4CF2EC1-C493-4E39-A8F3-6053B70EA25B}" presName="boxAndChildren" presStyleCnt="0"/>
      <dgm:spPr/>
    </dgm:pt>
    <dgm:pt modelId="{195CD637-1B5A-47EE-8D59-5D8CB549BF40}" type="pres">
      <dgm:prSet presAssocID="{D4CF2EC1-C493-4E39-A8F3-6053B70EA25B}" presName="parentTextBox" presStyleLbl="node1" presStyleIdx="0" presStyleCnt="3"/>
      <dgm:spPr/>
    </dgm:pt>
    <dgm:pt modelId="{7FEB0FBD-252A-4CE4-9699-5DCFD42AB75D}" type="pres">
      <dgm:prSet presAssocID="{F28BF0EA-0581-4D8A-8308-DD33C1DDCDD2}" presName="sp" presStyleCnt="0"/>
      <dgm:spPr/>
    </dgm:pt>
    <dgm:pt modelId="{F4160B8F-BCC4-4B91-B7FD-FE68E3B181A0}" type="pres">
      <dgm:prSet presAssocID="{552562E2-733C-482F-BE3B-114AFF3CB8BE}" presName="arrowAndChildren" presStyleCnt="0"/>
      <dgm:spPr/>
    </dgm:pt>
    <dgm:pt modelId="{275AA1F3-5B1D-4437-8751-F36814C625DB}" type="pres">
      <dgm:prSet presAssocID="{552562E2-733C-482F-BE3B-114AFF3CB8BE}" presName="parentTextArrow" presStyleLbl="node1" presStyleIdx="1" presStyleCnt="3"/>
      <dgm:spPr/>
    </dgm:pt>
    <dgm:pt modelId="{AC375D9B-50AA-4547-ACF6-F040A06A301D}" type="pres">
      <dgm:prSet presAssocID="{BB299B30-2992-4DE3-8EA9-9F40EAEBE7FF}" presName="sp" presStyleCnt="0"/>
      <dgm:spPr/>
    </dgm:pt>
    <dgm:pt modelId="{C8DAB165-8056-4A88-ACAF-60AA54241A03}" type="pres">
      <dgm:prSet presAssocID="{57AC2DAC-096C-49C7-98AE-F62C0AB79736}" presName="arrowAndChildren" presStyleCnt="0"/>
      <dgm:spPr/>
    </dgm:pt>
    <dgm:pt modelId="{4CAB5FD9-E9A5-4F22-9604-D977E5C303CF}" type="pres">
      <dgm:prSet presAssocID="{57AC2DAC-096C-49C7-98AE-F62C0AB79736}" presName="parentTextArrow" presStyleLbl="node1" presStyleIdx="2" presStyleCnt="3"/>
      <dgm:spPr/>
    </dgm:pt>
  </dgm:ptLst>
  <dgm:cxnLst>
    <dgm:cxn modelId="{3DF1280C-4D47-49A0-A2A7-C1E68536878B}" srcId="{4B0DB1C9-E52E-409F-9779-CDFA817C2370}" destId="{D4CF2EC1-C493-4E39-A8F3-6053B70EA25B}" srcOrd="2" destOrd="0" parTransId="{6A7FA7D1-DC90-461C-A211-A34820DB27E3}" sibTransId="{B8FEE67A-3BA7-476E-8B51-8831AD892A0F}"/>
    <dgm:cxn modelId="{15DE643A-5562-4A24-95FA-640E74EDA9E1}" type="presOf" srcId="{57AC2DAC-096C-49C7-98AE-F62C0AB79736}" destId="{4CAB5FD9-E9A5-4F22-9604-D977E5C303CF}" srcOrd="0" destOrd="0" presId="urn:microsoft.com/office/officeart/2005/8/layout/process4"/>
    <dgm:cxn modelId="{4DE82093-0854-4C4C-A866-8B3C45D851FD}" srcId="{4B0DB1C9-E52E-409F-9779-CDFA817C2370}" destId="{552562E2-733C-482F-BE3B-114AFF3CB8BE}" srcOrd="1" destOrd="0" parTransId="{19B8C3B0-23FA-4F86-A0E2-23AE4EE16A77}" sibTransId="{F28BF0EA-0581-4D8A-8308-DD33C1DDCDD2}"/>
    <dgm:cxn modelId="{0C726D93-432C-41ED-9C9E-BC59E0EE5AB7}" type="presOf" srcId="{552562E2-733C-482F-BE3B-114AFF3CB8BE}" destId="{275AA1F3-5B1D-4437-8751-F36814C625DB}" srcOrd="0" destOrd="0" presId="urn:microsoft.com/office/officeart/2005/8/layout/process4"/>
    <dgm:cxn modelId="{0B2BBDAC-038D-4F21-9BA5-C4C5442994C8}" type="presOf" srcId="{4B0DB1C9-E52E-409F-9779-CDFA817C2370}" destId="{A0C117B4-039C-4F9F-8BD3-913FFC98E499}" srcOrd="0" destOrd="0" presId="urn:microsoft.com/office/officeart/2005/8/layout/process4"/>
    <dgm:cxn modelId="{9B86F6C2-52EC-4F42-8B48-33265FC06C29}" type="presOf" srcId="{D4CF2EC1-C493-4E39-A8F3-6053B70EA25B}" destId="{195CD637-1B5A-47EE-8D59-5D8CB549BF40}" srcOrd="0" destOrd="0" presId="urn:microsoft.com/office/officeart/2005/8/layout/process4"/>
    <dgm:cxn modelId="{953D1DCB-AAD3-4C83-AD78-C5E21169AA6B}" srcId="{4B0DB1C9-E52E-409F-9779-CDFA817C2370}" destId="{57AC2DAC-096C-49C7-98AE-F62C0AB79736}" srcOrd="0" destOrd="0" parTransId="{57F31881-02DC-45B9-91CE-3A2A565D15CC}" sibTransId="{BB299B30-2992-4DE3-8EA9-9F40EAEBE7FF}"/>
    <dgm:cxn modelId="{10E67D7E-9419-44BE-AB78-E24DDE59EB8B}" type="presParOf" srcId="{A0C117B4-039C-4F9F-8BD3-913FFC98E499}" destId="{247A8B2F-7C64-4E0C-AF4B-DA69E1D77597}" srcOrd="0" destOrd="0" presId="urn:microsoft.com/office/officeart/2005/8/layout/process4"/>
    <dgm:cxn modelId="{61026E08-C6FF-45C3-82E3-41865B0D1C3A}" type="presParOf" srcId="{247A8B2F-7C64-4E0C-AF4B-DA69E1D77597}" destId="{195CD637-1B5A-47EE-8D59-5D8CB549BF40}" srcOrd="0" destOrd="0" presId="urn:microsoft.com/office/officeart/2005/8/layout/process4"/>
    <dgm:cxn modelId="{1CDDB692-3A7C-46DE-B4DD-9D1C02D13B51}" type="presParOf" srcId="{A0C117B4-039C-4F9F-8BD3-913FFC98E499}" destId="{7FEB0FBD-252A-4CE4-9699-5DCFD42AB75D}" srcOrd="1" destOrd="0" presId="urn:microsoft.com/office/officeart/2005/8/layout/process4"/>
    <dgm:cxn modelId="{43349FD0-C5C7-40FF-AE87-D3ADD5A922A2}" type="presParOf" srcId="{A0C117B4-039C-4F9F-8BD3-913FFC98E499}" destId="{F4160B8F-BCC4-4B91-B7FD-FE68E3B181A0}" srcOrd="2" destOrd="0" presId="urn:microsoft.com/office/officeart/2005/8/layout/process4"/>
    <dgm:cxn modelId="{77551559-2229-4732-84F7-9C9283B326CA}" type="presParOf" srcId="{F4160B8F-BCC4-4B91-B7FD-FE68E3B181A0}" destId="{275AA1F3-5B1D-4437-8751-F36814C625DB}" srcOrd="0" destOrd="0" presId="urn:microsoft.com/office/officeart/2005/8/layout/process4"/>
    <dgm:cxn modelId="{710068D2-E196-4411-989C-4B6495050ABD}" type="presParOf" srcId="{A0C117B4-039C-4F9F-8BD3-913FFC98E499}" destId="{AC375D9B-50AA-4547-ACF6-F040A06A301D}" srcOrd="3" destOrd="0" presId="urn:microsoft.com/office/officeart/2005/8/layout/process4"/>
    <dgm:cxn modelId="{CBBC79AB-0B73-4382-9513-80E7DB0EC861}" type="presParOf" srcId="{A0C117B4-039C-4F9F-8BD3-913FFC98E499}" destId="{C8DAB165-8056-4A88-ACAF-60AA54241A03}" srcOrd="4" destOrd="0" presId="urn:microsoft.com/office/officeart/2005/8/layout/process4"/>
    <dgm:cxn modelId="{8F5FE603-9E9A-456C-A81C-76DDD6D72A69}" type="presParOf" srcId="{C8DAB165-8056-4A88-ACAF-60AA54241A03}" destId="{4CAB5FD9-E9A5-4F22-9604-D977E5C303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CD637-1B5A-47EE-8D59-5D8CB549BF40}">
      <dsp:nvSpPr>
        <dsp:cNvPr id="0" name=""/>
        <dsp:cNvSpPr/>
      </dsp:nvSpPr>
      <dsp:spPr>
        <a:xfrm>
          <a:off x="0" y="4048377"/>
          <a:ext cx="6415195" cy="132876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As part of Citi Bike’s Data Analytics Team, we are providing Insights for the managers to decide  the location, time  and demographics to rollout the promotion.</a:t>
          </a:r>
        </a:p>
      </dsp:txBody>
      <dsp:txXfrm>
        <a:off x="0" y="4048377"/>
        <a:ext cx="6415195" cy="1328767"/>
      </dsp:txXfrm>
    </dsp:sp>
    <dsp:sp modelId="{275AA1F3-5B1D-4437-8751-F36814C625DB}">
      <dsp:nvSpPr>
        <dsp:cNvPr id="0" name=""/>
        <dsp:cNvSpPr/>
      </dsp:nvSpPr>
      <dsp:spPr>
        <a:xfrm rot="10800000">
          <a:off x="0" y="2024664"/>
          <a:ext cx="6415195" cy="204364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Company has recently faced a reduction in their subscriptions during the Covid19 pandemic and decided to give 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discounted</a:t>
          </a:r>
          <a:r>
            <a:rPr lang="en-US" sz="1800" b="1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subscriptions to their potential customers.</a:t>
          </a:r>
        </a:p>
      </dsp:txBody>
      <dsp:txXfrm rot="10800000">
        <a:off x="0" y="2024664"/>
        <a:ext cx="6415195" cy="1327899"/>
      </dsp:txXfrm>
    </dsp:sp>
    <dsp:sp modelId="{4CAB5FD9-E9A5-4F22-9604-D977E5C303CF}">
      <dsp:nvSpPr>
        <dsp:cNvPr id="0" name=""/>
        <dsp:cNvSpPr/>
      </dsp:nvSpPr>
      <dsp:spPr>
        <a:xfrm rot="10800000">
          <a:off x="0" y="950"/>
          <a:ext cx="6415195" cy="2043644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Citi Bike rental Application is a service where people can rent bikes for a certain period. From bike booking to payment options, everything is computer controlled. </a:t>
          </a:r>
        </a:p>
      </dsp:txBody>
      <dsp:txXfrm rot="10800000">
        <a:off x="0" y="950"/>
        <a:ext cx="6415195" cy="132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0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40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6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9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96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04E4E-7199-998D-6BE0-A364C31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887130" cy="12911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Subscription Strategy Revamp for Citi Bike Application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2D1042BE-2918-FC42-3F26-4CDE26A16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31" y="2544677"/>
            <a:ext cx="5641063" cy="14807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0DE9-EB33-1615-7717-01B3CD72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2137" y="2463801"/>
            <a:ext cx="3479419" cy="2053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000000"/>
              </a:buClr>
            </a:pPr>
            <a:r>
              <a:rPr lang="en-US" sz="18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Group – 08</a:t>
            </a: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lt"/>
                <a:cs typeface="+mn-lt"/>
              </a:rPr>
              <a:t>Mohit Kumar Dundu-1002011177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lt"/>
                <a:cs typeface="+mn-lt"/>
              </a:rPr>
              <a:t>Ayvee Nusreen Anika-1002027982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lt"/>
                <a:cs typeface="+mn-lt"/>
              </a:rPr>
              <a:t>Suchit S Kakirde- 1001837315</a:t>
            </a: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lt"/>
                <a:cs typeface="+mn-lt"/>
              </a:rPr>
              <a:t>Pratik Prashant Phirke-1002021297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niversity of Texas at Arlington - Wikipedia">
            <a:extLst>
              <a:ext uri="{FF2B5EF4-FFF2-40B4-BE49-F238E27FC236}">
                <a16:creationId xmlns:a16="http://schemas.microsoft.com/office/drawing/2014/main" id="{B71044FC-E79D-F72F-6F5E-0A058FCB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189" y="4666266"/>
            <a:ext cx="2112961" cy="21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4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7D6CE-9E37-080A-72A2-9285E670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227" y="1116658"/>
            <a:ext cx="4757685" cy="39203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context &amp; problem 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3A426A-C281-98C6-BF00-577F8381E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748598"/>
              </p:ext>
            </p:extLst>
          </p:nvPr>
        </p:nvGraphicFramePr>
        <p:xfrm>
          <a:off x="940645" y="941424"/>
          <a:ext cx="6415195" cy="537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93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402B-E2D8-7CCE-AD29-957F51C7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en-US" dirty="0"/>
              <a:t> and data driven 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7FD5-9FA1-3B88-01A4-FFB3017E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tackle this problem, we must answer the 3 W’s.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WHEN?,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WHERE?, </a:t>
            </a:r>
            <a:r>
              <a:rPr lang="en-IN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WHO?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Previously, it was based on instinctual decision of managers.</a:t>
            </a:r>
          </a:p>
          <a:p>
            <a:pPr algn="just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FFFFFF"/>
              </a:buClr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 and semiannual reports.</a:t>
            </a:r>
          </a:p>
          <a:p>
            <a:pPr algn="just">
              <a:buClr>
                <a:srgbClr val="FFFFFF"/>
              </a:buClr>
            </a:pP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FFFFFF"/>
              </a:buClr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predictive model is based on customer rental data of one year and ready to identify potential customers whom company can provide discounted subscriptions at certain time and place a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 a part of loyalty program development.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6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E22-35A3-2B7E-B0C1-3198CF05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08" y="5151120"/>
            <a:ext cx="4526611" cy="16116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Dataset description &amp; 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A0EC-D527-047E-2176-E1F87C67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5B59-E010-1FB6-E812-B8D2B49ED8B4}"/>
              </a:ext>
            </a:extLst>
          </p:cNvPr>
          <p:cNvSpPr txBox="1"/>
          <p:nvPr/>
        </p:nvSpPr>
        <p:spPr>
          <a:xfrm>
            <a:off x="5937949" y="5474517"/>
            <a:ext cx="60377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 can see, on weekdays, there is a dip around 10am and rides increases after 4pm because we suspect these are office hours.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D8E8F9-1AED-26DC-5A8B-EA4FDDBB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9" y="22527"/>
            <a:ext cx="5313215" cy="26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ED202C-D6FB-4615-B549-192C1780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75" y="2857662"/>
            <a:ext cx="3013888" cy="22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E4382C-710C-A3E8-FFE5-2639AEAA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18" y="2857662"/>
            <a:ext cx="2950861" cy="22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5B2A8-770E-F31C-84D2-16109E649F71}"/>
              </a:ext>
            </a:extLst>
          </p:cNvPr>
          <p:cNvSpPr txBox="1"/>
          <p:nvPr/>
        </p:nvSpPr>
        <p:spPr>
          <a:xfrm>
            <a:off x="6770754" y="5075412"/>
            <a:ext cx="14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SUBSCRIBER</a:t>
            </a:r>
            <a:endParaRPr lang="en-IN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C5F08-5BC6-C803-9EA8-565912111EBE}"/>
              </a:ext>
            </a:extLst>
          </p:cNvPr>
          <p:cNvSpPr txBox="1"/>
          <p:nvPr/>
        </p:nvSpPr>
        <p:spPr>
          <a:xfrm>
            <a:off x="9897403" y="5075412"/>
            <a:ext cx="14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IN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552E9-2E0E-3F27-3518-2D1B082DC6F8}"/>
              </a:ext>
            </a:extLst>
          </p:cNvPr>
          <p:cNvSpPr txBox="1"/>
          <p:nvPr/>
        </p:nvSpPr>
        <p:spPr>
          <a:xfrm>
            <a:off x="176309" y="2716403"/>
            <a:ext cx="531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Transformation:</a:t>
            </a:r>
          </a:p>
          <a:p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Start, End Hour extraction from date-time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Customer, Subscriber are converted to 0,1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 are converted to 1-7 from date-time.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 Year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calculation from provided age.</a:t>
            </a:r>
            <a:endParaRPr lang="en-IN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36E50-1C48-A584-3AEE-C18E6CB731C5}"/>
              </a:ext>
            </a:extLst>
          </p:cNvPr>
          <p:cNvSpPr txBox="1"/>
          <p:nvPr/>
        </p:nvSpPr>
        <p:spPr>
          <a:xfrm>
            <a:off x="6096000" y="364315"/>
            <a:ext cx="5879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List of Variables: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Tripduration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starttime, stoptime, start station id, start station name, start station longitude, start station latitude, end station id, end station name, end station longitude, end station longitude, </a:t>
            </a:r>
            <a:endParaRPr lang="en-IN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Bike ID, usertype, gender, birthdate</a:t>
            </a:r>
          </a:p>
          <a:p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7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FBEF-72E7-EB35-DD6F-E52B953D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818"/>
            <a:ext cx="6918959" cy="2181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WHEN to provide discounted subscriptions? </a:t>
            </a:r>
          </a:p>
          <a:p>
            <a:pPr marL="342900" indent="-342900">
              <a:buFont typeface="Wingdings" panose="05040102010807070707" pitchFamily="18" charset="2"/>
              <a:buChar char="§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 calculated ratio of total subscribers to non-subscribers throughout the year. Low ratio means more subscribers compared to nonsubscribers. </a:t>
            </a:r>
          </a:p>
          <a:p>
            <a:pPr marL="342900" indent="-342900">
              <a:buFont typeface="Wingdings" panose="05040102010807070707" pitchFamily="18" charset="2"/>
              <a:buChar char="§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Then we find ratio for all the days at a particular hour, where </a:t>
            </a: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Low Ratio and  Low Variance is required </a:t>
            </a:r>
          </a:p>
          <a:p>
            <a:pPr marL="342900" indent="-342900">
              <a:buFont typeface="Wingdings" panose="05040102010807070707" pitchFamily="18" charset="2"/>
              <a:buChar char="§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Low ratio indicates higher customer count and low variance indicates lower change in ratio across different days in a year.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47E94B-73F6-74F8-282D-8A9036E78329}"/>
              </a:ext>
            </a:extLst>
          </p:cNvPr>
          <p:cNvSpPr txBox="1">
            <a:spLocks/>
          </p:cNvSpPr>
          <p:nvPr/>
        </p:nvSpPr>
        <p:spPr>
          <a:xfrm>
            <a:off x="6997460" y="-18597"/>
            <a:ext cx="5194540" cy="186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WHERE to provide discounted subscriptions?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Based on latitude and longitude of start stations, the dataset has been segregated into 3 locations using K-Means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This Data has been used as a derived variable in the regression model.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2D4B10-6A81-0B82-2022-7A241F12D888}"/>
              </a:ext>
            </a:extLst>
          </p:cNvPr>
          <p:cNvSpPr txBox="1">
            <a:spLocks/>
          </p:cNvSpPr>
          <p:nvPr/>
        </p:nvSpPr>
        <p:spPr>
          <a:xfrm>
            <a:off x="7094746" y="3870960"/>
            <a:ext cx="5015974" cy="303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WHO to provide discounted subscriptions 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Using Logistic Regression model,  we are identifying potential customers belonging to different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Results from clustering have been included in the regression model to identify exact locations.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4" descr="Chart&#10;&#10;Description automatically generated">
            <a:extLst>
              <a:ext uri="{FF2B5EF4-FFF2-40B4-BE49-F238E27FC236}">
                <a16:creationId xmlns:a16="http://schemas.microsoft.com/office/drawing/2014/main" id="{134BA310-F70D-0873-07D9-686AF9C6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73" y="1841979"/>
            <a:ext cx="3669001" cy="209133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E6F849-9FB7-B957-C995-A45416DF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54" y="2336800"/>
            <a:ext cx="3548906" cy="3089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914985-7CCC-E86D-E401-14335212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6800"/>
            <a:ext cx="3448554" cy="3089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57EAD9-7097-73F2-A641-F017000D979C}"/>
              </a:ext>
            </a:extLst>
          </p:cNvPr>
          <p:cNvSpPr txBox="1"/>
          <p:nvPr/>
        </p:nvSpPr>
        <p:spPr>
          <a:xfrm>
            <a:off x="159637" y="5579923"/>
            <a:ext cx="312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Ratio of total subscribers to total customers throughout the year(for 365 days) at a particular hour.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75E56-938D-643A-3050-588A9E368E5F}"/>
              </a:ext>
            </a:extLst>
          </p:cNvPr>
          <p:cNvSpPr txBox="1"/>
          <p:nvPr/>
        </p:nvSpPr>
        <p:spPr>
          <a:xfrm>
            <a:off x="3545841" y="5599549"/>
            <a:ext cx="354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variance for all the 365 ratios for each hour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ECA5E-E119-1939-33A9-0C36901E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63" y="814118"/>
            <a:ext cx="6109014" cy="3493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2735B-9F70-AD1B-1130-5526634C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3" y="814118"/>
            <a:ext cx="5200917" cy="3493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BE93C-9370-DC35-E249-46039EDC1626}"/>
              </a:ext>
            </a:extLst>
          </p:cNvPr>
          <p:cNvSpPr txBox="1"/>
          <p:nvPr/>
        </p:nvSpPr>
        <p:spPr>
          <a:xfrm>
            <a:off x="1239520" y="229108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12603-2A6E-B8A1-AAB8-7DC796A7BDAF}"/>
              </a:ext>
            </a:extLst>
          </p:cNvPr>
          <p:cNvSpPr txBox="1"/>
          <p:nvPr/>
        </p:nvSpPr>
        <p:spPr>
          <a:xfrm>
            <a:off x="7768394" y="246634"/>
            <a:ext cx="250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A8AA3-6B16-EAB1-6630-DD568124AD92}"/>
              </a:ext>
            </a:extLst>
          </p:cNvPr>
          <p:cNvSpPr txBox="1"/>
          <p:nvPr/>
        </p:nvSpPr>
        <p:spPr>
          <a:xfrm>
            <a:off x="173724" y="4412666"/>
            <a:ext cx="5200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Based on the data related to user, our model predicts whether a customer can be converted to a subscriber or not. Since the output is a binary variable, prediction using Logistic Regression was best in our case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9088B-5B8A-14A6-A99B-0B3F6D8BAFD8}"/>
              </a:ext>
            </a:extLst>
          </p:cNvPr>
          <p:cNvSpPr txBox="1"/>
          <p:nvPr/>
        </p:nvSpPr>
        <p:spPr>
          <a:xfrm>
            <a:off x="6166117" y="4412666"/>
            <a:ext cx="5200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see high multicollinearity in our dataset.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improve the efficiency of the model, we dropped some variables including trip duration, latitude, longitude, birth year(age is present), other string columns and some calculated columns like distance, and speed.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A9FD9-CCBF-B8D4-AAC5-E9004FAF5BF3}"/>
              </a:ext>
            </a:extLst>
          </p:cNvPr>
          <p:cNvSpPr txBox="1"/>
          <p:nvPr/>
        </p:nvSpPr>
        <p:spPr>
          <a:xfrm>
            <a:off x="1625600" y="365760"/>
            <a:ext cx="793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Vs Logistic Regression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4F8B2-5963-B974-B283-CE039633248F}"/>
              </a:ext>
            </a:extLst>
          </p:cNvPr>
          <p:cNvSpPr txBox="1"/>
          <p:nvPr/>
        </p:nvSpPr>
        <p:spPr>
          <a:xfrm>
            <a:off x="670560" y="1192292"/>
            <a:ext cx="10617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The output variable for user type is beyond 1 (30s, 40s, and even 100s).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Upon putting a cap limit of 0 &amp; 1. we see in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Linear Regression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error rate is &gt;10%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Whereas,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We can see the Error Rate of 0.172 %, where we can see that  1's are getting converted to 0’s. </a:t>
            </a:r>
          </a:p>
          <a:p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Thus, we are going forward with 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achieve better accuracy in the final model.</a:t>
            </a:r>
          </a:p>
          <a:p>
            <a:pPr rtl="0"/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BAFAA-61D9-FBE7-2BBB-93A78537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" y="362829"/>
            <a:ext cx="5896433" cy="209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87842-DDAB-49D8-377C-D4081E5F8527}"/>
              </a:ext>
            </a:extLst>
          </p:cNvPr>
          <p:cNvSpPr txBox="1"/>
          <p:nvPr/>
        </p:nvSpPr>
        <p:spPr>
          <a:xfrm>
            <a:off x="6837048" y="6365891"/>
            <a:ext cx="14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-apple-system"/>
              </a:rPr>
              <a:t>SUBSCRIBER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24EC5-5C9A-CF6F-E9A0-A71B83F36E3F}"/>
              </a:ext>
            </a:extLst>
          </p:cNvPr>
          <p:cNvSpPr txBox="1"/>
          <p:nvPr/>
        </p:nvSpPr>
        <p:spPr>
          <a:xfrm>
            <a:off x="9963697" y="6365891"/>
            <a:ext cx="14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-apple-system"/>
              </a:rPr>
              <a:t>CUSTOMER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4C2D-CCCC-9232-D352-05A59469AE1A}"/>
              </a:ext>
            </a:extLst>
          </p:cNvPr>
          <p:cNvSpPr txBox="1"/>
          <p:nvPr/>
        </p:nvSpPr>
        <p:spPr>
          <a:xfrm>
            <a:off x="0" y="2529439"/>
            <a:ext cx="5547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above insights we can see that</a:t>
            </a:r>
            <a:r>
              <a:rPr lang="en-US" sz="2400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results are </a:t>
            </a: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indeed </a:t>
            </a:r>
            <a:r>
              <a:rPr lang="en-US" sz="2400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surprising because the factors like gender and age are playing a </a:t>
            </a: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ominant role </a:t>
            </a: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predicting whether our customer will be converted or not.</a:t>
            </a: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2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Also,</a:t>
            </a:r>
            <a:r>
              <a:rPr lang="en-US" sz="2400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are surprising based on the timing as it completely overlaps with our ratio and variance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6B58-C654-4A09-B657-B7FC64D1E63D}"/>
              </a:ext>
            </a:extLst>
          </p:cNvPr>
          <p:cNvSpPr txBox="1"/>
          <p:nvPr/>
        </p:nvSpPr>
        <p:spPr>
          <a:xfrm>
            <a:off x="7565378" y="131997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Managerial intuition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0603B-832F-1F77-101F-F0113A94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59" y="4148141"/>
            <a:ext cx="3013888" cy="22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E438AE6-DFB0-D764-C436-9567B2CA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908" y="4148141"/>
            <a:ext cx="2950861" cy="22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29410-BEB8-CE46-9279-9741AA2FD521}"/>
              </a:ext>
            </a:extLst>
          </p:cNvPr>
          <p:cNvSpPr txBox="1"/>
          <p:nvPr/>
        </p:nvSpPr>
        <p:spPr>
          <a:xfrm>
            <a:off x="6204801" y="618402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office hours, there will be a greater number of subscribers who are daily users who need the bike rides daily, but they may not may or may not be customers.</a:t>
            </a:r>
          </a:p>
          <a:p>
            <a:pPr algn="just"/>
            <a:endParaRPr lang="en-US" sz="2400" b="1" dirty="0">
              <a:solidFill>
                <a:srgbClr val="3231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231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Also, in the nonworking hours there might be many customers who need a bike ride.</a:t>
            </a:r>
          </a:p>
        </p:txBody>
      </p:sp>
    </p:spTree>
    <p:extLst>
      <p:ext uri="{BB962C8B-B14F-4D97-AF65-F5344CB8AC3E}">
        <p14:creationId xmlns:p14="http://schemas.microsoft.com/office/powerpoint/2010/main" val="196055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7FE3A-5CBE-63D7-786A-2F7EF340C023}"/>
              </a:ext>
            </a:extLst>
          </p:cNvPr>
          <p:cNvSpPr txBox="1"/>
          <p:nvPr/>
        </p:nvSpPr>
        <p:spPr>
          <a:xfrm>
            <a:off x="1026160" y="181818"/>
            <a:ext cx="951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Managerial Insights for providing promotion.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19EE-9F4E-C69B-DD73-2CFD8933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89" y="1677632"/>
            <a:ext cx="2474759" cy="1751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C32CD-7FB4-4E14-5864-F8F16E624468}"/>
              </a:ext>
            </a:extLst>
          </p:cNvPr>
          <p:cNvSpPr txBox="1"/>
          <p:nvPr/>
        </p:nvSpPr>
        <p:spPr>
          <a:xfrm>
            <a:off x="410790" y="778134"/>
            <a:ext cx="24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314AD4-CB8D-D35B-524B-BCC5E0DE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74" y="1677632"/>
            <a:ext cx="1376065" cy="3037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41EF9F-B21D-88FB-2E4C-516858CB7F22}"/>
              </a:ext>
            </a:extLst>
          </p:cNvPr>
          <p:cNvSpPr txBox="1"/>
          <p:nvPr/>
        </p:nvSpPr>
        <p:spPr>
          <a:xfrm>
            <a:off x="2534826" y="778134"/>
            <a:ext cx="247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Time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DA02BF-BBD3-4B6C-8A41-E9C1C92AF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70" y="1677632"/>
            <a:ext cx="2376864" cy="10452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60B17-2E5A-C864-4DFA-8CB8156F6C51}"/>
              </a:ext>
            </a:extLst>
          </p:cNvPr>
          <p:cNvSpPr txBox="1"/>
          <p:nvPr/>
        </p:nvSpPr>
        <p:spPr>
          <a:xfrm>
            <a:off x="4670323" y="778134"/>
            <a:ext cx="24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Conversion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73EF27-BAE7-CFAE-4E9F-C37B35CD2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003" y="1677632"/>
            <a:ext cx="2494730" cy="5861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B07481-60F7-B9BD-0610-00D5EA58F52D}"/>
              </a:ext>
            </a:extLst>
          </p:cNvPr>
          <p:cNvSpPr txBox="1"/>
          <p:nvPr/>
        </p:nvSpPr>
        <p:spPr>
          <a:xfrm>
            <a:off x="7254299" y="778134"/>
            <a:ext cx="24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Segregation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6E7FA5-5E27-4A5B-5016-8DC2A7475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456" y="1685856"/>
            <a:ext cx="2094327" cy="9474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F7B510-FB62-BFF5-B259-03C832EA0494}"/>
              </a:ext>
            </a:extLst>
          </p:cNvPr>
          <p:cNvSpPr txBox="1"/>
          <p:nvPr/>
        </p:nvSpPr>
        <p:spPr>
          <a:xfrm>
            <a:off x="9717241" y="821452"/>
            <a:ext cx="247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Segregation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FD038-6579-6BEC-4E27-DE77B7EAF7BA}"/>
              </a:ext>
            </a:extLst>
          </p:cNvPr>
          <p:cNvSpPr txBox="1"/>
          <p:nvPr/>
        </p:nvSpPr>
        <p:spPr>
          <a:xfrm>
            <a:off x="375920" y="5084803"/>
            <a:ext cx="3491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514-12 Ave &amp; W 40 St</a:t>
            </a:r>
          </a:p>
          <a:p>
            <a:pPr marL="342900" indent="-342900" rtl="0">
              <a:buFont typeface="+mj-lt"/>
              <a:buAutoNum type="arabicPeriod"/>
            </a:pP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3641-Broadway &amp; W 25 St</a:t>
            </a:r>
          </a:p>
          <a:p>
            <a:pPr marL="342900" indent="-342900" rtl="0">
              <a:buFont typeface="+mj-lt"/>
              <a:buAutoNum type="arabicPeriod"/>
            </a:pP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3255-8 Ave &amp; W 31 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B13F26-D392-9DE6-E333-76F9C678945E}"/>
              </a:ext>
            </a:extLst>
          </p:cNvPr>
          <p:cNvSpPr txBox="1"/>
          <p:nvPr/>
        </p:nvSpPr>
        <p:spPr>
          <a:xfrm>
            <a:off x="284731" y="4439305"/>
            <a:ext cx="3193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3 Promotion Locations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FDEAFD-C190-ADC5-B7E1-5D561879B635}"/>
              </a:ext>
            </a:extLst>
          </p:cNvPr>
          <p:cNvSpPr txBox="1"/>
          <p:nvPr/>
        </p:nvSpPr>
        <p:spPr>
          <a:xfrm>
            <a:off x="5882102" y="4409591"/>
            <a:ext cx="319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factor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BB3C9-BA1D-0D9E-FD14-564B4CB67C23}"/>
              </a:ext>
            </a:extLst>
          </p:cNvPr>
          <p:cNvSpPr txBox="1"/>
          <p:nvPr/>
        </p:nvSpPr>
        <p:spPr>
          <a:xfrm>
            <a:off x="4171310" y="4753602"/>
            <a:ext cx="7319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80% of customers who are born before 1980, and after 2002 are not getting converted. So we tend to target age groups of relatively young people between 25-40.</a:t>
            </a:r>
          </a:p>
        </p:txBody>
      </p:sp>
    </p:spTree>
    <p:extLst>
      <p:ext uri="{BB962C8B-B14F-4D97-AF65-F5344CB8AC3E}">
        <p14:creationId xmlns:p14="http://schemas.microsoft.com/office/powerpoint/2010/main" val="2846201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849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Century Gothic</vt:lpstr>
      <vt:lpstr>Wingdings</vt:lpstr>
      <vt:lpstr>Wingdings 3</vt:lpstr>
      <vt:lpstr>Slice</vt:lpstr>
      <vt:lpstr>Subscription Strategy Revamp for Citi Bike Application</vt:lpstr>
      <vt:lpstr>Business context &amp; problem Statement</vt:lpstr>
      <vt:lpstr>Conventional and data driven solution</vt:lpstr>
      <vt:lpstr>Dataset description &amp;  Transformation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 Kakirde</dc:creator>
  <cp:lastModifiedBy>Kakirde, Suchit</cp:lastModifiedBy>
  <cp:revision>356</cp:revision>
  <dcterms:created xsi:type="dcterms:W3CDTF">2013-07-15T20:26:40Z</dcterms:created>
  <dcterms:modified xsi:type="dcterms:W3CDTF">2022-11-28T02:27:43Z</dcterms:modified>
</cp:coreProperties>
</file>