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81000" y="3042000"/>
            <a:ext cx="2835275" cy="602456"/>
          </a:xfrm>
          <a:custGeom>
            <a:pathLst>
              <a:path extrusionOk="0" h="1012" w="3572">
                <a:moveTo>
                  <a:pt x="1427" y="303"/>
                </a:moveTo>
                <a:lnTo>
                  <a:pt x="1427" y="303"/>
                </a:lnTo>
                <a:lnTo>
                  <a:pt x="1427" y="0"/>
                </a:lnTo>
                <a:lnTo>
                  <a:pt x="0" y="0"/>
                </a:lnTo>
                <a:lnTo>
                  <a:pt x="0" y="594"/>
                </a:lnTo>
                <a:lnTo>
                  <a:pt x="0" y="594"/>
                </a:lnTo>
                <a:lnTo>
                  <a:pt x="0" y="615"/>
                </a:lnTo>
                <a:lnTo>
                  <a:pt x="1" y="636"/>
                </a:lnTo>
                <a:lnTo>
                  <a:pt x="5" y="658"/>
                </a:lnTo>
                <a:lnTo>
                  <a:pt x="10" y="679"/>
                </a:lnTo>
                <a:lnTo>
                  <a:pt x="16" y="698"/>
                </a:lnTo>
                <a:lnTo>
                  <a:pt x="23" y="718"/>
                </a:lnTo>
                <a:lnTo>
                  <a:pt x="31" y="738"/>
                </a:lnTo>
                <a:lnTo>
                  <a:pt x="39" y="757"/>
                </a:lnTo>
                <a:lnTo>
                  <a:pt x="49" y="775"/>
                </a:lnTo>
                <a:lnTo>
                  <a:pt x="60" y="793"/>
                </a:lnTo>
                <a:lnTo>
                  <a:pt x="73" y="811"/>
                </a:lnTo>
                <a:lnTo>
                  <a:pt x="86" y="827"/>
                </a:lnTo>
                <a:lnTo>
                  <a:pt x="99" y="844"/>
                </a:lnTo>
                <a:lnTo>
                  <a:pt x="114" y="860"/>
                </a:lnTo>
                <a:lnTo>
                  <a:pt x="130" y="875"/>
                </a:lnTo>
                <a:lnTo>
                  <a:pt x="147" y="889"/>
                </a:lnTo>
                <a:lnTo>
                  <a:pt x="165" y="902"/>
                </a:lnTo>
                <a:lnTo>
                  <a:pt x="183" y="917"/>
                </a:lnTo>
                <a:lnTo>
                  <a:pt x="202" y="929"/>
                </a:lnTo>
                <a:lnTo>
                  <a:pt x="222" y="940"/>
                </a:lnTo>
                <a:lnTo>
                  <a:pt x="243" y="951"/>
                </a:lnTo>
                <a:lnTo>
                  <a:pt x="264" y="961"/>
                </a:lnTo>
                <a:lnTo>
                  <a:pt x="285" y="971"/>
                </a:lnTo>
                <a:lnTo>
                  <a:pt x="308" y="979"/>
                </a:lnTo>
                <a:lnTo>
                  <a:pt x="331" y="986"/>
                </a:lnTo>
                <a:lnTo>
                  <a:pt x="354" y="992"/>
                </a:lnTo>
                <a:lnTo>
                  <a:pt x="378" y="999"/>
                </a:lnTo>
                <a:lnTo>
                  <a:pt x="403" y="1004"/>
                </a:lnTo>
                <a:lnTo>
                  <a:pt x="427" y="1007"/>
                </a:lnTo>
                <a:lnTo>
                  <a:pt x="454" y="1010"/>
                </a:lnTo>
                <a:lnTo>
                  <a:pt x="478" y="1012"/>
                </a:lnTo>
                <a:lnTo>
                  <a:pt x="504" y="1012"/>
                </a:lnTo>
                <a:lnTo>
                  <a:pt x="3572" y="1012"/>
                </a:lnTo>
                <a:lnTo>
                  <a:pt x="3572" y="760"/>
                </a:lnTo>
                <a:lnTo>
                  <a:pt x="1882" y="760"/>
                </a:lnTo>
                <a:lnTo>
                  <a:pt x="1882" y="760"/>
                </a:lnTo>
                <a:lnTo>
                  <a:pt x="1859" y="759"/>
                </a:lnTo>
                <a:lnTo>
                  <a:pt x="1836" y="757"/>
                </a:lnTo>
                <a:lnTo>
                  <a:pt x="1814" y="754"/>
                </a:lnTo>
                <a:lnTo>
                  <a:pt x="1791" y="751"/>
                </a:lnTo>
                <a:lnTo>
                  <a:pt x="1768" y="746"/>
                </a:lnTo>
                <a:lnTo>
                  <a:pt x="1747" y="739"/>
                </a:lnTo>
                <a:lnTo>
                  <a:pt x="1725" y="733"/>
                </a:lnTo>
                <a:lnTo>
                  <a:pt x="1704" y="724"/>
                </a:lnTo>
                <a:lnTo>
                  <a:pt x="1685" y="715"/>
                </a:lnTo>
                <a:lnTo>
                  <a:pt x="1665" y="705"/>
                </a:lnTo>
                <a:lnTo>
                  <a:pt x="1645" y="693"/>
                </a:lnTo>
                <a:lnTo>
                  <a:pt x="1627" y="682"/>
                </a:lnTo>
                <a:lnTo>
                  <a:pt x="1609" y="669"/>
                </a:lnTo>
                <a:lnTo>
                  <a:pt x="1592" y="656"/>
                </a:lnTo>
                <a:lnTo>
                  <a:pt x="1575" y="641"/>
                </a:lnTo>
                <a:lnTo>
                  <a:pt x="1560" y="627"/>
                </a:lnTo>
                <a:lnTo>
                  <a:pt x="1544" y="610"/>
                </a:lnTo>
                <a:lnTo>
                  <a:pt x="1529" y="594"/>
                </a:lnTo>
                <a:lnTo>
                  <a:pt x="1516" y="576"/>
                </a:lnTo>
                <a:lnTo>
                  <a:pt x="1503" y="558"/>
                </a:lnTo>
                <a:lnTo>
                  <a:pt x="1492" y="540"/>
                </a:lnTo>
                <a:lnTo>
                  <a:pt x="1480" y="520"/>
                </a:lnTo>
                <a:lnTo>
                  <a:pt x="1471" y="501"/>
                </a:lnTo>
                <a:lnTo>
                  <a:pt x="1463" y="481"/>
                </a:lnTo>
                <a:lnTo>
                  <a:pt x="1454" y="460"/>
                </a:lnTo>
                <a:lnTo>
                  <a:pt x="1446" y="439"/>
                </a:lnTo>
                <a:lnTo>
                  <a:pt x="1440" y="418"/>
                </a:lnTo>
                <a:lnTo>
                  <a:pt x="1435" y="395"/>
                </a:lnTo>
                <a:lnTo>
                  <a:pt x="1432" y="372"/>
                </a:lnTo>
                <a:lnTo>
                  <a:pt x="1428" y="349"/>
                </a:lnTo>
                <a:lnTo>
                  <a:pt x="1427" y="326"/>
                </a:lnTo>
                <a:lnTo>
                  <a:pt x="1427" y="303"/>
                </a:lnTo>
                <a:lnTo>
                  <a:pt x="1427" y="303"/>
                </a:lnTo>
                <a:close/>
              </a:path>
            </a:pathLst>
          </a:custGeom>
          <a:solidFill>
            <a:schemeClr val="accent2"/>
          </a:solidFill>
          <a:ln>
            <a:noFill/>
          </a:ln>
        </p:spPr>
        <p:txBody>
          <a:bodyPr anchorCtr="0" anchor="t" bIns="45700" lIns="91425" rIns="91425" tIns="45700">
            <a:noAutofit/>
          </a:bodyPr>
          <a:lstStyle/>
          <a:p>
            <a:pPr lvl="0">
              <a:spcBef>
                <a:spcPts val="0"/>
              </a:spcBef>
              <a:buNone/>
            </a:pPr>
            <a:r>
              <a:t/>
            </a:r>
            <a:endParaRPr/>
          </a:p>
        </p:txBody>
      </p:sp>
      <p:sp>
        <p:nvSpPr>
          <p:cNvPr id="10" name="Shape 10"/>
          <p:cNvSpPr/>
          <p:nvPr/>
        </p:nvSpPr>
        <p:spPr>
          <a:xfrm>
            <a:off x="6781800" y="3494438"/>
            <a:ext cx="1903412" cy="552450"/>
          </a:xfrm>
          <a:custGeom>
            <a:pathLst>
              <a:path extrusionOk="0" h="927" w="2398">
                <a:moveTo>
                  <a:pt x="971" y="708"/>
                </a:moveTo>
                <a:lnTo>
                  <a:pt x="971" y="708"/>
                </a:lnTo>
                <a:lnTo>
                  <a:pt x="971" y="927"/>
                </a:lnTo>
                <a:lnTo>
                  <a:pt x="2398" y="927"/>
                </a:lnTo>
                <a:lnTo>
                  <a:pt x="2398" y="418"/>
                </a:lnTo>
                <a:lnTo>
                  <a:pt x="2398" y="418"/>
                </a:lnTo>
                <a:lnTo>
                  <a:pt x="2398" y="395"/>
                </a:lnTo>
                <a:lnTo>
                  <a:pt x="2395" y="374"/>
                </a:lnTo>
                <a:lnTo>
                  <a:pt x="2392" y="354"/>
                </a:lnTo>
                <a:lnTo>
                  <a:pt x="2389" y="333"/>
                </a:lnTo>
                <a:lnTo>
                  <a:pt x="2382" y="313"/>
                </a:lnTo>
                <a:lnTo>
                  <a:pt x="2375" y="294"/>
                </a:lnTo>
                <a:lnTo>
                  <a:pt x="2367" y="274"/>
                </a:lnTo>
                <a:lnTo>
                  <a:pt x="2359" y="254"/>
                </a:lnTo>
                <a:lnTo>
                  <a:pt x="2348" y="236"/>
                </a:lnTo>
                <a:lnTo>
                  <a:pt x="2338" y="219"/>
                </a:lnTo>
                <a:lnTo>
                  <a:pt x="2325" y="201"/>
                </a:lnTo>
                <a:lnTo>
                  <a:pt x="2312" y="184"/>
                </a:lnTo>
                <a:lnTo>
                  <a:pt x="2299" y="168"/>
                </a:lnTo>
                <a:lnTo>
                  <a:pt x="2282" y="152"/>
                </a:lnTo>
                <a:lnTo>
                  <a:pt x="2268" y="137"/>
                </a:lnTo>
                <a:lnTo>
                  <a:pt x="2250" y="122"/>
                </a:lnTo>
                <a:lnTo>
                  <a:pt x="2233" y="108"/>
                </a:lnTo>
                <a:lnTo>
                  <a:pt x="2214" y="94"/>
                </a:lnTo>
                <a:lnTo>
                  <a:pt x="2196" y="83"/>
                </a:lnTo>
                <a:lnTo>
                  <a:pt x="2176" y="70"/>
                </a:lnTo>
                <a:lnTo>
                  <a:pt x="2155" y="60"/>
                </a:lnTo>
                <a:lnTo>
                  <a:pt x="2134" y="50"/>
                </a:lnTo>
                <a:lnTo>
                  <a:pt x="2113" y="41"/>
                </a:lnTo>
                <a:lnTo>
                  <a:pt x="2090" y="32"/>
                </a:lnTo>
                <a:lnTo>
                  <a:pt x="2067" y="24"/>
                </a:lnTo>
                <a:lnTo>
                  <a:pt x="2044" y="18"/>
                </a:lnTo>
                <a:lnTo>
                  <a:pt x="2020" y="13"/>
                </a:lnTo>
                <a:lnTo>
                  <a:pt x="1995" y="8"/>
                </a:lnTo>
                <a:lnTo>
                  <a:pt x="1971" y="5"/>
                </a:lnTo>
                <a:lnTo>
                  <a:pt x="1944" y="1"/>
                </a:lnTo>
                <a:lnTo>
                  <a:pt x="1920" y="0"/>
                </a:lnTo>
                <a:lnTo>
                  <a:pt x="1894" y="0"/>
                </a:lnTo>
                <a:lnTo>
                  <a:pt x="0" y="0"/>
                </a:lnTo>
                <a:lnTo>
                  <a:pt x="0" y="251"/>
                </a:lnTo>
                <a:lnTo>
                  <a:pt x="514" y="251"/>
                </a:lnTo>
                <a:lnTo>
                  <a:pt x="514" y="251"/>
                </a:lnTo>
                <a:lnTo>
                  <a:pt x="539" y="251"/>
                </a:lnTo>
                <a:lnTo>
                  <a:pt x="562" y="254"/>
                </a:lnTo>
                <a:lnTo>
                  <a:pt x="585" y="256"/>
                </a:lnTo>
                <a:lnTo>
                  <a:pt x="607" y="261"/>
                </a:lnTo>
                <a:lnTo>
                  <a:pt x="629" y="266"/>
                </a:lnTo>
                <a:lnTo>
                  <a:pt x="651" y="272"/>
                </a:lnTo>
                <a:lnTo>
                  <a:pt x="673" y="279"/>
                </a:lnTo>
                <a:lnTo>
                  <a:pt x="692" y="287"/>
                </a:lnTo>
                <a:lnTo>
                  <a:pt x="713" y="297"/>
                </a:lnTo>
                <a:lnTo>
                  <a:pt x="733" y="307"/>
                </a:lnTo>
                <a:lnTo>
                  <a:pt x="753" y="318"/>
                </a:lnTo>
                <a:lnTo>
                  <a:pt x="771" y="330"/>
                </a:lnTo>
                <a:lnTo>
                  <a:pt x="789" y="343"/>
                </a:lnTo>
                <a:lnTo>
                  <a:pt x="805" y="356"/>
                </a:lnTo>
                <a:lnTo>
                  <a:pt x="823" y="370"/>
                </a:lnTo>
                <a:lnTo>
                  <a:pt x="838" y="385"/>
                </a:lnTo>
                <a:lnTo>
                  <a:pt x="854" y="401"/>
                </a:lnTo>
                <a:lnTo>
                  <a:pt x="867" y="418"/>
                </a:lnTo>
                <a:lnTo>
                  <a:pt x="882" y="434"/>
                </a:lnTo>
                <a:lnTo>
                  <a:pt x="893" y="452"/>
                </a:lnTo>
                <a:lnTo>
                  <a:pt x="906" y="472"/>
                </a:lnTo>
                <a:lnTo>
                  <a:pt x="918" y="491"/>
                </a:lnTo>
                <a:lnTo>
                  <a:pt x="927" y="511"/>
                </a:lnTo>
                <a:lnTo>
                  <a:pt x="936" y="530"/>
                </a:lnTo>
                <a:lnTo>
                  <a:pt x="944" y="552"/>
                </a:lnTo>
                <a:lnTo>
                  <a:pt x="952" y="573"/>
                </a:lnTo>
                <a:lnTo>
                  <a:pt x="957" y="594"/>
                </a:lnTo>
                <a:lnTo>
                  <a:pt x="963" y="617"/>
                </a:lnTo>
                <a:lnTo>
                  <a:pt x="967" y="638"/>
                </a:lnTo>
                <a:lnTo>
                  <a:pt x="970" y="661"/>
                </a:lnTo>
                <a:lnTo>
                  <a:pt x="971" y="685"/>
                </a:lnTo>
                <a:lnTo>
                  <a:pt x="971" y="708"/>
                </a:lnTo>
                <a:lnTo>
                  <a:pt x="971" y="708"/>
                </a:lnTo>
                <a:close/>
              </a:path>
            </a:pathLst>
          </a:custGeom>
          <a:solidFill>
            <a:schemeClr val="accent4"/>
          </a:solidFill>
          <a:ln>
            <a:noFill/>
          </a:ln>
        </p:spPr>
        <p:txBody>
          <a:bodyPr anchorCtr="0" anchor="t" bIns="45700" lIns="91425" rIns="91425" tIns="45700">
            <a:noAutofit/>
          </a:bodyPr>
          <a:lstStyle/>
          <a:p>
            <a:pPr lvl="0">
              <a:spcBef>
                <a:spcPts val="0"/>
              </a:spcBef>
              <a:buNone/>
            </a:pPr>
            <a:r>
              <a:t/>
            </a:r>
            <a:endParaRPr/>
          </a:p>
        </p:txBody>
      </p:sp>
      <p:sp>
        <p:nvSpPr>
          <p:cNvPr id="11" name="Shape 11"/>
          <p:cNvSpPr/>
          <p:nvPr/>
        </p:nvSpPr>
        <p:spPr>
          <a:xfrm>
            <a:off x="381000" y="0"/>
            <a:ext cx="1136699" cy="2971799"/>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12" name="Shape 12"/>
          <p:cNvSpPr/>
          <p:nvPr/>
        </p:nvSpPr>
        <p:spPr>
          <a:xfrm>
            <a:off x="3268663" y="3494438"/>
            <a:ext cx="1700099" cy="150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13" name="Shape 13"/>
          <p:cNvSpPr/>
          <p:nvPr/>
        </p:nvSpPr>
        <p:spPr>
          <a:xfrm>
            <a:off x="5021262" y="3494438"/>
            <a:ext cx="1684199" cy="150000"/>
          </a:xfrm>
          <a:prstGeom prst="rect">
            <a:avLst/>
          </a:prstGeom>
          <a:solidFill>
            <a:schemeClr val="lt2"/>
          </a:solidFill>
          <a:ln>
            <a:noFill/>
          </a:ln>
        </p:spPr>
        <p:txBody>
          <a:bodyPr anchorCtr="0" anchor="t" bIns="45700" lIns="91425" rIns="91425" tIns="45700">
            <a:noAutofit/>
          </a:bodyPr>
          <a:lstStyle/>
          <a:p>
            <a:pPr lvl="0">
              <a:spcBef>
                <a:spcPts val="0"/>
              </a:spcBef>
              <a:buNone/>
            </a:pPr>
            <a:r>
              <a:t/>
            </a:r>
            <a:endParaRPr/>
          </a:p>
        </p:txBody>
      </p:sp>
      <p:sp>
        <p:nvSpPr>
          <p:cNvPr id="14" name="Shape 14"/>
          <p:cNvSpPr/>
          <p:nvPr/>
        </p:nvSpPr>
        <p:spPr>
          <a:xfrm>
            <a:off x="7546975" y="4087369"/>
            <a:ext cx="1139824" cy="1057275"/>
          </a:xfrm>
          <a:custGeom>
            <a:pathLst>
              <a:path extrusionOk="0" h="1776" w="1437">
                <a:moveTo>
                  <a:pt x="1435" y="1776"/>
                </a:moveTo>
                <a:lnTo>
                  <a:pt x="0" y="1776"/>
                </a:lnTo>
                <a:lnTo>
                  <a:pt x="2" y="0"/>
                </a:lnTo>
                <a:lnTo>
                  <a:pt x="1437" y="0"/>
                </a:lnTo>
                <a:lnTo>
                  <a:pt x="1435" y="1776"/>
                </a:lnTo>
                <a:close/>
              </a:path>
            </a:pathLst>
          </a:custGeom>
          <a:solidFill>
            <a:schemeClr val="lt2"/>
          </a:solidFill>
          <a:ln>
            <a:noFill/>
          </a:ln>
        </p:spPr>
        <p:txBody>
          <a:bodyPr anchorCtr="0" anchor="t" bIns="45700" lIns="91425" rIns="91425" tIns="45700">
            <a:noAutofit/>
          </a:bodyPr>
          <a:lstStyle/>
          <a:p>
            <a:pPr lvl="0">
              <a:spcBef>
                <a:spcPts val="0"/>
              </a:spcBef>
              <a:buNone/>
            </a:pPr>
            <a:r>
              <a:t/>
            </a:r>
            <a:endParaRPr/>
          </a:p>
        </p:txBody>
      </p:sp>
      <p:sp>
        <p:nvSpPr>
          <p:cNvPr id="15" name="Shape 15"/>
          <p:cNvSpPr txBox="1"/>
          <p:nvPr>
            <p:ph type="ctrTitle"/>
          </p:nvPr>
        </p:nvSpPr>
        <p:spPr>
          <a:xfrm>
            <a:off x="2220060" y="2187175"/>
            <a:ext cx="4710000" cy="1238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 type="subTitle"/>
          </p:nvPr>
        </p:nvSpPr>
        <p:spPr>
          <a:xfrm>
            <a:off x="2220060" y="3731180"/>
            <a:ext cx="4710000" cy="663600"/>
          </a:xfrm>
          <a:prstGeom prst="rect">
            <a:avLst/>
          </a:prstGeom>
        </p:spPr>
        <p:txBody>
          <a:bodyPr anchorCtr="0" anchor="t" bIns="91425" lIns="91425" rIns="91425" tIns="91425"/>
          <a:lstStyle>
            <a:lvl1pPr lvl="0" algn="ctr">
              <a:spcBef>
                <a:spcPts val="0"/>
              </a:spcBef>
              <a:buSzPct val="100000"/>
              <a:buNone/>
              <a:defRPr sz="2400"/>
            </a:lvl1pPr>
            <a:lvl2pPr lvl="1" algn="ctr">
              <a:spcBef>
                <a:spcPts val="0"/>
              </a:spcBef>
              <a:buNone/>
              <a:defRPr/>
            </a:lvl2pPr>
            <a:lvl3pPr lvl="2" algn="ctr">
              <a:spcBef>
                <a:spcPts val="0"/>
              </a:spcBef>
              <a:buNone/>
              <a:defRPr/>
            </a:lvl3pPr>
            <a:lvl4pPr lvl="3" algn="ctr">
              <a:spcBef>
                <a:spcPts val="0"/>
              </a:spcBef>
              <a:buSzPct val="100000"/>
              <a:buNone/>
              <a:defRPr sz="2400"/>
            </a:lvl4pPr>
            <a:lvl5pPr lvl="4" algn="ctr">
              <a:spcBef>
                <a:spcPts val="0"/>
              </a:spcBef>
              <a:buSzPct val="100000"/>
              <a:buNone/>
              <a:defRPr sz="2400"/>
            </a:lvl5pPr>
            <a:lvl6pPr lvl="5" algn="ctr">
              <a:spcBef>
                <a:spcPts val="0"/>
              </a:spcBef>
              <a:buSzPct val="100000"/>
              <a:buNone/>
              <a:defRPr sz="2400"/>
            </a:lvl6pPr>
            <a:lvl7pPr lvl="6" algn="ctr">
              <a:spcBef>
                <a:spcPts val="0"/>
              </a:spcBef>
              <a:buSzPct val="100000"/>
              <a:buNone/>
              <a:defRPr sz="2400"/>
            </a:lvl7pPr>
            <a:lvl8pPr lvl="7" algn="ctr">
              <a:spcBef>
                <a:spcPts val="0"/>
              </a:spcBef>
              <a:buSzPct val="100000"/>
              <a:buNone/>
              <a:defRPr sz="2400"/>
            </a:lvl8pPr>
            <a:lvl9pPr lvl="8" algn="ctr">
              <a:spcBef>
                <a:spcPts val="0"/>
              </a:spcBef>
              <a:buSzPct val="1000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lvl="0">
              <a:spcBef>
                <a:spcPts val="0"/>
              </a:spcBef>
              <a:buNone/>
            </a:pPr>
            <a:r>
              <a:t/>
            </a:r>
            <a:endParaRPr/>
          </a:p>
        </p:txBody>
      </p:sp>
      <p:sp>
        <p:nvSpPr>
          <p:cNvPr id="19" name="Shape 19"/>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20" name="Shape 20"/>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21" name="Shape 21"/>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lvl="0">
              <a:spcBef>
                <a:spcPts val="0"/>
              </a:spcBef>
              <a:buNone/>
            </a:pPr>
            <a:r>
              <a:t/>
            </a:r>
            <a:endParaRPr/>
          </a:p>
        </p:txBody>
      </p:sp>
      <p:sp>
        <p:nvSpPr>
          <p:cNvPr id="22" name="Shape 22"/>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lvl="0">
              <a:spcBef>
                <a:spcPts val="0"/>
              </a:spcBef>
              <a:buNone/>
            </a:pPr>
            <a:r>
              <a:t/>
            </a:r>
            <a:endParaRPr/>
          </a:p>
        </p:txBody>
      </p:sp>
      <p:sp>
        <p:nvSpPr>
          <p:cNvPr id="23" name="Shape 23"/>
          <p:cNvSpPr txBox="1"/>
          <p:nvPr>
            <p:ph idx="1" type="body"/>
          </p:nvPr>
        </p:nvSpPr>
        <p:spPr>
          <a:xfrm>
            <a:off x="854948" y="1184672"/>
            <a:ext cx="7831799" cy="3741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type="title"/>
          </p:nvPr>
        </p:nvSpPr>
        <p:spPr>
          <a:xfrm>
            <a:off x="854948" y="162403"/>
            <a:ext cx="7831799"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lvl="0">
              <a:spcBef>
                <a:spcPts val="0"/>
              </a:spcBef>
              <a:buNone/>
            </a:pPr>
            <a:r>
              <a:t/>
            </a:r>
            <a:endParaRPr/>
          </a:p>
        </p:txBody>
      </p:sp>
      <p:sp>
        <p:nvSpPr>
          <p:cNvPr id="27" name="Shape 27"/>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28" name="Shape 28"/>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29" name="Shape 29"/>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lvl="0">
              <a:spcBef>
                <a:spcPts val="0"/>
              </a:spcBef>
              <a:buNone/>
            </a:pPr>
            <a:r>
              <a:t/>
            </a:r>
            <a:endParaRPr/>
          </a:p>
        </p:txBody>
      </p:sp>
      <p:sp>
        <p:nvSpPr>
          <p:cNvPr id="30" name="Shape 30"/>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lvl="0">
              <a:spcBef>
                <a:spcPts val="0"/>
              </a:spcBef>
              <a:buNone/>
            </a:pPr>
            <a:r>
              <a:t/>
            </a:r>
            <a:endParaRPr/>
          </a:p>
        </p:txBody>
      </p:sp>
      <p:sp>
        <p:nvSpPr>
          <p:cNvPr id="31" name="Shape 31"/>
          <p:cNvSpPr txBox="1"/>
          <p:nvPr>
            <p:ph idx="1" type="body"/>
          </p:nvPr>
        </p:nvSpPr>
        <p:spPr>
          <a:xfrm>
            <a:off x="854948" y="1184672"/>
            <a:ext cx="3859799" cy="3741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2" type="body"/>
          </p:nvPr>
        </p:nvSpPr>
        <p:spPr>
          <a:xfrm>
            <a:off x="4827083" y="1184672"/>
            <a:ext cx="3859799" cy="3741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type="title"/>
          </p:nvPr>
        </p:nvSpPr>
        <p:spPr>
          <a:xfrm>
            <a:off x="854948" y="162403"/>
            <a:ext cx="7831799"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lvl="0">
              <a:spcBef>
                <a:spcPts val="0"/>
              </a:spcBef>
              <a:buNone/>
            </a:pPr>
            <a:r>
              <a:t/>
            </a:r>
            <a:endParaRPr/>
          </a:p>
        </p:txBody>
      </p:sp>
      <p:sp>
        <p:nvSpPr>
          <p:cNvPr id="36" name="Shape 36"/>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37" name="Shape 37"/>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38" name="Shape 38"/>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lvl="0">
              <a:spcBef>
                <a:spcPts val="0"/>
              </a:spcBef>
              <a:buNone/>
            </a:pPr>
            <a:r>
              <a:t/>
            </a:r>
            <a:endParaRPr/>
          </a:p>
        </p:txBody>
      </p:sp>
      <p:sp>
        <p:nvSpPr>
          <p:cNvPr id="39" name="Shape 39"/>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lvl="0">
              <a:spcBef>
                <a:spcPts val="0"/>
              </a:spcBef>
              <a:buNone/>
            </a:pPr>
            <a:r>
              <a:t/>
            </a:r>
            <a:endParaRPr/>
          </a:p>
        </p:txBody>
      </p:sp>
      <p:sp>
        <p:nvSpPr>
          <p:cNvPr id="40" name="Shape 40"/>
          <p:cNvSpPr txBox="1"/>
          <p:nvPr>
            <p:ph type="title"/>
          </p:nvPr>
        </p:nvSpPr>
        <p:spPr>
          <a:xfrm>
            <a:off x="854948" y="162403"/>
            <a:ext cx="7831799"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p:nvPr/>
        </p:nvSpPr>
        <p:spPr>
          <a:xfrm flipH="1" rot="10800000">
            <a:off x="228600" y="4000518"/>
            <a:ext cx="2208225" cy="1145738"/>
          </a:xfrm>
          <a:custGeom>
            <a:pathLst>
              <a:path extrusionOk="0" h="18832" w="10000">
                <a:moveTo>
                  <a:pt x="2283" y="11895"/>
                </a:moveTo>
                <a:lnTo>
                  <a:pt x="2283" y="11895"/>
                </a:lnTo>
                <a:cubicBezTo>
                  <a:pt x="2258" y="7997"/>
                  <a:pt x="2271" y="3898"/>
                  <a:pt x="2246" y="0"/>
                </a:cubicBezTo>
                <a:lnTo>
                  <a:pt x="37" y="98"/>
                </a:lnTo>
                <a:cubicBezTo>
                  <a:pt x="25" y="4986"/>
                  <a:pt x="12" y="9874"/>
                  <a:pt x="0" y="14762"/>
                </a:cubicBezTo>
                <a:lnTo>
                  <a:pt x="0" y="14762"/>
                </a:lnTo>
                <a:lnTo>
                  <a:pt x="0" y="14967"/>
                </a:lnTo>
                <a:cubicBezTo>
                  <a:pt x="2" y="15036"/>
                  <a:pt x="5" y="15104"/>
                  <a:pt x="7" y="15173"/>
                </a:cubicBezTo>
                <a:cubicBezTo>
                  <a:pt x="11" y="15241"/>
                  <a:pt x="14" y="15310"/>
                  <a:pt x="18" y="15378"/>
                </a:cubicBezTo>
                <a:cubicBezTo>
                  <a:pt x="24" y="15443"/>
                  <a:pt x="30" y="15509"/>
                  <a:pt x="36" y="15574"/>
                </a:cubicBezTo>
                <a:cubicBezTo>
                  <a:pt x="42" y="15642"/>
                  <a:pt x="48" y="15711"/>
                  <a:pt x="54" y="15779"/>
                </a:cubicBezTo>
                <a:cubicBezTo>
                  <a:pt x="61" y="15844"/>
                  <a:pt x="68" y="15910"/>
                  <a:pt x="75" y="15975"/>
                </a:cubicBezTo>
                <a:cubicBezTo>
                  <a:pt x="85" y="16037"/>
                  <a:pt x="94" y="16099"/>
                  <a:pt x="104" y="16161"/>
                </a:cubicBezTo>
                <a:cubicBezTo>
                  <a:pt x="116" y="16220"/>
                  <a:pt x="128" y="16278"/>
                  <a:pt x="140" y="16337"/>
                </a:cubicBezTo>
                <a:cubicBezTo>
                  <a:pt x="152" y="16402"/>
                  <a:pt x="164" y="16468"/>
                  <a:pt x="176" y="16533"/>
                </a:cubicBezTo>
                <a:cubicBezTo>
                  <a:pt x="189" y="16592"/>
                  <a:pt x="203" y="16650"/>
                  <a:pt x="216" y="16709"/>
                </a:cubicBezTo>
                <a:cubicBezTo>
                  <a:pt x="230" y="16761"/>
                  <a:pt x="245" y="16813"/>
                  <a:pt x="259" y="16865"/>
                </a:cubicBezTo>
                <a:cubicBezTo>
                  <a:pt x="275" y="16924"/>
                  <a:pt x="290" y="16982"/>
                  <a:pt x="306" y="17041"/>
                </a:cubicBezTo>
                <a:cubicBezTo>
                  <a:pt x="324" y="17097"/>
                  <a:pt x="341" y="17152"/>
                  <a:pt x="359" y="17208"/>
                </a:cubicBezTo>
                <a:cubicBezTo>
                  <a:pt x="376" y="17254"/>
                  <a:pt x="393" y="17299"/>
                  <a:pt x="410" y="17345"/>
                </a:cubicBezTo>
                <a:cubicBezTo>
                  <a:pt x="430" y="17400"/>
                  <a:pt x="451" y="17456"/>
                  <a:pt x="471" y="17511"/>
                </a:cubicBezTo>
                <a:cubicBezTo>
                  <a:pt x="490" y="17557"/>
                  <a:pt x="509" y="17602"/>
                  <a:pt x="528" y="17648"/>
                </a:cubicBezTo>
                <a:cubicBezTo>
                  <a:pt x="550" y="17690"/>
                  <a:pt x="571" y="17733"/>
                  <a:pt x="593" y="17775"/>
                </a:cubicBezTo>
                <a:cubicBezTo>
                  <a:pt x="615" y="17817"/>
                  <a:pt x="636" y="17860"/>
                  <a:pt x="658" y="17902"/>
                </a:cubicBezTo>
                <a:cubicBezTo>
                  <a:pt x="681" y="17945"/>
                  <a:pt x="703" y="17987"/>
                  <a:pt x="726" y="18030"/>
                </a:cubicBezTo>
                <a:lnTo>
                  <a:pt x="798" y="18147"/>
                </a:lnTo>
                <a:cubicBezTo>
                  <a:pt x="822" y="18180"/>
                  <a:pt x="846" y="18212"/>
                  <a:pt x="870" y="18245"/>
                </a:cubicBezTo>
                <a:lnTo>
                  <a:pt x="945" y="18353"/>
                </a:lnTo>
                <a:cubicBezTo>
                  <a:pt x="973" y="18379"/>
                  <a:pt x="1000" y="18405"/>
                  <a:pt x="1028" y="18431"/>
                </a:cubicBezTo>
                <a:cubicBezTo>
                  <a:pt x="1053" y="18457"/>
                  <a:pt x="1079" y="18483"/>
                  <a:pt x="1104" y="18509"/>
                </a:cubicBezTo>
                <a:lnTo>
                  <a:pt x="1186" y="18597"/>
                </a:lnTo>
                <a:lnTo>
                  <a:pt x="1272" y="18656"/>
                </a:lnTo>
                <a:cubicBezTo>
                  <a:pt x="1302" y="18672"/>
                  <a:pt x="1332" y="18689"/>
                  <a:pt x="1362" y="18705"/>
                </a:cubicBezTo>
                <a:cubicBezTo>
                  <a:pt x="1391" y="18721"/>
                  <a:pt x="1420" y="18738"/>
                  <a:pt x="1449" y="18754"/>
                </a:cubicBezTo>
                <a:cubicBezTo>
                  <a:pt x="1479" y="18770"/>
                  <a:pt x="1508" y="18787"/>
                  <a:pt x="1538" y="18803"/>
                </a:cubicBezTo>
                <a:lnTo>
                  <a:pt x="1625" y="18812"/>
                </a:lnTo>
                <a:cubicBezTo>
                  <a:pt x="1656" y="18819"/>
                  <a:pt x="1687" y="18825"/>
                  <a:pt x="1718" y="18832"/>
                </a:cubicBezTo>
                <a:lnTo>
                  <a:pt x="1812" y="18832"/>
                </a:lnTo>
                <a:lnTo>
                  <a:pt x="10000" y="18832"/>
                </a:lnTo>
                <a:lnTo>
                  <a:pt x="10000" y="16278"/>
                </a:lnTo>
                <a:lnTo>
                  <a:pt x="3925" y="16278"/>
                </a:lnTo>
                <a:lnTo>
                  <a:pt x="3925" y="16278"/>
                </a:lnTo>
                <a:lnTo>
                  <a:pt x="3843" y="16278"/>
                </a:lnTo>
                <a:cubicBezTo>
                  <a:pt x="3814" y="16272"/>
                  <a:pt x="3785" y="16265"/>
                  <a:pt x="3756" y="16259"/>
                </a:cubicBezTo>
                <a:lnTo>
                  <a:pt x="3674" y="16229"/>
                </a:lnTo>
                <a:cubicBezTo>
                  <a:pt x="3649" y="16219"/>
                  <a:pt x="3623" y="16210"/>
                  <a:pt x="3598" y="16200"/>
                </a:cubicBezTo>
                <a:cubicBezTo>
                  <a:pt x="3570" y="16184"/>
                  <a:pt x="3543" y="16167"/>
                  <a:pt x="3515" y="16151"/>
                </a:cubicBezTo>
                <a:lnTo>
                  <a:pt x="3440" y="16082"/>
                </a:lnTo>
                <a:lnTo>
                  <a:pt x="3361" y="16024"/>
                </a:lnTo>
                <a:cubicBezTo>
                  <a:pt x="3336" y="15998"/>
                  <a:pt x="3310" y="15972"/>
                  <a:pt x="3285" y="15946"/>
                </a:cubicBezTo>
                <a:lnTo>
                  <a:pt x="3217" y="15857"/>
                </a:lnTo>
                <a:cubicBezTo>
                  <a:pt x="3193" y="15828"/>
                  <a:pt x="3169" y="15798"/>
                  <a:pt x="3145" y="15769"/>
                </a:cubicBezTo>
                <a:lnTo>
                  <a:pt x="3073" y="15652"/>
                </a:lnTo>
                <a:cubicBezTo>
                  <a:pt x="3053" y="15616"/>
                  <a:pt x="3032" y="15580"/>
                  <a:pt x="3012" y="15544"/>
                </a:cubicBezTo>
                <a:cubicBezTo>
                  <a:pt x="2991" y="15505"/>
                  <a:pt x="2969" y="15466"/>
                  <a:pt x="2948" y="15427"/>
                </a:cubicBezTo>
                <a:cubicBezTo>
                  <a:pt x="2926" y="15385"/>
                  <a:pt x="2905" y="15342"/>
                  <a:pt x="2883" y="15300"/>
                </a:cubicBezTo>
                <a:cubicBezTo>
                  <a:pt x="2863" y="15254"/>
                  <a:pt x="2842" y="15209"/>
                  <a:pt x="2822" y="15163"/>
                </a:cubicBezTo>
                <a:cubicBezTo>
                  <a:pt x="2803" y="15114"/>
                  <a:pt x="2783" y="15065"/>
                  <a:pt x="2764" y="15016"/>
                </a:cubicBezTo>
                <a:lnTo>
                  <a:pt x="2710" y="14869"/>
                </a:lnTo>
                <a:cubicBezTo>
                  <a:pt x="2693" y="14817"/>
                  <a:pt x="2677" y="14765"/>
                  <a:pt x="2660" y="14713"/>
                </a:cubicBezTo>
                <a:cubicBezTo>
                  <a:pt x="2644" y="14657"/>
                  <a:pt x="2629" y="14602"/>
                  <a:pt x="2613" y="14546"/>
                </a:cubicBezTo>
                <a:cubicBezTo>
                  <a:pt x="2596" y="14491"/>
                  <a:pt x="2580" y="14435"/>
                  <a:pt x="2563" y="14380"/>
                </a:cubicBezTo>
                <a:cubicBezTo>
                  <a:pt x="2550" y="14321"/>
                  <a:pt x="2536" y="14263"/>
                  <a:pt x="2523" y="14204"/>
                </a:cubicBezTo>
                <a:cubicBezTo>
                  <a:pt x="2510" y="14139"/>
                  <a:pt x="2497" y="14073"/>
                  <a:pt x="2484" y="14008"/>
                </a:cubicBezTo>
                <a:cubicBezTo>
                  <a:pt x="2472" y="13943"/>
                  <a:pt x="2460" y="13877"/>
                  <a:pt x="2448" y="13812"/>
                </a:cubicBezTo>
                <a:cubicBezTo>
                  <a:pt x="2436" y="13750"/>
                  <a:pt x="2424" y="13689"/>
                  <a:pt x="2412" y="13627"/>
                </a:cubicBezTo>
                <a:cubicBezTo>
                  <a:pt x="2402" y="13562"/>
                  <a:pt x="2393" y="13496"/>
                  <a:pt x="2383" y="13431"/>
                </a:cubicBezTo>
                <a:cubicBezTo>
                  <a:pt x="2375" y="13362"/>
                  <a:pt x="2366" y="13294"/>
                  <a:pt x="2358" y="13225"/>
                </a:cubicBezTo>
                <a:cubicBezTo>
                  <a:pt x="2351" y="13157"/>
                  <a:pt x="2343" y="13088"/>
                  <a:pt x="2336" y="13020"/>
                </a:cubicBezTo>
                <a:lnTo>
                  <a:pt x="2318" y="12795"/>
                </a:lnTo>
                <a:cubicBezTo>
                  <a:pt x="2312" y="12726"/>
                  <a:pt x="2307" y="12658"/>
                  <a:pt x="2301" y="12589"/>
                </a:cubicBezTo>
                <a:cubicBezTo>
                  <a:pt x="2298" y="12514"/>
                  <a:pt x="2296" y="12439"/>
                  <a:pt x="2293" y="12364"/>
                </a:cubicBezTo>
                <a:lnTo>
                  <a:pt x="2290" y="12139"/>
                </a:lnTo>
                <a:cubicBezTo>
                  <a:pt x="2288" y="12058"/>
                  <a:pt x="2285" y="11976"/>
                  <a:pt x="2283" y="11895"/>
                </a:cubicBezTo>
                <a:lnTo>
                  <a:pt x="2283" y="11895"/>
                </a:lnTo>
                <a:close/>
              </a:path>
            </a:pathLst>
          </a:custGeom>
          <a:solidFill>
            <a:schemeClr val="accent2"/>
          </a:solidFill>
          <a:ln>
            <a:noFill/>
          </a:ln>
        </p:spPr>
        <p:txBody>
          <a:bodyPr anchorCtr="0" anchor="t" bIns="45700" lIns="91425" rIns="91425" tIns="45700">
            <a:noAutofit/>
          </a:bodyPr>
          <a:lstStyle/>
          <a:p>
            <a:pPr lvl="0">
              <a:spcBef>
                <a:spcPts val="0"/>
              </a:spcBef>
              <a:buNone/>
            </a:pPr>
            <a:r>
              <a:t/>
            </a:r>
            <a:endParaRPr/>
          </a:p>
        </p:txBody>
      </p:sp>
      <p:sp>
        <p:nvSpPr>
          <p:cNvPr id="43" name="Shape 43"/>
          <p:cNvSpPr/>
          <p:nvPr/>
        </p:nvSpPr>
        <p:spPr>
          <a:xfrm>
            <a:off x="2497136" y="4000500"/>
            <a:ext cx="2432099" cy="156000"/>
          </a:xfrm>
          <a:prstGeom prst="rect">
            <a:avLst/>
          </a:prstGeom>
          <a:solidFill>
            <a:srgbClr val="BF8AC9"/>
          </a:solidFill>
          <a:ln>
            <a:noFill/>
          </a:ln>
        </p:spPr>
        <p:txBody>
          <a:bodyPr anchorCtr="0" anchor="t" bIns="45700" lIns="91425" rIns="91425" tIns="45700">
            <a:noAutofit/>
          </a:bodyPr>
          <a:lstStyle/>
          <a:p>
            <a:pPr lvl="0">
              <a:spcBef>
                <a:spcPts val="0"/>
              </a:spcBef>
              <a:buNone/>
            </a:pPr>
            <a:r>
              <a:t/>
            </a:r>
            <a:endParaRPr/>
          </a:p>
        </p:txBody>
      </p:sp>
      <p:sp>
        <p:nvSpPr>
          <p:cNvPr id="44" name="Shape 44"/>
          <p:cNvSpPr/>
          <p:nvPr/>
        </p:nvSpPr>
        <p:spPr>
          <a:xfrm>
            <a:off x="4995862" y="4000500"/>
            <a:ext cx="1965299" cy="156000"/>
          </a:xfrm>
          <a:prstGeom prst="rect">
            <a:avLst/>
          </a:prstGeom>
          <a:solidFill>
            <a:schemeClr val="lt2"/>
          </a:solidFill>
          <a:ln>
            <a:noFill/>
          </a:ln>
        </p:spPr>
        <p:txBody>
          <a:bodyPr anchorCtr="0" anchor="t" bIns="45700" lIns="91425" rIns="91425" tIns="45700">
            <a:noAutofit/>
          </a:bodyPr>
          <a:lstStyle/>
          <a:p>
            <a:pPr lvl="0">
              <a:spcBef>
                <a:spcPts val="0"/>
              </a:spcBef>
              <a:buNone/>
            </a:pPr>
            <a:r>
              <a:t/>
            </a:r>
            <a:endParaRPr/>
          </a:p>
        </p:txBody>
      </p:sp>
      <p:sp>
        <p:nvSpPr>
          <p:cNvPr id="45" name="Shape 45"/>
          <p:cNvSpPr/>
          <p:nvPr/>
        </p:nvSpPr>
        <p:spPr>
          <a:xfrm>
            <a:off x="7010400" y="4000500"/>
            <a:ext cx="2133599" cy="156000"/>
          </a:xfrm>
          <a:prstGeom prst="rect">
            <a:avLst/>
          </a:prstGeom>
          <a:solidFill>
            <a:srgbClr val="BB4C4B"/>
          </a:solidFill>
          <a:ln>
            <a:noFill/>
          </a:ln>
        </p:spPr>
        <p:txBody>
          <a:bodyPr anchorCtr="0" anchor="t" bIns="45700" lIns="91425" rIns="91425" tIns="45700">
            <a:noAutofit/>
          </a:bodyPr>
          <a:lstStyle/>
          <a:p>
            <a:pPr lvl="0">
              <a:spcBef>
                <a:spcPts val="0"/>
              </a:spcBef>
              <a:buNone/>
            </a:pPr>
            <a:r>
              <a:t/>
            </a:r>
            <a:endParaRPr/>
          </a:p>
        </p:txBody>
      </p:sp>
      <p:sp>
        <p:nvSpPr>
          <p:cNvPr id="46" name="Shape 46"/>
          <p:cNvSpPr txBox="1"/>
          <p:nvPr>
            <p:ph idx="1" type="body"/>
          </p:nvPr>
        </p:nvSpPr>
        <p:spPr>
          <a:xfrm>
            <a:off x="1020958" y="4406309"/>
            <a:ext cx="7813199" cy="519599"/>
          </a:xfrm>
          <a:prstGeom prst="rect">
            <a:avLst/>
          </a:prstGeom>
        </p:spPr>
        <p:txBody>
          <a:bodyPr anchorCtr="0" anchor="t" bIns="91425" lIns="91425" rIns="91425" tIns="91425"/>
          <a:lstStyle>
            <a:lvl1pPr lvl="0" algn="r">
              <a:spcBef>
                <a:spcPts val="0"/>
              </a:spcBef>
              <a:buSzPct val="100000"/>
              <a:buNone/>
              <a:defRPr b="1"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p:nvPr/>
        </p:nvSpPr>
        <p:spPr>
          <a:xfrm>
            <a:off x="2413000" y="0"/>
            <a:ext cx="2432099" cy="156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
        <p:nvSpPr>
          <p:cNvPr id="49" name="Shape 49"/>
          <p:cNvSpPr/>
          <p:nvPr/>
        </p:nvSpPr>
        <p:spPr>
          <a:xfrm>
            <a:off x="4911726" y="0"/>
            <a:ext cx="1965299" cy="156000"/>
          </a:xfrm>
          <a:prstGeom prst="rect">
            <a:avLst/>
          </a:prstGeom>
          <a:solidFill>
            <a:srgbClr val="E3BC6D"/>
          </a:solidFill>
          <a:ln>
            <a:noFill/>
          </a:ln>
        </p:spPr>
        <p:txBody>
          <a:bodyPr anchorCtr="0" anchor="t" bIns="45700" lIns="91425" rIns="91425" tIns="45700">
            <a:noAutofit/>
          </a:bodyPr>
          <a:lstStyle/>
          <a:p>
            <a:pPr lvl="0">
              <a:spcBef>
                <a:spcPts val="0"/>
              </a:spcBef>
              <a:buNone/>
            </a:pPr>
            <a:r>
              <a:t/>
            </a:r>
            <a:endParaRPr/>
          </a:p>
        </p:txBody>
      </p:sp>
      <p:sp>
        <p:nvSpPr>
          <p:cNvPr id="50" name="Shape 50"/>
          <p:cNvSpPr/>
          <p:nvPr/>
        </p:nvSpPr>
        <p:spPr>
          <a:xfrm>
            <a:off x="6943725" y="0"/>
            <a:ext cx="2200199" cy="156000"/>
          </a:xfrm>
          <a:prstGeom prst="rect">
            <a:avLst/>
          </a:prstGeom>
          <a:solidFill>
            <a:schemeClr val="accent4"/>
          </a:solidFill>
          <a:ln>
            <a:noFill/>
          </a:ln>
        </p:spPr>
        <p:txBody>
          <a:bodyPr anchorCtr="0" anchor="t" bIns="45700" lIns="91425" rIns="91425" tIns="45700">
            <a:noAutofit/>
          </a:bodyPr>
          <a:lstStyle/>
          <a:p>
            <a:pPr lvl="0">
              <a:spcBef>
                <a:spcPts val="0"/>
              </a:spcBef>
              <a:buNone/>
            </a:pPr>
            <a:r>
              <a:t/>
            </a:r>
            <a:endParaRPr/>
          </a:p>
        </p:txBody>
      </p:sp>
      <p:sp>
        <p:nvSpPr>
          <p:cNvPr id="51" name="Shape 51"/>
          <p:cNvSpPr/>
          <p:nvPr/>
        </p:nvSpPr>
        <p:spPr>
          <a:xfrm>
            <a:off x="0" y="0"/>
            <a:ext cx="2346300" cy="156000"/>
          </a:xfrm>
          <a:prstGeom prst="rect">
            <a:avLst/>
          </a:prstGeom>
          <a:solidFill>
            <a:srgbClr val="E3BC6D"/>
          </a:solidFill>
          <a:ln>
            <a:noFill/>
          </a:ln>
        </p:spPr>
        <p:txBody>
          <a:bodyPr anchorCtr="0" anchor="t" bIns="45700" lIns="91425" rIns="91425" tIns="45700">
            <a:noAutofit/>
          </a:bodyPr>
          <a:lstStyle/>
          <a:p>
            <a:pPr lvl="0">
              <a:spcBef>
                <a:spcPts val="0"/>
              </a:spcBef>
              <a:buNone/>
            </a:pPr>
            <a:r>
              <a:t/>
            </a:r>
            <a:endParaRPr/>
          </a:p>
        </p:txBody>
      </p:sp>
      <p:sp>
        <p:nvSpPr>
          <p:cNvPr id="52" name="Shape 52"/>
          <p:cNvSpPr/>
          <p:nvPr/>
        </p:nvSpPr>
        <p:spPr>
          <a:xfrm>
            <a:off x="0" y="4987527"/>
            <a:ext cx="2432099" cy="156000"/>
          </a:xfrm>
          <a:prstGeom prst="rect">
            <a:avLst/>
          </a:prstGeom>
          <a:solidFill>
            <a:srgbClr val="BF8AC9"/>
          </a:solidFill>
          <a:ln>
            <a:noFill/>
          </a:ln>
        </p:spPr>
        <p:txBody>
          <a:bodyPr anchorCtr="0" anchor="t" bIns="45700" lIns="91425" rIns="91425" tIns="45700">
            <a:noAutofit/>
          </a:bodyPr>
          <a:lstStyle/>
          <a:p>
            <a:pPr lvl="0">
              <a:spcBef>
                <a:spcPts val="0"/>
              </a:spcBef>
              <a:buNone/>
            </a:pPr>
            <a:r>
              <a:t/>
            </a:r>
            <a:endParaRPr/>
          </a:p>
        </p:txBody>
      </p:sp>
      <p:sp>
        <p:nvSpPr>
          <p:cNvPr id="53" name="Shape 53"/>
          <p:cNvSpPr/>
          <p:nvPr/>
        </p:nvSpPr>
        <p:spPr>
          <a:xfrm>
            <a:off x="2498725" y="4987527"/>
            <a:ext cx="1965299" cy="156000"/>
          </a:xfrm>
          <a:prstGeom prst="rect">
            <a:avLst/>
          </a:prstGeom>
          <a:solidFill>
            <a:schemeClr val="accent5"/>
          </a:solidFill>
          <a:ln>
            <a:noFill/>
          </a:ln>
        </p:spPr>
        <p:txBody>
          <a:bodyPr anchorCtr="0" anchor="t" bIns="45700" lIns="91425" rIns="91425" tIns="45700">
            <a:noAutofit/>
          </a:bodyPr>
          <a:lstStyle/>
          <a:p>
            <a:pPr lvl="0">
              <a:spcBef>
                <a:spcPts val="0"/>
              </a:spcBef>
              <a:buNone/>
            </a:pPr>
            <a:r>
              <a:t/>
            </a:r>
            <a:endParaRPr/>
          </a:p>
        </p:txBody>
      </p:sp>
      <p:sp>
        <p:nvSpPr>
          <p:cNvPr id="54" name="Shape 54"/>
          <p:cNvSpPr/>
          <p:nvPr/>
        </p:nvSpPr>
        <p:spPr>
          <a:xfrm>
            <a:off x="4513262" y="4987527"/>
            <a:ext cx="4630799" cy="156000"/>
          </a:xfrm>
          <a:prstGeom prst="rect">
            <a:avLst/>
          </a:prstGeom>
          <a:solidFill>
            <a:schemeClr val="accent3"/>
          </a:solidFill>
          <a:ln>
            <a:noFill/>
          </a:ln>
        </p:spPr>
        <p:txBody>
          <a:bodyPr anchorCtr="0" anchor="t" bIns="45700" lIns="91425" rIns="91425" tIns="45700">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accent1"/>
              </a:buClr>
              <a:buSzPct val="100000"/>
              <a:buNone/>
              <a:defRPr b="1" sz="3600">
                <a:solidFill>
                  <a:schemeClr val="accent1"/>
                </a:solidFill>
              </a:defRPr>
            </a:lvl1pPr>
            <a:lvl2pPr lvl="1">
              <a:spcBef>
                <a:spcPts val="0"/>
              </a:spcBef>
              <a:buClr>
                <a:schemeClr val="accent1"/>
              </a:buClr>
              <a:buSzPct val="100000"/>
              <a:buNone/>
              <a:defRPr b="1" sz="3600">
                <a:solidFill>
                  <a:schemeClr val="accent1"/>
                </a:solidFill>
              </a:defRPr>
            </a:lvl2pPr>
            <a:lvl3pPr lvl="2">
              <a:spcBef>
                <a:spcPts val="0"/>
              </a:spcBef>
              <a:buClr>
                <a:schemeClr val="accent1"/>
              </a:buClr>
              <a:buSzPct val="100000"/>
              <a:buNone/>
              <a:defRPr b="1" sz="3600">
                <a:solidFill>
                  <a:schemeClr val="accent1"/>
                </a:solidFill>
              </a:defRPr>
            </a:lvl3pPr>
            <a:lvl4pPr lvl="3">
              <a:spcBef>
                <a:spcPts val="0"/>
              </a:spcBef>
              <a:buClr>
                <a:schemeClr val="accent1"/>
              </a:buClr>
              <a:buSzPct val="100000"/>
              <a:buNone/>
              <a:defRPr b="1" sz="3600">
                <a:solidFill>
                  <a:schemeClr val="accent1"/>
                </a:solidFill>
              </a:defRPr>
            </a:lvl4pPr>
            <a:lvl5pPr lvl="4">
              <a:spcBef>
                <a:spcPts val="0"/>
              </a:spcBef>
              <a:buClr>
                <a:schemeClr val="accent1"/>
              </a:buClr>
              <a:buSzPct val="100000"/>
              <a:buNone/>
              <a:defRPr b="1" sz="3600">
                <a:solidFill>
                  <a:schemeClr val="accent1"/>
                </a:solidFill>
              </a:defRPr>
            </a:lvl5pPr>
            <a:lvl6pPr lvl="5">
              <a:spcBef>
                <a:spcPts val="0"/>
              </a:spcBef>
              <a:buClr>
                <a:schemeClr val="accent1"/>
              </a:buClr>
              <a:buSzPct val="100000"/>
              <a:buNone/>
              <a:defRPr b="1" sz="3600">
                <a:solidFill>
                  <a:schemeClr val="accent1"/>
                </a:solidFill>
              </a:defRPr>
            </a:lvl6pPr>
            <a:lvl7pPr lvl="6">
              <a:spcBef>
                <a:spcPts val="0"/>
              </a:spcBef>
              <a:buClr>
                <a:schemeClr val="accent1"/>
              </a:buClr>
              <a:buSzPct val="100000"/>
              <a:buNone/>
              <a:defRPr b="1" sz="3600">
                <a:solidFill>
                  <a:schemeClr val="accent1"/>
                </a:solidFill>
              </a:defRPr>
            </a:lvl7pPr>
            <a:lvl8pPr lvl="7">
              <a:spcBef>
                <a:spcPts val="0"/>
              </a:spcBef>
              <a:buClr>
                <a:schemeClr val="accent1"/>
              </a:buClr>
              <a:buSzPct val="100000"/>
              <a:buNone/>
              <a:defRPr b="1" sz="3600">
                <a:solidFill>
                  <a:schemeClr val="accent1"/>
                </a:solidFill>
              </a:defRPr>
            </a:lvl8pPr>
            <a:lvl9pPr lvl="8">
              <a:spcBef>
                <a:spcPts val="0"/>
              </a:spcBef>
              <a:buClr>
                <a:schemeClr val="accent1"/>
              </a:buClr>
              <a:buSzPct val="100000"/>
              <a:buNone/>
              <a:defRPr b="1" sz="3600">
                <a:solidFill>
                  <a:schemeClr val="accen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lt2"/>
              </a:buClr>
              <a:buSzPct val="100000"/>
              <a:defRPr sz="3000">
                <a:solidFill>
                  <a:schemeClr val="lt2"/>
                </a:solidFill>
              </a:defRPr>
            </a:lvl1pPr>
            <a:lvl2pPr lvl="1">
              <a:spcBef>
                <a:spcPts val="480"/>
              </a:spcBef>
              <a:buClr>
                <a:schemeClr val="lt2"/>
              </a:buClr>
              <a:buSzPct val="100000"/>
              <a:defRPr sz="2400">
                <a:solidFill>
                  <a:schemeClr val="lt2"/>
                </a:solidFill>
              </a:defRPr>
            </a:lvl2pPr>
            <a:lvl3pPr lvl="2">
              <a:spcBef>
                <a:spcPts val="480"/>
              </a:spcBef>
              <a:buClr>
                <a:schemeClr val="lt2"/>
              </a:buClr>
              <a:buSzPct val="100000"/>
              <a:defRPr sz="2400">
                <a:solidFill>
                  <a:schemeClr val="lt2"/>
                </a:solidFill>
              </a:defRPr>
            </a:lvl3pPr>
            <a:lvl4pPr lvl="3">
              <a:spcBef>
                <a:spcPts val="360"/>
              </a:spcBef>
              <a:buClr>
                <a:schemeClr val="lt2"/>
              </a:buClr>
              <a:buSzPct val="100000"/>
              <a:defRPr sz="1800">
                <a:solidFill>
                  <a:schemeClr val="lt2"/>
                </a:solidFill>
              </a:defRPr>
            </a:lvl4pPr>
            <a:lvl5pPr lvl="4">
              <a:spcBef>
                <a:spcPts val="360"/>
              </a:spcBef>
              <a:buClr>
                <a:schemeClr val="lt2"/>
              </a:buClr>
              <a:buSzPct val="100000"/>
              <a:defRPr sz="1800">
                <a:solidFill>
                  <a:schemeClr val="lt2"/>
                </a:solidFill>
              </a:defRPr>
            </a:lvl5pPr>
            <a:lvl6pPr lvl="5">
              <a:spcBef>
                <a:spcPts val="360"/>
              </a:spcBef>
              <a:buClr>
                <a:schemeClr val="lt2"/>
              </a:buClr>
              <a:buSzPct val="100000"/>
              <a:defRPr sz="1800">
                <a:solidFill>
                  <a:schemeClr val="lt2"/>
                </a:solidFill>
              </a:defRPr>
            </a:lvl6pPr>
            <a:lvl7pPr lvl="6">
              <a:spcBef>
                <a:spcPts val="360"/>
              </a:spcBef>
              <a:buClr>
                <a:schemeClr val="lt2"/>
              </a:buClr>
              <a:buSzPct val="100000"/>
              <a:defRPr sz="1800">
                <a:solidFill>
                  <a:schemeClr val="lt2"/>
                </a:solidFill>
              </a:defRPr>
            </a:lvl7pPr>
            <a:lvl8pPr lvl="7">
              <a:spcBef>
                <a:spcPts val="360"/>
              </a:spcBef>
              <a:buClr>
                <a:schemeClr val="lt2"/>
              </a:buClr>
              <a:buSzPct val="100000"/>
              <a:defRPr sz="1800">
                <a:solidFill>
                  <a:schemeClr val="lt2"/>
                </a:solidFill>
              </a:defRPr>
            </a:lvl8pPr>
            <a:lvl9pPr lvl="8">
              <a:spcBef>
                <a:spcPts val="360"/>
              </a:spcBef>
              <a:buClr>
                <a:schemeClr val="lt2"/>
              </a:buClr>
              <a:buSzPct val="100000"/>
              <a:defRPr sz="1800">
                <a:solidFill>
                  <a:schemeClr val="lt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2.png"/><Relationship Id="rId4" Type="http://schemas.openxmlformats.org/officeDocument/2006/relationships/image" Target="../media/image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barrgroup.com/Embedded-Systems/How-To/Watchdog-Timer" TargetMode="External"/><Relationship Id="rId4" Type="http://schemas.openxmlformats.org/officeDocument/2006/relationships/hyperlink" Target="http://www.ganssle.com/watchdogs.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2220060" y="2187175"/>
            <a:ext cx="4710000" cy="1238099"/>
          </a:xfrm>
          <a:prstGeom prst="rect">
            <a:avLst/>
          </a:prstGeom>
        </p:spPr>
        <p:txBody>
          <a:bodyPr anchorCtr="0" anchor="b" bIns="91425" lIns="91425" rIns="91425" tIns="91425">
            <a:noAutofit/>
          </a:bodyPr>
          <a:lstStyle/>
          <a:p>
            <a:pPr lvl="0" algn="l">
              <a:spcBef>
                <a:spcPts val="0"/>
              </a:spcBef>
              <a:buNone/>
            </a:pPr>
            <a:r>
              <a:rPr lang="en"/>
              <a:t>EC</a:t>
            </a:r>
            <a:r>
              <a:rPr baseline="30000" lang="en"/>
              <a:t>2</a:t>
            </a:r>
            <a:r>
              <a:rPr lang="en"/>
              <a:t>SP</a:t>
            </a:r>
          </a:p>
        </p:txBody>
      </p:sp>
      <p:sp>
        <p:nvSpPr>
          <p:cNvPr id="60" name="Shape 60"/>
          <p:cNvSpPr txBox="1"/>
          <p:nvPr>
            <p:ph idx="1" type="subTitle"/>
          </p:nvPr>
        </p:nvSpPr>
        <p:spPr>
          <a:xfrm>
            <a:off x="2220060" y="3731180"/>
            <a:ext cx="4710000" cy="663600"/>
          </a:xfrm>
          <a:prstGeom prst="rect">
            <a:avLst/>
          </a:prstGeom>
        </p:spPr>
        <p:txBody>
          <a:bodyPr anchorCtr="0" anchor="t" bIns="91425" lIns="91425" rIns="91425" tIns="91425">
            <a:noAutofit/>
          </a:bodyPr>
          <a:lstStyle/>
          <a:p>
            <a:pPr lvl="0">
              <a:spcBef>
                <a:spcPts val="0"/>
              </a:spcBef>
              <a:buNone/>
            </a:pPr>
            <a:r>
              <a:rPr lang="en"/>
              <a:t>Embedded C Coding Standards and Practices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854948" y="1184672"/>
            <a:ext cx="3859799" cy="3741299"/>
          </a:xfrm>
          <a:prstGeom prst="rect">
            <a:avLst/>
          </a:prstGeom>
        </p:spPr>
        <p:txBody>
          <a:bodyPr anchorCtr="0" anchor="t" bIns="91425" lIns="91425" rIns="91425" tIns="91425">
            <a:noAutofit/>
          </a:bodyPr>
          <a:lstStyle/>
          <a:p>
            <a:pPr lvl="0" rtl="0">
              <a:spcBef>
                <a:spcPts val="0"/>
              </a:spcBef>
              <a:buNone/>
            </a:pPr>
            <a:r>
              <a:rPr b="1" lang="en" sz="1800"/>
              <a:t>Reasoning:</a:t>
            </a:r>
            <a:r>
              <a:rPr lang="en" sz="1400"/>
              <a:t> </a:t>
            </a:r>
          </a:p>
          <a:p>
            <a:pPr lvl="0">
              <a:spcBef>
                <a:spcPts val="0"/>
              </a:spcBef>
              <a:buNone/>
            </a:pPr>
            <a:r>
              <a:rPr lang="en" sz="1800"/>
              <a:t>Proper use of </a:t>
            </a:r>
            <a:r>
              <a:rPr b="1" lang="en" sz="1800"/>
              <a:t>volatile</a:t>
            </a:r>
            <a:r>
              <a:rPr lang="en" sz="1800"/>
              <a:t> eliminates a whole class of difficult-to-detect bugs by preventing the compiler from making optimizations that would eliminate requested reads or writes to variables or registers that may be changed at any time by a parallel-running entity.</a:t>
            </a:r>
          </a:p>
        </p:txBody>
      </p:sp>
      <p:sp>
        <p:nvSpPr>
          <p:cNvPr id="117" name="Shape 117"/>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The </a:t>
            </a:r>
            <a:r>
              <a:rPr b="1" lang="en" sz="1400"/>
              <a:t>volatile</a:t>
            </a:r>
            <a:r>
              <a:rPr lang="en" sz="1400"/>
              <a:t> keyword shall be used whenever appropriate, including:</a:t>
            </a:r>
          </a:p>
          <a:p>
            <a:pPr indent="-317500" lvl="0" marL="457200" rtl="0">
              <a:lnSpc>
                <a:spcPct val="115000"/>
              </a:lnSpc>
              <a:spcBef>
                <a:spcPts val="0"/>
              </a:spcBef>
              <a:buClr>
                <a:schemeClr val="lt2"/>
              </a:buClr>
              <a:buSzPct val="100000"/>
            </a:pPr>
            <a:r>
              <a:rPr lang="en" sz="1400"/>
              <a:t>To declare a global variable accessible (by current use or scope) by any interrupt service routine,</a:t>
            </a:r>
          </a:p>
          <a:p>
            <a:pPr indent="-317500" lvl="0" marL="457200" rtl="0">
              <a:lnSpc>
                <a:spcPct val="115000"/>
              </a:lnSpc>
              <a:spcBef>
                <a:spcPts val="0"/>
              </a:spcBef>
              <a:buClr>
                <a:schemeClr val="lt2"/>
              </a:buClr>
              <a:buSzPct val="100000"/>
            </a:pPr>
            <a:r>
              <a:rPr lang="en" sz="1400"/>
              <a:t>To declare a global variable accessible (by current use or scope) by two or more tasks, and</a:t>
            </a:r>
          </a:p>
          <a:p>
            <a:pPr indent="-317500" lvl="0" marL="457200" rtl="0">
              <a:lnSpc>
                <a:spcPct val="115000"/>
              </a:lnSpc>
              <a:spcBef>
                <a:spcPts val="0"/>
              </a:spcBef>
              <a:buClr>
                <a:schemeClr val="lt2"/>
              </a:buClr>
              <a:buSzPct val="100000"/>
            </a:pPr>
            <a:r>
              <a:rPr lang="en" sz="1400"/>
              <a:t>To declare a pointer to a memory-mapped I/O peripheral register set (for example, </a:t>
            </a:r>
            <a:r>
              <a:rPr b="1" lang="en" sz="1400"/>
              <a:t>timer_t volatile * const p_timer)</a:t>
            </a:r>
          </a:p>
        </p:txBody>
      </p:sp>
      <p:sp>
        <p:nvSpPr>
          <p:cNvPr id="118" name="Shape 118"/>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Rule#4 Keyword “</a:t>
            </a:r>
            <a:r>
              <a:rPr lang="en">
                <a:solidFill>
                  <a:schemeClr val="accent2"/>
                </a:solidFill>
              </a:rPr>
              <a:t>volatile</a:t>
            </a:r>
            <a:r>
              <a:rPr lang="en"/>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854948" y="1184672"/>
            <a:ext cx="3859799" cy="3741299"/>
          </a:xfrm>
          <a:prstGeom prst="rect">
            <a:avLst/>
          </a:prstGeom>
        </p:spPr>
        <p:txBody>
          <a:bodyPr anchorCtr="0" anchor="t" bIns="91425" lIns="91425" rIns="91425" tIns="91425">
            <a:noAutofit/>
          </a:bodyPr>
          <a:lstStyle/>
          <a:p>
            <a:pPr lvl="0" rtl="0">
              <a:spcBef>
                <a:spcPts val="0"/>
              </a:spcBef>
              <a:buNone/>
            </a:pPr>
            <a:r>
              <a:rPr b="1" lang="en" sz="1800"/>
              <a:t>Reasoning: </a:t>
            </a:r>
          </a:p>
          <a:p>
            <a:pPr lvl="0">
              <a:spcBef>
                <a:spcPts val="0"/>
              </a:spcBef>
              <a:buNone/>
            </a:pPr>
            <a:r>
              <a:rPr lang="en" sz="1800"/>
              <a:t>Nested comments and commented-out code both run the risk of allowing unexpected snippets of code to be compiled into the final executable. </a:t>
            </a:r>
          </a:p>
        </p:txBody>
      </p:sp>
      <p:sp>
        <p:nvSpPr>
          <p:cNvPr id="124" name="Shape 124"/>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None/>
            </a:pPr>
            <a:r>
              <a:rPr lang="en" sz="1400"/>
              <a:t>Comments shall neither be nested nor used to disable a block of code, even temporarily. To temporarily disable a block of code, use the preprocessor's conditional compilation feature (for example, #</a:t>
            </a:r>
            <a:r>
              <a:rPr b="1" lang="en" sz="1400"/>
              <a:t>if 0 ... #endif</a:t>
            </a:r>
            <a:r>
              <a:rPr lang="en" sz="1400"/>
              <a:t>). </a:t>
            </a:r>
          </a:p>
          <a:p>
            <a:pPr lvl="0" rtl="0">
              <a:spcBef>
                <a:spcPts val="0"/>
              </a:spcBef>
              <a:buClr>
                <a:schemeClr val="dk1"/>
              </a:buClr>
              <a:buSzPct val="100000"/>
              <a:buFont typeface="Arial"/>
              <a:buNone/>
            </a:pPr>
            <a:r>
              <a:rPr b="1" lang="en" sz="1100">
                <a:solidFill>
                  <a:srgbClr val="E06666"/>
                </a:solidFill>
              </a:rPr>
              <a:t>// Don't do this ...</a:t>
            </a:r>
            <a:br>
              <a:rPr lang="en" sz="1100"/>
            </a:br>
            <a:r>
              <a:rPr lang="en" sz="1100">
                <a:solidFill>
                  <a:srgbClr val="FFFFFF"/>
                </a:solidFill>
              </a:rPr>
              <a:t>/*</a:t>
            </a:r>
            <a:br>
              <a:rPr lang="en" sz="1100">
                <a:solidFill>
                  <a:srgbClr val="FFFFFF"/>
                </a:solidFill>
              </a:rPr>
            </a:br>
            <a:r>
              <a:rPr lang="en" sz="1100">
                <a:solidFill>
                  <a:srgbClr val="FFFFFF"/>
                </a:solidFill>
              </a:rPr>
              <a:t> a = a + 1;</a:t>
            </a:r>
            <a:br>
              <a:rPr lang="en" sz="1100">
                <a:solidFill>
                  <a:srgbClr val="FFFFFF"/>
                </a:solidFill>
              </a:rPr>
            </a:br>
            <a:r>
              <a:rPr lang="en" sz="1100">
                <a:solidFill>
                  <a:srgbClr val="FFFFFF"/>
                </a:solidFill>
              </a:rPr>
              <a:t> /* comment */</a:t>
            </a:r>
            <a:br>
              <a:rPr lang="en" sz="1100">
                <a:solidFill>
                  <a:srgbClr val="FFFFFF"/>
                </a:solidFill>
              </a:rPr>
            </a:br>
            <a:r>
              <a:rPr lang="en" sz="1100">
                <a:solidFill>
                  <a:srgbClr val="FFFFFF"/>
                </a:solidFill>
              </a:rPr>
              <a:t> b = b + 1;</a:t>
            </a:r>
            <a:br>
              <a:rPr lang="en" sz="1100">
                <a:solidFill>
                  <a:srgbClr val="FFFFFF"/>
                </a:solidFill>
              </a:rPr>
            </a:br>
            <a:r>
              <a:rPr lang="en" sz="1100">
                <a:solidFill>
                  <a:srgbClr val="FFFFFF"/>
                </a:solidFill>
              </a:rPr>
              <a:t>*/</a:t>
            </a:r>
            <a:br>
              <a:rPr lang="en" sz="1100"/>
            </a:br>
            <a:br>
              <a:rPr lang="en" sz="1100"/>
            </a:br>
            <a:r>
              <a:rPr b="1" lang="en" sz="1100">
                <a:solidFill>
                  <a:srgbClr val="6AA84F"/>
                </a:solidFill>
              </a:rPr>
              <a:t>// Do this ...</a:t>
            </a:r>
            <a:br>
              <a:rPr lang="en" sz="1100">
                <a:solidFill>
                  <a:srgbClr val="6AA84F"/>
                </a:solidFill>
              </a:rPr>
            </a:br>
            <a:r>
              <a:rPr lang="en" sz="1100">
                <a:solidFill>
                  <a:srgbClr val="F3F3F3"/>
                </a:solidFill>
              </a:rPr>
              <a:t>#if 0</a:t>
            </a:r>
            <a:br>
              <a:rPr lang="en" sz="1100">
                <a:solidFill>
                  <a:srgbClr val="F3F3F3"/>
                </a:solidFill>
              </a:rPr>
            </a:br>
            <a:r>
              <a:rPr lang="en" sz="1100">
                <a:solidFill>
                  <a:srgbClr val="F3F3F3"/>
                </a:solidFill>
              </a:rPr>
              <a:t> a = a + 1;</a:t>
            </a:r>
            <a:br>
              <a:rPr lang="en" sz="1100">
                <a:solidFill>
                  <a:srgbClr val="F3F3F3"/>
                </a:solidFill>
              </a:rPr>
            </a:br>
            <a:r>
              <a:rPr lang="en" sz="1100">
                <a:solidFill>
                  <a:srgbClr val="F3F3F3"/>
                </a:solidFill>
              </a:rPr>
              <a:t> /* comment */</a:t>
            </a:r>
            <a:br>
              <a:rPr lang="en" sz="1100">
                <a:solidFill>
                  <a:srgbClr val="F3F3F3"/>
                </a:solidFill>
              </a:rPr>
            </a:br>
            <a:r>
              <a:rPr lang="en" sz="1100">
                <a:solidFill>
                  <a:srgbClr val="F3F3F3"/>
                </a:solidFill>
              </a:rPr>
              <a:t> b = b + 1;</a:t>
            </a:r>
            <a:br>
              <a:rPr lang="en" sz="1100">
                <a:solidFill>
                  <a:srgbClr val="F3F3F3"/>
                </a:solidFill>
              </a:rPr>
            </a:br>
            <a:r>
              <a:rPr lang="en" sz="1100">
                <a:solidFill>
                  <a:srgbClr val="F3F3F3"/>
                </a:solidFill>
              </a:rPr>
              <a:t>#endif</a:t>
            </a:r>
          </a:p>
          <a:p>
            <a:pPr lvl="0">
              <a:spcBef>
                <a:spcPts val="0"/>
              </a:spcBef>
              <a:buNone/>
            </a:pPr>
            <a:r>
              <a:t/>
            </a:r>
            <a:endParaRPr sz="1400"/>
          </a:p>
        </p:txBody>
      </p:sp>
      <p:sp>
        <p:nvSpPr>
          <p:cNvPr id="125" name="Shape 125"/>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Rule#5 Comments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854948" y="1184672"/>
            <a:ext cx="3859799" cy="3741299"/>
          </a:xfrm>
          <a:prstGeom prst="rect">
            <a:avLst/>
          </a:prstGeom>
        </p:spPr>
        <p:txBody>
          <a:bodyPr anchorCtr="0" anchor="t" bIns="91425" lIns="91425" rIns="91425" tIns="91425">
            <a:noAutofit/>
          </a:bodyPr>
          <a:lstStyle/>
          <a:p>
            <a:pPr lvl="0" rtl="0">
              <a:spcBef>
                <a:spcPts val="0"/>
              </a:spcBef>
              <a:buNone/>
            </a:pPr>
            <a:r>
              <a:rPr b="1" lang="en" sz="1400"/>
              <a:t>Reasoning: </a:t>
            </a:r>
          </a:p>
          <a:p>
            <a:pPr lvl="0">
              <a:spcBef>
                <a:spcPts val="0"/>
              </a:spcBef>
              <a:buNone/>
            </a:pPr>
            <a:r>
              <a:rPr lang="en" sz="1400"/>
              <a:t>The ISO C standard allows implementation-defined widths for </a:t>
            </a:r>
            <a:r>
              <a:rPr b="1" lang="en" sz="1400"/>
              <a:t>char</a:t>
            </a:r>
            <a:r>
              <a:rPr lang="en" sz="1400"/>
              <a:t>, </a:t>
            </a:r>
            <a:r>
              <a:rPr b="1" lang="en" sz="1400">
                <a:solidFill>
                  <a:schemeClr val="accent2"/>
                </a:solidFill>
              </a:rPr>
              <a:t>short</a:t>
            </a:r>
            <a:r>
              <a:rPr lang="en" sz="1400"/>
              <a:t>, </a:t>
            </a:r>
            <a:r>
              <a:rPr b="1" lang="en" sz="1400">
                <a:solidFill>
                  <a:schemeClr val="accent2"/>
                </a:solidFill>
              </a:rPr>
              <a:t>int</a:t>
            </a:r>
            <a:r>
              <a:rPr lang="en" sz="1400"/>
              <a:t>, </a:t>
            </a:r>
            <a:r>
              <a:rPr b="1" lang="en" sz="1400">
                <a:solidFill>
                  <a:schemeClr val="accent2"/>
                </a:solidFill>
              </a:rPr>
              <a:t>long</a:t>
            </a:r>
            <a:r>
              <a:rPr lang="en" sz="1400"/>
              <a:t>, and </a:t>
            </a:r>
            <a:r>
              <a:rPr b="1" lang="en" sz="1400">
                <a:solidFill>
                  <a:schemeClr val="accent2"/>
                </a:solidFill>
              </a:rPr>
              <a:t>long long</a:t>
            </a:r>
            <a:r>
              <a:rPr lang="en" sz="1400"/>
              <a:t> types, which leads to portability problems. Though the 1999 standard did not change this underlying issue, it did introduce the uniform type names shown in the table, which are defined in the new header file </a:t>
            </a:r>
            <a:r>
              <a:rPr b="1" lang="en" sz="1400"/>
              <a:t>&lt;stdint.h&gt;</a:t>
            </a:r>
            <a:r>
              <a:rPr lang="en" sz="1400"/>
              <a:t>. These are the names to use even if you have to create the typedefs by hand.</a:t>
            </a:r>
          </a:p>
        </p:txBody>
      </p:sp>
      <p:sp>
        <p:nvSpPr>
          <p:cNvPr id="131" name="Shape 131"/>
          <p:cNvSpPr txBox="1"/>
          <p:nvPr>
            <p:ph idx="2" type="body"/>
          </p:nvPr>
        </p:nvSpPr>
        <p:spPr>
          <a:xfrm>
            <a:off x="4827075" y="1184675"/>
            <a:ext cx="3859799" cy="2180100"/>
          </a:xfrm>
          <a:prstGeom prst="rect">
            <a:avLst/>
          </a:prstGeom>
        </p:spPr>
        <p:txBody>
          <a:bodyPr anchorCtr="0" anchor="t" bIns="91425" lIns="91425" rIns="91425" tIns="91425">
            <a:noAutofit/>
          </a:bodyPr>
          <a:lstStyle/>
          <a:p>
            <a:pPr lvl="0">
              <a:spcBef>
                <a:spcPts val="0"/>
              </a:spcBef>
              <a:buNone/>
            </a:pPr>
            <a:r>
              <a:rPr lang="en" sz="1800"/>
              <a:t>Whenever the width, in bits or bytes, of an integer value matters in the program, a fixed-width data type shall be used in place of </a:t>
            </a:r>
            <a:r>
              <a:rPr b="1" lang="en" sz="1800"/>
              <a:t>char</a:t>
            </a:r>
            <a:r>
              <a:rPr lang="en" sz="1800"/>
              <a:t>, </a:t>
            </a:r>
            <a:r>
              <a:rPr b="1" lang="en" sz="1800"/>
              <a:t>short</a:t>
            </a:r>
            <a:r>
              <a:rPr lang="en" sz="1800"/>
              <a:t>, </a:t>
            </a:r>
            <a:r>
              <a:rPr b="1" lang="en" sz="1800"/>
              <a:t>int</a:t>
            </a:r>
            <a:r>
              <a:rPr lang="en" sz="1800"/>
              <a:t>, </a:t>
            </a:r>
            <a:r>
              <a:rPr b="1" lang="en" sz="1800"/>
              <a:t>long</a:t>
            </a:r>
            <a:r>
              <a:rPr lang="en" sz="1800"/>
              <a:t>, or </a:t>
            </a:r>
            <a:r>
              <a:rPr b="1" lang="en" sz="1800"/>
              <a:t>long long</a:t>
            </a:r>
          </a:p>
        </p:txBody>
      </p:sp>
      <p:sp>
        <p:nvSpPr>
          <p:cNvPr id="132" name="Shape 132"/>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a:t>Rule#6 Fixed Width data types</a:t>
            </a:r>
          </a:p>
        </p:txBody>
      </p:sp>
      <p:pic>
        <p:nvPicPr>
          <p:cNvPr id="133" name="Shape 133"/>
          <p:cNvPicPr preferRelativeResize="0"/>
          <p:nvPr/>
        </p:nvPicPr>
        <p:blipFill>
          <a:blip r:embed="rId3">
            <a:alphaModFix/>
          </a:blip>
          <a:stretch>
            <a:fillRect/>
          </a:stretch>
        </p:blipFill>
        <p:spPr>
          <a:xfrm>
            <a:off x="4876875" y="3592475"/>
            <a:ext cx="3810000" cy="13335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1" type="body"/>
          </p:nvPr>
        </p:nvSpPr>
        <p:spPr>
          <a:xfrm>
            <a:off x="854948" y="1184672"/>
            <a:ext cx="3859799" cy="3741299"/>
          </a:xfrm>
          <a:prstGeom prst="rect">
            <a:avLst/>
          </a:prstGeom>
        </p:spPr>
        <p:txBody>
          <a:bodyPr anchorCtr="0" anchor="t" bIns="91425" lIns="91425" rIns="91425" tIns="91425">
            <a:noAutofit/>
          </a:bodyPr>
          <a:lstStyle/>
          <a:p>
            <a:pPr lvl="0" rtl="0">
              <a:spcBef>
                <a:spcPts val="0"/>
              </a:spcBef>
              <a:buNone/>
            </a:pPr>
            <a:r>
              <a:rPr b="1" lang="en" sz="1800"/>
              <a:t>Reasoning:</a:t>
            </a:r>
            <a:r>
              <a:rPr lang="en" sz="1400"/>
              <a:t> </a:t>
            </a:r>
          </a:p>
          <a:p>
            <a:pPr lvl="0">
              <a:spcBef>
                <a:spcPts val="0"/>
              </a:spcBef>
              <a:buNone/>
            </a:pPr>
            <a:r>
              <a:rPr lang="en" sz="1800"/>
              <a:t>The C standard does not specify the underlying format of signed data (for example, 2's complement) and leaves the effect of some bit-wise operators to be defined by the compiler author.</a:t>
            </a:r>
          </a:p>
        </p:txBody>
      </p:sp>
      <p:sp>
        <p:nvSpPr>
          <p:cNvPr id="139" name="Shape 139"/>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None/>
            </a:pPr>
            <a:r>
              <a:rPr lang="en" sz="1400"/>
              <a:t>None of the bit-wise operators (in other words, </a:t>
            </a:r>
            <a:r>
              <a:rPr b="1" lang="en" sz="1400"/>
              <a:t>&amp;</a:t>
            </a:r>
            <a:r>
              <a:rPr lang="en" sz="1400"/>
              <a:t>, </a:t>
            </a:r>
            <a:r>
              <a:rPr b="1" lang="en" sz="1400"/>
              <a:t>|</a:t>
            </a:r>
            <a:r>
              <a:rPr lang="en" sz="1400"/>
              <a:t>, </a:t>
            </a:r>
            <a:r>
              <a:rPr b="1" lang="en" sz="1400"/>
              <a:t>~</a:t>
            </a:r>
            <a:r>
              <a:rPr lang="en" sz="1400"/>
              <a:t>, </a:t>
            </a:r>
            <a:r>
              <a:rPr b="1" lang="en" sz="1400"/>
              <a:t>^</a:t>
            </a:r>
            <a:r>
              <a:rPr lang="en" sz="1400"/>
              <a:t>, </a:t>
            </a:r>
            <a:r>
              <a:rPr b="1" lang="en" sz="1400"/>
              <a:t>&lt;&lt;</a:t>
            </a:r>
            <a:r>
              <a:rPr lang="en" sz="1400"/>
              <a:t>, and </a:t>
            </a:r>
            <a:r>
              <a:rPr b="1" lang="en" sz="1400"/>
              <a:t>&gt;&gt;</a:t>
            </a:r>
            <a:r>
              <a:rPr lang="en" sz="1400"/>
              <a:t>) shall be used to manipulate signed integer data. </a:t>
            </a:r>
          </a:p>
          <a:p>
            <a:pPr lvl="0" rtl="0">
              <a:spcBef>
                <a:spcPts val="0"/>
              </a:spcBef>
              <a:buNone/>
            </a:pPr>
            <a:r>
              <a:t/>
            </a:r>
            <a:endParaRPr b="1" sz="1100"/>
          </a:p>
          <a:p>
            <a:pPr lvl="0" rtl="0">
              <a:spcBef>
                <a:spcPts val="0"/>
              </a:spcBef>
              <a:buClr>
                <a:schemeClr val="dk1"/>
              </a:buClr>
              <a:buSzPct val="78571"/>
              <a:buFont typeface="Arial"/>
              <a:buNone/>
            </a:pPr>
            <a:r>
              <a:rPr b="1" lang="en" sz="1400">
                <a:solidFill>
                  <a:srgbClr val="E06666"/>
                </a:solidFill>
              </a:rPr>
              <a:t>// Don't do this ...</a:t>
            </a:r>
            <a:br>
              <a:rPr lang="en" sz="1400"/>
            </a:br>
            <a:r>
              <a:rPr lang="en" sz="1400">
                <a:solidFill>
                  <a:srgbClr val="FFFFFF"/>
                </a:solidFill>
              </a:rPr>
              <a:t>int8_t  signed_data = -4;</a:t>
            </a:r>
            <a:br>
              <a:rPr lang="en" sz="1400">
                <a:solidFill>
                  <a:srgbClr val="FFFFFF"/>
                </a:solidFill>
              </a:rPr>
            </a:br>
            <a:r>
              <a:rPr lang="en" sz="1400">
                <a:solidFill>
                  <a:srgbClr val="FFFFFF"/>
                </a:solidFill>
              </a:rPr>
              <a:t>signed_data &gt;&gt;= 1;  // not necessarily -2</a:t>
            </a:r>
          </a:p>
          <a:p>
            <a:pPr lvl="0">
              <a:spcBef>
                <a:spcPts val="0"/>
              </a:spcBef>
              <a:buNone/>
            </a:pPr>
            <a:r>
              <a:t/>
            </a:r>
            <a:endParaRPr/>
          </a:p>
        </p:txBody>
      </p:sp>
      <p:sp>
        <p:nvSpPr>
          <p:cNvPr id="140" name="Shape 140"/>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Rule#7 Bit wise Operators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body"/>
          </p:nvPr>
        </p:nvSpPr>
        <p:spPr>
          <a:xfrm>
            <a:off x="854948" y="1184672"/>
            <a:ext cx="3859799" cy="3741299"/>
          </a:xfrm>
          <a:prstGeom prst="rect">
            <a:avLst/>
          </a:prstGeom>
        </p:spPr>
        <p:txBody>
          <a:bodyPr anchorCtr="0" anchor="t" bIns="91425" lIns="91425" rIns="91425" tIns="91425">
            <a:noAutofit/>
          </a:bodyPr>
          <a:lstStyle/>
          <a:p>
            <a:pPr lvl="0">
              <a:spcBef>
                <a:spcPts val="0"/>
              </a:spcBef>
              <a:buNone/>
            </a:pPr>
            <a:r>
              <a:rPr b="1" lang="en" sz="1800"/>
              <a:t>Reasoning:</a:t>
            </a:r>
            <a:r>
              <a:rPr lang="en" sz="1800"/>
              <a:t> Several details of the manipulation of binary data within signed integer containers are implementation-defined behaviors of the C standard. Additionally, the results of mixing signed and unsigned data can lead to data-dependent bugs.</a:t>
            </a:r>
          </a:p>
        </p:txBody>
      </p:sp>
      <p:sp>
        <p:nvSpPr>
          <p:cNvPr id="146" name="Shape 146"/>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None/>
            </a:pPr>
            <a:r>
              <a:rPr lang="en" sz="1800"/>
              <a:t>Signed integers shall not be combined with unsigned integers in comparisons or expressions</a:t>
            </a:r>
          </a:p>
          <a:p>
            <a:pPr lvl="0" rtl="0">
              <a:spcBef>
                <a:spcPts val="0"/>
              </a:spcBef>
              <a:buNone/>
            </a:pPr>
            <a:r>
              <a:rPr b="1" lang="en" sz="1400">
                <a:solidFill>
                  <a:srgbClr val="E06666"/>
                </a:solidFill>
              </a:rPr>
              <a:t>// Don't do this ...</a:t>
            </a:r>
            <a:br>
              <a:rPr lang="en" sz="1400"/>
            </a:br>
            <a:r>
              <a:rPr lang="en" sz="1400">
                <a:solidFill>
                  <a:srgbClr val="F3F3F3"/>
                </a:solidFill>
              </a:rPr>
              <a:t>uint8_t  a = 6u;</a:t>
            </a:r>
            <a:br>
              <a:rPr lang="en" sz="1400">
                <a:solidFill>
                  <a:srgbClr val="F3F3F3"/>
                </a:solidFill>
              </a:rPr>
            </a:br>
            <a:r>
              <a:rPr lang="en" sz="1400">
                <a:solidFill>
                  <a:srgbClr val="F3F3F3"/>
                </a:solidFill>
              </a:rPr>
              <a:t>int8_t   b = -9;</a:t>
            </a:r>
            <a:br>
              <a:rPr lang="en" sz="1400">
                <a:solidFill>
                  <a:srgbClr val="F3F3F3"/>
                </a:solidFill>
              </a:rPr>
            </a:br>
            <a:br>
              <a:rPr lang="en" sz="1400">
                <a:solidFill>
                  <a:srgbClr val="F3F3F3"/>
                </a:solidFill>
              </a:rPr>
            </a:br>
            <a:r>
              <a:rPr lang="en" sz="1400">
                <a:solidFill>
                  <a:srgbClr val="F3F3F3"/>
                </a:solidFill>
              </a:rPr>
              <a:t>if (a + b &lt; 4){</a:t>
            </a:r>
          </a:p>
          <a:p>
            <a:pPr lvl="0" rtl="0">
              <a:spcBef>
                <a:spcPts val="0"/>
              </a:spcBef>
              <a:buNone/>
            </a:pPr>
            <a:r>
              <a:rPr lang="en" sz="1400">
                <a:solidFill>
                  <a:srgbClr val="F3F3F3"/>
                </a:solidFill>
              </a:rPr>
              <a:t>   …….</a:t>
            </a:r>
          </a:p>
          <a:p>
            <a:pPr lvl="0" rtl="0">
              <a:spcBef>
                <a:spcPts val="0"/>
              </a:spcBef>
              <a:buClr>
                <a:schemeClr val="dk1"/>
              </a:buClr>
              <a:buSzPct val="78571"/>
              <a:buFont typeface="Arial"/>
              <a:buNone/>
            </a:pPr>
            <a:r>
              <a:rPr lang="en" sz="1400">
                <a:solidFill>
                  <a:srgbClr val="F3F3F3"/>
                </a:solidFill>
              </a:rPr>
              <a:t>}</a:t>
            </a:r>
          </a:p>
          <a:p>
            <a:pPr lvl="0">
              <a:spcBef>
                <a:spcPts val="0"/>
              </a:spcBef>
              <a:buNone/>
            </a:pPr>
            <a:r>
              <a:t/>
            </a:r>
            <a:endParaRPr sz="1800"/>
          </a:p>
        </p:txBody>
      </p:sp>
      <p:sp>
        <p:nvSpPr>
          <p:cNvPr id="147" name="Shape 147"/>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sz="3000"/>
              <a:t>Rule#8 Signed and unsigned integers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idx="1" type="body"/>
          </p:nvPr>
        </p:nvSpPr>
        <p:spPr>
          <a:xfrm>
            <a:off x="854948" y="1184672"/>
            <a:ext cx="3859799" cy="3741299"/>
          </a:xfrm>
          <a:prstGeom prst="rect">
            <a:avLst/>
          </a:prstGeom>
        </p:spPr>
        <p:txBody>
          <a:bodyPr anchorCtr="0" anchor="t" bIns="91425" lIns="91425" rIns="91425" tIns="91425">
            <a:noAutofit/>
          </a:bodyPr>
          <a:lstStyle/>
          <a:p>
            <a:pPr lvl="0">
              <a:spcBef>
                <a:spcPts val="0"/>
              </a:spcBef>
              <a:buNone/>
            </a:pPr>
            <a:r>
              <a:rPr b="1" lang="en" sz="1400"/>
              <a:t>Reasoning:</a:t>
            </a:r>
            <a:r>
              <a:rPr lang="en" sz="1400"/>
              <a:t> There are a lot of risks associated with the use of preprocessor </a:t>
            </a:r>
            <a:r>
              <a:rPr b="1" lang="en" sz="1400"/>
              <a:t>#defines</a:t>
            </a:r>
            <a:r>
              <a:rPr lang="en" sz="1400"/>
              <a:t>, and many of them relate to the creation of parameterized macros. The extensive use of parentheses (as shown in the example) is important, but doesn't eliminate the unintended double increment possibility of a call such as </a:t>
            </a:r>
            <a:r>
              <a:rPr b="1" lang="en" sz="1400"/>
              <a:t>MAX(i++, j++)</a:t>
            </a:r>
            <a:r>
              <a:rPr lang="en" sz="1400"/>
              <a:t>. Other risks of macro misuse include comparison of signed and unsigned data or any test of floating-point data.</a:t>
            </a:r>
          </a:p>
        </p:txBody>
      </p:sp>
      <p:sp>
        <p:nvSpPr>
          <p:cNvPr id="153" name="Shape 153"/>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None/>
            </a:pPr>
            <a:r>
              <a:rPr lang="en" sz="1800"/>
              <a:t>Parameterized macros shall not be used if an inline function can be written to accomplish the same task</a:t>
            </a:r>
          </a:p>
          <a:p>
            <a:pPr lvl="0" rtl="0">
              <a:spcBef>
                <a:spcPts val="0"/>
              </a:spcBef>
              <a:buClr>
                <a:schemeClr val="dk1"/>
              </a:buClr>
              <a:buSzPct val="78571"/>
              <a:buFont typeface="Arial"/>
              <a:buNone/>
            </a:pPr>
            <a:br>
              <a:rPr lang="en" sz="1400"/>
            </a:br>
            <a:r>
              <a:rPr b="1" lang="en" sz="1400">
                <a:solidFill>
                  <a:srgbClr val="E06666"/>
                </a:solidFill>
              </a:rPr>
              <a:t>// Don't do this ...</a:t>
            </a:r>
            <a:br>
              <a:rPr lang="en" sz="1400"/>
            </a:br>
            <a:r>
              <a:rPr lang="en" sz="1400">
                <a:solidFill>
                  <a:srgbClr val="F3F3F3"/>
                </a:solidFill>
              </a:rPr>
              <a:t>#define MAX(A, B)   ((A) &gt; (B) ? (A) : (B))</a:t>
            </a:r>
            <a:br>
              <a:rPr lang="en" sz="1400">
                <a:solidFill>
                  <a:srgbClr val="F3F3F3"/>
                </a:solidFill>
              </a:rPr>
            </a:br>
            <a:r>
              <a:rPr b="1" lang="en" sz="1400">
                <a:solidFill>
                  <a:srgbClr val="6AA84F"/>
                </a:solidFill>
              </a:rPr>
              <a:t>// ... if you can do this instead.</a:t>
            </a:r>
            <a:br>
              <a:rPr lang="en" sz="1400">
                <a:solidFill>
                  <a:srgbClr val="F3F3F3"/>
                </a:solidFill>
              </a:rPr>
            </a:br>
            <a:r>
              <a:rPr lang="en" sz="1400">
                <a:solidFill>
                  <a:srgbClr val="F3F3F3"/>
                </a:solidFill>
              </a:rPr>
              <a:t>inline int max(int a, int b)</a:t>
            </a:r>
            <a:br>
              <a:rPr lang="en" sz="1400"/>
            </a:br>
          </a:p>
          <a:p>
            <a:pPr lvl="0">
              <a:spcBef>
                <a:spcPts val="0"/>
              </a:spcBef>
              <a:buNone/>
            </a:pPr>
            <a:r>
              <a:t/>
            </a:r>
            <a:endParaRPr sz="1400"/>
          </a:p>
        </p:txBody>
      </p:sp>
      <p:sp>
        <p:nvSpPr>
          <p:cNvPr id="154" name="Shape 154"/>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sz="2400"/>
              <a:t>Rule#9 Parameterized macros vs inline function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854948" y="1184672"/>
            <a:ext cx="3859799" cy="3741299"/>
          </a:xfrm>
          <a:prstGeom prst="rect">
            <a:avLst/>
          </a:prstGeom>
        </p:spPr>
        <p:txBody>
          <a:bodyPr anchorCtr="0" anchor="t" bIns="91425" lIns="91425" rIns="91425" tIns="91425">
            <a:noAutofit/>
          </a:bodyPr>
          <a:lstStyle/>
          <a:p>
            <a:pPr lvl="0">
              <a:spcBef>
                <a:spcPts val="0"/>
              </a:spcBef>
              <a:buNone/>
            </a:pPr>
            <a:r>
              <a:rPr lang="en" sz="1800"/>
              <a:t>The cost of placing each declaration on a line of its own is low. By contrast, the risk that either the compiler or a maintainer will misunderstand your intentions is high.</a:t>
            </a:r>
          </a:p>
        </p:txBody>
      </p:sp>
      <p:sp>
        <p:nvSpPr>
          <p:cNvPr id="160" name="Shape 160"/>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None/>
            </a:pPr>
            <a:r>
              <a:rPr lang="en" sz="1400"/>
              <a:t>The comma (</a:t>
            </a:r>
            <a:r>
              <a:rPr b="1" lang="en" sz="1400"/>
              <a:t>,</a:t>
            </a:r>
            <a:r>
              <a:rPr lang="en" sz="1400"/>
              <a:t>) operator shall not be used within variable declarations. </a:t>
            </a:r>
          </a:p>
          <a:p>
            <a:pPr lvl="0" rtl="0">
              <a:spcBef>
                <a:spcPts val="0"/>
              </a:spcBef>
              <a:buNone/>
            </a:pPr>
            <a:br>
              <a:rPr lang="en" sz="1100"/>
            </a:br>
            <a:r>
              <a:rPr b="1" lang="en" sz="1400">
                <a:solidFill>
                  <a:srgbClr val="E06666"/>
                </a:solidFill>
              </a:rPr>
              <a:t>// Don't do this ...</a:t>
            </a:r>
            <a:br>
              <a:rPr lang="en" sz="1400"/>
            </a:br>
            <a:r>
              <a:rPr lang="en" sz="1400">
                <a:solidFill>
                  <a:srgbClr val="F3F3F3"/>
                </a:solidFill>
              </a:rPr>
              <a:t>char * x, y; // did you want y to be </a:t>
            </a:r>
          </a:p>
          <a:p>
            <a:pPr lvl="0" rtl="0">
              <a:spcBef>
                <a:spcPts val="0"/>
              </a:spcBef>
              <a:buClr>
                <a:schemeClr val="dk1"/>
              </a:buClr>
              <a:buSzPct val="78571"/>
              <a:buFont typeface="Arial"/>
              <a:buNone/>
            </a:pPr>
            <a:r>
              <a:rPr lang="en" sz="1400">
                <a:solidFill>
                  <a:srgbClr val="F3F3F3"/>
                </a:solidFill>
              </a:rPr>
              <a:t>                  // a pointer or not?</a:t>
            </a:r>
            <a:br>
              <a:rPr lang="en" sz="1100"/>
            </a:br>
          </a:p>
          <a:p>
            <a:pPr lvl="0">
              <a:spcBef>
                <a:spcPts val="0"/>
              </a:spcBef>
              <a:buNone/>
            </a:pPr>
            <a:r>
              <a:t/>
            </a:r>
            <a:endParaRPr sz="1100">
              <a:solidFill>
                <a:schemeClr val="dk1"/>
              </a:solidFill>
            </a:endParaRPr>
          </a:p>
        </p:txBody>
      </p:sp>
      <p:sp>
        <p:nvSpPr>
          <p:cNvPr id="161" name="Shape 161"/>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sz="3000"/>
              <a:t>Rule#10 Comma operator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 type="body"/>
          </p:nvPr>
        </p:nvSpPr>
        <p:spPr>
          <a:xfrm>
            <a:off x="854948" y="1184672"/>
            <a:ext cx="7831799" cy="3741299"/>
          </a:xfrm>
          <a:prstGeom prst="rect">
            <a:avLst/>
          </a:prstGeom>
        </p:spPr>
        <p:txBody>
          <a:bodyPr anchorCtr="0" anchor="t" bIns="91425" lIns="91425" rIns="91425" tIns="91425">
            <a:noAutofit/>
          </a:bodyPr>
          <a:lstStyle/>
          <a:p>
            <a:pPr lvl="0" rtl="0">
              <a:spcBef>
                <a:spcPts val="0"/>
              </a:spcBef>
              <a:buNone/>
            </a:pPr>
            <a:r>
              <a:rPr lang="en" sz="1100"/>
              <a:t>Embedded C coding standard from Michael Barr</a:t>
            </a:r>
          </a:p>
          <a:p>
            <a:pPr lvl="0" rtl="0">
              <a:spcBef>
                <a:spcPts val="0"/>
              </a:spcBef>
              <a:buNone/>
            </a:pPr>
            <a:r>
              <a:rPr lang="en" sz="1000"/>
              <a:t>http://www.barrgroup.com</a:t>
            </a:r>
          </a:p>
          <a:p>
            <a:pPr lvl="0" rtl="0">
              <a:spcBef>
                <a:spcPts val="0"/>
              </a:spcBef>
              <a:buNone/>
            </a:pPr>
            <a:r>
              <a:rPr lang="en" sz="1000"/>
              <a:t>http://www.ganssle.com</a:t>
            </a:r>
          </a:p>
          <a:p>
            <a:pPr lvl="0" rtl="0">
              <a:spcBef>
                <a:spcPts val="0"/>
              </a:spcBef>
              <a:buNone/>
            </a:pPr>
            <a:r>
              <a:rPr lang="en" sz="1000"/>
              <a:t>http://embedded.com</a:t>
            </a:r>
          </a:p>
        </p:txBody>
      </p:sp>
      <p:sp>
        <p:nvSpPr>
          <p:cNvPr id="167" name="Shape 167"/>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References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Watchdog</a:t>
            </a:r>
          </a:p>
        </p:txBody>
      </p:sp>
      <p:pic>
        <p:nvPicPr>
          <p:cNvPr id="173" name="Shape 173"/>
          <p:cNvPicPr preferRelativeResize="0"/>
          <p:nvPr/>
        </p:nvPicPr>
        <p:blipFill>
          <a:blip r:embed="rId3">
            <a:alphaModFix/>
          </a:blip>
          <a:stretch>
            <a:fillRect/>
          </a:stretch>
        </p:blipFill>
        <p:spPr>
          <a:xfrm>
            <a:off x="2781200" y="1337175"/>
            <a:ext cx="3680799" cy="36807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Embedded systems must be able to cope with both hardware and software anomalies to be truly robust.</a:t>
            </a:r>
          </a:p>
          <a:p>
            <a:pPr indent="-342900" lvl="0" marL="457200" rtl="0">
              <a:spcBef>
                <a:spcPts val="0"/>
              </a:spcBef>
              <a:buSzPct val="100000"/>
              <a:buChar char="➢"/>
            </a:pPr>
            <a:r>
              <a:rPr lang="en" sz="1800"/>
              <a:t>In many cases, embedded devices operate in total isolation and are not accessible to an operator.</a:t>
            </a:r>
          </a:p>
          <a:p>
            <a:pPr indent="-342900" lvl="0" marL="457200" rtl="0">
              <a:spcBef>
                <a:spcPts val="0"/>
              </a:spcBef>
              <a:buSzPct val="100000"/>
              <a:buChar char="➢"/>
            </a:pPr>
            <a:r>
              <a:rPr lang="en" sz="1800"/>
              <a:t>Manually resetting a device in this scenario when its software “hangs” is not possible.</a:t>
            </a:r>
          </a:p>
          <a:p>
            <a:pPr indent="-342900" lvl="0" marL="457200">
              <a:spcBef>
                <a:spcPts val="0"/>
              </a:spcBef>
              <a:buSzPct val="100000"/>
              <a:buChar char="➢"/>
            </a:pPr>
            <a:r>
              <a:rPr lang="en" sz="1800"/>
              <a:t>In extreme cases, this can result in damaged hardware or loss of life and incur significant cost impact.</a:t>
            </a:r>
          </a:p>
        </p:txBody>
      </p:sp>
      <p:sp>
        <p:nvSpPr>
          <p:cNvPr id="179" name="Shape 179"/>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Software Reliability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228600" lvl="0" marL="457200">
              <a:spcBef>
                <a:spcPts val="0"/>
              </a:spcBef>
              <a:buChar char="➢"/>
            </a:pPr>
            <a:r>
              <a:rPr lang="en"/>
              <a:t>Coding standard defines a set of rules for programmers to follow in a given language</a:t>
            </a:r>
          </a:p>
        </p:txBody>
      </p:sp>
      <p:sp>
        <p:nvSpPr>
          <p:cNvPr id="66" name="Shape 66"/>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General definition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Watchdog timer is a piece of hardware, often built into a microcontroller that can cause a processor reset when it judges that the system has hung, or is no longer executing the correct sequence of code.</a:t>
            </a:r>
          </a:p>
          <a:p>
            <a:pPr indent="-342900" lvl="0" marL="457200" rtl="0">
              <a:spcBef>
                <a:spcPts val="0"/>
              </a:spcBef>
              <a:buSzPct val="100000"/>
              <a:buChar char="➢"/>
            </a:pPr>
            <a:r>
              <a:rPr lang="en" sz="1800"/>
              <a:t>The hardware component of a watchdog is a counter that is set to a certain value and then counts down towards zero.</a:t>
            </a:r>
          </a:p>
          <a:p>
            <a:pPr lvl="0" rtl="0">
              <a:spcBef>
                <a:spcPts val="0"/>
              </a:spcBef>
              <a:buNone/>
            </a:pPr>
            <a:r>
              <a:t/>
            </a:r>
            <a:endParaRPr sz="1800"/>
          </a:p>
          <a:p>
            <a:pPr indent="-342900" lvl="0" marL="457200" rtl="0">
              <a:spcBef>
                <a:spcPts val="0"/>
              </a:spcBef>
              <a:buSzPct val="100000"/>
              <a:buChar char="➢"/>
            </a:pPr>
            <a:r>
              <a:rPr lang="en" sz="1800"/>
              <a:t>It is the responsibility of the software to set the count to its original value often enough to ensure that it never reaches zero.</a:t>
            </a:r>
          </a:p>
          <a:p>
            <a:pPr indent="-342900" lvl="0" marL="457200" rtl="0">
              <a:spcBef>
                <a:spcPts val="0"/>
              </a:spcBef>
              <a:buSzPct val="100000"/>
              <a:buChar char="➢"/>
            </a:pPr>
            <a:r>
              <a:rPr lang="en" sz="1800"/>
              <a:t>The main purpose of the WDT is to make the device you are building robust and fault tolerant</a:t>
            </a:r>
          </a:p>
          <a:p>
            <a:pPr lvl="0" rtl="0">
              <a:spcBef>
                <a:spcPts val="0"/>
              </a:spcBef>
              <a:buClr>
                <a:schemeClr val="dk1"/>
              </a:buClr>
              <a:buSzPct val="36666"/>
              <a:buFont typeface="Arial"/>
              <a:buNone/>
            </a:pPr>
            <a:r>
              <a:t/>
            </a:r>
            <a:endParaRPr/>
          </a:p>
          <a:p>
            <a:pPr lvl="0">
              <a:spcBef>
                <a:spcPts val="0"/>
              </a:spcBef>
              <a:buNone/>
            </a:pPr>
            <a:r>
              <a:t/>
            </a:r>
            <a:endParaRPr/>
          </a:p>
        </p:txBody>
      </p:sp>
      <p:sp>
        <p:nvSpPr>
          <p:cNvPr id="185" name="Shape 185"/>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Watchdog Timers</a:t>
            </a:r>
          </a:p>
        </p:txBody>
      </p:sp>
      <p:pic>
        <p:nvPicPr>
          <p:cNvPr id="186" name="Shape 186"/>
          <p:cNvPicPr preferRelativeResize="0"/>
          <p:nvPr/>
        </p:nvPicPr>
        <p:blipFill>
          <a:blip r:embed="rId3">
            <a:alphaModFix/>
          </a:blip>
          <a:stretch>
            <a:fillRect/>
          </a:stretch>
        </p:blipFill>
        <p:spPr>
          <a:xfrm>
            <a:off x="7959325" y="0"/>
            <a:ext cx="1184674" cy="118467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Watch dog has bitten what to do ?</a:t>
            </a:r>
          </a:p>
          <a:p>
            <a:pPr lvl="0" rtl="0">
              <a:spcBef>
                <a:spcPts val="0"/>
              </a:spcBef>
              <a:buNone/>
            </a:pPr>
            <a:r>
              <a:t/>
            </a:r>
            <a:endParaRPr sz="1800"/>
          </a:p>
          <a:p>
            <a:pPr indent="-342900" lvl="0" marL="457200" rtl="0">
              <a:spcBef>
                <a:spcPts val="0"/>
              </a:spcBef>
              <a:buSzPct val="100000"/>
              <a:buChar char="➢"/>
            </a:pPr>
            <a:r>
              <a:rPr lang="en" sz="1800"/>
              <a:t>Hardware assert reset line ,other action also possible.</a:t>
            </a:r>
          </a:p>
          <a:p>
            <a:pPr lvl="0" rtl="0">
              <a:spcBef>
                <a:spcPts val="0"/>
              </a:spcBef>
              <a:buNone/>
            </a:pPr>
            <a:r>
              <a:t/>
            </a:r>
            <a:endParaRPr sz="1800"/>
          </a:p>
          <a:p>
            <a:pPr indent="-342900" lvl="0" marL="457200" rtl="0">
              <a:spcBef>
                <a:spcPts val="0"/>
              </a:spcBef>
              <a:buSzPct val="100000"/>
              <a:buChar char="➢"/>
            </a:pPr>
            <a:r>
              <a:rPr lang="en" sz="1800"/>
              <a:t>MC with WDT contains internal status bit .</a:t>
            </a:r>
          </a:p>
          <a:p>
            <a:pPr lvl="0" rtl="0">
              <a:spcBef>
                <a:spcPts val="0"/>
              </a:spcBef>
              <a:buNone/>
            </a:pPr>
            <a:r>
              <a:t/>
            </a:r>
            <a:endParaRPr sz="1800"/>
          </a:p>
          <a:p>
            <a:pPr indent="-342900" lvl="0" marL="457200" rtl="0">
              <a:spcBef>
                <a:spcPts val="0"/>
              </a:spcBef>
              <a:buSzPct val="100000"/>
              <a:buChar char="➢"/>
            </a:pPr>
            <a:r>
              <a:rPr lang="en" sz="1800"/>
              <a:t>After bite check  the bit ,decide to run or or switch to fail saif .</a:t>
            </a:r>
          </a:p>
          <a:p>
            <a:pPr lvl="0" rtl="0">
              <a:spcBef>
                <a:spcPts val="0"/>
              </a:spcBef>
              <a:buNone/>
            </a:pPr>
            <a:r>
              <a:t/>
            </a:r>
            <a:endParaRPr sz="1800"/>
          </a:p>
          <a:p>
            <a:pPr indent="-342900" lvl="0" marL="457200">
              <a:spcBef>
                <a:spcPts val="0"/>
              </a:spcBef>
              <a:buSzPct val="100000"/>
              <a:buChar char="➢"/>
            </a:pPr>
            <a:r>
              <a:rPr lang="en" sz="1800"/>
              <a:t>To recover quickly after bite ,skip initializations</a:t>
            </a:r>
          </a:p>
        </p:txBody>
      </p:sp>
      <p:sp>
        <p:nvSpPr>
          <p:cNvPr id="192" name="Shape 192"/>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First Aid</a:t>
            </a:r>
          </a:p>
        </p:txBody>
      </p:sp>
      <p:pic>
        <p:nvPicPr>
          <p:cNvPr id="193" name="Shape 193"/>
          <p:cNvPicPr preferRelativeResize="0"/>
          <p:nvPr/>
        </p:nvPicPr>
        <p:blipFill>
          <a:blip r:embed="rId3">
            <a:alphaModFix/>
          </a:blip>
          <a:stretch>
            <a:fillRect/>
          </a:stretch>
        </p:blipFill>
        <p:spPr>
          <a:xfrm>
            <a:off x="7997328" y="40275"/>
            <a:ext cx="1146672" cy="11444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Sanity Checks</a:t>
            </a:r>
          </a:p>
        </p:txBody>
      </p:sp>
      <p:pic>
        <p:nvPicPr>
          <p:cNvPr id="199" name="Shape 199"/>
          <p:cNvPicPr preferRelativeResize="0"/>
          <p:nvPr/>
        </p:nvPicPr>
        <p:blipFill>
          <a:blip r:embed="rId3">
            <a:alphaModFix/>
          </a:blip>
          <a:stretch>
            <a:fillRect/>
          </a:stretch>
        </p:blipFill>
        <p:spPr>
          <a:xfrm>
            <a:off x="1483600" y="1522174"/>
            <a:ext cx="2571074" cy="2784104"/>
          </a:xfrm>
          <a:prstGeom prst="rect">
            <a:avLst/>
          </a:prstGeom>
          <a:noFill/>
          <a:ln>
            <a:noFill/>
          </a:ln>
        </p:spPr>
      </p:pic>
      <p:pic>
        <p:nvPicPr>
          <p:cNvPr id="200" name="Shape 200"/>
          <p:cNvPicPr preferRelativeResize="0"/>
          <p:nvPr/>
        </p:nvPicPr>
        <p:blipFill>
          <a:blip r:embed="rId4">
            <a:alphaModFix/>
          </a:blip>
          <a:stretch>
            <a:fillRect/>
          </a:stretch>
        </p:blipFill>
        <p:spPr>
          <a:xfrm>
            <a:off x="4900400" y="233450"/>
            <a:ext cx="2447449" cy="4819574"/>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854948" y="1191547"/>
            <a:ext cx="7831799" cy="37412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Software policy !Good ,make system less reliable.</a:t>
            </a:r>
          </a:p>
          <a:p>
            <a:pPr indent="-342900" lvl="0" marL="457200" rtl="0">
              <a:spcBef>
                <a:spcPts val="0"/>
              </a:spcBef>
              <a:buSzPct val="100000"/>
              <a:buChar char="➢"/>
            </a:pPr>
            <a:r>
              <a:rPr lang="en" sz="1800"/>
              <a:t>Input to system and freq interrupts can affect length of single loop.</a:t>
            </a:r>
          </a:p>
          <a:p>
            <a:pPr indent="-342900" lvl="0" marL="457200" rtl="0">
              <a:spcBef>
                <a:spcPts val="0"/>
              </a:spcBef>
              <a:buSzPct val="100000"/>
              <a:buChar char="➢"/>
            </a:pPr>
            <a:r>
              <a:rPr lang="en" sz="1800"/>
              <a:t>One approach : interval that is long (reset  definitely hung systems – no detail timing required )</a:t>
            </a:r>
          </a:p>
          <a:p>
            <a:pPr indent="-342900" lvl="0" marL="457200" rtl="0">
              <a:spcBef>
                <a:spcPts val="0"/>
              </a:spcBef>
              <a:buSzPct val="100000"/>
              <a:buChar char="➢"/>
            </a:pPr>
            <a:r>
              <a:rPr lang="en" sz="1800"/>
              <a:t>Consider the greatest amount of damage the device can do .when making  calculations consider device start time + time out of WDT</a:t>
            </a:r>
          </a:p>
          <a:p>
            <a:pPr indent="-342900" lvl="0" marL="457200" rtl="0">
              <a:spcBef>
                <a:spcPts val="0"/>
              </a:spcBef>
              <a:buSzPct val="100000"/>
              <a:buChar char="➢"/>
            </a:pPr>
            <a:r>
              <a:rPr lang="en" sz="1800"/>
              <a:t>Some WDT allows first time out to be longer than the timeout used for the rest of the checks.</a:t>
            </a:r>
          </a:p>
          <a:p>
            <a:pPr indent="-342900" lvl="0" marL="457200">
              <a:spcBef>
                <a:spcPts val="0"/>
              </a:spcBef>
              <a:buSzPct val="100000"/>
              <a:buChar char="➢"/>
            </a:pPr>
            <a:r>
              <a:rPr lang="en" sz="1800"/>
              <a:t>Wdt can respond fast enough to halt mechanical systems ,offers little for damage that can be done by software.</a:t>
            </a:r>
          </a:p>
        </p:txBody>
      </p:sp>
      <p:sp>
        <p:nvSpPr>
          <p:cNvPr id="206" name="Shape 206"/>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Choosing timeout</a:t>
            </a:r>
          </a:p>
        </p:txBody>
      </p:sp>
      <p:pic>
        <p:nvPicPr>
          <p:cNvPr id="207" name="Shape 207"/>
          <p:cNvPicPr preferRelativeResize="0"/>
          <p:nvPr/>
        </p:nvPicPr>
        <p:blipFill>
          <a:blip r:embed="rId3">
            <a:alphaModFix/>
          </a:blip>
          <a:stretch>
            <a:fillRect/>
          </a:stretch>
        </p:blipFill>
        <p:spPr>
          <a:xfrm>
            <a:off x="7937400" y="48075"/>
            <a:ext cx="1140975" cy="15244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Assume that the watchdog hardware fails in such a manner that it never bites.</a:t>
            </a:r>
          </a:p>
          <a:p>
            <a:pPr lvl="0" rtl="0">
              <a:spcBef>
                <a:spcPts val="0"/>
              </a:spcBef>
              <a:buNone/>
            </a:pPr>
            <a:r>
              <a:t/>
            </a:r>
            <a:endParaRPr sz="1800"/>
          </a:p>
          <a:p>
            <a:pPr indent="-342900" lvl="0" marL="457200" rtl="0">
              <a:spcBef>
                <a:spcPts val="0"/>
              </a:spcBef>
              <a:buSzPct val="100000"/>
              <a:buChar char="➢"/>
            </a:pPr>
            <a:r>
              <a:rPr lang="en" sz="1800"/>
              <a:t>If u think watchdog failure is rare think again </a:t>
            </a:r>
          </a:p>
          <a:p>
            <a:pPr lvl="0" rtl="0">
              <a:spcBef>
                <a:spcPts val="0"/>
              </a:spcBef>
              <a:buNone/>
            </a:pPr>
            <a:r>
              <a:t/>
            </a:r>
            <a:endParaRPr sz="1800"/>
          </a:p>
          <a:p>
            <a:pPr indent="-342900" lvl="0" marL="457200">
              <a:spcBef>
                <a:spcPts val="0"/>
              </a:spcBef>
              <a:buSzPct val="100000"/>
              <a:buChar char="➢"/>
            </a:pPr>
            <a:r>
              <a:rPr lang="en" sz="1800"/>
              <a:t>Start up self test can  be done by allowing WDT to timeout.</a:t>
            </a:r>
          </a:p>
        </p:txBody>
      </p:sp>
      <p:sp>
        <p:nvSpPr>
          <p:cNvPr id="213" name="Shape 213"/>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Self Test</a:t>
            </a:r>
          </a:p>
        </p:txBody>
      </p:sp>
      <p:pic>
        <p:nvPicPr>
          <p:cNvPr id="214" name="Shape 214"/>
          <p:cNvPicPr preferRelativeResize="0"/>
          <p:nvPr/>
        </p:nvPicPr>
        <p:blipFill>
          <a:blip r:embed="rId3">
            <a:alphaModFix/>
          </a:blip>
          <a:stretch>
            <a:fillRect/>
          </a:stretch>
        </p:blipFill>
        <p:spPr>
          <a:xfrm>
            <a:off x="7658675" y="44137"/>
            <a:ext cx="1409775" cy="1093928"/>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idx="1" type="body"/>
          </p:nvPr>
        </p:nvSpPr>
        <p:spPr>
          <a:xfrm>
            <a:off x="854948" y="1184672"/>
            <a:ext cx="7831799" cy="3741299"/>
          </a:xfrm>
          <a:prstGeom prst="rect">
            <a:avLst/>
          </a:prstGeom>
        </p:spPr>
        <p:txBody>
          <a:bodyPr anchorCtr="0" anchor="t" bIns="91425" lIns="91425" rIns="91425" tIns="91425">
            <a:noAutofit/>
          </a:bodyPr>
          <a:lstStyle/>
          <a:p>
            <a:pPr lvl="0" rtl="0">
              <a:spcBef>
                <a:spcPts val="0"/>
              </a:spcBef>
              <a:buNone/>
            </a:pPr>
            <a:r>
              <a:rPr lang="en" sz="1200" u="sng">
                <a:solidFill>
                  <a:schemeClr val="hlink"/>
                </a:solidFill>
                <a:hlinkClick r:id="rId3"/>
              </a:rPr>
              <a:t>http://www.barrgroup.com/Embedded-Systems/How-To/Watchdog-Timer</a:t>
            </a:r>
          </a:p>
          <a:p>
            <a:pPr lvl="0" rtl="0">
              <a:spcBef>
                <a:spcPts val="0"/>
              </a:spcBef>
              <a:buNone/>
            </a:pPr>
            <a:r>
              <a:rPr lang="en" sz="1200" u="sng">
                <a:solidFill>
                  <a:schemeClr val="hlink"/>
                </a:solidFill>
                <a:hlinkClick r:id="rId4"/>
              </a:rPr>
              <a:t>http://www.ganssle.com/watchdogs.htm</a:t>
            </a:r>
          </a:p>
          <a:p>
            <a:pPr lvl="0">
              <a:spcBef>
                <a:spcPts val="0"/>
              </a:spcBef>
              <a:buNone/>
            </a:pPr>
            <a:r>
              <a:t/>
            </a:r>
            <a:endParaRPr sz="1200"/>
          </a:p>
        </p:txBody>
      </p:sp>
      <p:sp>
        <p:nvSpPr>
          <p:cNvPr id="220" name="Shape 220"/>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References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854948" y="1184672"/>
            <a:ext cx="7831799" cy="3741299"/>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t/>
            </a:r>
            <a:endParaRPr/>
          </a:p>
          <a:p>
            <a:pPr lvl="0" rtl="0">
              <a:lnSpc>
                <a:spcPct val="115000"/>
              </a:lnSpc>
              <a:spcBef>
                <a:spcPts val="0"/>
              </a:spcBef>
              <a:buClr>
                <a:schemeClr val="dk1"/>
              </a:buClr>
              <a:buSzPct val="36666"/>
              <a:buFont typeface="Arial"/>
              <a:buNone/>
            </a:pPr>
            <a:r>
              <a:t/>
            </a:r>
            <a:endParaRPr/>
          </a:p>
          <a:p>
            <a:pPr lvl="0">
              <a:spcBef>
                <a:spcPts val="0"/>
              </a:spcBef>
              <a:buNone/>
            </a:pPr>
            <a:r>
              <a:t/>
            </a:r>
            <a:endParaRPr/>
          </a:p>
        </p:txBody>
      </p:sp>
      <p:sp>
        <p:nvSpPr>
          <p:cNvPr id="226" name="Shape 226"/>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Thank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Individual programmers do not own the software they write. The end product should be constructed in a workmanlike manner</a:t>
            </a:r>
          </a:p>
          <a:p>
            <a:pPr lvl="0" rtl="0">
              <a:spcBef>
                <a:spcPts val="0"/>
              </a:spcBef>
              <a:buNone/>
            </a:pPr>
            <a:r>
              <a:t/>
            </a:r>
            <a:endParaRPr sz="2400"/>
          </a:p>
          <a:p>
            <a:pPr indent="-381000" lvl="0" marL="457200">
              <a:spcBef>
                <a:spcPts val="0"/>
              </a:spcBef>
              <a:buSzPct val="100000"/>
              <a:buChar char="➢"/>
            </a:pPr>
            <a:r>
              <a:rPr lang="en" sz="2400"/>
              <a:t>The </a:t>
            </a:r>
            <a:r>
              <a:rPr lang="en" sz="2400">
                <a:solidFill>
                  <a:schemeClr val="accent2"/>
                </a:solidFill>
              </a:rPr>
              <a:t>reliability and portability</a:t>
            </a:r>
            <a:r>
              <a:rPr lang="en" sz="2400"/>
              <a:t> of code are more important than either execution efficiency or programmer convenience</a:t>
            </a:r>
          </a:p>
        </p:txBody>
      </p:sp>
      <p:sp>
        <p:nvSpPr>
          <p:cNvPr id="72" name="Shape 72"/>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WHY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Increases the readability and portability of software</a:t>
            </a:r>
          </a:p>
          <a:p>
            <a:pPr indent="-381000" lvl="0" marL="457200" rtl="0">
              <a:spcBef>
                <a:spcPts val="0"/>
              </a:spcBef>
              <a:buSzPct val="100000"/>
              <a:buChar char="➢"/>
            </a:pPr>
            <a:r>
              <a:rPr lang="en" sz="2400"/>
              <a:t>Firmware may be maintained and reused at lower cost</a:t>
            </a:r>
          </a:p>
          <a:p>
            <a:pPr indent="-381000" lvl="0" marL="457200" rtl="0">
              <a:spcBef>
                <a:spcPts val="0"/>
              </a:spcBef>
              <a:buSzPct val="100000"/>
              <a:buChar char="➢"/>
            </a:pPr>
            <a:r>
              <a:rPr lang="en" sz="2400"/>
              <a:t>Easy to understand or review the work of peers</a:t>
            </a:r>
          </a:p>
          <a:p>
            <a:pPr indent="-381000" lvl="0" marL="457200" rtl="0">
              <a:spcBef>
                <a:spcPts val="0"/>
              </a:spcBef>
              <a:buSzPct val="100000"/>
              <a:buChar char="➢"/>
            </a:pPr>
            <a:r>
              <a:rPr lang="en" sz="2400"/>
              <a:t>Coding standard can help keep bugs out</a:t>
            </a:r>
          </a:p>
          <a:p>
            <a:pPr indent="-381000" lvl="0" marL="457200" rtl="0">
              <a:spcBef>
                <a:spcPts val="0"/>
              </a:spcBef>
              <a:buSzPct val="100000"/>
              <a:buChar char="➢"/>
            </a:pPr>
            <a:r>
              <a:rPr lang="en" sz="2400"/>
              <a:t>It's cheaper and easier to prevent a bug from creeping into code than it is to find and kill it</a:t>
            </a:r>
          </a:p>
          <a:p>
            <a:pPr lvl="0">
              <a:spcBef>
                <a:spcPts val="0"/>
              </a:spcBef>
              <a:buNone/>
            </a:pPr>
            <a:r>
              <a:t/>
            </a:r>
            <a:endParaRPr/>
          </a:p>
        </p:txBody>
      </p:sp>
      <p:sp>
        <p:nvSpPr>
          <p:cNvPr id="78" name="Shape 78"/>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Advantages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228600" lvl="0" marL="457200" rtl="0">
              <a:spcBef>
                <a:spcPts val="0"/>
              </a:spcBef>
              <a:buChar char="➢"/>
            </a:pPr>
            <a:r>
              <a:rPr lang="en"/>
              <a:t>MISRA-C for safety critical systems</a:t>
            </a:r>
          </a:p>
          <a:p>
            <a:pPr indent="-228600" lvl="0" marL="457200">
              <a:spcBef>
                <a:spcPts val="0"/>
              </a:spcBef>
              <a:buChar char="➢"/>
            </a:pPr>
            <a:r>
              <a:rPr lang="en"/>
              <a:t>Embedded Coding standards by Michael Barr</a:t>
            </a:r>
          </a:p>
        </p:txBody>
      </p:sp>
      <p:sp>
        <p:nvSpPr>
          <p:cNvPr id="84" name="Shape 84"/>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Available standards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Ten Bug Killing Rules</a:t>
            </a:r>
          </a:p>
        </p:txBody>
      </p:sp>
      <p:pic>
        <p:nvPicPr>
          <p:cNvPr id="90" name="Shape 90"/>
          <p:cNvPicPr preferRelativeResize="0"/>
          <p:nvPr/>
        </p:nvPicPr>
        <p:blipFill>
          <a:blip r:embed="rId3">
            <a:alphaModFix/>
          </a:blip>
          <a:stretch>
            <a:fillRect/>
          </a:stretch>
        </p:blipFill>
        <p:spPr>
          <a:xfrm>
            <a:off x="2595775" y="1286725"/>
            <a:ext cx="4994925" cy="38842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854948" y="1184672"/>
            <a:ext cx="3859799" cy="3741299"/>
          </a:xfrm>
          <a:prstGeom prst="rect">
            <a:avLst/>
          </a:prstGeom>
        </p:spPr>
        <p:txBody>
          <a:bodyPr anchorCtr="0" anchor="t" bIns="91425" lIns="91425" rIns="91425" tIns="91425">
            <a:noAutofit/>
          </a:bodyPr>
          <a:lstStyle/>
          <a:p>
            <a:pPr lvl="0">
              <a:spcBef>
                <a:spcPts val="0"/>
              </a:spcBef>
              <a:buNone/>
            </a:pPr>
            <a:r>
              <a:rPr b="1" lang="en" sz="1800"/>
              <a:t>Reasoning: </a:t>
            </a:r>
            <a:r>
              <a:rPr lang="en" sz="1800"/>
              <a:t>Considerable risk is associated with the presence of empty statements and single statements that are not surrounded by braces. Code constructs of this type are often associated with bugs when nearby code is changed or commented out. This type of bug is entirely eliminated by the consistent use of braces. </a:t>
            </a:r>
          </a:p>
        </p:txBody>
      </p:sp>
      <p:sp>
        <p:nvSpPr>
          <p:cNvPr id="96" name="Shape 96"/>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Rule#1 Braces</a:t>
            </a:r>
          </a:p>
        </p:txBody>
      </p:sp>
      <p:sp>
        <p:nvSpPr>
          <p:cNvPr id="97" name="Shape 97"/>
          <p:cNvSpPr txBox="1"/>
          <p:nvPr>
            <p:ph idx="2" type="body"/>
          </p:nvPr>
        </p:nvSpPr>
        <p:spPr>
          <a:xfrm>
            <a:off x="4826958" y="1184672"/>
            <a:ext cx="3859799" cy="3741299"/>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br>
              <a:rPr lang="en" sz="1100"/>
            </a:br>
            <a:r>
              <a:rPr b="1" lang="en" sz="1800">
                <a:solidFill>
                  <a:srgbClr val="E06666"/>
                </a:solidFill>
              </a:rPr>
              <a:t>// Don't do this ...</a:t>
            </a:r>
            <a:br>
              <a:rPr lang="en" sz="1800"/>
            </a:br>
            <a:r>
              <a:rPr lang="en" sz="1800">
                <a:solidFill>
                  <a:srgbClr val="F3F3F3"/>
                </a:solidFill>
              </a:rPr>
              <a:t>if (timer.done)</a:t>
            </a:r>
            <a:br>
              <a:rPr lang="en" sz="1800"/>
            </a:br>
            <a:r>
              <a:rPr lang="en" sz="1800"/>
              <a:t>  </a:t>
            </a:r>
            <a:r>
              <a:rPr lang="en" sz="1800">
                <a:solidFill>
                  <a:srgbClr val="999999"/>
                </a:solidFill>
              </a:rPr>
              <a:t>// A single statement needs braces</a:t>
            </a:r>
            <a:br>
              <a:rPr lang="en" sz="1800">
                <a:solidFill>
                  <a:srgbClr val="999999"/>
                </a:solidFill>
              </a:rPr>
            </a:br>
            <a:r>
              <a:rPr lang="en" sz="1800"/>
              <a:t>   </a:t>
            </a:r>
            <a:r>
              <a:rPr lang="en" sz="1800">
                <a:solidFill>
                  <a:srgbClr val="FFFFFF"/>
                </a:solidFill>
              </a:rPr>
              <a:t>timer.control = TIMER_RESTART;</a:t>
            </a:r>
            <a:br>
              <a:rPr lang="en" sz="1800"/>
            </a:br>
            <a:br>
              <a:rPr lang="en" sz="1800"/>
            </a:br>
            <a:r>
              <a:rPr b="1" lang="en" sz="1800">
                <a:solidFill>
                  <a:srgbClr val="6AA84F"/>
                </a:solidFill>
              </a:rPr>
              <a:t>// Do this ...</a:t>
            </a:r>
            <a:br>
              <a:rPr lang="en" sz="1800"/>
            </a:br>
            <a:r>
              <a:rPr lang="en" sz="1800">
                <a:solidFill>
                  <a:srgbClr val="FFFFFF"/>
                </a:solidFill>
              </a:rPr>
              <a:t>while (!timer.done)</a:t>
            </a:r>
            <a:br>
              <a:rPr lang="en" sz="1800">
                <a:solidFill>
                  <a:srgbClr val="FFFFFF"/>
                </a:solidFill>
              </a:rPr>
            </a:br>
            <a:r>
              <a:rPr lang="en" sz="1800">
                <a:solidFill>
                  <a:srgbClr val="FFFFFF"/>
                </a:solidFill>
              </a:rPr>
              <a:t>{</a:t>
            </a:r>
            <a:br>
              <a:rPr lang="en" sz="1800">
                <a:solidFill>
                  <a:srgbClr val="FFFFFF"/>
                </a:solidFill>
              </a:rPr>
            </a:br>
            <a:r>
              <a:rPr lang="en" sz="1800"/>
              <a:t>   </a:t>
            </a:r>
            <a:r>
              <a:rPr lang="en" sz="1800">
                <a:solidFill>
                  <a:srgbClr val="999999"/>
                </a:solidFill>
              </a:rPr>
              <a:t>// Even an empty statement</a:t>
            </a:r>
            <a:r>
              <a:rPr lang="en" sz="1800"/>
              <a:t> </a:t>
            </a:r>
            <a:r>
              <a:rPr lang="en" sz="1800">
                <a:solidFill>
                  <a:srgbClr val="FFFFFF"/>
                </a:solidFill>
              </a:rPr>
              <a:t>should be surrounded by braces.</a:t>
            </a:r>
            <a:br>
              <a:rPr lang="en" sz="1800">
                <a:solidFill>
                  <a:srgbClr val="FFFFFF"/>
                </a:solidFill>
              </a:rPr>
            </a:br>
            <a:r>
              <a:rPr lang="en" sz="1800">
                <a:solidFill>
                  <a:srgbClr val="FFFFFF"/>
                </a:solidFill>
              </a:rPr>
              <a:t>}</a:t>
            </a:r>
            <a:br>
              <a:rPr lang="en" sz="1100">
                <a:solidFill>
                  <a:srgbClr val="FFFFFF"/>
                </a:solidFill>
              </a:rPr>
            </a:b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854948" y="1184672"/>
            <a:ext cx="3859799" cy="3741299"/>
          </a:xfrm>
          <a:prstGeom prst="rect">
            <a:avLst/>
          </a:prstGeom>
        </p:spPr>
        <p:txBody>
          <a:bodyPr anchorCtr="0" anchor="t" bIns="91425" lIns="91425" rIns="91425" tIns="91425">
            <a:noAutofit/>
          </a:bodyPr>
          <a:lstStyle/>
          <a:p>
            <a:pPr lvl="0" rtl="0">
              <a:spcBef>
                <a:spcPts val="0"/>
              </a:spcBef>
              <a:buNone/>
            </a:pPr>
            <a:r>
              <a:rPr b="1" lang="en" sz="1800"/>
              <a:t>Reasoning: </a:t>
            </a:r>
          </a:p>
          <a:p>
            <a:pPr lvl="0">
              <a:spcBef>
                <a:spcPts val="0"/>
              </a:spcBef>
              <a:buNone/>
            </a:pPr>
            <a:r>
              <a:rPr lang="en" sz="1800"/>
              <a:t>The upside of using </a:t>
            </a:r>
            <a:r>
              <a:rPr b="1" lang="en" sz="1800">
                <a:solidFill>
                  <a:schemeClr val="accent2"/>
                </a:solidFill>
              </a:rPr>
              <a:t>const</a:t>
            </a:r>
            <a:r>
              <a:rPr lang="en" sz="1800"/>
              <a:t> as much as possible is compiler-enforced protection from unintended writes to data that should be read-only. </a:t>
            </a:r>
          </a:p>
        </p:txBody>
      </p:sp>
      <p:sp>
        <p:nvSpPr>
          <p:cNvPr id="103" name="Shape 103"/>
          <p:cNvSpPr txBox="1"/>
          <p:nvPr>
            <p:ph idx="2" type="body"/>
          </p:nvPr>
        </p:nvSpPr>
        <p:spPr>
          <a:xfrm>
            <a:off x="4827083" y="1184672"/>
            <a:ext cx="3859799" cy="37412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The </a:t>
            </a:r>
            <a:r>
              <a:rPr b="1" lang="en" sz="1400">
                <a:solidFill>
                  <a:schemeClr val="accent2"/>
                </a:solidFill>
              </a:rPr>
              <a:t>const</a:t>
            </a:r>
            <a:r>
              <a:rPr lang="en" sz="1400"/>
              <a:t> keyword shall be used whenever possible, including:</a:t>
            </a:r>
          </a:p>
          <a:p>
            <a:pPr indent="-317500" lvl="0" marL="457200" rtl="0">
              <a:lnSpc>
                <a:spcPct val="115000"/>
              </a:lnSpc>
              <a:spcBef>
                <a:spcPts val="0"/>
              </a:spcBef>
              <a:buClr>
                <a:schemeClr val="lt2"/>
              </a:buClr>
              <a:buSzPct val="100000"/>
            </a:pPr>
            <a:r>
              <a:rPr lang="en" sz="1400"/>
              <a:t>To declare variables that should not be changed after initialization,</a:t>
            </a:r>
          </a:p>
          <a:p>
            <a:pPr indent="-317500" lvl="0" marL="457200" rtl="0">
              <a:lnSpc>
                <a:spcPct val="115000"/>
              </a:lnSpc>
              <a:spcBef>
                <a:spcPts val="0"/>
              </a:spcBef>
              <a:buClr>
                <a:schemeClr val="lt2"/>
              </a:buClr>
              <a:buSzPct val="100000"/>
            </a:pPr>
            <a:r>
              <a:rPr lang="en" sz="1400"/>
              <a:t>To define call-by-reference function parameters that should not be modified (for example, </a:t>
            </a:r>
            <a:r>
              <a:rPr b="1" lang="en" sz="1400">
                <a:solidFill>
                  <a:srgbClr val="F3F3F3"/>
                </a:solidFill>
              </a:rPr>
              <a:t>char const * p_data</a:t>
            </a:r>
            <a:r>
              <a:rPr lang="en" sz="1400"/>
              <a:t>),</a:t>
            </a:r>
          </a:p>
          <a:p>
            <a:pPr indent="-317500" lvl="0" marL="457200" rtl="0">
              <a:lnSpc>
                <a:spcPct val="115000"/>
              </a:lnSpc>
              <a:spcBef>
                <a:spcPts val="0"/>
              </a:spcBef>
              <a:buClr>
                <a:schemeClr val="lt2"/>
              </a:buClr>
              <a:buSzPct val="100000"/>
            </a:pPr>
            <a:r>
              <a:rPr lang="en" sz="1400"/>
              <a:t>To define fields in structs and unions that cannot be modified (such as in a struct overlay for memory-mapped I/O peripheral registers), and</a:t>
            </a:r>
          </a:p>
          <a:p>
            <a:pPr indent="-317500" lvl="0" marL="457200" rtl="0">
              <a:lnSpc>
                <a:spcPct val="115000"/>
              </a:lnSpc>
              <a:spcBef>
                <a:spcPts val="0"/>
              </a:spcBef>
              <a:buClr>
                <a:schemeClr val="lt2"/>
              </a:buClr>
              <a:buSzPct val="100000"/>
            </a:pPr>
            <a:r>
              <a:rPr lang="en" sz="1400"/>
              <a:t>As a strongly typed alternative to </a:t>
            </a:r>
            <a:r>
              <a:rPr b="1" lang="en" sz="1400"/>
              <a:t>#define</a:t>
            </a:r>
            <a:r>
              <a:rPr lang="en" sz="1400"/>
              <a:t> for numerical constants</a:t>
            </a:r>
          </a:p>
          <a:p>
            <a:pPr lvl="0">
              <a:spcBef>
                <a:spcPts val="0"/>
              </a:spcBef>
              <a:buNone/>
            </a:pPr>
            <a:r>
              <a:t/>
            </a:r>
            <a:endParaRPr/>
          </a:p>
        </p:txBody>
      </p:sp>
      <p:sp>
        <p:nvSpPr>
          <p:cNvPr id="104" name="Shape 104"/>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Rule#2 Keyword “</a:t>
            </a:r>
            <a:r>
              <a:rPr lang="en">
                <a:solidFill>
                  <a:schemeClr val="accent2"/>
                </a:solidFill>
              </a:rPr>
              <a:t>const</a:t>
            </a:r>
            <a:r>
              <a:rPr lang="en"/>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854948" y="1184672"/>
            <a:ext cx="3859799" cy="3741299"/>
          </a:xfrm>
          <a:prstGeom prst="rect">
            <a:avLst/>
          </a:prstGeom>
        </p:spPr>
        <p:txBody>
          <a:bodyPr anchorCtr="0" anchor="t" bIns="91425" lIns="91425" rIns="91425" tIns="91425">
            <a:noAutofit/>
          </a:bodyPr>
          <a:lstStyle/>
          <a:p>
            <a:pPr lvl="0" rtl="0">
              <a:spcBef>
                <a:spcPts val="0"/>
              </a:spcBef>
              <a:buNone/>
            </a:pPr>
            <a:r>
              <a:rPr b="1" lang="en" sz="1800"/>
              <a:t>Reasoning:</a:t>
            </a:r>
            <a:r>
              <a:rPr lang="en" sz="1800"/>
              <a:t> </a:t>
            </a:r>
          </a:p>
          <a:p>
            <a:pPr lvl="0">
              <a:spcBef>
                <a:spcPts val="0"/>
              </a:spcBef>
              <a:buNone/>
            </a:pPr>
            <a:r>
              <a:rPr lang="en" sz="1800"/>
              <a:t>C's </a:t>
            </a:r>
            <a:r>
              <a:rPr b="1" lang="en" sz="1800">
                <a:solidFill>
                  <a:schemeClr val="accent2"/>
                </a:solidFill>
              </a:rPr>
              <a:t>static</a:t>
            </a:r>
            <a:r>
              <a:rPr lang="en" sz="1800"/>
              <a:t> keyword has several meanings. At the module-level, global variables and functions declared </a:t>
            </a:r>
            <a:r>
              <a:rPr b="1" lang="en" sz="1800">
                <a:solidFill>
                  <a:schemeClr val="accent2"/>
                </a:solidFill>
              </a:rPr>
              <a:t>static</a:t>
            </a:r>
            <a:r>
              <a:rPr lang="en" sz="1800"/>
              <a:t> are protected from inadvertent access from other modules. Heavy-handed use of </a:t>
            </a:r>
            <a:r>
              <a:rPr b="1" lang="en" sz="1800">
                <a:solidFill>
                  <a:schemeClr val="accent2"/>
                </a:solidFill>
              </a:rPr>
              <a:t>static</a:t>
            </a:r>
            <a:r>
              <a:rPr lang="en" sz="1800"/>
              <a:t> in this way thus decreases coupling and furthers encapsulation. </a:t>
            </a:r>
          </a:p>
        </p:txBody>
      </p:sp>
      <p:sp>
        <p:nvSpPr>
          <p:cNvPr id="110" name="Shape 110"/>
          <p:cNvSpPr txBox="1"/>
          <p:nvPr>
            <p:ph idx="2" type="body"/>
          </p:nvPr>
        </p:nvSpPr>
        <p:spPr>
          <a:xfrm>
            <a:off x="4826958" y="1184672"/>
            <a:ext cx="3859799" cy="3741299"/>
          </a:xfrm>
          <a:prstGeom prst="rect">
            <a:avLst/>
          </a:prstGeom>
        </p:spPr>
        <p:txBody>
          <a:bodyPr anchorCtr="0" anchor="t" bIns="91425" lIns="91425" rIns="91425" tIns="91425">
            <a:noAutofit/>
          </a:bodyPr>
          <a:lstStyle/>
          <a:p>
            <a:pPr lvl="0">
              <a:spcBef>
                <a:spcPts val="0"/>
              </a:spcBef>
              <a:buNone/>
            </a:pPr>
            <a:r>
              <a:rPr lang="en" sz="1800"/>
              <a:t>The </a:t>
            </a:r>
            <a:r>
              <a:rPr b="1" lang="en" sz="1800">
                <a:solidFill>
                  <a:schemeClr val="accent2"/>
                </a:solidFill>
              </a:rPr>
              <a:t>static</a:t>
            </a:r>
            <a:r>
              <a:rPr lang="en" sz="1800"/>
              <a:t> keyword shall be used to declare all functions and variables that do not need to be visible outside of the module in which they are declared.</a:t>
            </a:r>
          </a:p>
        </p:txBody>
      </p:sp>
      <p:sp>
        <p:nvSpPr>
          <p:cNvPr id="111" name="Shape 111"/>
          <p:cNvSpPr txBox="1"/>
          <p:nvPr>
            <p:ph type="title"/>
          </p:nvPr>
        </p:nvSpPr>
        <p:spPr>
          <a:xfrm>
            <a:off x="854948" y="162403"/>
            <a:ext cx="7831799" cy="857400"/>
          </a:xfrm>
          <a:prstGeom prst="rect">
            <a:avLst/>
          </a:prstGeom>
        </p:spPr>
        <p:txBody>
          <a:bodyPr anchorCtr="0" anchor="b" bIns="91425" lIns="91425" rIns="91425" tIns="91425">
            <a:noAutofit/>
          </a:bodyPr>
          <a:lstStyle/>
          <a:p>
            <a:pPr lvl="0">
              <a:spcBef>
                <a:spcPts val="0"/>
              </a:spcBef>
              <a:buNone/>
            </a:pPr>
            <a:r>
              <a:rPr lang="en"/>
              <a:t>Rule#3 Keyword “</a:t>
            </a:r>
            <a:r>
              <a:rPr lang="en">
                <a:solidFill>
                  <a:schemeClr val="accent2"/>
                </a:solidFill>
              </a:rPr>
              <a:t>static</a:t>
            </a:r>
            <a:r>
              <a:rPr lang="en"/>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rek">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