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256" r:id="rId2"/>
    <p:sldId id="290" r:id="rId3"/>
    <p:sldId id="293" r:id="rId4"/>
    <p:sldId id="291" r:id="rId5"/>
    <p:sldId id="320" r:id="rId6"/>
    <p:sldId id="321"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19"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Lst>
  <p:sldSz cx="10080625" cy="7559675"/>
  <p:notesSz cx="7559675" cy="10691813"/>
  <p:defaultTextStyle>
    <a:defPPr>
      <a:defRPr lang="en-GB"/>
    </a:defPPr>
    <a:lvl1pPr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AutoShape 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AutoShape 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AutoShape 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AutoShape 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AutoShape 6"/>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AutoShape 7"/>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AutoShape 8"/>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7" name="AutoShape 9"/>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 name="AutoShape 10"/>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AutoShape 1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0" name="AutoShape 1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1" name="AutoShape 1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2" name="AutoShape 1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3" name="AutoShape 1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4" name="AutoShape 16"/>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5" name="AutoShape 17"/>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6" name="AutoShape 18"/>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7" name="AutoShape 19"/>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 name="AutoShape 20"/>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9" name="AutoShape 21"/>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0" name="AutoShape 22"/>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1" name="Rectangle 23"/>
          <p:cNvSpPr>
            <a:spLocks noGrp="1" noChangeArrowheads="1"/>
          </p:cNvSpPr>
          <p:nvPr>
            <p:ph type="sldImg"/>
          </p:nvPr>
        </p:nvSpPr>
        <p:spPr bwMode="auto">
          <a:xfrm>
            <a:off x="0" y="0"/>
            <a:ext cx="12969875" cy="1457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72" name="Rectangle 24"/>
          <p:cNvSpPr>
            <a:spLocks noGrp="1" noChangeArrowheads="1"/>
          </p:cNvSpPr>
          <p:nvPr>
            <p:ph type="body"/>
          </p:nvPr>
        </p:nvSpPr>
        <p:spPr bwMode="auto">
          <a:xfrm>
            <a:off x="755650" y="5078413"/>
            <a:ext cx="6010275" cy="477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Tree>
    <p:extLst>
      <p:ext uri="{BB962C8B-B14F-4D97-AF65-F5344CB8AC3E}">
        <p14:creationId xmlns:p14="http://schemas.microsoft.com/office/powerpoint/2010/main" val="117610994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86"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ChangeArrowheads="1"/>
          </p:cNvSpPr>
          <p:nvPr>
            <p:ph type="sldImg"/>
          </p:nvPr>
        </p:nvSpPr>
        <p:spPr bwMode="auto">
          <a:xfrm>
            <a:off x="904875" y="360363"/>
            <a:ext cx="5721350" cy="4291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Text Box 2"/>
          <p:cNvSpPr txBox="1">
            <a:spLocks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Now when we are done with our kernel module, we need to compile it to create the kernel object file(.ko) which will be loaded into the kernel. But for compilation we make a Makefile that will do the cumbersome process of compilation for us. Above is the code you can see for the Makefile. The name of the file should be “Makefile”.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Text Box 1"/>
          <p:cNvSpPr txBox="1">
            <a:spLocks noChangeArrowheads="1"/>
          </p:cNvSpPr>
          <p:nvPr/>
        </p:nvSpPr>
        <p:spPr bwMode="auto">
          <a:xfrm>
            <a:off x="0" y="0"/>
            <a:ext cx="12990513" cy="14592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42"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ChangeArrowheads="1"/>
          </p:cNvSpPr>
          <p:nvPr>
            <p:ph type="sldImg"/>
          </p:nvPr>
        </p:nvSpPr>
        <p:spPr bwMode="auto">
          <a:xfrm>
            <a:off x="904875" y="360363"/>
            <a:ext cx="5721350" cy="4291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Text Box 2"/>
          <p:cNvSpPr txBox="1">
            <a:spLocks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Our module nake is kern_mod.c. You can see the listing of files using </a:t>
            </a:r>
            <a:r>
              <a:rPr lang="en-IN" altLang="en-US" sz="1100" i="1">
                <a:latin typeface="Arial" charset="0"/>
                <a:ea typeface="DejaVu Sans" charset="0"/>
                <a:cs typeface="DejaVu Sans" charset="0"/>
              </a:rPr>
              <a:t>ls</a:t>
            </a:r>
            <a:r>
              <a:rPr lang="en-IN" altLang="en-US" sz="1100">
                <a:latin typeface="Arial" charset="0"/>
                <a:ea typeface="DejaVu Sans" charset="0"/>
                <a:cs typeface="DejaVu Sans" charset="0"/>
              </a:rPr>
              <a:t> command. Here we have two files one is the source code and other is Makefile. To compile your code using Makefile, use make command. This compiles your code and if everything is proper it creates .ko file along with some other files. Try to open and see those files. Explanations of these files are left as a assignment for you.</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kern_mod.ko is our kernel object file which we will load into the kernel in next slide.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ChangeArrowheads="1"/>
          </p:cNvSpPr>
          <p:nvPr>
            <p:ph type="sldImg"/>
          </p:nvPr>
        </p:nvSpPr>
        <p:spPr bwMode="auto">
          <a:xfrm>
            <a:off x="904875" y="360363"/>
            <a:ext cx="5719763" cy="42894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Text Box 2"/>
          <p:cNvSpPr txBox="1">
            <a:spLocks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After compiling, we are ready for loading our module into the kernel. There are two tools that can do this for you: </a:t>
            </a:r>
            <a:r>
              <a:rPr lang="en-IN" altLang="en-US" sz="1100" i="1">
                <a:latin typeface="Arial" charset="0"/>
                <a:ea typeface="DejaVu Sans" charset="0"/>
                <a:cs typeface="DejaVu Sans" charset="0"/>
              </a:rPr>
              <a:t>insmod</a:t>
            </a:r>
            <a:r>
              <a:rPr lang="en-IN" altLang="en-US" sz="1100">
                <a:latin typeface="Arial" charset="0"/>
                <a:ea typeface="DejaVu Sans" charset="0"/>
                <a:cs typeface="DejaVu Sans" charset="0"/>
              </a:rPr>
              <a:t> and</a:t>
            </a:r>
            <a:r>
              <a:rPr lang="en-IN" altLang="en-US" sz="1100" i="1">
                <a:latin typeface="Arial" charset="0"/>
                <a:ea typeface="DejaVu Sans" charset="0"/>
                <a:cs typeface="DejaVu Sans" charset="0"/>
              </a:rPr>
              <a:t> modprobe</a:t>
            </a:r>
            <a:r>
              <a:rPr lang="en-IN" altLang="en-US" sz="1100">
                <a:latin typeface="Arial" charset="0"/>
                <a:ea typeface="DejaVu Sans" charset="0"/>
                <a:cs typeface="DejaVu Sans" charset="0"/>
              </a:rPr>
              <a:t>. Here we discuss insmod, modprobe will be discussed later. In the slide you can see how to insert our module into kernel. To load and unload, root permission is required. When that is done type </a:t>
            </a:r>
            <a:r>
              <a:rPr lang="en-IN" altLang="en-US" sz="1100" i="1">
                <a:latin typeface="Arial" charset="0"/>
                <a:ea typeface="DejaVu Sans" charset="0"/>
                <a:cs typeface="DejaVu Sans" charset="0"/>
              </a:rPr>
              <a:t>dmesg </a:t>
            </a:r>
            <a:r>
              <a:rPr lang="en-IN" altLang="en-US" sz="1100">
                <a:latin typeface="Arial" charset="0"/>
                <a:ea typeface="DejaVu Sans" charset="0"/>
                <a:cs typeface="DejaVu Sans" charset="0"/>
              </a:rPr>
              <a:t> command to see the output printed by our “Hello To All” module. Now when we inserted our module, hello_init function, which is our init function, gets executed and it prints the message. </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Even we can see that our module is there in kernel or not. For that the command is </a:t>
            </a:r>
            <a:r>
              <a:rPr lang="en-IN" altLang="en-US" sz="1100" i="1">
                <a:latin typeface="Arial" charset="0"/>
                <a:ea typeface="DejaVu Sans" charset="0"/>
                <a:cs typeface="DejaVu Sans" charset="0"/>
              </a:rPr>
              <a:t>lsmod. </a:t>
            </a:r>
            <a:r>
              <a:rPr lang="en-IN" altLang="en-US" sz="1100">
                <a:latin typeface="Arial" charset="0"/>
                <a:ea typeface="DejaVu Sans" charset="0"/>
                <a:cs typeface="DejaVu Sans" charset="0"/>
              </a:rPr>
              <a:t>As you can see in the slide the output of </a:t>
            </a:r>
            <a:r>
              <a:rPr lang="en-IN" altLang="en-US" sz="1100" i="1">
                <a:latin typeface="Arial" charset="0"/>
                <a:ea typeface="DejaVu Sans" charset="0"/>
                <a:cs typeface="DejaVu Sans" charset="0"/>
              </a:rPr>
              <a:t>lsmod </a:t>
            </a:r>
            <a:r>
              <a:rPr lang="en-IN" altLang="en-US" sz="1100">
                <a:latin typeface="Arial" charset="0"/>
                <a:ea typeface="DejaVu Sans" charset="0"/>
                <a:cs typeface="DejaVu Sans" charset="0"/>
              </a:rPr>
              <a:t>shows our kern_mod. </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100">
              <a:latin typeface="Arial" charset="0"/>
              <a:ea typeface="DejaVu Sans" charset="0"/>
              <a:cs typeface="DejaVu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ChangeArrowheads="1"/>
          </p:cNvSpPr>
          <p:nvPr>
            <p:ph type="sldImg"/>
          </p:nvPr>
        </p:nvSpPr>
        <p:spPr bwMode="auto">
          <a:xfrm>
            <a:off x="904875" y="360363"/>
            <a:ext cx="5719763" cy="42894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Text Box 2"/>
          <p:cNvSpPr txBox="1">
            <a:spLocks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To unload the module </a:t>
            </a:r>
            <a:r>
              <a:rPr lang="en-IN" altLang="en-US" sz="1100" i="1">
                <a:latin typeface="Arial" charset="0"/>
                <a:ea typeface="DejaVu Sans" charset="0"/>
                <a:cs typeface="DejaVu Sans" charset="0"/>
              </a:rPr>
              <a:t>rmmod </a:t>
            </a:r>
            <a:r>
              <a:rPr lang="en-IN" altLang="en-US" sz="1100">
                <a:latin typeface="Arial" charset="0"/>
                <a:ea typeface="DejaVu Sans" charset="0"/>
                <a:cs typeface="DejaVu Sans" charset="0"/>
              </a:rPr>
              <a:t>command is used. As you can see the slide, after doing </a:t>
            </a:r>
            <a:r>
              <a:rPr lang="en-IN" altLang="en-US" sz="1100" i="1">
                <a:latin typeface="Arial" charset="0"/>
                <a:ea typeface="DejaVu Sans" charset="0"/>
                <a:cs typeface="DejaVu Sans" charset="0"/>
              </a:rPr>
              <a:t>rmmod </a:t>
            </a:r>
            <a:r>
              <a:rPr lang="en-IN" altLang="en-US" sz="1100">
                <a:latin typeface="Arial" charset="0"/>
                <a:ea typeface="DejaVu Sans" charset="0"/>
                <a:cs typeface="DejaVu Sans" charset="0"/>
              </a:rPr>
              <a:t> we got the hello_exit() function's output. But if your module is used by some other modules also and if you try to remove your module it will not be unloaded. Modules can be unloaded only when no other modules are using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738"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txBox="1">
            <a:spLocks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Parameter passing to a module is similar to passing command line argument to the normal C program. Difference is only in the declaration portion. Here, there is no any concept of *argv or argc. To take any value for any variable from the command line, we have to declare that using a macro maodule_param() this takes three arguments: 1. variable name- which we want to pass value from command line; 2. data type of  the variable; 3. permissions- who can enter the data for this variable.</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In the above program you can see that we are using two variables charvar and intvar of data type charp and int respectively. If we are not passing any values from command line, variables are going to take default value with which we initailised it. But if we are passing any data to our variable through command line, default value will be overwritten.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txBox="1">
            <a:spLocks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Here you can see that for the first case we are not passing any data to our variables. So, output printed is the default value that we have assigned to the variable at the time of initialisation. In the second case we can see how to pass values to the variable through command line. Even we can pass for multiple variables also, we just have to use variable name and the value we want to give for example, if we are passing data to intvar, it can be done in:</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i="1">
                <a:ea typeface="DejaVu Sans" charset="0"/>
                <a:cs typeface="DejaVu Sans" charset="0"/>
              </a:rPr>
              <a:t>insmod kern_parm.ko charvar=”command” intvar=10</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810"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02"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834"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txBox="1">
            <a:spLocks noChangeArrowheads="1"/>
          </p:cNvSpPr>
          <p:nvPr>
            <p:ph type="sldImg"/>
          </p:nvPr>
        </p:nvSpPr>
        <p:spPr bwMode="auto">
          <a:xfrm>
            <a:off x="901700" y="360363"/>
            <a:ext cx="5743575" cy="4306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Here, we are showing a sample program to export symbol to the kernel table. The funnction we want to export is my_add(). We defined the add function first anf then using EXPORT_SYMBOL() we exported it to kernel symbol table.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txBox="1">
            <a:spLocks noChangeArrowheads="1"/>
          </p:cNvSpPr>
          <p:nvPr>
            <p:ph type="sldImg"/>
          </p:nvPr>
        </p:nvSpPr>
        <p:spPr bwMode="auto">
          <a:xfrm>
            <a:off x="901700" y="360363"/>
            <a:ext cx="5741988" cy="4305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Here, we are using the my_add function for the addition purpose.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txBox="1">
            <a:spLocks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Both insmod and modprobe ultimately loads module in the kernel but insmod does not checks for the dependency of modules over any other modules or symbol while modprobe does this thing very smoothly. With insmod we have to repeatedly do insmod for each module over which your module is dependent but with modprobe just one modprobe is enough to load all other modules over which your module is dependent. One problem with modprobe is that it searches at standard location only to search for the modules to load. If your module is at some other loaction modprobe is not going to search it there and will not load the module. In that situation modprobe is the solution but we can still use modprobe by doing one more step after compiling our kernel module. Just add these lines in your Makefle:</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install:</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        $(MAKE) -C $(KERNELDIR) M=$(PWD) modules_install</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And use</a:t>
            </a:r>
            <a:r>
              <a:rPr lang="en-IN" altLang="en-US" i="1">
                <a:ea typeface="DejaVu Sans" charset="0"/>
                <a:cs typeface="DejaVu Sans" charset="0"/>
              </a:rPr>
              <a:t> make install</a:t>
            </a:r>
            <a:r>
              <a:rPr lang="en-IN" altLang="en-US">
                <a:ea typeface="DejaVu Sans" charset="0"/>
                <a:cs typeface="DejaVu Sans" charset="0"/>
              </a:rPr>
              <a:t> command after doing make. This </a:t>
            </a:r>
            <a:r>
              <a:rPr lang="en-IN" altLang="en-US" i="1">
                <a:ea typeface="DejaVu Sans" charset="0"/>
                <a:cs typeface="DejaVu Sans" charset="0"/>
              </a:rPr>
              <a:t>make install </a:t>
            </a:r>
            <a:r>
              <a:rPr lang="en-IN" altLang="en-US">
                <a:ea typeface="DejaVu Sans" charset="0"/>
                <a:cs typeface="DejaVu Sans" charset="0"/>
              </a:rPr>
              <a:t>instruction will copy your modules .ko file at the standard loaction and then modprobe can be used from any location to load modules.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txBox="1">
            <a:spLocks noChangeArrowheads="1"/>
          </p:cNvSpPr>
          <p:nvPr>
            <p:ph type="sldImg"/>
          </p:nvPr>
        </p:nvSpPr>
        <p:spPr bwMode="auto">
          <a:xfrm>
            <a:off x="903288" y="360363"/>
            <a:ext cx="5735637" cy="43021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How modprobe knows that which module is dependent upon which module or symbol? It's a first question that must be coming to your mind. modprobe maintains one modules.dep file which contains all these information. When we do modprobe it looks into that file to see what are the dependency of the module and accordingly loads it. You can see modules.dep at </a:t>
            </a:r>
            <a:r>
              <a:rPr lang="en-IN" altLang="en-US" i="1">
                <a:ea typeface="DejaVu Sans" charset="0"/>
                <a:cs typeface="DejaVu Sans" charset="0"/>
              </a:rPr>
              <a:t>/lib/modules/`uname -r`/</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To update the modules.dep file </a:t>
            </a:r>
            <a:r>
              <a:rPr lang="en-IN" altLang="en-US" i="1">
                <a:ea typeface="DejaVu Sans" charset="0"/>
                <a:cs typeface="DejaVu Sans" charset="0"/>
              </a:rPr>
              <a:t>depmod </a:t>
            </a:r>
            <a:r>
              <a:rPr lang="en-IN" altLang="en-US">
                <a:ea typeface="DejaVu Sans" charset="0"/>
                <a:cs typeface="DejaVu Sans" charset="0"/>
              </a:rPr>
              <a:t>command is used. On the slide, you can see that how we can use depmod for updation of modules.dep file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ChangeArrowheads="1"/>
          </p:cNvSpPr>
          <p:nvPr>
            <p:ph type="sldImg"/>
          </p:nvPr>
        </p:nvSpPr>
        <p:spPr bwMode="auto">
          <a:xfrm>
            <a:off x="903288" y="360363"/>
            <a:ext cx="5735637" cy="43021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We already discussed this method in previous notes. Go through it to have better unbderstanding.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p:cNvSpPr txBox="1">
            <a:spLocks noChangeArrowheads="1"/>
          </p:cNvSpPr>
          <p:nvPr>
            <p:ph type="sldImg"/>
          </p:nvPr>
        </p:nvSpPr>
        <p:spPr bwMode="auto">
          <a:xfrm>
            <a:off x="901700" y="360363"/>
            <a:ext cx="5743575" cy="4306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Here, we are showing a sample program to export symbol to the kernel table. The funnction we want to export is my_add(). We defined the add function first anf then using EXPORT_SYMBOL() we exported it to kernel symbol table.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1" name="Rectangle 1"/>
          <p:cNvSpPr txBox="1">
            <a:spLocks noChangeArrowheads="1"/>
          </p:cNvSpPr>
          <p:nvPr>
            <p:ph type="sldImg"/>
          </p:nvPr>
        </p:nvSpPr>
        <p:spPr bwMode="auto">
          <a:xfrm>
            <a:off x="901700" y="360363"/>
            <a:ext cx="5741988" cy="4305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2"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Here, we are using the my_add function for the addition purpose.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p:cNvSpPr txBox="1">
            <a:spLocks noChangeArrowheads="1"/>
          </p:cNvSpPr>
          <p:nvPr>
            <p:ph type="sldImg"/>
          </p:nvPr>
        </p:nvSpPr>
        <p:spPr bwMode="auto">
          <a:xfrm>
            <a:off x="901700" y="360363"/>
            <a:ext cx="5741988" cy="4305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Only we need to add both the function module to compile.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050"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74"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074"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Text Box 2"/>
          <p:cNvSpPr txBox="1">
            <a:spLocks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First thing which are compulsory for each module is module initialisation and then module exit. Module initialisaton function can be any name but that should be intiamted to kernel that this function is going to work for module initialisation. For that module_init() macro is there. The return value of this macro is zero for success and non-zero for some  error. Similarly, to initiamte for exit function module_exit() is there.</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Besides these compulsory macros few macros can be used as a optional macros which can tell some basic information about your module. Some example are given in the above slide.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522"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p:cNvSpPr txBox="1">
            <a:spLocks noChangeArrowheads="1"/>
          </p:cNvSpPr>
          <p:nvPr/>
        </p:nvSpPr>
        <p:spPr bwMode="auto">
          <a:xfrm>
            <a:off x="0" y="0"/>
            <a:ext cx="12992100" cy="145938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546"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ChangeArrowheads="1"/>
          </p:cNvSpPr>
          <p:nvPr>
            <p:ph type="sldImg"/>
          </p:nvPr>
        </p:nvSpPr>
        <p:spPr bwMode="auto">
          <a:xfrm>
            <a:off x="903288" y="360363"/>
            <a:ext cx="5727700" cy="42941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Text Box 2"/>
          <p:cNvSpPr txBox="1">
            <a:spLocks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Here you can see our “Hello To World” C program. One thing that you will notice here that there is no any main to start your program instead there is one init function and one exit function. Init function initialises your module and registers the module in kernel. Exit function unloads the module from the kernel. module_init() and module_exit(), are two macros which declare your hello_init and hello_exit, which are user defined, as the init and exit function respectively. Kernel module programming does not include any standard C library because C library is inaccessible in kernel space. To provide the similar functionality within kernel a symbol table is maintained which consists of required functions like printk needed by kernel modules. At the time of loading of kernel modules into the kernel, dependency check is done and required modules are loaded into kernel. Module loading we will discuss in later sections. There you will become more clear about the dependency and symbol table.</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You must be able to see that functions are declared as static. Declaring it as static, keeps this function local to this module only. It is quite required to do so because this small module when inserted into the kernel can cause function name clash. There could be some other functions in kernel with same name, so it's necessary to make your function or variable as static to keep its scope local to the module only.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Text Box 1"/>
          <p:cNvSpPr txBox="1">
            <a:spLocks noChangeArrowheads="1"/>
          </p:cNvSpPr>
          <p:nvPr/>
        </p:nvSpPr>
        <p:spPr bwMode="auto">
          <a:xfrm>
            <a:off x="0" y="0"/>
            <a:ext cx="12990513" cy="14592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594" name="Rectangle 2"/>
          <p:cNvSpPr txBox="1">
            <a:spLocks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en-US"/>
          </a:p>
        </p:txBody>
      </p:sp>
      <p:sp>
        <p:nvSpPr>
          <p:cNvPr id="5" name="Footer Placeholder 4"/>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lvl1pPr>
              <a:defRPr/>
            </a:lvl1pPr>
          </a:lstStyle>
          <a:p>
            <a:fld id="{F0D687A2-2EFA-43E6-BD52-B8589D536C16}" type="slidenum">
              <a:rPr lang="en-GB" altLang="en-US"/>
              <a:pPr/>
              <a:t>‹#›</a:t>
            </a:fld>
            <a:endParaRPr lang="en-GB" altLang="en-US"/>
          </a:p>
        </p:txBody>
      </p:sp>
    </p:spTree>
    <p:extLst>
      <p:ext uri="{BB962C8B-B14F-4D97-AF65-F5344CB8AC3E}">
        <p14:creationId xmlns:p14="http://schemas.microsoft.com/office/powerpoint/2010/main" val="346952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en-US"/>
          </a:p>
        </p:txBody>
      </p:sp>
      <p:sp>
        <p:nvSpPr>
          <p:cNvPr id="5" name="Footer Placeholder 4"/>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lvl1pPr>
              <a:defRPr/>
            </a:lvl1pPr>
          </a:lstStyle>
          <a:p>
            <a:fld id="{EFCECC73-2556-4344-9FCD-7C245767F71D}" type="slidenum">
              <a:rPr lang="en-GB" altLang="en-US"/>
              <a:pPr/>
              <a:t>‹#›</a:t>
            </a:fld>
            <a:endParaRPr lang="en-GB" altLang="en-US"/>
          </a:p>
        </p:txBody>
      </p:sp>
    </p:spTree>
    <p:extLst>
      <p:ext uri="{BB962C8B-B14F-4D97-AF65-F5344CB8AC3E}">
        <p14:creationId xmlns:p14="http://schemas.microsoft.com/office/powerpoint/2010/main" val="50561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5025" y="357188"/>
            <a:ext cx="2195513" cy="5116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5313" y="357188"/>
            <a:ext cx="6437312" cy="5116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en-US"/>
          </a:p>
        </p:txBody>
      </p:sp>
      <p:sp>
        <p:nvSpPr>
          <p:cNvPr id="5" name="Footer Placeholder 4"/>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lvl1pPr>
              <a:defRPr/>
            </a:lvl1pPr>
          </a:lstStyle>
          <a:p>
            <a:fld id="{BFAB8437-EC69-4EEA-A9CE-A7B248EC9FAB}" type="slidenum">
              <a:rPr lang="en-GB" altLang="en-US"/>
              <a:pPr/>
              <a:t>‹#›</a:t>
            </a:fld>
            <a:endParaRPr lang="en-GB" altLang="en-US"/>
          </a:p>
        </p:txBody>
      </p:sp>
    </p:spTree>
    <p:extLst>
      <p:ext uri="{BB962C8B-B14F-4D97-AF65-F5344CB8AC3E}">
        <p14:creationId xmlns:p14="http://schemas.microsoft.com/office/powerpoint/2010/main" val="2666417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4688" y="357188"/>
            <a:ext cx="8705850" cy="65405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0" y="7035800"/>
            <a:ext cx="2062163" cy="466725"/>
          </a:xfrm>
        </p:spPr>
        <p:txBody>
          <a:bodyPr/>
          <a:lstStyle>
            <a:lvl1pPr>
              <a:defRPr/>
            </a:lvl1pPr>
          </a:lstStyle>
          <a:p>
            <a:endParaRPr lang="en-GB" altLang="en-US"/>
          </a:p>
        </p:txBody>
      </p:sp>
      <p:sp>
        <p:nvSpPr>
          <p:cNvPr id="4" name="Footer Placeholder 3"/>
          <p:cNvSpPr>
            <a:spLocks noGrp="1"/>
          </p:cNvSpPr>
          <p:nvPr>
            <p:ph type="ftr" idx="11"/>
          </p:nvPr>
        </p:nvSpPr>
        <p:spPr>
          <a:xfrm>
            <a:off x="2222500" y="6259513"/>
            <a:ext cx="5330825" cy="1233487"/>
          </a:xfrm>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5" name="Slide Number Placeholder 4"/>
          <p:cNvSpPr>
            <a:spLocks noGrp="1"/>
          </p:cNvSpPr>
          <p:nvPr>
            <p:ph type="sldNum" idx="12"/>
          </p:nvPr>
        </p:nvSpPr>
        <p:spPr>
          <a:xfrm>
            <a:off x="9404350" y="7115175"/>
            <a:ext cx="619125" cy="377825"/>
          </a:xfrm>
        </p:spPr>
        <p:txBody>
          <a:bodyPr/>
          <a:lstStyle>
            <a:lvl1pPr>
              <a:defRPr/>
            </a:lvl1pPr>
          </a:lstStyle>
          <a:p>
            <a:fld id="{4BA9973D-5D3D-4536-A0BD-97441951746E}" type="slidenum">
              <a:rPr lang="en-GB" altLang="en-US"/>
              <a:pPr/>
              <a:t>‹#›</a:t>
            </a:fld>
            <a:endParaRPr lang="en-GB" altLang="en-US"/>
          </a:p>
        </p:txBody>
      </p:sp>
    </p:spTree>
    <p:extLst>
      <p:ext uri="{BB962C8B-B14F-4D97-AF65-F5344CB8AC3E}">
        <p14:creationId xmlns:p14="http://schemas.microsoft.com/office/powerpoint/2010/main" val="80068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en-US"/>
          </a:p>
        </p:txBody>
      </p:sp>
      <p:sp>
        <p:nvSpPr>
          <p:cNvPr id="5" name="Footer Placeholder 4"/>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lvl1pPr>
              <a:defRPr/>
            </a:lvl1pPr>
          </a:lstStyle>
          <a:p>
            <a:fld id="{330F3262-1EBF-442E-B999-29C9A6B3CCB8}" type="slidenum">
              <a:rPr lang="en-GB" altLang="en-US"/>
              <a:pPr/>
              <a:t>‹#›</a:t>
            </a:fld>
            <a:endParaRPr lang="en-GB" altLang="en-US"/>
          </a:p>
        </p:txBody>
      </p:sp>
    </p:spTree>
    <p:extLst>
      <p:ext uri="{BB962C8B-B14F-4D97-AF65-F5344CB8AC3E}">
        <p14:creationId xmlns:p14="http://schemas.microsoft.com/office/powerpoint/2010/main" val="25618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en-US"/>
          </a:p>
        </p:txBody>
      </p:sp>
      <p:sp>
        <p:nvSpPr>
          <p:cNvPr id="5" name="Footer Placeholder 4"/>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lvl1pPr>
              <a:defRPr/>
            </a:lvl1pPr>
          </a:lstStyle>
          <a:p>
            <a:fld id="{29B25B2F-F7C1-47DF-AF7D-39987812EAB9}" type="slidenum">
              <a:rPr lang="en-GB" altLang="en-US"/>
              <a:pPr/>
              <a:t>‹#›</a:t>
            </a:fld>
            <a:endParaRPr lang="en-GB" altLang="en-US"/>
          </a:p>
        </p:txBody>
      </p:sp>
    </p:spTree>
    <p:extLst>
      <p:ext uri="{BB962C8B-B14F-4D97-AF65-F5344CB8AC3E}">
        <p14:creationId xmlns:p14="http://schemas.microsoft.com/office/powerpoint/2010/main" val="240959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5313" y="1468438"/>
            <a:ext cx="4314825" cy="4005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2538" y="1468438"/>
            <a:ext cx="4316412" cy="4005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en-US"/>
          </a:p>
        </p:txBody>
      </p:sp>
      <p:sp>
        <p:nvSpPr>
          <p:cNvPr id="6" name="Footer Placeholder 5"/>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7" name="Slide Number Placeholder 6"/>
          <p:cNvSpPr>
            <a:spLocks noGrp="1"/>
          </p:cNvSpPr>
          <p:nvPr>
            <p:ph type="sldNum" idx="12"/>
          </p:nvPr>
        </p:nvSpPr>
        <p:spPr/>
        <p:txBody>
          <a:bodyPr/>
          <a:lstStyle>
            <a:lvl1pPr>
              <a:defRPr/>
            </a:lvl1pPr>
          </a:lstStyle>
          <a:p>
            <a:fld id="{CB68F445-1571-4212-BE57-570FE01D2F4A}" type="slidenum">
              <a:rPr lang="en-GB" altLang="en-US"/>
              <a:pPr/>
              <a:t>‹#›</a:t>
            </a:fld>
            <a:endParaRPr lang="en-GB" altLang="en-US"/>
          </a:p>
        </p:txBody>
      </p:sp>
    </p:spTree>
    <p:extLst>
      <p:ext uri="{BB962C8B-B14F-4D97-AF65-F5344CB8AC3E}">
        <p14:creationId xmlns:p14="http://schemas.microsoft.com/office/powerpoint/2010/main" val="175683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en-US"/>
          </a:p>
        </p:txBody>
      </p:sp>
      <p:sp>
        <p:nvSpPr>
          <p:cNvPr id="8" name="Footer Placeholder 7"/>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9" name="Slide Number Placeholder 8"/>
          <p:cNvSpPr>
            <a:spLocks noGrp="1"/>
          </p:cNvSpPr>
          <p:nvPr>
            <p:ph type="sldNum" idx="12"/>
          </p:nvPr>
        </p:nvSpPr>
        <p:spPr/>
        <p:txBody>
          <a:bodyPr/>
          <a:lstStyle>
            <a:lvl1pPr>
              <a:defRPr/>
            </a:lvl1pPr>
          </a:lstStyle>
          <a:p>
            <a:fld id="{743DE791-12AE-40FB-B1CB-404C19703A25}" type="slidenum">
              <a:rPr lang="en-GB" altLang="en-US"/>
              <a:pPr/>
              <a:t>‹#›</a:t>
            </a:fld>
            <a:endParaRPr lang="en-GB" altLang="en-US"/>
          </a:p>
        </p:txBody>
      </p:sp>
    </p:spTree>
    <p:extLst>
      <p:ext uri="{BB962C8B-B14F-4D97-AF65-F5344CB8AC3E}">
        <p14:creationId xmlns:p14="http://schemas.microsoft.com/office/powerpoint/2010/main" val="241504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en-US"/>
          </a:p>
        </p:txBody>
      </p:sp>
      <p:sp>
        <p:nvSpPr>
          <p:cNvPr id="4" name="Footer Placeholder 3"/>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5" name="Slide Number Placeholder 4"/>
          <p:cNvSpPr>
            <a:spLocks noGrp="1"/>
          </p:cNvSpPr>
          <p:nvPr>
            <p:ph type="sldNum" idx="12"/>
          </p:nvPr>
        </p:nvSpPr>
        <p:spPr/>
        <p:txBody>
          <a:bodyPr/>
          <a:lstStyle>
            <a:lvl1pPr>
              <a:defRPr/>
            </a:lvl1pPr>
          </a:lstStyle>
          <a:p>
            <a:fld id="{93043874-A7DB-4F70-8BEF-24628B80F4BD}" type="slidenum">
              <a:rPr lang="en-GB" altLang="en-US"/>
              <a:pPr/>
              <a:t>‹#›</a:t>
            </a:fld>
            <a:endParaRPr lang="en-GB" altLang="en-US"/>
          </a:p>
        </p:txBody>
      </p:sp>
    </p:spTree>
    <p:extLst>
      <p:ext uri="{BB962C8B-B14F-4D97-AF65-F5344CB8AC3E}">
        <p14:creationId xmlns:p14="http://schemas.microsoft.com/office/powerpoint/2010/main" val="414720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en-US"/>
          </a:p>
        </p:txBody>
      </p:sp>
      <p:sp>
        <p:nvSpPr>
          <p:cNvPr id="3" name="Footer Placeholder 2"/>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4" name="Slide Number Placeholder 3"/>
          <p:cNvSpPr>
            <a:spLocks noGrp="1"/>
          </p:cNvSpPr>
          <p:nvPr>
            <p:ph type="sldNum" idx="12"/>
          </p:nvPr>
        </p:nvSpPr>
        <p:spPr/>
        <p:txBody>
          <a:bodyPr/>
          <a:lstStyle>
            <a:lvl1pPr>
              <a:defRPr/>
            </a:lvl1pPr>
          </a:lstStyle>
          <a:p>
            <a:fld id="{D349CB53-DA48-44A9-93E3-01C00AA87C17}" type="slidenum">
              <a:rPr lang="en-GB" altLang="en-US"/>
              <a:pPr/>
              <a:t>‹#›</a:t>
            </a:fld>
            <a:endParaRPr lang="en-GB" altLang="en-US"/>
          </a:p>
        </p:txBody>
      </p:sp>
    </p:spTree>
    <p:extLst>
      <p:ext uri="{BB962C8B-B14F-4D97-AF65-F5344CB8AC3E}">
        <p14:creationId xmlns:p14="http://schemas.microsoft.com/office/powerpoint/2010/main" val="108734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en-US"/>
          </a:p>
        </p:txBody>
      </p:sp>
      <p:sp>
        <p:nvSpPr>
          <p:cNvPr id="6" name="Footer Placeholder 5"/>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7" name="Slide Number Placeholder 6"/>
          <p:cNvSpPr>
            <a:spLocks noGrp="1"/>
          </p:cNvSpPr>
          <p:nvPr>
            <p:ph type="sldNum" idx="12"/>
          </p:nvPr>
        </p:nvSpPr>
        <p:spPr/>
        <p:txBody>
          <a:bodyPr/>
          <a:lstStyle>
            <a:lvl1pPr>
              <a:defRPr/>
            </a:lvl1pPr>
          </a:lstStyle>
          <a:p>
            <a:fld id="{9A093FF4-5E2E-48EF-B57F-A810810DDD39}" type="slidenum">
              <a:rPr lang="en-GB" altLang="en-US"/>
              <a:pPr/>
              <a:t>‹#›</a:t>
            </a:fld>
            <a:endParaRPr lang="en-GB" altLang="en-US"/>
          </a:p>
        </p:txBody>
      </p:sp>
    </p:spTree>
    <p:extLst>
      <p:ext uri="{BB962C8B-B14F-4D97-AF65-F5344CB8AC3E}">
        <p14:creationId xmlns:p14="http://schemas.microsoft.com/office/powerpoint/2010/main" val="401069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en-US"/>
          </a:p>
        </p:txBody>
      </p:sp>
      <p:sp>
        <p:nvSpPr>
          <p:cNvPr id="6" name="Footer Placeholder 5"/>
          <p:cNvSpPr>
            <a:spLocks noGrp="1"/>
          </p:cNvSpPr>
          <p:nvPr>
            <p:ph type="ftr" idx="11"/>
          </p:nvPr>
        </p:nvSpPr>
        <p:spPr/>
        <p:txBody>
          <a:bodyPr/>
          <a:lstStyle>
            <a:lvl1pPr>
              <a:defRPr/>
            </a:lvl1pPr>
          </a:lstStyle>
          <a:p>
            <a:r>
              <a:rPr lang="en-GB" altLang="en-US"/>
              <a:t>Santosh Sam Koshy</a:t>
            </a:r>
          </a:p>
          <a:p>
            <a:r>
              <a:rPr lang="en-GB" altLang="en-US"/>
              <a:t>santoshk@cdac.in</a:t>
            </a:r>
          </a:p>
          <a:p>
            <a:r>
              <a:rPr lang="en-GB" altLang="en-US"/>
              <a:t>Centre for Development of Advanced Computing, Hyderabad</a:t>
            </a:r>
          </a:p>
        </p:txBody>
      </p:sp>
      <p:sp>
        <p:nvSpPr>
          <p:cNvPr id="7" name="Slide Number Placeholder 6"/>
          <p:cNvSpPr>
            <a:spLocks noGrp="1"/>
          </p:cNvSpPr>
          <p:nvPr>
            <p:ph type="sldNum" idx="12"/>
          </p:nvPr>
        </p:nvSpPr>
        <p:spPr/>
        <p:txBody>
          <a:bodyPr/>
          <a:lstStyle>
            <a:lvl1pPr>
              <a:defRPr/>
            </a:lvl1pPr>
          </a:lstStyle>
          <a:p>
            <a:fld id="{E62DC4A5-2141-4AD8-A0D4-2D85C9BD5D16}" type="slidenum">
              <a:rPr lang="en-GB" altLang="en-US"/>
              <a:pPr/>
              <a:t>‹#›</a:t>
            </a:fld>
            <a:endParaRPr lang="en-GB" altLang="en-US"/>
          </a:p>
        </p:txBody>
      </p:sp>
    </p:spTree>
    <p:extLst>
      <p:ext uri="{BB962C8B-B14F-4D97-AF65-F5344CB8AC3E}">
        <p14:creationId xmlns:p14="http://schemas.microsoft.com/office/powerpoint/2010/main" val="127849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6348413"/>
            <a:ext cx="10080625" cy="1190625"/>
          </a:xfrm>
          <a:prstGeom prst="rect">
            <a:avLst/>
          </a:prstGeom>
          <a:solidFill>
            <a:srgbClr val="CCCCFF"/>
          </a:solidFill>
          <a:ln w="9360">
            <a:solidFill>
              <a:srgbClr val="CCC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p:cNvSpPr>
            <a:spLocks noGrp="1" noChangeArrowheads="1"/>
          </p:cNvSpPr>
          <p:nvPr>
            <p:ph type="dt"/>
          </p:nvPr>
        </p:nvSpPr>
        <p:spPr bwMode="auto">
          <a:xfrm>
            <a:off x="0" y="7035800"/>
            <a:ext cx="206216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endParaRPr lang="en-GB" altLang="en-US"/>
          </a:p>
        </p:txBody>
      </p:sp>
      <p:sp>
        <p:nvSpPr>
          <p:cNvPr id="1027" name="Rectangle 3"/>
          <p:cNvSpPr>
            <a:spLocks noGrp="1" noChangeArrowheads="1"/>
          </p:cNvSpPr>
          <p:nvPr>
            <p:ph type="ftr"/>
          </p:nvPr>
        </p:nvSpPr>
        <p:spPr bwMode="auto">
          <a:xfrm>
            <a:off x="2222500" y="6259513"/>
            <a:ext cx="5330825" cy="1233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r>
              <a:rPr lang="en-GB" altLang="en-US"/>
              <a:t>Santosh Sam Koshy</a:t>
            </a:r>
          </a:p>
          <a:p>
            <a:r>
              <a:rPr lang="en-GB" altLang="en-US"/>
              <a:t>santoshk@cdac.in</a:t>
            </a:r>
          </a:p>
          <a:p>
            <a:r>
              <a:rPr lang="en-GB" altLang="en-US"/>
              <a:t>Centre for Development of Advanced Computing, Hyderabad</a:t>
            </a:r>
          </a:p>
        </p:txBody>
      </p:sp>
      <p:sp>
        <p:nvSpPr>
          <p:cNvPr id="1028" name="Rectangle 4"/>
          <p:cNvSpPr>
            <a:spLocks noGrp="1" noChangeArrowheads="1"/>
          </p:cNvSpPr>
          <p:nvPr>
            <p:ph type="sldNum"/>
          </p:nvPr>
        </p:nvSpPr>
        <p:spPr bwMode="auto">
          <a:xfrm>
            <a:off x="9404350" y="7115175"/>
            <a:ext cx="61912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fld id="{06C483E7-0D55-4720-AC04-7B12EE2496F7}" type="slidenum">
              <a:rPr lang="en-GB" altLang="en-US"/>
              <a:pPr/>
              <a:t>‹#›</a:t>
            </a:fld>
            <a:endParaRPr lang="en-GB" altLang="en-US"/>
          </a:p>
        </p:txBody>
      </p:sp>
      <p:sp>
        <p:nvSpPr>
          <p:cNvPr id="1029" name="Rectangle 5"/>
          <p:cNvSpPr>
            <a:spLocks noGrp="1" noChangeArrowheads="1"/>
          </p:cNvSpPr>
          <p:nvPr>
            <p:ph type="body" idx="1"/>
          </p:nvPr>
        </p:nvSpPr>
        <p:spPr bwMode="auto">
          <a:xfrm>
            <a:off x="595313" y="1468438"/>
            <a:ext cx="8783637" cy="4005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30" name="Rectangle 6"/>
          <p:cNvSpPr>
            <a:spLocks noChangeArrowheads="1"/>
          </p:cNvSpPr>
          <p:nvPr/>
        </p:nvSpPr>
        <p:spPr bwMode="auto">
          <a:xfrm>
            <a:off x="0" y="4763"/>
            <a:ext cx="10080625" cy="1190625"/>
          </a:xfrm>
          <a:prstGeom prst="rect">
            <a:avLst/>
          </a:prstGeom>
          <a:solidFill>
            <a:srgbClr val="CCCCFF"/>
          </a:solidFill>
          <a:ln w="9360">
            <a:solidFill>
              <a:srgbClr val="CCC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1" name="Line 7"/>
          <p:cNvSpPr>
            <a:spLocks noChangeShapeType="1"/>
          </p:cNvSpPr>
          <p:nvPr/>
        </p:nvSpPr>
        <p:spPr bwMode="auto">
          <a:xfrm>
            <a:off x="0" y="6348413"/>
            <a:ext cx="10080625" cy="1587"/>
          </a:xfrm>
          <a:prstGeom prst="line">
            <a:avLst/>
          </a:prstGeom>
          <a:noFill/>
          <a:ln w="7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2" name="Line 8"/>
          <p:cNvSpPr>
            <a:spLocks noChangeShapeType="1"/>
          </p:cNvSpPr>
          <p:nvPr/>
        </p:nvSpPr>
        <p:spPr bwMode="auto">
          <a:xfrm>
            <a:off x="0" y="1189038"/>
            <a:ext cx="10080625" cy="1587"/>
          </a:xfrm>
          <a:prstGeom prst="line">
            <a:avLst/>
          </a:prstGeom>
          <a:noFill/>
          <a:ln w="7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3" name="Rectangle 9"/>
          <p:cNvSpPr>
            <a:spLocks noGrp="1" noChangeArrowheads="1"/>
          </p:cNvSpPr>
          <p:nvPr>
            <p:ph type="title"/>
          </p:nvPr>
        </p:nvSpPr>
        <p:spPr bwMode="auto">
          <a:xfrm>
            <a:off x="674688" y="357188"/>
            <a:ext cx="87058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mj-lt"/>
          <a:ea typeface="+mj-ea"/>
          <a:cs typeface="+mj-cs"/>
        </a:defRPr>
      </a:lvl1pPr>
      <a:lvl2pPr marL="742950" indent="-28575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2pPr>
      <a:lvl3pPr marL="11430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3pPr>
      <a:lvl4pPr marL="16002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4pPr>
      <a:lvl5pPr marL="20574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5pPr>
      <a:lvl6pPr marL="25146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6pPr>
      <a:lvl7pPr marL="29718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7pPr>
      <a:lvl8pPr marL="34290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8pPr>
      <a:lvl9pPr marL="38862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9pPr>
    </p:titleStyle>
    <p:bodyStyle>
      <a:lvl1pPr marL="342900" indent="-342900" algn="just" defTabSz="449263" rtl="0" fontAlgn="base">
        <a:lnSpc>
          <a:spcPct val="102000"/>
        </a:lnSpc>
        <a:spcBef>
          <a:spcPts val="800"/>
        </a:spcBef>
        <a:spcAft>
          <a:spcPct val="0"/>
        </a:spcAft>
        <a:buClr>
          <a:srgbClr val="000000"/>
        </a:buClr>
        <a:buSzPct val="100000"/>
        <a:buFont typeface="Times New Roman" pitchFamily="16" charset="0"/>
        <a:defRPr sz="2800">
          <a:solidFill>
            <a:srgbClr val="B80047"/>
          </a:solidFill>
          <a:latin typeface="+mn-lt"/>
          <a:ea typeface="+mn-ea"/>
          <a:cs typeface="+mn-cs"/>
        </a:defRPr>
      </a:lvl1pPr>
      <a:lvl2pPr marL="742950" indent="-285750" algn="just" defTabSz="449263" rtl="0" fontAlgn="base">
        <a:lnSpc>
          <a:spcPct val="102000"/>
        </a:lnSpc>
        <a:spcBef>
          <a:spcPts val="700"/>
        </a:spcBef>
        <a:spcAft>
          <a:spcPct val="0"/>
        </a:spcAft>
        <a:buClr>
          <a:srgbClr val="000000"/>
        </a:buClr>
        <a:buSzPct val="100000"/>
        <a:buFont typeface="Times New Roman" pitchFamily="16" charset="0"/>
        <a:defRPr sz="2600">
          <a:solidFill>
            <a:srgbClr val="B80047"/>
          </a:solidFill>
          <a:latin typeface="+mn-lt"/>
          <a:ea typeface="+mn-ea"/>
          <a:cs typeface="+mn-cs"/>
        </a:defRPr>
      </a:lvl2pPr>
      <a:lvl3pPr marL="1143000" indent="-228600" algn="just" defTabSz="449263" rtl="0" fontAlgn="base">
        <a:lnSpc>
          <a:spcPct val="102000"/>
        </a:lnSpc>
        <a:spcBef>
          <a:spcPts val="600"/>
        </a:spcBef>
        <a:spcAft>
          <a:spcPct val="0"/>
        </a:spcAft>
        <a:buClr>
          <a:srgbClr val="000000"/>
        </a:buClr>
        <a:buSzPct val="100000"/>
        <a:buFont typeface="Times New Roman" pitchFamily="16" charset="0"/>
        <a:defRPr sz="2400">
          <a:solidFill>
            <a:srgbClr val="B80047"/>
          </a:solidFill>
          <a:latin typeface="+mn-lt"/>
          <a:ea typeface="+mn-ea"/>
          <a:cs typeface="+mn-cs"/>
        </a:defRPr>
      </a:lvl3pPr>
      <a:lvl4pPr marL="16002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4pPr>
      <a:lvl5pPr marL="20574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5pPr>
      <a:lvl6pPr marL="25146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6pPr>
      <a:lvl7pPr marL="29718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7pPr>
      <a:lvl8pPr marL="34290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8pPr>
      <a:lvl9pPr marL="38862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www.senet.com.au/~cpeacock"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lists.ucc.gu.uwa.edu.au/pipermail/ucc/2003-June/009997.html" TargetMode="External"/><Relationship Id="rId5" Type="http://schemas.openxmlformats.org/officeDocument/2006/relationships/hyperlink" Target="http://en.wikipedia.org/wiki/Linux_kernel" TargetMode="External"/><Relationship Id="rId4" Type="http://schemas.openxmlformats.org/officeDocument/2006/relationships/hyperlink" Target="http://www.kernel.or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588" y="1712913"/>
            <a:ext cx="1885950" cy="2246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4075" y="2708275"/>
            <a:ext cx="2335213" cy="1790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title"/>
          </p:nvPr>
        </p:nvSpPr>
        <p:spPr>
          <a:xfrm>
            <a:off x="450850" y="3357563"/>
            <a:ext cx="8729663" cy="1141412"/>
          </a:xfrm>
          <a:ln/>
        </p:spPr>
        <p:txBody>
          <a:bodyPr/>
          <a:lstStyle/>
          <a:p>
            <a:pPr>
              <a:lnSpc>
                <a:spcPct val="107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b="1" dirty="0">
                <a:solidFill>
                  <a:srgbClr val="008000"/>
                </a:solidFill>
                <a:latin typeface="URW Chancery L" charset="0"/>
              </a:rPr>
              <a:t>Linux </a:t>
            </a:r>
            <a:r>
              <a:rPr lang="en-GB" altLang="en-US" b="1" dirty="0" smtClean="0">
                <a:solidFill>
                  <a:srgbClr val="008000"/>
                </a:solidFill>
                <a:latin typeface="URW Chancery L" charset="0"/>
              </a:rPr>
              <a:t>Module Programming</a:t>
            </a:r>
            <a:endParaRPr lang="en-GB" altLang="en-US" b="1" dirty="0">
              <a:solidFill>
                <a:srgbClr val="008000"/>
              </a:solidFill>
              <a:latin typeface="URW Chancery L" charset="0"/>
            </a:endParaRP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1013" y="4679950"/>
            <a:ext cx="1979612" cy="1619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3" y="1228725"/>
            <a:ext cx="2222500" cy="1687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8" name="Text Box 6"/>
          <p:cNvSpPr txBox="1">
            <a:spLocks noChangeArrowheads="1"/>
          </p:cNvSpPr>
          <p:nvPr/>
        </p:nvSpPr>
        <p:spPr bwMode="auto">
          <a:xfrm>
            <a:off x="1547813" y="6480175"/>
            <a:ext cx="7199312"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sz="2800">
                <a:solidFill>
                  <a:srgbClr val="000080"/>
                </a:solidFill>
                <a:latin typeface="Times New Roman" pitchFamily="16" charset="0"/>
              </a:rPr>
              <a:t>Santosh Sam Koshy</a:t>
            </a:r>
          </a:p>
          <a:p>
            <a:pPr algn="ctr">
              <a:buClrTx/>
              <a:buFontTx/>
              <a:buNone/>
            </a:pPr>
            <a:r>
              <a:rPr lang="en-GB" altLang="en-US" sz="2800">
                <a:solidFill>
                  <a:srgbClr val="000080"/>
                </a:solidFill>
                <a:latin typeface="Times New Roman" pitchFamily="16" charset="0"/>
              </a:rPr>
              <a:t>C-DAC, Hyderabad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45057" name="Freeform 1"/>
          <p:cNvSpPr>
            <a:spLocks noChangeArrowheads="1"/>
          </p:cNvSpPr>
          <p:nvPr/>
        </p:nvSpPr>
        <p:spPr bwMode="auto">
          <a:xfrm>
            <a:off x="179388" y="900113"/>
            <a:ext cx="2339975" cy="1439862"/>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a:latin typeface="Times New Roman" pitchFamily="16" charset="0"/>
              </a:rPr>
              <a:t>Your first C program</a:t>
            </a:r>
          </a:p>
          <a:p>
            <a:pPr algn="ctr">
              <a:lnSpc>
                <a:spcPct val="100000"/>
              </a:lnSpc>
              <a:buClrTx/>
              <a:buFontTx/>
              <a:buNone/>
            </a:pPr>
            <a:r>
              <a:rPr lang="en-IN" altLang="en-US">
                <a:latin typeface="Times New Roman" pitchFamily="16" charset="0"/>
              </a:rPr>
              <a:t>without main</a:t>
            </a:r>
          </a:p>
          <a:p>
            <a:pPr algn="ctr">
              <a:lnSpc>
                <a:spcPct val="100000"/>
              </a:lnSpc>
              <a:buClrTx/>
              <a:buFontTx/>
              <a:buNone/>
            </a:pPr>
            <a:r>
              <a:rPr lang="en-IN" altLang="en-US">
                <a:latin typeface="Times New Roman" pitchFamily="16" charset="0"/>
              </a:rPr>
              <a:t>Hello.c</a:t>
            </a:r>
          </a:p>
        </p:txBody>
      </p:sp>
      <p:sp>
        <p:nvSpPr>
          <p:cNvPr id="45058" name="Rectangle 2"/>
          <p:cNvSpPr>
            <a:spLocks noGrp="1" noChangeArrowheads="1"/>
          </p:cNvSpPr>
          <p:nvPr>
            <p:ph type="title"/>
          </p:nvPr>
        </p:nvSpPr>
        <p:spPr>
          <a:xfrm>
            <a:off x="360363" y="212725"/>
            <a:ext cx="9359900" cy="6477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Hmmm..... So, How does the program look??</a:t>
            </a:r>
          </a:p>
        </p:txBody>
      </p:sp>
      <p:pic>
        <p:nvPicPr>
          <p:cNvPr id="45059" name="Picture 3"/>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2517775" y="1260475"/>
            <a:ext cx="7561263" cy="5040313"/>
          </a:xfrm>
          <a:prstGeom prst="rect">
            <a:avLst/>
          </a:prstGeom>
          <a:noFill/>
          <a:ln>
            <a:noFill/>
          </a:ln>
          <a:effectLst/>
          <a:extLst>
            <a:ext uri="{909E8E84-426E-40DD-AFC4-6F175D3DCCD1}">
              <a14:hiddenFill xmlns:a14="http://schemas.microsoft.com/office/drawing/2010/main">
                <a:blipFill dpi="0" rotWithShape="0">
                  <a:blip>
                    <a:lum contrast="2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0" name="AutoShape 4"/>
          <p:cNvSpPr>
            <a:spLocks noChangeArrowheads="1"/>
          </p:cNvSpPr>
          <p:nvPr/>
        </p:nvSpPr>
        <p:spPr bwMode="auto">
          <a:xfrm>
            <a:off x="4763" y="2519363"/>
            <a:ext cx="2339975" cy="720725"/>
          </a:xfrm>
          <a:prstGeom prst="wedgeRoundRectCallout">
            <a:avLst>
              <a:gd name="adj1" fmla="val 57505"/>
              <a:gd name="adj2" fmla="val 46750"/>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1600">
                <a:latin typeface="Times New Roman" pitchFamily="16" charset="0"/>
              </a:rPr>
              <a:t>To make it to local to this</a:t>
            </a:r>
          </a:p>
          <a:p>
            <a:pPr algn="ctr">
              <a:lnSpc>
                <a:spcPct val="100000"/>
              </a:lnSpc>
              <a:buClrTx/>
              <a:buFontTx/>
              <a:buNone/>
            </a:pPr>
            <a:r>
              <a:rPr lang="en-IN" altLang="en-US" sz="1600">
                <a:latin typeface="Times New Roman" pitchFamily="16" charset="0"/>
              </a:rPr>
              <a:t> module only</a:t>
            </a:r>
          </a:p>
        </p:txBody>
      </p:sp>
      <p:sp>
        <p:nvSpPr>
          <p:cNvPr id="45061" name="AutoShape 5"/>
          <p:cNvSpPr>
            <a:spLocks noChangeArrowheads="1"/>
          </p:cNvSpPr>
          <p:nvPr/>
        </p:nvSpPr>
        <p:spPr bwMode="auto">
          <a:xfrm>
            <a:off x="4763" y="3240088"/>
            <a:ext cx="2160587" cy="1260475"/>
          </a:xfrm>
          <a:prstGeom prst="wedgeRoundRectCallout">
            <a:avLst>
              <a:gd name="adj1" fmla="val 124704"/>
              <a:gd name="adj2" fmla="val -37579"/>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a:latin typeface="Times New Roman" pitchFamily="16" charset="0"/>
              </a:rPr>
              <a:t>It says that the given </a:t>
            </a:r>
          </a:p>
          <a:p>
            <a:pPr algn="ctr">
              <a:lnSpc>
                <a:spcPct val="100000"/>
              </a:lnSpc>
              <a:buClrTx/>
              <a:buFontTx/>
              <a:buNone/>
            </a:pPr>
            <a:r>
              <a:rPr lang="en-IN" altLang="en-US">
                <a:latin typeface="Times New Roman" pitchFamily="16" charset="0"/>
              </a:rPr>
              <a:t>function is used only</a:t>
            </a:r>
          </a:p>
          <a:p>
            <a:pPr algn="ctr">
              <a:lnSpc>
                <a:spcPct val="100000"/>
              </a:lnSpc>
              <a:buClrTx/>
              <a:buFontTx/>
              <a:buNone/>
            </a:pPr>
            <a:r>
              <a:rPr lang="en-IN" altLang="en-US">
                <a:latin typeface="Times New Roman" pitchFamily="16" charset="0"/>
              </a:rPr>
              <a:t>at initialisation time</a:t>
            </a:r>
          </a:p>
        </p:txBody>
      </p:sp>
      <p:sp>
        <p:nvSpPr>
          <p:cNvPr id="45062" name="AutoShape 6"/>
          <p:cNvSpPr>
            <a:spLocks noChangeArrowheads="1"/>
          </p:cNvSpPr>
          <p:nvPr/>
        </p:nvSpPr>
        <p:spPr bwMode="auto">
          <a:xfrm>
            <a:off x="179388" y="5040313"/>
            <a:ext cx="1979612" cy="900112"/>
          </a:xfrm>
          <a:prstGeom prst="wedgeRoundRectCallout">
            <a:avLst>
              <a:gd name="adj1" fmla="val 106968"/>
              <a:gd name="adj2" fmla="val -2981"/>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1500">
                <a:latin typeface="Times New Roman" pitchFamily="16" charset="0"/>
              </a:rPr>
              <a:t>It's like printf. Prints </a:t>
            </a:r>
          </a:p>
          <a:p>
            <a:pPr algn="ctr">
              <a:lnSpc>
                <a:spcPct val="100000"/>
              </a:lnSpc>
              <a:buClrTx/>
              <a:buFontTx/>
              <a:buNone/>
            </a:pPr>
            <a:r>
              <a:rPr lang="en-IN" altLang="en-US" sz="1500">
                <a:latin typeface="Times New Roman" pitchFamily="16" charset="0"/>
              </a:rPr>
              <a:t>value into kernel log</a:t>
            </a:r>
          </a:p>
          <a:p>
            <a:pPr algn="ctr">
              <a:lnSpc>
                <a:spcPct val="100000"/>
              </a:lnSpc>
              <a:buClrTx/>
              <a:buFontTx/>
              <a:buNone/>
            </a:pPr>
            <a:r>
              <a:rPr lang="en-IN" altLang="en-US" sz="1500">
                <a:latin typeface="Times New Roman" pitchFamily="16" charset="0"/>
              </a:rPr>
              <a:t>message</a:t>
            </a:r>
          </a:p>
        </p:txBody>
      </p:sp>
      <p:sp>
        <p:nvSpPr>
          <p:cNvPr id="45063" name="Rectangle 7"/>
          <p:cNvSpPr>
            <a:spLocks noChangeArrowheads="1"/>
          </p:cNvSpPr>
          <p:nvPr/>
        </p:nvSpPr>
        <p:spPr bwMode="auto">
          <a:xfrm>
            <a:off x="5940425" y="4500563"/>
            <a:ext cx="1260475" cy="360362"/>
          </a:xfrm>
          <a:prstGeom prst="rect">
            <a:avLst/>
          </a:prstGeom>
          <a:solidFill>
            <a:srgbClr val="FFFF99"/>
          </a:solidFill>
          <a:ln w="9360">
            <a:solidFill>
              <a:srgbClr val="FFFF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4" name="Rectangle 8"/>
          <p:cNvSpPr>
            <a:spLocks noChangeArrowheads="1"/>
          </p:cNvSpPr>
          <p:nvPr/>
        </p:nvSpPr>
        <p:spPr bwMode="auto">
          <a:xfrm>
            <a:off x="7559675" y="2700338"/>
            <a:ext cx="1260475" cy="360362"/>
          </a:xfrm>
          <a:prstGeom prst="rect">
            <a:avLst/>
          </a:prstGeom>
          <a:solidFill>
            <a:srgbClr val="FFFF99"/>
          </a:solidFill>
          <a:ln w="9360">
            <a:solidFill>
              <a:srgbClr val="FFFF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5" name="AutoShape 9"/>
          <p:cNvSpPr>
            <a:spLocks/>
          </p:cNvSpPr>
          <p:nvPr/>
        </p:nvSpPr>
        <p:spPr bwMode="auto">
          <a:xfrm>
            <a:off x="7740650" y="4500563"/>
            <a:ext cx="1619250" cy="1439862"/>
          </a:xfrm>
          <a:prstGeom prst="borderCallout1">
            <a:avLst>
              <a:gd name="adj1" fmla="val 13843"/>
              <a:gd name="adj2" fmla="val -5551"/>
              <a:gd name="adj3" fmla="val 37440"/>
              <a:gd name="adj4" fmla="val -222171"/>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a:t>This unloads all</a:t>
            </a:r>
          </a:p>
          <a:p>
            <a:pPr algn="ctr">
              <a:buClrTx/>
              <a:buFontTx/>
              <a:buNone/>
            </a:pPr>
            <a:r>
              <a:rPr lang="en-IN" altLang="en-US"/>
              <a:t> the resources</a:t>
            </a:r>
          </a:p>
          <a:p>
            <a:pPr algn="ctr">
              <a:buClrTx/>
              <a:buFontTx/>
              <a:buNone/>
            </a:pPr>
            <a:r>
              <a:rPr lang="en-IN" altLang="en-US"/>
              <a:t>loaded by</a:t>
            </a:r>
          </a:p>
          <a:p>
            <a:pPr algn="ctr">
              <a:buClrTx/>
              <a:buFontTx/>
              <a:buNone/>
            </a:pPr>
            <a:r>
              <a:rPr lang="en-IN" altLang="en-US"/>
              <a:t> __init function</a:t>
            </a:r>
          </a:p>
        </p:txBody>
      </p:sp>
      <p:sp>
        <p:nvSpPr>
          <p:cNvPr id="45066" name="Line 10"/>
          <p:cNvSpPr>
            <a:spLocks noChangeShapeType="1"/>
          </p:cNvSpPr>
          <p:nvPr/>
        </p:nvSpPr>
        <p:spPr bwMode="auto">
          <a:xfrm flipH="1">
            <a:off x="4114800" y="4859338"/>
            <a:ext cx="1670050" cy="1793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AAA1FA17-B967-4570-8616-F45C64EC7143}"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9DC2998E-64CB-47E7-86AD-5DDCCE3B338C}" type="slidenum">
              <a:rPr lang="en-GB" altLang="en-US"/>
              <a:pPr/>
              <a:t>11</a:t>
            </a:fld>
            <a:endParaRPr lang="en-GB" altLang="en-US"/>
          </a:p>
        </p:txBody>
      </p:sp>
      <p:sp>
        <p:nvSpPr>
          <p:cNvPr id="46081" name="Rectangle 1"/>
          <p:cNvSpPr>
            <a:spLocks noGrp="1" noChangeArrowheads="1"/>
          </p:cNvSpPr>
          <p:nvPr>
            <p:ph type="title"/>
          </p:nvPr>
        </p:nvSpPr>
        <p:spPr>
          <a:xfrm>
            <a:off x="674688" y="398463"/>
            <a:ext cx="8726487"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The Makefile</a:t>
            </a:r>
          </a:p>
        </p:txBody>
      </p:sp>
      <p:sp>
        <p:nvSpPr>
          <p:cNvPr id="46082" name="Rectangle 2"/>
          <p:cNvSpPr>
            <a:spLocks noGrp="1" noChangeArrowheads="1"/>
          </p:cNvSpPr>
          <p:nvPr>
            <p:ph type="body" idx="1"/>
          </p:nvPr>
        </p:nvSpPr>
        <p:spPr>
          <a:xfrm>
            <a:off x="163512" y="1341438"/>
            <a:ext cx="9753599" cy="5029200"/>
          </a:xfrm>
          <a:ln/>
        </p:spPr>
        <p:txBody>
          <a:bodyPr/>
          <a:lstStyle/>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400" dirty="0" err="1"/>
              <a:t>obj</a:t>
            </a:r>
            <a:r>
              <a:rPr lang="en-GB" altLang="en-US" sz="2400" dirty="0"/>
              <a:t>-m := </a:t>
            </a:r>
            <a:r>
              <a:rPr lang="en-GB" altLang="en-US" sz="2400" dirty="0" err="1"/>
              <a:t>hello.o</a:t>
            </a:r>
            <a:endParaRPr lang="en-GB" altLang="en-US" sz="24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4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400" dirty="0"/>
              <a:t>KERNELDIR = /lib/modules/$(shell </a:t>
            </a:r>
            <a:r>
              <a:rPr lang="en-GB" altLang="en-US" sz="2400" dirty="0" err="1"/>
              <a:t>uname</a:t>
            </a:r>
            <a:r>
              <a:rPr lang="en-GB" altLang="en-US" sz="2400" dirty="0"/>
              <a:t> -r)/build</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400" dirty="0"/>
              <a:t>PWD :=$(shell </a:t>
            </a:r>
            <a:r>
              <a:rPr lang="en-GB" altLang="en-US" sz="2400" dirty="0" err="1"/>
              <a:t>pwd</a:t>
            </a:r>
            <a:r>
              <a:rPr lang="en-GB" altLang="en-US" sz="2400" dirty="0"/>
              <a:t>)‏</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4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400" dirty="0"/>
              <a:t>default:</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400" dirty="0"/>
              <a:t>$(MAKE) -C $(KERNELDIR) M=$(PWD) </a:t>
            </a:r>
            <a:r>
              <a:rPr lang="en-GB" altLang="en-US" sz="2400" dirty="0" smtClean="0"/>
              <a:t>modules</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4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400" dirty="0" smtClean="0"/>
              <a:t>clean:</a:t>
            </a:r>
          </a:p>
          <a:p>
            <a:pPr indent="-338138">
              <a:lnSpc>
                <a:spcPct val="91000"/>
              </a:lnSpc>
              <a:spcBef>
                <a:spcPct val="0"/>
              </a:spcBef>
              <a:spcAft>
                <a:spcPts val="1425"/>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400" dirty="0" smtClean="0"/>
              <a:t>$(MAKE) -C $(KERNELDIR) M=$(PWD) clean</a:t>
            </a:r>
            <a:endParaRPr lang="en-GB" altLang="en-US" sz="2400"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pic>
        <p:nvPicPr>
          <p:cNvPr id="47105" name="Picture 1"/>
          <p:cNvPicPr>
            <a:picLocks noChangeAspect="1" noChangeArrowheads="1"/>
          </p:cNvPicPr>
          <p:nvPr/>
        </p:nvPicPr>
        <p:blipFill>
          <a:blip r:embed="rId3">
            <a:extLst>
              <a:ext uri="{28A0092B-C50C-407E-A947-70E740481C1C}">
                <a14:useLocalDpi xmlns:a14="http://schemas.microsoft.com/office/drawing/2010/main" val="0"/>
              </a:ext>
            </a:extLst>
          </a:blip>
          <a:srcRect r="48746" b="38303"/>
          <a:stretch>
            <a:fillRect/>
          </a:stretch>
        </p:blipFill>
        <p:spPr bwMode="auto">
          <a:xfrm>
            <a:off x="179388" y="1260475"/>
            <a:ext cx="9539287" cy="5040313"/>
          </a:xfrm>
          <a:prstGeom prst="rect">
            <a:avLst/>
          </a:prstGeom>
          <a:noFill/>
          <a:ln>
            <a:noFill/>
          </a:ln>
          <a:effectLst/>
          <a:extLst>
            <a:ext uri="{909E8E84-426E-40DD-AFC4-6F175D3DCCD1}">
              <a14:hiddenFill xmlns:a14="http://schemas.microsoft.com/office/drawing/2010/main">
                <a:blipFill dpi="0" rotWithShape="0">
                  <a:blip/>
                  <a:srcRect r="48746" b="3830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106" name="Rectangle 2"/>
          <p:cNvSpPr>
            <a:spLocks noGrp="1" noChangeArrowheads="1"/>
          </p:cNvSpPr>
          <p:nvPr>
            <p:ph type="title"/>
          </p:nvPr>
        </p:nvSpPr>
        <p:spPr>
          <a:xfrm>
            <a:off x="674688" y="212725"/>
            <a:ext cx="8483600" cy="6445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Makefile</a:t>
            </a:r>
          </a:p>
        </p:txBody>
      </p:sp>
      <p:sp>
        <p:nvSpPr>
          <p:cNvPr id="47107" name="AutoShape 3"/>
          <p:cNvSpPr>
            <a:spLocks noChangeArrowheads="1"/>
          </p:cNvSpPr>
          <p:nvPr/>
        </p:nvSpPr>
        <p:spPr bwMode="auto">
          <a:xfrm>
            <a:off x="5219700" y="1079500"/>
            <a:ext cx="2700338" cy="900113"/>
          </a:xfrm>
          <a:prstGeom prst="wedgeRoundRectCallout">
            <a:avLst>
              <a:gd name="adj1" fmla="val -96843"/>
              <a:gd name="adj2" fmla="val 73829"/>
              <a:gd name="adj3" fmla="val 16667"/>
            </a:avLst>
          </a:prstGeom>
          <a:solidFill>
            <a:srgbClr val="FFFF99"/>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000">
                <a:latin typeface="Times New Roman" pitchFamily="16" charset="0"/>
              </a:rPr>
              <a:t>This name should be</a:t>
            </a:r>
          </a:p>
          <a:p>
            <a:pPr algn="ctr">
              <a:lnSpc>
                <a:spcPct val="100000"/>
              </a:lnSpc>
              <a:buClrTx/>
              <a:buFontTx/>
              <a:buNone/>
            </a:pPr>
            <a:r>
              <a:rPr lang="en-IN" altLang="en-US" sz="2000">
                <a:latin typeface="Times New Roman" pitchFamily="16" charset="0"/>
              </a:rPr>
              <a:t>similar to source file.</a:t>
            </a:r>
          </a:p>
          <a:p>
            <a:pPr algn="ctr">
              <a:lnSpc>
                <a:spcPct val="100000"/>
              </a:lnSpc>
              <a:buClrTx/>
              <a:buFontTx/>
              <a:buNone/>
            </a:pPr>
            <a:r>
              <a:rPr lang="en-IN" altLang="en-US" sz="2000">
                <a:latin typeface="Times New Roman" pitchFamily="16" charset="0"/>
              </a:rPr>
              <a:t>Extension should be .o</a:t>
            </a:r>
          </a:p>
        </p:txBody>
      </p:sp>
      <p:sp>
        <p:nvSpPr>
          <p:cNvPr id="47108" name="AutoShape 4"/>
          <p:cNvSpPr>
            <a:spLocks noChangeArrowheads="1"/>
          </p:cNvSpPr>
          <p:nvPr/>
        </p:nvSpPr>
        <p:spPr bwMode="auto">
          <a:xfrm>
            <a:off x="6838950" y="3060700"/>
            <a:ext cx="2700338" cy="720725"/>
          </a:xfrm>
          <a:prstGeom prst="wedgeRoundRectCallout">
            <a:avLst>
              <a:gd name="adj1" fmla="val -150639"/>
              <a:gd name="adj2" fmla="val -47954"/>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1600">
                <a:latin typeface="Times New Roman" pitchFamily="16" charset="0"/>
              </a:rPr>
              <a:t>These variables store the </a:t>
            </a:r>
          </a:p>
          <a:p>
            <a:pPr algn="ctr">
              <a:lnSpc>
                <a:spcPct val="100000"/>
              </a:lnSpc>
              <a:buClrTx/>
              <a:buFontTx/>
              <a:buNone/>
            </a:pPr>
            <a:r>
              <a:rPr lang="en-IN" altLang="en-US" sz="1600">
                <a:latin typeface="Times New Roman" pitchFamily="16" charset="0"/>
              </a:rPr>
              <a:t>path of main Makefile and </a:t>
            </a:r>
          </a:p>
          <a:p>
            <a:pPr algn="ctr">
              <a:lnSpc>
                <a:spcPct val="100000"/>
              </a:lnSpc>
              <a:buClrTx/>
              <a:buFontTx/>
              <a:buNone/>
            </a:pPr>
            <a:r>
              <a:rPr lang="en-IN" altLang="en-US" sz="1600">
                <a:latin typeface="Times New Roman" pitchFamily="16" charset="0"/>
              </a:rPr>
              <a:t>present working dir path</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BB8C6B2D-4DD7-442A-9F5D-3487993AB6FB}"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58A48922-CADB-4C98-BF96-9A526204038F}" type="slidenum">
              <a:rPr lang="en-GB" altLang="en-US"/>
              <a:pPr/>
              <a:t>13</a:t>
            </a:fld>
            <a:endParaRPr lang="en-GB" altLang="en-US"/>
          </a:p>
        </p:txBody>
      </p:sp>
      <p:sp>
        <p:nvSpPr>
          <p:cNvPr id="48129" name="Rectangle 1"/>
          <p:cNvSpPr>
            <a:spLocks noGrp="1" noChangeArrowheads="1"/>
          </p:cNvSpPr>
          <p:nvPr>
            <p:ph type="title"/>
          </p:nvPr>
        </p:nvSpPr>
        <p:spPr>
          <a:xfrm>
            <a:off x="674688" y="398463"/>
            <a:ext cx="8726487"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Compiling &amp; Loading the Module</a:t>
            </a:r>
          </a:p>
        </p:txBody>
      </p:sp>
      <p:sp>
        <p:nvSpPr>
          <p:cNvPr id="48130" name="Rectangle 2"/>
          <p:cNvSpPr>
            <a:spLocks noGrp="1" noChangeArrowheads="1"/>
          </p:cNvSpPr>
          <p:nvPr>
            <p:ph type="body" idx="1"/>
          </p:nvPr>
        </p:nvSpPr>
        <p:spPr>
          <a:xfrm>
            <a:off x="595313" y="1468438"/>
            <a:ext cx="8804275" cy="3937000"/>
          </a:xfrm>
          <a:ln/>
        </p:spPr>
        <p:txBody>
          <a:bodyPr/>
          <a:lstStyle/>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linux</a:t>
            </a:r>
            <a:r>
              <a:rPr lang="en-GB" altLang="en-US" sz="2600" dirty="0"/>
              <a:t>:~ $ make</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linux</a:t>
            </a:r>
            <a:r>
              <a:rPr lang="en-GB" altLang="en-US" sz="2600" dirty="0"/>
              <a:t>:~ $ </a:t>
            </a:r>
            <a:r>
              <a:rPr lang="en-GB" altLang="en-US" sz="2600" dirty="0" err="1"/>
              <a:t>su</a:t>
            </a:r>
            <a:endParaRPr lang="en-GB" altLang="en-US" sz="26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linux</a:t>
            </a:r>
            <a:r>
              <a:rPr lang="en-GB" altLang="en-US" sz="2600" dirty="0"/>
              <a:t>:~ # </a:t>
            </a:r>
            <a:r>
              <a:rPr lang="en-GB" altLang="en-US" sz="2600" dirty="0" err="1"/>
              <a:t>insmod</a:t>
            </a:r>
            <a:r>
              <a:rPr lang="en-GB" altLang="en-US" sz="2600" dirty="0"/>
              <a:t> ./</a:t>
            </a:r>
            <a:r>
              <a:rPr lang="en-GB" altLang="en-US" sz="2600" dirty="0" err="1"/>
              <a:t>hello.ko</a:t>
            </a:r>
            <a:endParaRPr lang="en-GB" altLang="en-US" sz="26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linux</a:t>
            </a:r>
            <a:r>
              <a:rPr lang="en-GB" altLang="en-US" sz="2600" dirty="0"/>
              <a:t>:~ # </a:t>
            </a:r>
            <a:r>
              <a:rPr lang="en-GB" altLang="en-US" sz="2600" dirty="0" err="1"/>
              <a:t>dmesg</a:t>
            </a:r>
            <a:endParaRPr lang="en-GB" altLang="en-US" sz="26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linux</a:t>
            </a:r>
            <a:r>
              <a:rPr lang="en-GB" altLang="en-US" sz="2600" dirty="0"/>
              <a:t>:~ # </a:t>
            </a:r>
            <a:r>
              <a:rPr lang="en-GB" altLang="en-US" sz="2600" dirty="0" err="1"/>
              <a:t>lsmod</a:t>
            </a:r>
            <a:endParaRPr lang="en-GB" altLang="en-US" sz="26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linux</a:t>
            </a:r>
            <a:r>
              <a:rPr lang="en-GB" altLang="en-US" sz="2600" dirty="0"/>
              <a:t>:~ #  </a:t>
            </a:r>
            <a:r>
              <a:rPr lang="en-GB" altLang="en-US" sz="2600" dirty="0" err="1"/>
              <a:t>rmmod</a:t>
            </a:r>
            <a:r>
              <a:rPr lang="en-GB" altLang="en-US" sz="2600" dirty="0"/>
              <a:t> </a:t>
            </a:r>
            <a:r>
              <a:rPr lang="en-GB" altLang="en-US" sz="2600" dirty="0" smtClean="0"/>
              <a:t>hello</a:t>
            </a:r>
          </a:p>
          <a:p>
            <a:pPr indent="-338138">
              <a:lnSpc>
                <a:spcPct val="91000"/>
              </a:lnSpc>
              <a:spcBef>
                <a:spcPct val="0"/>
              </a:spcBef>
              <a:spcAft>
                <a:spcPts val="1425"/>
              </a:spcAft>
              <a:buClr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smtClean="0"/>
              <a:t>linux</a:t>
            </a:r>
            <a:r>
              <a:rPr lang="en-GB" altLang="en-US" sz="2600" dirty="0" smtClean="0"/>
              <a:t>:~ #  </a:t>
            </a:r>
            <a:r>
              <a:rPr lang="en-GB" altLang="en-US" sz="2600" dirty="0" err="1" smtClean="0"/>
              <a:t>dmesg</a:t>
            </a:r>
            <a:endParaRPr lang="en-GB" altLang="en-US" sz="2600" dirty="0" smtClean="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b="1"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pic>
        <p:nvPicPr>
          <p:cNvPr id="49153" name="Picture 1"/>
          <p:cNvPicPr>
            <a:picLocks noChangeAspect="1" noChangeArrowheads="1"/>
          </p:cNvPicPr>
          <p:nvPr/>
        </p:nvPicPr>
        <p:blipFill>
          <a:blip r:embed="rId3">
            <a:extLst>
              <a:ext uri="{28A0092B-C50C-407E-A947-70E740481C1C}">
                <a14:useLocalDpi xmlns:a14="http://schemas.microsoft.com/office/drawing/2010/main" val="0"/>
              </a:ext>
            </a:extLst>
          </a:blip>
          <a:srcRect b="35127"/>
          <a:stretch>
            <a:fillRect/>
          </a:stretch>
        </p:blipFill>
        <p:spPr bwMode="auto">
          <a:xfrm>
            <a:off x="179388" y="1260475"/>
            <a:ext cx="9899650" cy="5040313"/>
          </a:xfrm>
          <a:prstGeom prst="rect">
            <a:avLst/>
          </a:prstGeom>
          <a:noFill/>
          <a:ln>
            <a:noFill/>
          </a:ln>
          <a:effectLst/>
          <a:extLst>
            <a:ext uri="{909E8E84-426E-40DD-AFC4-6F175D3DCCD1}">
              <a14:hiddenFill xmlns:a14="http://schemas.microsoft.com/office/drawing/2010/main">
                <a:blipFill dpi="0" rotWithShape="0">
                  <a:blip/>
                  <a:srcRect b="35127"/>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54" name="Rectangle 2"/>
          <p:cNvSpPr>
            <a:spLocks noGrp="1" noChangeArrowheads="1"/>
          </p:cNvSpPr>
          <p:nvPr>
            <p:ph type="title"/>
          </p:nvPr>
        </p:nvSpPr>
        <p:spPr>
          <a:xfrm>
            <a:off x="674688" y="212725"/>
            <a:ext cx="8483600" cy="6445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Compilation </a:t>
            </a:r>
          </a:p>
        </p:txBody>
      </p:sp>
      <p:sp>
        <p:nvSpPr>
          <p:cNvPr id="49155" name="Oval 3"/>
          <p:cNvSpPr>
            <a:spLocks noChangeArrowheads="1"/>
          </p:cNvSpPr>
          <p:nvPr/>
        </p:nvSpPr>
        <p:spPr bwMode="auto">
          <a:xfrm>
            <a:off x="7740650" y="1800225"/>
            <a:ext cx="900113" cy="360363"/>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p:cNvSpPr>
            <a:spLocks noChangeArrowheads="1"/>
          </p:cNvSpPr>
          <p:nvPr/>
        </p:nvSpPr>
        <p:spPr bwMode="auto">
          <a:xfrm>
            <a:off x="36513" y="2484438"/>
            <a:ext cx="1944687" cy="360362"/>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p:cNvSpPr>
            <a:spLocks noChangeArrowheads="1"/>
          </p:cNvSpPr>
          <p:nvPr/>
        </p:nvSpPr>
        <p:spPr bwMode="auto">
          <a:xfrm>
            <a:off x="7091363" y="2268538"/>
            <a:ext cx="360362" cy="360362"/>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p:cNvSpPr>
            <a:spLocks noChangeArrowheads="1"/>
          </p:cNvSpPr>
          <p:nvPr/>
        </p:nvSpPr>
        <p:spPr bwMode="auto">
          <a:xfrm>
            <a:off x="7272338" y="2735263"/>
            <a:ext cx="900112" cy="360362"/>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p:cNvSpPr>
            <a:spLocks noChangeArrowheads="1"/>
          </p:cNvSpPr>
          <p:nvPr/>
        </p:nvSpPr>
        <p:spPr bwMode="auto">
          <a:xfrm>
            <a:off x="36513" y="5256213"/>
            <a:ext cx="8459787" cy="503237"/>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p:cNvSpPr>
            <a:spLocks noChangeArrowheads="1"/>
          </p:cNvSpPr>
          <p:nvPr/>
        </p:nvSpPr>
        <p:spPr bwMode="auto">
          <a:xfrm>
            <a:off x="828675" y="5327650"/>
            <a:ext cx="900113" cy="360363"/>
          </a:xfrm>
          <a:prstGeom prst="ellipse">
            <a:avLst/>
          </a:prstGeom>
          <a:noFill/>
          <a:ln w="360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pic>
        <p:nvPicPr>
          <p:cNvPr id="50177" name="Picture 1"/>
          <p:cNvPicPr>
            <a:picLocks noChangeAspect="1" noChangeArrowheads="1"/>
          </p:cNvPicPr>
          <p:nvPr/>
        </p:nvPicPr>
        <p:blipFill>
          <a:blip r:embed="rId3">
            <a:lum bright="4000"/>
            <a:extLst>
              <a:ext uri="{28A0092B-C50C-407E-A947-70E740481C1C}">
                <a14:useLocalDpi xmlns:a14="http://schemas.microsoft.com/office/drawing/2010/main" val="0"/>
              </a:ext>
            </a:extLst>
          </a:blip>
          <a:srcRect/>
          <a:stretch>
            <a:fillRect/>
          </a:stretch>
        </p:blipFill>
        <p:spPr bwMode="auto">
          <a:xfrm>
            <a:off x="3060700" y="2139950"/>
            <a:ext cx="6840538" cy="3979863"/>
          </a:xfrm>
          <a:prstGeom prst="rect">
            <a:avLst/>
          </a:prstGeom>
          <a:noFill/>
          <a:ln>
            <a:noFill/>
          </a:ln>
          <a:effectLst/>
          <a:extLst>
            <a:ext uri="{909E8E84-426E-40DD-AFC4-6F175D3DCCD1}">
              <a14:hiddenFill xmlns:a14="http://schemas.microsoft.com/office/drawing/2010/main">
                <a:blipFill dpi="0" rotWithShape="0">
                  <a:blip>
                    <a:lum bright="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8" name="Rectangle 2"/>
          <p:cNvSpPr>
            <a:spLocks noGrp="1" noChangeArrowheads="1"/>
          </p:cNvSpPr>
          <p:nvPr>
            <p:ph type="title"/>
          </p:nvPr>
        </p:nvSpPr>
        <p:spPr>
          <a:xfrm>
            <a:off x="674688" y="212725"/>
            <a:ext cx="8482012" cy="6429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Inserting our “Hello To All” module</a:t>
            </a:r>
          </a:p>
        </p:txBody>
      </p:sp>
      <p:sp>
        <p:nvSpPr>
          <p:cNvPr id="50179" name="Rectangle 3"/>
          <p:cNvSpPr>
            <a:spLocks noGrp="1" noChangeArrowheads="1"/>
          </p:cNvSpPr>
          <p:nvPr>
            <p:ph type="body" idx="1"/>
          </p:nvPr>
        </p:nvSpPr>
        <p:spPr>
          <a:xfrm>
            <a:off x="287338" y="1287463"/>
            <a:ext cx="9509125" cy="4978400"/>
          </a:xfrm>
          <a:ln/>
        </p:spPr>
        <p:txBody>
          <a:bodyPr/>
          <a:lstStyle/>
          <a:p>
            <a:pPr marL="647700" indent="-647700">
              <a:buFont typeface="Times New Roman" pitchFamily="16" charset="0"/>
              <a:buChar char="•"/>
              <a:tabLst>
                <a:tab pos="647700" algn="l"/>
                <a:tab pos="752475" algn="l"/>
                <a:tab pos="1201738" algn="l"/>
                <a:tab pos="1651000" algn="l"/>
                <a:tab pos="2100263" algn="l"/>
                <a:tab pos="2549525" algn="l"/>
                <a:tab pos="2998788" algn="l"/>
                <a:tab pos="3448050" algn="l"/>
                <a:tab pos="3897313" algn="l"/>
                <a:tab pos="4346575" algn="l"/>
                <a:tab pos="4795838" algn="l"/>
                <a:tab pos="5245100" algn="l"/>
                <a:tab pos="5694363" algn="l"/>
                <a:tab pos="6143625" algn="l"/>
                <a:tab pos="6592888" algn="l"/>
                <a:tab pos="7042150" algn="l"/>
                <a:tab pos="7491413" algn="l"/>
                <a:tab pos="7940675" algn="l"/>
                <a:tab pos="8389938" algn="l"/>
                <a:tab pos="8839200" algn="l"/>
                <a:tab pos="9288463" algn="l"/>
                <a:tab pos="9410700" algn="l"/>
              </a:tabLst>
            </a:pPr>
            <a:r>
              <a:rPr lang="en-IN" altLang="en-US"/>
              <a:t>To insert modules commands are : insmod and modprobe</a:t>
            </a:r>
          </a:p>
          <a:p>
            <a:pPr marL="647700" indent="-647700">
              <a:spcBef>
                <a:spcPts val="600"/>
              </a:spcBef>
              <a:buClrTx/>
              <a:buFontTx/>
              <a:buNone/>
              <a:tabLst>
                <a:tab pos="647700" algn="l"/>
                <a:tab pos="752475" algn="l"/>
                <a:tab pos="1201738" algn="l"/>
                <a:tab pos="1651000" algn="l"/>
                <a:tab pos="2100263" algn="l"/>
                <a:tab pos="2549525" algn="l"/>
                <a:tab pos="2998788" algn="l"/>
                <a:tab pos="3448050" algn="l"/>
                <a:tab pos="3897313" algn="l"/>
                <a:tab pos="4346575" algn="l"/>
                <a:tab pos="4795838" algn="l"/>
                <a:tab pos="5245100" algn="l"/>
                <a:tab pos="5694363" algn="l"/>
                <a:tab pos="6143625" algn="l"/>
                <a:tab pos="6592888" algn="l"/>
                <a:tab pos="7042150" algn="l"/>
                <a:tab pos="7491413" algn="l"/>
                <a:tab pos="7940675" algn="l"/>
                <a:tab pos="8389938" algn="l"/>
                <a:tab pos="8839200" algn="l"/>
                <a:tab pos="9288463" algn="l"/>
                <a:tab pos="9410700" algn="l"/>
              </a:tabLst>
            </a:pPr>
            <a:endParaRPr lang="en-IN" altLang="en-US"/>
          </a:p>
        </p:txBody>
      </p:sp>
      <p:sp>
        <p:nvSpPr>
          <p:cNvPr id="50180" name="AutoShape 4"/>
          <p:cNvSpPr>
            <a:spLocks noChangeArrowheads="1"/>
          </p:cNvSpPr>
          <p:nvPr/>
        </p:nvSpPr>
        <p:spPr bwMode="auto">
          <a:xfrm>
            <a:off x="4763" y="1800225"/>
            <a:ext cx="3419475" cy="4500563"/>
          </a:xfrm>
          <a:prstGeom prst="verticalScroll">
            <a:avLst>
              <a:gd name="adj" fmla="val 12500"/>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81" name="Text Box 5"/>
          <p:cNvSpPr txBox="1">
            <a:spLocks noChangeArrowheads="1"/>
          </p:cNvSpPr>
          <p:nvPr/>
        </p:nvSpPr>
        <p:spPr bwMode="auto">
          <a:xfrm>
            <a:off x="360363" y="2160588"/>
            <a:ext cx="2339975"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dmesg -c is for clearing</a:t>
            </a:r>
          </a:p>
          <a:p>
            <a:pPr algn="ctr">
              <a:lnSpc>
                <a:spcPct val="100000"/>
              </a:lnSpc>
              <a:buClrTx/>
              <a:buFontTx/>
              <a:buNone/>
            </a:pPr>
            <a:r>
              <a:rPr lang="en-IN" altLang="en-US" sz="1500">
                <a:solidFill>
                  <a:srgbClr val="FF0000"/>
                </a:solidFill>
                <a:latin typeface="Times New Roman" pitchFamily="16" charset="0"/>
              </a:rPr>
              <a:t>the kernel log messages</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insmod is used to insert </a:t>
            </a:r>
          </a:p>
          <a:p>
            <a:pPr algn="ctr">
              <a:lnSpc>
                <a:spcPct val="100000"/>
              </a:lnSpc>
              <a:buClrTx/>
              <a:buFontTx/>
              <a:buNone/>
            </a:pPr>
            <a:r>
              <a:rPr lang="en-IN" altLang="en-US" sz="1500">
                <a:solidFill>
                  <a:srgbClr val="FF0000"/>
                </a:solidFill>
                <a:latin typeface="Times New Roman" pitchFamily="16" charset="0"/>
              </a:rPr>
              <a:t>our kernel module (.ko) into kernel space</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Output can be seen from </a:t>
            </a:r>
          </a:p>
          <a:p>
            <a:pPr algn="ctr">
              <a:lnSpc>
                <a:spcPct val="100000"/>
              </a:lnSpc>
              <a:buClrTx/>
              <a:buFontTx/>
              <a:buNone/>
            </a:pPr>
            <a:r>
              <a:rPr lang="en-IN" altLang="en-US" sz="1500">
                <a:solidFill>
                  <a:srgbClr val="FF0000"/>
                </a:solidFill>
                <a:latin typeface="Times New Roman" pitchFamily="16" charset="0"/>
              </a:rPr>
              <a:t>kernel log messages which can be seen using dmesg command</a:t>
            </a:r>
          </a:p>
          <a:p>
            <a:pPr algn="ctr">
              <a:lnSpc>
                <a:spcPct val="100000"/>
              </a:lnSpc>
              <a:buClrTx/>
              <a:buFontTx/>
              <a:buNone/>
            </a:pPr>
            <a:endParaRPr lang="en-IN" altLang="en-US" sz="1500">
              <a:solidFill>
                <a:srgbClr val="FF0000"/>
              </a:solidFill>
              <a:latin typeface="Times New Roman" pitchFamily="16" charset="0"/>
            </a:endParaRPr>
          </a:p>
          <a:p>
            <a:pPr algn="ctr">
              <a:buClrTx/>
              <a:buFontTx/>
              <a:buNone/>
            </a:pPr>
            <a:r>
              <a:rPr lang="en-IN" altLang="en-US" sz="1500">
                <a:solidFill>
                  <a:srgbClr val="FF0000"/>
                </a:solidFill>
                <a:latin typeface="Century Schoolbook L" pitchFamily="16" charset="0"/>
              </a:rPr>
              <a:t>l</a:t>
            </a:r>
            <a:r>
              <a:rPr lang="en-IN" altLang="en-US" sz="1500">
                <a:solidFill>
                  <a:srgbClr val="FF0000"/>
                </a:solidFill>
                <a:latin typeface="Times New Roman" pitchFamily="16" charset="0"/>
              </a:rPr>
              <a:t>smod: To see our module is inserted in kernel</a:t>
            </a:r>
          </a:p>
        </p:txBody>
      </p:sp>
      <p:sp>
        <p:nvSpPr>
          <p:cNvPr id="50182" name="Oval 6"/>
          <p:cNvSpPr>
            <a:spLocks noChangeArrowheads="1"/>
          </p:cNvSpPr>
          <p:nvPr/>
        </p:nvSpPr>
        <p:spPr bwMode="auto">
          <a:xfrm>
            <a:off x="3060700" y="2700338"/>
            <a:ext cx="1260475" cy="539750"/>
          </a:xfrm>
          <a:prstGeom prst="ellipse">
            <a:avLst/>
          </a:prstGeom>
          <a:noFill/>
          <a:ln w="9360">
            <a:solidFill>
              <a:srgbClr val="DC2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83" name="AutoShape 7"/>
          <p:cNvSpPr>
            <a:spLocks noChangeArrowheads="1"/>
          </p:cNvSpPr>
          <p:nvPr/>
        </p:nvSpPr>
        <p:spPr bwMode="auto">
          <a:xfrm>
            <a:off x="6642100" y="3995738"/>
            <a:ext cx="2700338" cy="720725"/>
          </a:xfrm>
          <a:prstGeom prst="wedgeRoundRectCallout">
            <a:avLst>
              <a:gd name="adj1" fmla="val -78995"/>
              <a:gd name="adj2" fmla="val -6074"/>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000">
                <a:solidFill>
                  <a:srgbClr val="FF0000"/>
                </a:solidFill>
                <a:latin typeface="Times New Roman" pitchFamily="16" charset="0"/>
              </a:rPr>
              <a:t>Output message printed</a:t>
            </a:r>
          </a:p>
          <a:p>
            <a:pPr algn="ctr">
              <a:lnSpc>
                <a:spcPct val="100000"/>
              </a:lnSpc>
              <a:buClrTx/>
              <a:buFontTx/>
              <a:buNone/>
            </a:pPr>
            <a:r>
              <a:rPr lang="en-IN" altLang="en-US" sz="2000">
                <a:solidFill>
                  <a:srgbClr val="FF0000"/>
                </a:solidFill>
                <a:latin typeface="Times New Roman" pitchFamily="16" charset="0"/>
              </a:rPr>
              <a:t>by our module</a:t>
            </a:r>
          </a:p>
        </p:txBody>
      </p:sp>
      <p:sp>
        <p:nvSpPr>
          <p:cNvPr id="50184" name="Freeform 8"/>
          <p:cNvSpPr>
            <a:spLocks noChangeArrowheads="1"/>
          </p:cNvSpPr>
          <p:nvPr/>
        </p:nvSpPr>
        <p:spPr bwMode="auto">
          <a:xfrm>
            <a:off x="2879725" y="4679950"/>
            <a:ext cx="1439863" cy="2160588"/>
          </a:xfrm>
          <a:custGeom>
            <a:avLst/>
            <a:gdLst>
              <a:gd name="T0" fmla="*/ 1861 w 3448"/>
              <a:gd name="T1" fmla="*/ 3312 h 4947"/>
              <a:gd name="T2" fmla="*/ 1556 w 3448"/>
              <a:gd name="T3" fmla="*/ 3716 h 4947"/>
              <a:gd name="T4" fmla="*/ 1587 w 3448"/>
              <a:gd name="T5" fmla="*/ 4268 h 4947"/>
              <a:gd name="T6" fmla="*/ 1685 w 3448"/>
              <a:gd name="T7" fmla="*/ 4587 h 4947"/>
              <a:gd name="T8" fmla="*/ 1866 w 3448"/>
              <a:gd name="T9" fmla="*/ 4559 h 4947"/>
              <a:gd name="T10" fmla="*/ 2110 w 3448"/>
              <a:gd name="T11" fmla="*/ 4582 h 4947"/>
              <a:gd name="T12" fmla="*/ 2047 w 3448"/>
              <a:gd name="T13" fmla="*/ 4403 h 4947"/>
              <a:gd name="T14" fmla="*/ 1925 w 3448"/>
              <a:gd name="T15" fmla="*/ 3905 h 4947"/>
              <a:gd name="T16" fmla="*/ 2206 w 3448"/>
              <a:gd name="T17" fmla="*/ 3449 h 4947"/>
              <a:gd name="T18" fmla="*/ 2331 w 3448"/>
              <a:gd name="T19" fmla="*/ 2979 h 4947"/>
              <a:gd name="T20" fmla="*/ 2293 w 3448"/>
              <a:gd name="T21" fmla="*/ 2779 h 4947"/>
              <a:gd name="T22" fmla="*/ 2088 w 3448"/>
              <a:gd name="T23" fmla="*/ 2824 h 4947"/>
              <a:gd name="T24" fmla="*/ 2491 w 3448"/>
              <a:gd name="T25" fmla="*/ 2722 h 4947"/>
              <a:gd name="T26" fmla="*/ 2360 w 3448"/>
              <a:gd name="T27" fmla="*/ 2734 h 4947"/>
              <a:gd name="T28" fmla="*/ 2276 w 3448"/>
              <a:gd name="T29" fmla="*/ 2738 h 4947"/>
              <a:gd name="T30" fmla="*/ 2280 w 3448"/>
              <a:gd name="T31" fmla="*/ 2766 h 4947"/>
              <a:gd name="T32" fmla="*/ 2386 w 3448"/>
              <a:gd name="T33" fmla="*/ 2888 h 4947"/>
              <a:gd name="T34" fmla="*/ 2358 w 3448"/>
              <a:gd name="T35" fmla="*/ 3481 h 4947"/>
              <a:gd name="T36" fmla="*/ 2247 w 3448"/>
              <a:gd name="T37" fmla="*/ 3896 h 4947"/>
              <a:gd name="T38" fmla="*/ 2527 w 3448"/>
              <a:gd name="T39" fmla="*/ 4647 h 4947"/>
              <a:gd name="T40" fmla="*/ 2811 w 3448"/>
              <a:gd name="T41" fmla="*/ 4928 h 4947"/>
              <a:gd name="T42" fmla="*/ 3073 w 3448"/>
              <a:gd name="T43" fmla="*/ 4825 h 4947"/>
              <a:gd name="T44" fmla="*/ 3210 w 3448"/>
              <a:gd name="T45" fmla="*/ 4819 h 4947"/>
              <a:gd name="T46" fmla="*/ 2947 w 3448"/>
              <a:gd name="T47" fmla="*/ 4621 h 4947"/>
              <a:gd name="T48" fmla="*/ 2610 w 3448"/>
              <a:gd name="T49" fmla="*/ 4122 h 4947"/>
              <a:gd name="T50" fmla="*/ 2741 w 3448"/>
              <a:gd name="T51" fmla="*/ 3307 h 4947"/>
              <a:gd name="T52" fmla="*/ 2794 w 3448"/>
              <a:gd name="T53" fmla="*/ 2877 h 4947"/>
              <a:gd name="T54" fmla="*/ 2697 w 3448"/>
              <a:gd name="T55" fmla="*/ 2707 h 4947"/>
              <a:gd name="T56" fmla="*/ 3298 w 3448"/>
              <a:gd name="T57" fmla="*/ 1325 h 4947"/>
              <a:gd name="T58" fmla="*/ 3160 w 3448"/>
              <a:gd name="T59" fmla="*/ 1269 h 4947"/>
              <a:gd name="T60" fmla="*/ 2774 w 3448"/>
              <a:gd name="T61" fmla="*/ 827 h 4947"/>
              <a:gd name="T62" fmla="*/ 2774 w 3448"/>
              <a:gd name="T63" fmla="*/ 551 h 4947"/>
              <a:gd name="T64" fmla="*/ 2221 w 3448"/>
              <a:gd name="T65" fmla="*/ 192 h 4947"/>
              <a:gd name="T66" fmla="*/ 1971 w 3448"/>
              <a:gd name="T67" fmla="*/ 246 h 4947"/>
              <a:gd name="T68" fmla="*/ 1560 w 3448"/>
              <a:gd name="T69" fmla="*/ 149 h 4947"/>
              <a:gd name="T70" fmla="*/ 1033 w 3448"/>
              <a:gd name="T71" fmla="*/ 72 h 4947"/>
              <a:gd name="T72" fmla="*/ 721 w 3448"/>
              <a:gd name="T73" fmla="*/ 613 h 4947"/>
              <a:gd name="T74" fmla="*/ 312 w 3448"/>
              <a:gd name="T75" fmla="*/ 841 h 4947"/>
              <a:gd name="T76" fmla="*/ 88 w 3448"/>
              <a:gd name="T77" fmla="*/ 1089 h 4947"/>
              <a:gd name="T78" fmla="*/ 164 w 3448"/>
              <a:gd name="T79" fmla="*/ 1725 h 4947"/>
              <a:gd name="T80" fmla="*/ 8 w 3448"/>
              <a:gd name="T81" fmla="*/ 2333 h 4947"/>
              <a:gd name="T82" fmla="*/ 292 w 3448"/>
              <a:gd name="T83" fmla="*/ 2555 h 4947"/>
              <a:gd name="T84" fmla="*/ 682 w 3448"/>
              <a:gd name="T85" fmla="*/ 2624 h 4947"/>
              <a:gd name="T86" fmla="*/ 1093 w 3448"/>
              <a:gd name="T87" fmla="*/ 2966 h 4947"/>
              <a:gd name="T88" fmla="*/ 1487 w 3448"/>
              <a:gd name="T89" fmla="*/ 3239 h 4947"/>
              <a:gd name="T90" fmla="*/ 1809 w 3448"/>
              <a:gd name="T91" fmla="*/ 3063 h 4947"/>
              <a:gd name="T92" fmla="*/ 2033 w 3448"/>
              <a:gd name="T93" fmla="*/ 2880 h 4947"/>
              <a:gd name="T94" fmla="*/ 2221 w 3448"/>
              <a:gd name="T95" fmla="*/ 2804 h 4947"/>
              <a:gd name="T96" fmla="*/ 2275 w 3448"/>
              <a:gd name="T97" fmla="*/ 2790 h 4947"/>
              <a:gd name="T98" fmla="*/ 2548 w 3448"/>
              <a:gd name="T99" fmla="*/ 2766 h 4947"/>
              <a:gd name="T100" fmla="*/ 2621 w 3448"/>
              <a:gd name="T101" fmla="*/ 2763 h 4947"/>
              <a:gd name="T102" fmla="*/ 2690 w 3448"/>
              <a:gd name="T103" fmla="*/ 2763 h 4947"/>
              <a:gd name="T104" fmla="*/ 2942 w 3448"/>
              <a:gd name="T105" fmla="*/ 2590 h 4947"/>
              <a:gd name="T106" fmla="*/ 3111 w 3448"/>
              <a:gd name="T107" fmla="*/ 2040 h 4947"/>
              <a:gd name="T108" fmla="*/ 3447 w 3448"/>
              <a:gd name="T109" fmla="*/ 1577 h 4947"/>
              <a:gd name="T110" fmla="*/ 1458 w 3448"/>
              <a:gd name="T111" fmla="*/ 2837 h 4947"/>
              <a:gd name="T112" fmla="*/ 449 w 3448"/>
              <a:gd name="T113" fmla="*/ 2134 h 4947"/>
              <a:gd name="T114" fmla="*/ 561 w 3448"/>
              <a:gd name="T115" fmla="*/ 884 h 4947"/>
              <a:gd name="T116" fmla="*/ 1700 w 3448"/>
              <a:gd name="T117" fmla="*/ 372 h 4947"/>
              <a:gd name="T118" fmla="*/ 2702 w 3448"/>
              <a:gd name="T119" fmla="*/ 1067 h 4947"/>
              <a:gd name="T120" fmla="*/ 2590 w 3448"/>
              <a:gd name="T121" fmla="*/ 2315 h 4947"/>
              <a:gd name="T122" fmla="*/ 660 w 3448"/>
              <a:gd name="T123" fmla="*/ 790 h 4947"/>
              <a:gd name="T124" fmla="*/ 2480 w 3448"/>
              <a:gd name="T125" fmla="*/ 2420 h 4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3448" h="4947">
                <a:moveTo>
                  <a:pt x="1944" y="2928"/>
                </a:moveTo>
                <a:cubicBezTo>
                  <a:pt x="1941" y="2982"/>
                  <a:pt x="1938" y="3036"/>
                  <a:pt x="1933" y="3090"/>
                </a:cubicBezTo>
                <a:cubicBezTo>
                  <a:pt x="1924" y="3131"/>
                  <a:pt x="1915" y="3172"/>
                  <a:pt x="1905" y="3214"/>
                </a:cubicBezTo>
                <a:cubicBezTo>
                  <a:pt x="1891" y="3246"/>
                  <a:pt x="1877" y="3278"/>
                  <a:pt x="1861" y="3312"/>
                </a:cubicBezTo>
                <a:cubicBezTo>
                  <a:pt x="1843" y="3340"/>
                  <a:pt x="1825" y="3368"/>
                  <a:pt x="1805" y="3398"/>
                </a:cubicBezTo>
                <a:cubicBezTo>
                  <a:pt x="1775" y="3437"/>
                  <a:pt x="1745" y="3476"/>
                  <a:pt x="1715" y="3517"/>
                </a:cubicBezTo>
                <a:cubicBezTo>
                  <a:pt x="1685" y="3548"/>
                  <a:pt x="1655" y="3579"/>
                  <a:pt x="1625" y="3612"/>
                </a:cubicBezTo>
                <a:cubicBezTo>
                  <a:pt x="1602" y="3646"/>
                  <a:pt x="1579" y="3680"/>
                  <a:pt x="1556" y="3716"/>
                </a:cubicBezTo>
                <a:cubicBezTo>
                  <a:pt x="1547" y="3766"/>
                  <a:pt x="1538" y="3816"/>
                  <a:pt x="1529" y="3868"/>
                </a:cubicBezTo>
                <a:cubicBezTo>
                  <a:pt x="1532" y="3914"/>
                  <a:pt x="1535" y="3960"/>
                  <a:pt x="1538" y="4008"/>
                </a:cubicBezTo>
                <a:cubicBezTo>
                  <a:pt x="1545" y="4052"/>
                  <a:pt x="1552" y="4096"/>
                  <a:pt x="1560" y="4141"/>
                </a:cubicBezTo>
                <a:cubicBezTo>
                  <a:pt x="1569" y="4183"/>
                  <a:pt x="1578" y="4225"/>
                  <a:pt x="1587" y="4268"/>
                </a:cubicBezTo>
                <a:cubicBezTo>
                  <a:pt x="1595" y="4309"/>
                  <a:pt x="1603" y="4350"/>
                  <a:pt x="1612" y="4393"/>
                </a:cubicBezTo>
                <a:cubicBezTo>
                  <a:pt x="1620" y="4412"/>
                  <a:pt x="1628" y="4431"/>
                  <a:pt x="1636" y="4451"/>
                </a:cubicBezTo>
                <a:cubicBezTo>
                  <a:pt x="1645" y="4475"/>
                  <a:pt x="1654" y="4499"/>
                  <a:pt x="1664" y="4524"/>
                </a:cubicBezTo>
                <a:cubicBezTo>
                  <a:pt x="1671" y="4545"/>
                  <a:pt x="1678" y="4566"/>
                  <a:pt x="1685" y="4587"/>
                </a:cubicBezTo>
                <a:cubicBezTo>
                  <a:pt x="1688" y="4596"/>
                  <a:pt x="1691" y="4605"/>
                  <a:pt x="1695" y="4614"/>
                </a:cubicBezTo>
                <a:cubicBezTo>
                  <a:pt x="1711" y="4604"/>
                  <a:pt x="1727" y="4594"/>
                  <a:pt x="1745" y="4582"/>
                </a:cubicBezTo>
                <a:cubicBezTo>
                  <a:pt x="1765" y="4577"/>
                  <a:pt x="1785" y="4572"/>
                  <a:pt x="1805" y="4565"/>
                </a:cubicBezTo>
                <a:cubicBezTo>
                  <a:pt x="1825" y="4563"/>
                  <a:pt x="1845" y="4561"/>
                  <a:pt x="1866" y="4559"/>
                </a:cubicBezTo>
                <a:cubicBezTo>
                  <a:pt x="1882" y="4559"/>
                  <a:pt x="1898" y="4559"/>
                  <a:pt x="1916" y="4559"/>
                </a:cubicBezTo>
                <a:cubicBezTo>
                  <a:pt x="1935" y="4560"/>
                  <a:pt x="1954" y="4561"/>
                  <a:pt x="1973" y="4563"/>
                </a:cubicBezTo>
                <a:cubicBezTo>
                  <a:pt x="1997" y="4566"/>
                  <a:pt x="2021" y="4569"/>
                  <a:pt x="2047" y="4573"/>
                </a:cubicBezTo>
                <a:cubicBezTo>
                  <a:pt x="2068" y="4576"/>
                  <a:pt x="2089" y="4579"/>
                  <a:pt x="2110" y="4582"/>
                </a:cubicBezTo>
                <a:cubicBezTo>
                  <a:pt x="2119" y="4583"/>
                  <a:pt x="2128" y="4584"/>
                  <a:pt x="2137" y="4587"/>
                </a:cubicBezTo>
                <a:cubicBezTo>
                  <a:pt x="2125" y="4570"/>
                  <a:pt x="2113" y="4553"/>
                  <a:pt x="2100" y="4536"/>
                </a:cubicBezTo>
                <a:cubicBezTo>
                  <a:pt x="2091" y="4515"/>
                  <a:pt x="2082" y="4494"/>
                  <a:pt x="2071" y="4472"/>
                </a:cubicBezTo>
                <a:cubicBezTo>
                  <a:pt x="2063" y="4449"/>
                  <a:pt x="2055" y="4426"/>
                  <a:pt x="2047" y="4403"/>
                </a:cubicBezTo>
                <a:cubicBezTo>
                  <a:pt x="2040" y="4382"/>
                  <a:pt x="2033" y="4361"/>
                  <a:pt x="2026" y="4338"/>
                </a:cubicBezTo>
                <a:cubicBezTo>
                  <a:pt x="2001" y="4275"/>
                  <a:pt x="1976" y="4212"/>
                  <a:pt x="1951" y="4149"/>
                </a:cubicBezTo>
                <a:cubicBezTo>
                  <a:pt x="1941" y="4103"/>
                  <a:pt x="1931" y="4057"/>
                  <a:pt x="1921" y="4009"/>
                </a:cubicBezTo>
                <a:cubicBezTo>
                  <a:pt x="1922" y="3975"/>
                  <a:pt x="1923" y="3941"/>
                  <a:pt x="1925" y="3905"/>
                </a:cubicBezTo>
                <a:cubicBezTo>
                  <a:pt x="1934" y="3879"/>
                  <a:pt x="1943" y="3853"/>
                  <a:pt x="1954" y="3825"/>
                </a:cubicBezTo>
                <a:cubicBezTo>
                  <a:pt x="1969" y="3803"/>
                  <a:pt x="1984" y="3781"/>
                  <a:pt x="1999" y="3757"/>
                </a:cubicBezTo>
                <a:cubicBezTo>
                  <a:pt x="2034" y="3705"/>
                  <a:pt x="2069" y="3653"/>
                  <a:pt x="2105" y="3599"/>
                </a:cubicBezTo>
                <a:cubicBezTo>
                  <a:pt x="2138" y="3549"/>
                  <a:pt x="2171" y="3499"/>
                  <a:pt x="2206" y="3449"/>
                </a:cubicBezTo>
                <a:cubicBezTo>
                  <a:pt x="2232" y="3398"/>
                  <a:pt x="2258" y="3347"/>
                  <a:pt x="2286" y="3294"/>
                </a:cubicBezTo>
                <a:cubicBezTo>
                  <a:pt x="2301" y="3237"/>
                  <a:pt x="2316" y="3180"/>
                  <a:pt x="2331" y="3122"/>
                </a:cubicBezTo>
                <a:cubicBezTo>
                  <a:pt x="2331" y="3100"/>
                  <a:pt x="2331" y="3078"/>
                  <a:pt x="2331" y="3054"/>
                </a:cubicBezTo>
                <a:cubicBezTo>
                  <a:pt x="2331" y="3029"/>
                  <a:pt x="2331" y="3004"/>
                  <a:pt x="2331" y="2979"/>
                </a:cubicBezTo>
                <a:cubicBezTo>
                  <a:pt x="2331" y="2953"/>
                  <a:pt x="2331" y="2927"/>
                  <a:pt x="2331" y="2899"/>
                </a:cubicBezTo>
                <a:cubicBezTo>
                  <a:pt x="2331" y="2872"/>
                  <a:pt x="2331" y="2845"/>
                  <a:pt x="2331" y="2817"/>
                </a:cubicBezTo>
                <a:cubicBezTo>
                  <a:pt x="2324" y="2811"/>
                  <a:pt x="2317" y="2805"/>
                  <a:pt x="2310" y="2797"/>
                </a:cubicBezTo>
                <a:cubicBezTo>
                  <a:pt x="2305" y="2791"/>
                  <a:pt x="2300" y="2785"/>
                  <a:pt x="2293" y="2779"/>
                </a:cubicBezTo>
                <a:cubicBezTo>
                  <a:pt x="2289" y="2775"/>
                  <a:pt x="2285" y="2771"/>
                  <a:pt x="2280" y="2766"/>
                </a:cubicBezTo>
                <a:cubicBezTo>
                  <a:pt x="2279" y="2765"/>
                  <a:pt x="2278" y="2764"/>
                  <a:pt x="2276" y="2762"/>
                </a:cubicBezTo>
                <a:cubicBezTo>
                  <a:pt x="2243" y="2770"/>
                  <a:pt x="2210" y="2778"/>
                  <a:pt x="2177" y="2788"/>
                </a:cubicBezTo>
                <a:cubicBezTo>
                  <a:pt x="2148" y="2800"/>
                  <a:pt x="2119" y="2812"/>
                  <a:pt x="2088" y="2824"/>
                </a:cubicBezTo>
                <a:cubicBezTo>
                  <a:pt x="2062" y="2839"/>
                  <a:pt x="2036" y="2854"/>
                  <a:pt x="2010" y="2870"/>
                </a:cubicBezTo>
                <a:cubicBezTo>
                  <a:pt x="1988" y="2889"/>
                  <a:pt x="1966" y="2908"/>
                  <a:pt x="1944" y="2928"/>
                </a:cubicBezTo>
                <a:close/>
                <a:moveTo>
                  <a:pt x="2635" y="2707"/>
                </a:moveTo>
                <a:cubicBezTo>
                  <a:pt x="2587" y="2712"/>
                  <a:pt x="2539" y="2717"/>
                  <a:pt x="2491" y="2722"/>
                </a:cubicBezTo>
                <a:cubicBezTo>
                  <a:pt x="2467" y="2724"/>
                  <a:pt x="2443" y="2726"/>
                  <a:pt x="2417" y="2730"/>
                </a:cubicBezTo>
                <a:cubicBezTo>
                  <a:pt x="2408" y="2731"/>
                  <a:pt x="2399" y="2732"/>
                  <a:pt x="2389" y="2733"/>
                </a:cubicBezTo>
                <a:cubicBezTo>
                  <a:pt x="2388" y="2733"/>
                  <a:pt x="2387" y="2733"/>
                  <a:pt x="2386" y="2734"/>
                </a:cubicBezTo>
                <a:cubicBezTo>
                  <a:pt x="2378" y="2734"/>
                  <a:pt x="2370" y="2734"/>
                  <a:pt x="2360" y="2734"/>
                </a:cubicBezTo>
                <a:cubicBezTo>
                  <a:pt x="2350" y="2734"/>
                  <a:pt x="2340" y="2734"/>
                  <a:pt x="2330" y="2734"/>
                </a:cubicBezTo>
                <a:cubicBezTo>
                  <a:pt x="2320" y="2734"/>
                  <a:pt x="2310" y="2734"/>
                  <a:pt x="2300" y="2734"/>
                </a:cubicBezTo>
                <a:cubicBezTo>
                  <a:pt x="2292" y="2734"/>
                  <a:pt x="2284" y="2734"/>
                  <a:pt x="2276" y="2734"/>
                </a:cubicBezTo>
                <a:cubicBezTo>
                  <a:pt x="2276" y="2735"/>
                  <a:pt x="2276" y="2736"/>
                  <a:pt x="2276" y="2738"/>
                </a:cubicBezTo>
                <a:cubicBezTo>
                  <a:pt x="2276" y="2741"/>
                  <a:pt x="2276" y="2744"/>
                  <a:pt x="2276" y="2748"/>
                </a:cubicBezTo>
                <a:cubicBezTo>
                  <a:pt x="2276" y="2751"/>
                  <a:pt x="2276" y="2754"/>
                  <a:pt x="2276" y="2757"/>
                </a:cubicBezTo>
                <a:cubicBezTo>
                  <a:pt x="2276" y="2758"/>
                  <a:pt x="2276" y="2759"/>
                  <a:pt x="2276" y="2762"/>
                </a:cubicBezTo>
                <a:cubicBezTo>
                  <a:pt x="2277" y="2763"/>
                  <a:pt x="2278" y="2764"/>
                  <a:pt x="2280" y="2766"/>
                </a:cubicBezTo>
                <a:cubicBezTo>
                  <a:pt x="2284" y="2770"/>
                  <a:pt x="2288" y="2774"/>
                  <a:pt x="2293" y="2779"/>
                </a:cubicBezTo>
                <a:cubicBezTo>
                  <a:pt x="2298" y="2785"/>
                  <a:pt x="2303" y="2791"/>
                  <a:pt x="2310" y="2797"/>
                </a:cubicBezTo>
                <a:cubicBezTo>
                  <a:pt x="2317" y="2803"/>
                  <a:pt x="2324" y="2809"/>
                  <a:pt x="2331" y="2817"/>
                </a:cubicBezTo>
                <a:cubicBezTo>
                  <a:pt x="2349" y="2840"/>
                  <a:pt x="2367" y="2863"/>
                  <a:pt x="2386" y="2888"/>
                </a:cubicBezTo>
                <a:cubicBezTo>
                  <a:pt x="2397" y="2918"/>
                  <a:pt x="2408" y="2948"/>
                  <a:pt x="2419" y="2979"/>
                </a:cubicBezTo>
                <a:cubicBezTo>
                  <a:pt x="2422" y="3019"/>
                  <a:pt x="2425" y="3059"/>
                  <a:pt x="2428" y="3099"/>
                </a:cubicBezTo>
                <a:cubicBezTo>
                  <a:pt x="2422" y="3153"/>
                  <a:pt x="2416" y="3207"/>
                  <a:pt x="2408" y="3263"/>
                </a:cubicBezTo>
                <a:cubicBezTo>
                  <a:pt x="2392" y="3335"/>
                  <a:pt x="2376" y="3407"/>
                  <a:pt x="2358" y="3481"/>
                </a:cubicBezTo>
                <a:cubicBezTo>
                  <a:pt x="2349" y="3515"/>
                  <a:pt x="2340" y="3549"/>
                  <a:pt x="2329" y="3584"/>
                </a:cubicBezTo>
                <a:cubicBezTo>
                  <a:pt x="2317" y="3618"/>
                  <a:pt x="2305" y="3652"/>
                  <a:pt x="2292" y="3688"/>
                </a:cubicBezTo>
                <a:cubicBezTo>
                  <a:pt x="2282" y="3722"/>
                  <a:pt x="2272" y="3756"/>
                  <a:pt x="2260" y="3791"/>
                </a:cubicBezTo>
                <a:cubicBezTo>
                  <a:pt x="2256" y="3826"/>
                  <a:pt x="2252" y="3861"/>
                  <a:pt x="2247" y="3896"/>
                </a:cubicBezTo>
                <a:cubicBezTo>
                  <a:pt x="2252" y="3967"/>
                  <a:pt x="2257" y="4038"/>
                  <a:pt x="2263" y="4110"/>
                </a:cubicBezTo>
                <a:cubicBezTo>
                  <a:pt x="2280" y="4172"/>
                  <a:pt x="2297" y="4234"/>
                  <a:pt x="2315" y="4297"/>
                </a:cubicBezTo>
                <a:cubicBezTo>
                  <a:pt x="2344" y="4355"/>
                  <a:pt x="2373" y="4413"/>
                  <a:pt x="2402" y="4472"/>
                </a:cubicBezTo>
                <a:cubicBezTo>
                  <a:pt x="2443" y="4530"/>
                  <a:pt x="2484" y="4588"/>
                  <a:pt x="2527" y="4647"/>
                </a:cubicBezTo>
                <a:cubicBezTo>
                  <a:pt x="2581" y="4709"/>
                  <a:pt x="2635" y="4771"/>
                  <a:pt x="2690" y="4835"/>
                </a:cubicBezTo>
                <a:cubicBezTo>
                  <a:pt x="2701" y="4840"/>
                  <a:pt x="2712" y="4845"/>
                  <a:pt x="2723" y="4852"/>
                </a:cubicBezTo>
                <a:cubicBezTo>
                  <a:pt x="2738" y="4864"/>
                  <a:pt x="2753" y="4876"/>
                  <a:pt x="2770" y="4890"/>
                </a:cubicBezTo>
                <a:cubicBezTo>
                  <a:pt x="2783" y="4902"/>
                  <a:pt x="2796" y="4914"/>
                  <a:pt x="2811" y="4928"/>
                </a:cubicBezTo>
                <a:cubicBezTo>
                  <a:pt x="2817" y="4934"/>
                  <a:pt x="2823" y="4940"/>
                  <a:pt x="2829" y="4946"/>
                </a:cubicBezTo>
                <a:cubicBezTo>
                  <a:pt x="2852" y="4925"/>
                  <a:pt x="2875" y="4904"/>
                  <a:pt x="2899" y="4881"/>
                </a:cubicBezTo>
                <a:cubicBezTo>
                  <a:pt x="2927" y="4869"/>
                  <a:pt x="2955" y="4857"/>
                  <a:pt x="2983" y="4845"/>
                </a:cubicBezTo>
                <a:cubicBezTo>
                  <a:pt x="3013" y="4839"/>
                  <a:pt x="3043" y="4833"/>
                  <a:pt x="3073" y="4825"/>
                </a:cubicBezTo>
                <a:cubicBezTo>
                  <a:pt x="3102" y="4820"/>
                  <a:pt x="3131" y="4815"/>
                  <a:pt x="3161" y="4808"/>
                </a:cubicBezTo>
                <a:cubicBezTo>
                  <a:pt x="3167" y="4808"/>
                  <a:pt x="3173" y="4808"/>
                  <a:pt x="3180" y="4808"/>
                </a:cubicBezTo>
                <a:cubicBezTo>
                  <a:pt x="3186" y="4809"/>
                  <a:pt x="3192" y="4810"/>
                  <a:pt x="3198" y="4811"/>
                </a:cubicBezTo>
                <a:cubicBezTo>
                  <a:pt x="3202" y="4813"/>
                  <a:pt x="3206" y="4815"/>
                  <a:pt x="3210" y="4819"/>
                </a:cubicBezTo>
                <a:cubicBezTo>
                  <a:pt x="3211" y="4824"/>
                  <a:pt x="3212" y="4829"/>
                  <a:pt x="3215" y="4835"/>
                </a:cubicBezTo>
                <a:cubicBezTo>
                  <a:pt x="3178" y="4809"/>
                  <a:pt x="3141" y="4783"/>
                  <a:pt x="3104" y="4757"/>
                </a:cubicBezTo>
                <a:cubicBezTo>
                  <a:pt x="3076" y="4734"/>
                  <a:pt x="3048" y="4711"/>
                  <a:pt x="3018" y="4686"/>
                </a:cubicBezTo>
                <a:cubicBezTo>
                  <a:pt x="2995" y="4665"/>
                  <a:pt x="2972" y="4644"/>
                  <a:pt x="2947" y="4621"/>
                </a:cubicBezTo>
                <a:cubicBezTo>
                  <a:pt x="2926" y="4601"/>
                  <a:pt x="2905" y="4581"/>
                  <a:pt x="2884" y="4559"/>
                </a:cubicBezTo>
                <a:cubicBezTo>
                  <a:pt x="2844" y="4512"/>
                  <a:pt x="2804" y="4465"/>
                  <a:pt x="2762" y="4416"/>
                </a:cubicBezTo>
                <a:cubicBezTo>
                  <a:pt x="2731" y="4370"/>
                  <a:pt x="2700" y="4324"/>
                  <a:pt x="2668" y="4277"/>
                </a:cubicBezTo>
                <a:cubicBezTo>
                  <a:pt x="2649" y="4226"/>
                  <a:pt x="2630" y="4175"/>
                  <a:pt x="2610" y="4122"/>
                </a:cubicBezTo>
                <a:cubicBezTo>
                  <a:pt x="2606" y="4060"/>
                  <a:pt x="2602" y="3998"/>
                  <a:pt x="2596" y="3936"/>
                </a:cubicBezTo>
                <a:cubicBezTo>
                  <a:pt x="2609" y="3858"/>
                  <a:pt x="2622" y="3780"/>
                  <a:pt x="2635" y="3702"/>
                </a:cubicBezTo>
                <a:cubicBezTo>
                  <a:pt x="2654" y="3628"/>
                  <a:pt x="2673" y="3554"/>
                  <a:pt x="2694" y="3480"/>
                </a:cubicBezTo>
                <a:cubicBezTo>
                  <a:pt x="2709" y="3423"/>
                  <a:pt x="2724" y="3366"/>
                  <a:pt x="2741" y="3307"/>
                </a:cubicBezTo>
                <a:cubicBezTo>
                  <a:pt x="2751" y="3262"/>
                  <a:pt x="2761" y="3217"/>
                  <a:pt x="2773" y="3170"/>
                </a:cubicBezTo>
                <a:cubicBezTo>
                  <a:pt x="2779" y="3132"/>
                  <a:pt x="2785" y="3094"/>
                  <a:pt x="2793" y="3056"/>
                </a:cubicBezTo>
                <a:cubicBezTo>
                  <a:pt x="2795" y="3023"/>
                  <a:pt x="2797" y="2990"/>
                  <a:pt x="2800" y="2955"/>
                </a:cubicBezTo>
                <a:cubicBezTo>
                  <a:pt x="2798" y="2929"/>
                  <a:pt x="2796" y="2903"/>
                  <a:pt x="2794" y="2877"/>
                </a:cubicBezTo>
                <a:cubicBezTo>
                  <a:pt x="2789" y="2855"/>
                  <a:pt x="2784" y="2833"/>
                  <a:pt x="2779" y="2810"/>
                </a:cubicBezTo>
                <a:cubicBezTo>
                  <a:pt x="2771" y="2791"/>
                  <a:pt x="2763" y="2772"/>
                  <a:pt x="2754" y="2753"/>
                </a:cubicBezTo>
                <a:cubicBezTo>
                  <a:pt x="2742" y="2738"/>
                  <a:pt x="2730" y="2723"/>
                  <a:pt x="2718" y="2707"/>
                </a:cubicBezTo>
                <a:cubicBezTo>
                  <a:pt x="2711" y="2707"/>
                  <a:pt x="2704" y="2707"/>
                  <a:pt x="2697" y="2707"/>
                </a:cubicBezTo>
                <a:cubicBezTo>
                  <a:pt x="2690" y="2707"/>
                  <a:pt x="2683" y="2707"/>
                  <a:pt x="2676" y="2707"/>
                </a:cubicBezTo>
                <a:cubicBezTo>
                  <a:pt x="2669" y="2707"/>
                  <a:pt x="2662" y="2707"/>
                  <a:pt x="2655" y="2707"/>
                </a:cubicBezTo>
                <a:cubicBezTo>
                  <a:pt x="2649" y="2707"/>
                  <a:pt x="2643" y="2707"/>
                  <a:pt x="2635" y="2707"/>
                </a:cubicBezTo>
                <a:close/>
                <a:moveTo>
                  <a:pt x="3298" y="1325"/>
                </a:moveTo>
                <a:cubicBezTo>
                  <a:pt x="3285" y="1318"/>
                  <a:pt x="3272" y="1311"/>
                  <a:pt x="3257" y="1304"/>
                </a:cubicBezTo>
                <a:cubicBezTo>
                  <a:pt x="3245" y="1298"/>
                  <a:pt x="3233" y="1292"/>
                  <a:pt x="3219" y="1286"/>
                </a:cubicBezTo>
                <a:cubicBezTo>
                  <a:pt x="3208" y="1282"/>
                  <a:pt x="3197" y="1278"/>
                  <a:pt x="3185" y="1273"/>
                </a:cubicBezTo>
                <a:cubicBezTo>
                  <a:pt x="3177" y="1272"/>
                  <a:pt x="3169" y="1271"/>
                  <a:pt x="3160" y="1269"/>
                </a:cubicBezTo>
                <a:cubicBezTo>
                  <a:pt x="3118" y="1251"/>
                  <a:pt x="3076" y="1233"/>
                  <a:pt x="3033" y="1215"/>
                </a:cubicBezTo>
                <a:cubicBezTo>
                  <a:pt x="2994" y="1187"/>
                  <a:pt x="2955" y="1159"/>
                  <a:pt x="2914" y="1131"/>
                </a:cubicBezTo>
                <a:cubicBezTo>
                  <a:pt x="2884" y="1089"/>
                  <a:pt x="2854" y="1047"/>
                  <a:pt x="2822" y="1005"/>
                </a:cubicBezTo>
                <a:cubicBezTo>
                  <a:pt x="2806" y="946"/>
                  <a:pt x="2790" y="887"/>
                  <a:pt x="2774" y="827"/>
                </a:cubicBezTo>
                <a:cubicBezTo>
                  <a:pt x="2774" y="774"/>
                  <a:pt x="2774" y="721"/>
                  <a:pt x="2774" y="667"/>
                </a:cubicBezTo>
                <a:cubicBezTo>
                  <a:pt x="2774" y="640"/>
                  <a:pt x="2774" y="613"/>
                  <a:pt x="2774" y="585"/>
                </a:cubicBezTo>
                <a:cubicBezTo>
                  <a:pt x="2774" y="575"/>
                  <a:pt x="2774" y="565"/>
                  <a:pt x="2774" y="555"/>
                </a:cubicBezTo>
                <a:cubicBezTo>
                  <a:pt x="2774" y="554"/>
                  <a:pt x="2774" y="553"/>
                  <a:pt x="2774" y="551"/>
                </a:cubicBezTo>
                <a:cubicBezTo>
                  <a:pt x="2755" y="487"/>
                  <a:pt x="2736" y="423"/>
                  <a:pt x="2717" y="358"/>
                </a:cubicBezTo>
                <a:cubicBezTo>
                  <a:pt x="2678" y="318"/>
                  <a:pt x="2639" y="278"/>
                  <a:pt x="2600" y="236"/>
                </a:cubicBezTo>
                <a:cubicBezTo>
                  <a:pt x="2544" y="218"/>
                  <a:pt x="2488" y="200"/>
                  <a:pt x="2431" y="181"/>
                </a:cubicBezTo>
                <a:cubicBezTo>
                  <a:pt x="2361" y="184"/>
                  <a:pt x="2291" y="187"/>
                  <a:pt x="2221" y="192"/>
                </a:cubicBezTo>
                <a:cubicBezTo>
                  <a:pt x="2173" y="202"/>
                  <a:pt x="2125" y="212"/>
                  <a:pt x="2076" y="223"/>
                </a:cubicBezTo>
                <a:cubicBezTo>
                  <a:pt x="2052" y="228"/>
                  <a:pt x="2028" y="233"/>
                  <a:pt x="2002" y="239"/>
                </a:cubicBezTo>
                <a:cubicBezTo>
                  <a:pt x="1993" y="241"/>
                  <a:pt x="1984" y="243"/>
                  <a:pt x="1974" y="245"/>
                </a:cubicBezTo>
                <a:cubicBezTo>
                  <a:pt x="1973" y="245"/>
                  <a:pt x="1972" y="245"/>
                  <a:pt x="1971" y="246"/>
                </a:cubicBezTo>
                <a:cubicBezTo>
                  <a:pt x="1937" y="249"/>
                  <a:pt x="1903" y="252"/>
                  <a:pt x="1868" y="255"/>
                </a:cubicBezTo>
                <a:cubicBezTo>
                  <a:pt x="1839" y="252"/>
                  <a:pt x="1810" y="249"/>
                  <a:pt x="1779" y="245"/>
                </a:cubicBezTo>
                <a:cubicBezTo>
                  <a:pt x="1747" y="234"/>
                  <a:pt x="1715" y="223"/>
                  <a:pt x="1683" y="212"/>
                </a:cubicBezTo>
                <a:cubicBezTo>
                  <a:pt x="1642" y="191"/>
                  <a:pt x="1601" y="170"/>
                  <a:pt x="1560" y="149"/>
                </a:cubicBezTo>
                <a:cubicBezTo>
                  <a:pt x="1504" y="117"/>
                  <a:pt x="1448" y="85"/>
                  <a:pt x="1391" y="53"/>
                </a:cubicBezTo>
                <a:cubicBezTo>
                  <a:pt x="1353" y="36"/>
                  <a:pt x="1315" y="19"/>
                  <a:pt x="1275" y="0"/>
                </a:cubicBezTo>
                <a:cubicBezTo>
                  <a:pt x="1233" y="2"/>
                  <a:pt x="1191" y="4"/>
                  <a:pt x="1149" y="8"/>
                </a:cubicBezTo>
                <a:cubicBezTo>
                  <a:pt x="1111" y="29"/>
                  <a:pt x="1073" y="50"/>
                  <a:pt x="1033" y="72"/>
                </a:cubicBezTo>
                <a:cubicBezTo>
                  <a:pt x="1005" y="112"/>
                  <a:pt x="977" y="152"/>
                  <a:pt x="949" y="192"/>
                </a:cubicBezTo>
                <a:cubicBezTo>
                  <a:pt x="921" y="257"/>
                  <a:pt x="893" y="322"/>
                  <a:pt x="863" y="387"/>
                </a:cubicBezTo>
                <a:cubicBezTo>
                  <a:pt x="840" y="431"/>
                  <a:pt x="817" y="475"/>
                  <a:pt x="793" y="521"/>
                </a:cubicBezTo>
                <a:cubicBezTo>
                  <a:pt x="769" y="551"/>
                  <a:pt x="745" y="581"/>
                  <a:pt x="721" y="613"/>
                </a:cubicBezTo>
                <a:cubicBezTo>
                  <a:pt x="691" y="635"/>
                  <a:pt x="661" y="657"/>
                  <a:pt x="631" y="681"/>
                </a:cubicBezTo>
                <a:cubicBezTo>
                  <a:pt x="590" y="702"/>
                  <a:pt x="549" y="723"/>
                  <a:pt x="506" y="745"/>
                </a:cubicBezTo>
                <a:cubicBezTo>
                  <a:pt x="464" y="766"/>
                  <a:pt x="422" y="787"/>
                  <a:pt x="378" y="808"/>
                </a:cubicBezTo>
                <a:cubicBezTo>
                  <a:pt x="356" y="819"/>
                  <a:pt x="334" y="830"/>
                  <a:pt x="312" y="841"/>
                </a:cubicBezTo>
                <a:cubicBezTo>
                  <a:pt x="304" y="845"/>
                  <a:pt x="296" y="849"/>
                  <a:pt x="288" y="853"/>
                </a:cubicBezTo>
                <a:cubicBezTo>
                  <a:pt x="287" y="853"/>
                  <a:pt x="286" y="853"/>
                  <a:pt x="285" y="855"/>
                </a:cubicBezTo>
                <a:cubicBezTo>
                  <a:pt x="244" y="891"/>
                  <a:pt x="203" y="927"/>
                  <a:pt x="161" y="964"/>
                </a:cubicBezTo>
                <a:cubicBezTo>
                  <a:pt x="137" y="1005"/>
                  <a:pt x="113" y="1046"/>
                  <a:pt x="88" y="1089"/>
                </a:cubicBezTo>
                <a:cubicBezTo>
                  <a:pt x="83" y="1137"/>
                  <a:pt x="78" y="1185"/>
                  <a:pt x="71" y="1235"/>
                </a:cubicBezTo>
                <a:cubicBezTo>
                  <a:pt x="87" y="1292"/>
                  <a:pt x="103" y="1349"/>
                  <a:pt x="120" y="1408"/>
                </a:cubicBezTo>
                <a:cubicBezTo>
                  <a:pt x="133" y="1456"/>
                  <a:pt x="146" y="1504"/>
                  <a:pt x="161" y="1554"/>
                </a:cubicBezTo>
                <a:cubicBezTo>
                  <a:pt x="162" y="1611"/>
                  <a:pt x="163" y="1668"/>
                  <a:pt x="164" y="1725"/>
                </a:cubicBezTo>
                <a:cubicBezTo>
                  <a:pt x="153" y="1782"/>
                  <a:pt x="142" y="1839"/>
                  <a:pt x="130" y="1897"/>
                </a:cubicBezTo>
                <a:cubicBezTo>
                  <a:pt x="108" y="1945"/>
                  <a:pt x="86" y="1993"/>
                  <a:pt x="64" y="2043"/>
                </a:cubicBezTo>
                <a:cubicBezTo>
                  <a:pt x="43" y="2092"/>
                  <a:pt x="22" y="2141"/>
                  <a:pt x="0" y="2191"/>
                </a:cubicBezTo>
                <a:cubicBezTo>
                  <a:pt x="2" y="2238"/>
                  <a:pt x="4" y="2285"/>
                  <a:pt x="8" y="2333"/>
                </a:cubicBezTo>
                <a:cubicBezTo>
                  <a:pt x="31" y="2373"/>
                  <a:pt x="54" y="2413"/>
                  <a:pt x="79" y="2455"/>
                </a:cubicBezTo>
                <a:cubicBezTo>
                  <a:pt x="120" y="2484"/>
                  <a:pt x="161" y="2513"/>
                  <a:pt x="202" y="2542"/>
                </a:cubicBezTo>
                <a:cubicBezTo>
                  <a:pt x="213" y="2543"/>
                  <a:pt x="224" y="2544"/>
                  <a:pt x="236" y="2546"/>
                </a:cubicBezTo>
                <a:cubicBezTo>
                  <a:pt x="254" y="2549"/>
                  <a:pt x="272" y="2552"/>
                  <a:pt x="292" y="2555"/>
                </a:cubicBezTo>
                <a:cubicBezTo>
                  <a:pt x="313" y="2558"/>
                  <a:pt x="334" y="2561"/>
                  <a:pt x="357" y="2564"/>
                </a:cubicBezTo>
                <a:cubicBezTo>
                  <a:pt x="379" y="2565"/>
                  <a:pt x="401" y="2566"/>
                  <a:pt x="423" y="2569"/>
                </a:cubicBezTo>
                <a:cubicBezTo>
                  <a:pt x="462" y="2573"/>
                  <a:pt x="501" y="2577"/>
                  <a:pt x="541" y="2581"/>
                </a:cubicBezTo>
                <a:cubicBezTo>
                  <a:pt x="588" y="2595"/>
                  <a:pt x="635" y="2609"/>
                  <a:pt x="682" y="2624"/>
                </a:cubicBezTo>
                <a:cubicBezTo>
                  <a:pt x="734" y="2652"/>
                  <a:pt x="786" y="2680"/>
                  <a:pt x="839" y="2709"/>
                </a:cubicBezTo>
                <a:cubicBezTo>
                  <a:pt x="894" y="2754"/>
                  <a:pt x="949" y="2799"/>
                  <a:pt x="1004" y="2846"/>
                </a:cubicBezTo>
                <a:cubicBezTo>
                  <a:pt x="1018" y="2865"/>
                  <a:pt x="1032" y="2884"/>
                  <a:pt x="1046" y="2904"/>
                </a:cubicBezTo>
                <a:cubicBezTo>
                  <a:pt x="1061" y="2924"/>
                  <a:pt x="1076" y="2944"/>
                  <a:pt x="1093" y="2966"/>
                </a:cubicBezTo>
                <a:cubicBezTo>
                  <a:pt x="1112" y="2991"/>
                  <a:pt x="1131" y="3016"/>
                  <a:pt x="1151" y="3043"/>
                </a:cubicBezTo>
                <a:cubicBezTo>
                  <a:pt x="1175" y="3078"/>
                  <a:pt x="1199" y="3113"/>
                  <a:pt x="1225" y="3149"/>
                </a:cubicBezTo>
                <a:cubicBezTo>
                  <a:pt x="1262" y="3173"/>
                  <a:pt x="1299" y="3197"/>
                  <a:pt x="1338" y="3222"/>
                </a:cubicBezTo>
                <a:cubicBezTo>
                  <a:pt x="1387" y="3227"/>
                  <a:pt x="1436" y="3232"/>
                  <a:pt x="1487" y="3239"/>
                </a:cubicBezTo>
                <a:cubicBezTo>
                  <a:pt x="1537" y="3227"/>
                  <a:pt x="1587" y="3215"/>
                  <a:pt x="1637" y="3203"/>
                </a:cubicBezTo>
                <a:cubicBezTo>
                  <a:pt x="1674" y="3176"/>
                  <a:pt x="1711" y="3149"/>
                  <a:pt x="1750" y="3122"/>
                </a:cubicBezTo>
                <a:cubicBezTo>
                  <a:pt x="1758" y="3114"/>
                  <a:pt x="1766" y="3106"/>
                  <a:pt x="1775" y="3096"/>
                </a:cubicBezTo>
                <a:cubicBezTo>
                  <a:pt x="1786" y="3085"/>
                  <a:pt x="1797" y="3074"/>
                  <a:pt x="1809" y="3063"/>
                </a:cubicBezTo>
                <a:cubicBezTo>
                  <a:pt x="1821" y="3050"/>
                  <a:pt x="1833" y="3037"/>
                  <a:pt x="1847" y="3024"/>
                </a:cubicBezTo>
                <a:cubicBezTo>
                  <a:pt x="1861" y="3011"/>
                  <a:pt x="1875" y="2998"/>
                  <a:pt x="1889" y="2984"/>
                </a:cubicBezTo>
                <a:cubicBezTo>
                  <a:pt x="1911" y="2965"/>
                  <a:pt x="1933" y="2946"/>
                  <a:pt x="1955" y="2926"/>
                </a:cubicBezTo>
                <a:cubicBezTo>
                  <a:pt x="1981" y="2911"/>
                  <a:pt x="2007" y="2896"/>
                  <a:pt x="2033" y="2880"/>
                </a:cubicBezTo>
                <a:cubicBezTo>
                  <a:pt x="2062" y="2868"/>
                  <a:pt x="2091" y="2856"/>
                  <a:pt x="2122" y="2844"/>
                </a:cubicBezTo>
                <a:cubicBezTo>
                  <a:pt x="2155" y="2836"/>
                  <a:pt x="2188" y="2828"/>
                  <a:pt x="2221" y="2818"/>
                </a:cubicBezTo>
                <a:cubicBezTo>
                  <a:pt x="2221" y="2817"/>
                  <a:pt x="2221" y="2816"/>
                  <a:pt x="2221" y="2813"/>
                </a:cubicBezTo>
                <a:cubicBezTo>
                  <a:pt x="2221" y="2810"/>
                  <a:pt x="2221" y="2807"/>
                  <a:pt x="2221" y="2804"/>
                </a:cubicBezTo>
                <a:cubicBezTo>
                  <a:pt x="2221" y="2801"/>
                  <a:pt x="2221" y="2798"/>
                  <a:pt x="2221" y="2794"/>
                </a:cubicBezTo>
                <a:cubicBezTo>
                  <a:pt x="2221" y="2793"/>
                  <a:pt x="2221" y="2792"/>
                  <a:pt x="2221" y="2790"/>
                </a:cubicBezTo>
                <a:cubicBezTo>
                  <a:pt x="2229" y="2790"/>
                  <a:pt x="2237" y="2790"/>
                  <a:pt x="2245" y="2790"/>
                </a:cubicBezTo>
                <a:cubicBezTo>
                  <a:pt x="2255" y="2790"/>
                  <a:pt x="2265" y="2790"/>
                  <a:pt x="2275" y="2790"/>
                </a:cubicBezTo>
                <a:cubicBezTo>
                  <a:pt x="2285" y="2790"/>
                  <a:pt x="2295" y="2790"/>
                  <a:pt x="2305" y="2790"/>
                </a:cubicBezTo>
                <a:cubicBezTo>
                  <a:pt x="2313" y="2790"/>
                  <a:pt x="2321" y="2790"/>
                  <a:pt x="2331" y="2790"/>
                </a:cubicBezTo>
                <a:cubicBezTo>
                  <a:pt x="2378" y="2785"/>
                  <a:pt x="2425" y="2780"/>
                  <a:pt x="2474" y="2774"/>
                </a:cubicBezTo>
                <a:cubicBezTo>
                  <a:pt x="2498" y="2772"/>
                  <a:pt x="2522" y="2770"/>
                  <a:pt x="2548" y="2766"/>
                </a:cubicBezTo>
                <a:cubicBezTo>
                  <a:pt x="2557" y="2765"/>
                  <a:pt x="2566" y="2764"/>
                  <a:pt x="2576" y="2763"/>
                </a:cubicBezTo>
                <a:cubicBezTo>
                  <a:pt x="2577" y="2763"/>
                  <a:pt x="2578" y="2763"/>
                  <a:pt x="2580" y="2763"/>
                </a:cubicBezTo>
                <a:cubicBezTo>
                  <a:pt x="2586" y="2763"/>
                  <a:pt x="2592" y="2763"/>
                  <a:pt x="2600" y="2763"/>
                </a:cubicBezTo>
                <a:cubicBezTo>
                  <a:pt x="2607" y="2763"/>
                  <a:pt x="2614" y="2763"/>
                  <a:pt x="2621" y="2763"/>
                </a:cubicBezTo>
                <a:cubicBezTo>
                  <a:pt x="2628" y="2763"/>
                  <a:pt x="2635" y="2763"/>
                  <a:pt x="2642" y="2763"/>
                </a:cubicBezTo>
                <a:cubicBezTo>
                  <a:pt x="2649" y="2763"/>
                  <a:pt x="2656" y="2763"/>
                  <a:pt x="2663" y="2763"/>
                </a:cubicBezTo>
                <a:cubicBezTo>
                  <a:pt x="2668" y="2763"/>
                  <a:pt x="2673" y="2763"/>
                  <a:pt x="2679" y="2763"/>
                </a:cubicBezTo>
                <a:cubicBezTo>
                  <a:pt x="2682" y="2763"/>
                  <a:pt x="2685" y="2763"/>
                  <a:pt x="2690" y="2763"/>
                </a:cubicBezTo>
                <a:cubicBezTo>
                  <a:pt x="2693" y="2763"/>
                  <a:pt x="2696" y="2763"/>
                  <a:pt x="2701" y="2763"/>
                </a:cubicBezTo>
                <a:cubicBezTo>
                  <a:pt x="2706" y="2763"/>
                  <a:pt x="2711" y="2763"/>
                  <a:pt x="2718" y="2763"/>
                </a:cubicBezTo>
                <a:cubicBezTo>
                  <a:pt x="2761" y="2738"/>
                  <a:pt x="2804" y="2713"/>
                  <a:pt x="2847" y="2686"/>
                </a:cubicBezTo>
                <a:cubicBezTo>
                  <a:pt x="2878" y="2654"/>
                  <a:pt x="2909" y="2622"/>
                  <a:pt x="2942" y="2590"/>
                </a:cubicBezTo>
                <a:cubicBezTo>
                  <a:pt x="2961" y="2554"/>
                  <a:pt x="2980" y="2518"/>
                  <a:pt x="3001" y="2482"/>
                </a:cubicBezTo>
                <a:cubicBezTo>
                  <a:pt x="3008" y="2447"/>
                  <a:pt x="3015" y="2412"/>
                  <a:pt x="3022" y="2375"/>
                </a:cubicBezTo>
                <a:cubicBezTo>
                  <a:pt x="3027" y="2310"/>
                  <a:pt x="3032" y="2245"/>
                  <a:pt x="3038" y="2180"/>
                </a:cubicBezTo>
                <a:cubicBezTo>
                  <a:pt x="3062" y="2134"/>
                  <a:pt x="3086" y="2088"/>
                  <a:pt x="3111" y="2040"/>
                </a:cubicBezTo>
                <a:cubicBezTo>
                  <a:pt x="3146" y="2006"/>
                  <a:pt x="3181" y="1972"/>
                  <a:pt x="3216" y="1936"/>
                </a:cubicBezTo>
                <a:cubicBezTo>
                  <a:pt x="3253" y="1908"/>
                  <a:pt x="3290" y="1880"/>
                  <a:pt x="3327" y="1850"/>
                </a:cubicBezTo>
                <a:cubicBezTo>
                  <a:pt x="3357" y="1809"/>
                  <a:pt x="3387" y="1768"/>
                  <a:pt x="3419" y="1725"/>
                </a:cubicBezTo>
                <a:cubicBezTo>
                  <a:pt x="3428" y="1676"/>
                  <a:pt x="3437" y="1627"/>
                  <a:pt x="3447" y="1577"/>
                </a:cubicBezTo>
                <a:cubicBezTo>
                  <a:pt x="3434" y="1530"/>
                  <a:pt x="3421" y="1483"/>
                  <a:pt x="3407" y="1434"/>
                </a:cubicBezTo>
                <a:cubicBezTo>
                  <a:pt x="3371" y="1398"/>
                  <a:pt x="3335" y="1362"/>
                  <a:pt x="3298" y="1325"/>
                </a:cubicBezTo>
                <a:close/>
                <a:moveTo>
                  <a:pt x="1788" y="2817"/>
                </a:moveTo>
                <a:cubicBezTo>
                  <a:pt x="1678" y="2823"/>
                  <a:pt x="1568" y="2829"/>
                  <a:pt x="1458" y="2837"/>
                </a:cubicBezTo>
                <a:cubicBezTo>
                  <a:pt x="1354" y="2814"/>
                  <a:pt x="1250" y="2791"/>
                  <a:pt x="1145" y="2767"/>
                </a:cubicBezTo>
                <a:cubicBezTo>
                  <a:pt x="1051" y="2718"/>
                  <a:pt x="957" y="2669"/>
                  <a:pt x="862" y="2619"/>
                </a:cubicBezTo>
                <a:cubicBezTo>
                  <a:pt x="783" y="2548"/>
                  <a:pt x="704" y="2477"/>
                  <a:pt x="625" y="2405"/>
                </a:cubicBezTo>
                <a:cubicBezTo>
                  <a:pt x="567" y="2315"/>
                  <a:pt x="509" y="2225"/>
                  <a:pt x="449" y="2134"/>
                </a:cubicBezTo>
                <a:cubicBezTo>
                  <a:pt x="417" y="2030"/>
                  <a:pt x="385" y="1926"/>
                  <a:pt x="351" y="1821"/>
                </a:cubicBezTo>
                <a:cubicBezTo>
                  <a:pt x="348" y="1708"/>
                  <a:pt x="345" y="1595"/>
                  <a:pt x="340" y="1482"/>
                </a:cubicBezTo>
                <a:cubicBezTo>
                  <a:pt x="364" y="1377"/>
                  <a:pt x="388" y="1272"/>
                  <a:pt x="413" y="1165"/>
                </a:cubicBezTo>
                <a:cubicBezTo>
                  <a:pt x="462" y="1072"/>
                  <a:pt x="511" y="979"/>
                  <a:pt x="561" y="884"/>
                </a:cubicBezTo>
                <a:cubicBezTo>
                  <a:pt x="632" y="807"/>
                  <a:pt x="703" y="730"/>
                  <a:pt x="776" y="651"/>
                </a:cubicBezTo>
                <a:cubicBezTo>
                  <a:pt x="867" y="594"/>
                  <a:pt x="958" y="537"/>
                  <a:pt x="1049" y="480"/>
                </a:cubicBezTo>
                <a:cubicBezTo>
                  <a:pt x="1157" y="448"/>
                  <a:pt x="1265" y="416"/>
                  <a:pt x="1373" y="383"/>
                </a:cubicBezTo>
                <a:cubicBezTo>
                  <a:pt x="1482" y="380"/>
                  <a:pt x="1591" y="377"/>
                  <a:pt x="1700" y="372"/>
                </a:cubicBezTo>
                <a:cubicBezTo>
                  <a:pt x="1803" y="396"/>
                  <a:pt x="1906" y="420"/>
                  <a:pt x="2010" y="444"/>
                </a:cubicBezTo>
                <a:cubicBezTo>
                  <a:pt x="2103" y="492"/>
                  <a:pt x="2196" y="540"/>
                  <a:pt x="2289" y="590"/>
                </a:cubicBezTo>
                <a:cubicBezTo>
                  <a:pt x="2367" y="660"/>
                  <a:pt x="2445" y="730"/>
                  <a:pt x="2524" y="801"/>
                </a:cubicBezTo>
                <a:cubicBezTo>
                  <a:pt x="2583" y="889"/>
                  <a:pt x="2642" y="977"/>
                  <a:pt x="2702" y="1067"/>
                </a:cubicBezTo>
                <a:cubicBezTo>
                  <a:pt x="2738" y="1171"/>
                  <a:pt x="2774" y="1275"/>
                  <a:pt x="2811" y="1379"/>
                </a:cubicBezTo>
                <a:cubicBezTo>
                  <a:pt x="2813" y="1492"/>
                  <a:pt x="2815" y="1605"/>
                  <a:pt x="2819" y="1718"/>
                </a:cubicBezTo>
                <a:cubicBezTo>
                  <a:pt x="2794" y="1823"/>
                  <a:pt x="2769" y="1928"/>
                  <a:pt x="2742" y="2034"/>
                </a:cubicBezTo>
                <a:cubicBezTo>
                  <a:pt x="2692" y="2127"/>
                  <a:pt x="2642" y="2220"/>
                  <a:pt x="2590" y="2315"/>
                </a:cubicBezTo>
                <a:cubicBezTo>
                  <a:pt x="2518" y="2392"/>
                  <a:pt x="2446" y="2469"/>
                  <a:pt x="2373" y="2548"/>
                </a:cubicBezTo>
                <a:cubicBezTo>
                  <a:pt x="2283" y="2605"/>
                  <a:pt x="2193" y="2662"/>
                  <a:pt x="2102" y="2719"/>
                </a:cubicBezTo>
                <a:cubicBezTo>
                  <a:pt x="1998" y="2751"/>
                  <a:pt x="1894" y="2783"/>
                  <a:pt x="1788" y="2817"/>
                </a:cubicBezTo>
                <a:close/>
              </a:path>
            </a:pathLst>
          </a:custGeom>
          <a:solidFill>
            <a:srgbClr val="FF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85" name="Freeform 9"/>
          <p:cNvSpPr>
            <a:spLocks noChangeArrowheads="1"/>
          </p:cNvSpPr>
          <p:nvPr/>
        </p:nvSpPr>
        <p:spPr bwMode="auto">
          <a:xfrm>
            <a:off x="3044825" y="3419475"/>
            <a:ext cx="2716213" cy="115888"/>
          </a:xfrm>
          <a:custGeom>
            <a:avLst/>
            <a:gdLst>
              <a:gd name="T0" fmla="*/ 0 w 14501"/>
              <a:gd name="T1" fmla="*/ 500 h 501"/>
              <a:gd name="T2" fmla="*/ 14500 w 14501"/>
              <a:gd name="T3" fmla="*/ 500 h 501"/>
              <a:gd name="T4" fmla="*/ 14500 w 14501"/>
              <a:gd name="T5" fmla="*/ 0 h 501"/>
            </a:gdLst>
            <a:ahLst/>
            <a:cxnLst>
              <a:cxn ang="0">
                <a:pos x="T0" y="T1"/>
              </a:cxn>
              <a:cxn ang="0">
                <a:pos x="T2" y="T3"/>
              </a:cxn>
              <a:cxn ang="0">
                <a:pos x="T4" y="T5"/>
              </a:cxn>
            </a:cxnLst>
            <a:rect l="0" t="0" r="r" b="b"/>
            <a:pathLst>
              <a:path w="14501" h="501">
                <a:moveTo>
                  <a:pt x="0" y="500"/>
                </a:moveTo>
                <a:lnTo>
                  <a:pt x="14500" y="500"/>
                </a:lnTo>
                <a:lnTo>
                  <a:pt x="14500" y="0"/>
                </a:lnTo>
              </a:path>
            </a:pathLst>
          </a:cu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pic>
        <p:nvPicPr>
          <p:cNvPr id="5120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39925"/>
            <a:ext cx="5918200" cy="3821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2" name="Rectangle 2"/>
          <p:cNvSpPr>
            <a:spLocks noGrp="1" noChangeArrowheads="1"/>
          </p:cNvSpPr>
          <p:nvPr>
            <p:ph type="title"/>
          </p:nvPr>
        </p:nvSpPr>
        <p:spPr>
          <a:xfrm>
            <a:off x="674688" y="238125"/>
            <a:ext cx="848201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Module unloading</a:t>
            </a:r>
          </a:p>
        </p:txBody>
      </p:sp>
      <p:sp>
        <p:nvSpPr>
          <p:cNvPr id="51203" name="Rectangle 3"/>
          <p:cNvSpPr>
            <a:spLocks noGrp="1" noChangeArrowheads="1"/>
          </p:cNvSpPr>
          <p:nvPr>
            <p:ph type="body" idx="1"/>
          </p:nvPr>
        </p:nvSpPr>
        <p:spPr>
          <a:xfrm>
            <a:off x="287338" y="1287463"/>
            <a:ext cx="9509125" cy="4978400"/>
          </a:xfrm>
          <a:ln/>
        </p:spPr>
        <p:txBody>
          <a:bodyPr/>
          <a:lstStyle/>
          <a:p>
            <a:pPr marL="647700" indent="-647700">
              <a:buFont typeface="Times New Roman" pitchFamily="16" charset="0"/>
              <a:buChar char="•"/>
              <a:tabLst>
                <a:tab pos="647700" algn="l"/>
                <a:tab pos="752475" algn="l"/>
                <a:tab pos="1201738" algn="l"/>
                <a:tab pos="1651000" algn="l"/>
                <a:tab pos="2100263" algn="l"/>
                <a:tab pos="2549525" algn="l"/>
                <a:tab pos="2998788" algn="l"/>
                <a:tab pos="3448050" algn="l"/>
                <a:tab pos="3897313" algn="l"/>
                <a:tab pos="4346575" algn="l"/>
                <a:tab pos="4795838" algn="l"/>
                <a:tab pos="5245100" algn="l"/>
                <a:tab pos="5694363" algn="l"/>
                <a:tab pos="6143625" algn="l"/>
                <a:tab pos="6592888" algn="l"/>
                <a:tab pos="7042150" algn="l"/>
                <a:tab pos="7491413" algn="l"/>
                <a:tab pos="7940675" algn="l"/>
                <a:tab pos="8389938" algn="l"/>
                <a:tab pos="8839200" algn="l"/>
                <a:tab pos="9288463" algn="l"/>
                <a:tab pos="9410700" algn="l"/>
              </a:tabLst>
            </a:pPr>
            <a:r>
              <a:rPr lang="en-IN" altLang="en-US"/>
              <a:t>To remove kernel module : rmmod</a:t>
            </a:r>
          </a:p>
        </p:txBody>
      </p:sp>
      <p:sp>
        <p:nvSpPr>
          <p:cNvPr id="51204" name="AutoShape 4"/>
          <p:cNvSpPr>
            <a:spLocks noChangeArrowheads="1"/>
          </p:cNvSpPr>
          <p:nvPr/>
        </p:nvSpPr>
        <p:spPr bwMode="auto">
          <a:xfrm>
            <a:off x="7199313" y="1800225"/>
            <a:ext cx="2700337" cy="4679950"/>
          </a:xfrm>
          <a:prstGeom prst="verticalScroll">
            <a:avLst>
              <a:gd name="adj" fmla="val 10542"/>
            </a:avLst>
          </a:prstGeom>
          <a:solidFill>
            <a:srgbClr val="FFFF66"/>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5" name="Text Box 5"/>
          <p:cNvSpPr txBox="1">
            <a:spLocks noChangeArrowheads="1"/>
          </p:cNvSpPr>
          <p:nvPr/>
        </p:nvSpPr>
        <p:spPr bwMode="auto">
          <a:xfrm>
            <a:off x="7559675" y="2160588"/>
            <a:ext cx="2170113"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1500">
                <a:solidFill>
                  <a:srgbClr val="FF0000"/>
                </a:solidFill>
                <a:latin typeface="Times New Roman" pitchFamily="16" charset="0"/>
              </a:rPr>
              <a:t>Root permission is </a:t>
            </a:r>
          </a:p>
          <a:p>
            <a:pPr algn="ctr">
              <a:lnSpc>
                <a:spcPct val="100000"/>
              </a:lnSpc>
              <a:buClrTx/>
              <a:buFontTx/>
              <a:buNone/>
            </a:pPr>
            <a:r>
              <a:rPr lang="en-IN" altLang="en-US" sz="1500">
                <a:solidFill>
                  <a:srgbClr val="FF0000"/>
                </a:solidFill>
                <a:latin typeface="Times New Roman" pitchFamily="16" charset="0"/>
              </a:rPr>
              <a:t>required</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rmmod and the name of your module, removes the module</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In dmesg, we can see the output printed by our exit function</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Now when you will do lsmod, our module will be missing from there.</a:t>
            </a:r>
          </a:p>
        </p:txBody>
      </p:sp>
      <p:sp>
        <p:nvSpPr>
          <p:cNvPr id="51206" name="Freeform 6"/>
          <p:cNvSpPr>
            <a:spLocks noChangeArrowheads="1"/>
          </p:cNvSpPr>
          <p:nvPr/>
        </p:nvSpPr>
        <p:spPr bwMode="auto">
          <a:xfrm flipV="1">
            <a:off x="360363" y="2160588"/>
            <a:ext cx="7019925" cy="358775"/>
          </a:xfrm>
          <a:custGeom>
            <a:avLst/>
            <a:gdLst>
              <a:gd name="T0" fmla="*/ 0 w 8001"/>
              <a:gd name="T1" fmla="*/ 1000 h 1001"/>
              <a:gd name="T2" fmla="*/ 0 w 8001"/>
              <a:gd name="T3" fmla="*/ 0 h 1001"/>
              <a:gd name="T4" fmla="*/ 8000 w 8001"/>
              <a:gd name="T5" fmla="*/ 0 h 1001"/>
            </a:gdLst>
            <a:ahLst/>
            <a:cxnLst>
              <a:cxn ang="0">
                <a:pos x="T0" y="T1"/>
              </a:cxn>
              <a:cxn ang="0">
                <a:pos x="T2" y="T3"/>
              </a:cxn>
              <a:cxn ang="0">
                <a:pos x="T4" y="T5"/>
              </a:cxn>
            </a:cxnLst>
            <a:rect l="0" t="0" r="r" b="b"/>
            <a:pathLst>
              <a:path w="8001" h="1001">
                <a:moveTo>
                  <a:pt x="0" y="1000"/>
                </a:moveTo>
                <a:lnTo>
                  <a:pt x="0" y="0"/>
                </a:lnTo>
                <a:lnTo>
                  <a:pt x="8000" y="0"/>
                </a:lnTo>
              </a:path>
            </a:pathLst>
          </a:cu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7" name="Oval 7"/>
          <p:cNvSpPr>
            <a:spLocks noChangeArrowheads="1"/>
          </p:cNvSpPr>
          <p:nvPr/>
        </p:nvSpPr>
        <p:spPr bwMode="auto">
          <a:xfrm>
            <a:off x="2519363" y="2700338"/>
            <a:ext cx="1800225" cy="720725"/>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8" name="Line 8"/>
          <p:cNvSpPr>
            <a:spLocks noChangeShapeType="1"/>
          </p:cNvSpPr>
          <p:nvPr/>
        </p:nvSpPr>
        <p:spPr bwMode="auto">
          <a:xfrm>
            <a:off x="4319588" y="3060700"/>
            <a:ext cx="3060700" cy="15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9" name="Line 9"/>
          <p:cNvSpPr>
            <a:spLocks noChangeShapeType="1"/>
          </p:cNvSpPr>
          <p:nvPr/>
        </p:nvSpPr>
        <p:spPr bwMode="auto">
          <a:xfrm>
            <a:off x="3060700" y="4859338"/>
            <a:ext cx="4319588"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0" name="Line 10"/>
          <p:cNvSpPr>
            <a:spLocks noChangeShapeType="1"/>
          </p:cNvSpPr>
          <p:nvPr/>
        </p:nvSpPr>
        <p:spPr bwMode="auto">
          <a:xfrm>
            <a:off x="5219700" y="2519363"/>
            <a:ext cx="2160588"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A4335495-1D6B-4DDF-A729-810B408C17E9}"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AD38F24B-F248-42FA-A659-3EE83DC9BC03}" type="slidenum">
              <a:rPr lang="en-GB" altLang="en-US"/>
              <a:pPr/>
              <a:t>17</a:t>
            </a:fld>
            <a:endParaRPr lang="en-GB" altLang="en-US"/>
          </a:p>
        </p:txBody>
      </p:sp>
      <p:sp>
        <p:nvSpPr>
          <p:cNvPr id="52225" name="Rectangle 1"/>
          <p:cNvSpPr>
            <a:spLocks noGrp="1" noChangeArrowheads="1"/>
          </p:cNvSpPr>
          <p:nvPr>
            <p:ph type="title"/>
          </p:nvPr>
        </p:nvSpPr>
        <p:spPr>
          <a:xfrm>
            <a:off x="674688" y="360363"/>
            <a:ext cx="8724900" cy="6302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Module Parameters</a:t>
            </a:r>
          </a:p>
        </p:txBody>
      </p:sp>
      <p:sp>
        <p:nvSpPr>
          <p:cNvPr id="52226" name="Rectangle 2"/>
          <p:cNvSpPr>
            <a:spLocks noGrp="1" noChangeArrowheads="1"/>
          </p:cNvSpPr>
          <p:nvPr>
            <p:ph type="body" idx="1"/>
          </p:nvPr>
        </p:nvSpPr>
        <p:spPr>
          <a:xfrm>
            <a:off x="595313" y="1468438"/>
            <a:ext cx="8802687" cy="4319587"/>
          </a:xfrm>
          <a:ln/>
        </p:spPr>
        <p:txBody>
          <a:bodyPr/>
          <a:lstStyle/>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Parameters may be passed to the modules during module insertion</a:t>
            </a:r>
          </a:p>
          <a:p>
            <a:pPr marL="306388" indent="-306388">
              <a:buClrTx/>
              <a:buFontTx/>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en-GB" altLang="en-US"/>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The macro </a:t>
            </a:r>
            <a:r>
              <a:rPr lang="en-GB" altLang="en-US" b="1" i="1">
                <a:solidFill>
                  <a:srgbClr val="993366"/>
                </a:solidFill>
              </a:rPr>
              <a:t>“module_param(name, type,perm)” </a:t>
            </a:r>
            <a:r>
              <a:rPr lang="en-GB" altLang="en-US"/>
              <a:t>is used to initialize the parameter at runtime. It takes 3 arguments which are the parameter name, parameter type and the permissions associated with the parameter</a:t>
            </a:r>
          </a:p>
          <a:p>
            <a:pPr marL="306388" indent="-306388">
              <a:buClrTx/>
              <a:buFontTx/>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en-GB" altLang="en-US"/>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This macro may be defined anywhere in the module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53249" name="Rectangle 1"/>
          <p:cNvSpPr>
            <a:spLocks noGrp="1" noChangeArrowheads="1"/>
          </p:cNvSpPr>
          <p:nvPr>
            <p:ph type="title"/>
          </p:nvPr>
        </p:nvSpPr>
        <p:spPr>
          <a:xfrm>
            <a:off x="674688" y="212725"/>
            <a:ext cx="8501062" cy="66198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Parameter Passing</a:t>
            </a:r>
          </a:p>
        </p:txBody>
      </p:sp>
      <p:pic>
        <p:nvPicPr>
          <p:cNvPr id="53250" name="Picture 2"/>
          <p:cNvPicPr>
            <a:picLocks noChangeAspect="1" noChangeArrowheads="1"/>
          </p:cNvPicPr>
          <p:nvPr/>
        </p:nvPicPr>
        <p:blipFill>
          <a:blip r:embed="rId3">
            <a:lum bright="4000" contrast="26000"/>
            <a:extLst>
              <a:ext uri="{28A0092B-C50C-407E-A947-70E740481C1C}">
                <a14:useLocalDpi xmlns:a14="http://schemas.microsoft.com/office/drawing/2010/main" val="0"/>
              </a:ext>
            </a:extLst>
          </a:blip>
          <a:srcRect/>
          <a:stretch>
            <a:fillRect/>
          </a:stretch>
        </p:blipFill>
        <p:spPr bwMode="auto">
          <a:xfrm>
            <a:off x="2339975" y="1260475"/>
            <a:ext cx="7740650" cy="5040313"/>
          </a:xfrm>
          <a:prstGeom prst="rect">
            <a:avLst/>
          </a:prstGeom>
          <a:noFill/>
          <a:ln>
            <a:noFill/>
          </a:ln>
          <a:effectLst/>
          <a:extLst>
            <a:ext uri="{909E8E84-426E-40DD-AFC4-6F175D3DCCD1}">
              <a14:hiddenFill xmlns:a14="http://schemas.microsoft.com/office/drawing/2010/main">
                <a:blipFill dpi="0" rotWithShape="0">
                  <a:blip>
                    <a:lum bright="4000" contrast="26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51" name="AutoShape 3"/>
          <p:cNvSpPr>
            <a:spLocks noChangeArrowheads="1"/>
          </p:cNvSpPr>
          <p:nvPr/>
        </p:nvSpPr>
        <p:spPr bwMode="auto">
          <a:xfrm>
            <a:off x="0" y="2160588"/>
            <a:ext cx="2159000" cy="1798637"/>
          </a:xfrm>
          <a:prstGeom prst="wedgeEllipseCallout">
            <a:avLst>
              <a:gd name="adj1" fmla="val 59366"/>
              <a:gd name="adj2" fmla="val 41616"/>
            </a:avLst>
          </a:prstGeom>
          <a:solidFill>
            <a:srgbClr val="FFFF66"/>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600"/>
              <a:t>This Macro is used </a:t>
            </a:r>
          </a:p>
          <a:p>
            <a:pPr algn="ctr">
              <a:buClrTx/>
              <a:buFontTx/>
              <a:buNone/>
            </a:pPr>
            <a:r>
              <a:rPr lang="en-IN" altLang="en-US" sz="1600"/>
              <a:t>to mention that these </a:t>
            </a:r>
          </a:p>
          <a:p>
            <a:pPr algn="ctr">
              <a:buClrTx/>
              <a:buFontTx/>
              <a:buNone/>
            </a:pPr>
            <a:r>
              <a:rPr lang="en-IN" altLang="en-US" sz="1600"/>
              <a:t>variables can be </a:t>
            </a:r>
          </a:p>
          <a:p>
            <a:pPr algn="ctr">
              <a:buClrTx/>
              <a:buFontTx/>
              <a:buNone/>
            </a:pPr>
            <a:r>
              <a:rPr lang="en-IN" altLang="en-US" sz="1600"/>
              <a:t>initialised from </a:t>
            </a:r>
          </a:p>
          <a:p>
            <a:pPr algn="ctr">
              <a:buClrTx/>
              <a:buFontTx/>
              <a:buNone/>
            </a:pPr>
            <a:r>
              <a:rPr lang="en-IN" altLang="en-US" sz="1600"/>
              <a:t>command line</a:t>
            </a:r>
          </a:p>
        </p:txBody>
      </p:sp>
      <p:sp>
        <p:nvSpPr>
          <p:cNvPr id="53252" name="AutoShape 4"/>
          <p:cNvSpPr>
            <a:spLocks noChangeArrowheads="1"/>
          </p:cNvSpPr>
          <p:nvPr/>
        </p:nvSpPr>
        <p:spPr bwMode="auto">
          <a:xfrm>
            <a:off x="179388" y="4319588"/>
            <a:ext cx="1800225" cy="2160587"/>
          </a:xfrm>
          <a:prstGeom prst="bracketPair">
            <a:avLst>
              <a:gd name="adj" fmla="val 17130"/>
            </a:avLst>
          </a:prstGeom>
          <a:solidFill>
            <a:srgbClr val="FFFF66"/>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3" name="Text Box 5"/>
          <p:cNvSpPr txBox="1">
            <a:spLocks noChangeArrowheads="1"/>
          </p:cNvSpPr>
          <p:nvPr/>
        </p:nvSpPr>
        <p:spPr bwMode="auto">
          <a:xfrm>
            <a:off x="179388" y="4500563"/>
            <a:ext cx="1800225" cy="1800225"/>
          </a:xfrm>
          <a:prstGeom prst="rect">
            <a:avLst/>
          </a:prstGeom>
          <a:solidFill>
            <a:srgbClr val="FFFF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sz="1500"/>
              <a:t>charp = character</a:t>
            </a:r>
          </a:p>
          <a:p>
            <a:pPr>
              <a:buClrTx/>
              <a:buFontTx/>
              <a:buNone/>
            </a:pPr>
            <a:r>
              <a:rPr lang="en-IN" altLang="en-US" sz="1500"/>
              <a:t>	     pointer</a:t>
            </a:r>
          </a:p>
          <a:p>
            <a:pPr>
              <a:buClrTx/>
              <a:buFontTx/>
              <a:buNone/>
            </a:pPr>
            <a:r>
              <a:rPr lang="en-IN" altLang="en-US" sz="1500"/>
              <a:t>bool   =    boolean</a:t>
            </a:r>
          </a:p>
          <a:p>
            <a:pPr>
              <a:buClrTx/>
              <a:buFontTx/>
              <a:buNone/>
            </a:pPr>
            <a:r>
              <a:rPr lang="en-IN" altLang="en-US" sz="1500"/>
              <a:t>invbool = inverted</a:t>
            </a:r>
          </a:p>
          <a:p>
            <a:pPr>
              <a:buClrTx/>
              <a:buFontTx/>
              <a:buNone/>
            </a:pPr>
            <a:r>
              <a:rPr lang="en-IN" altLang="en-US" sz="1500"/>
              <a:t>	      Boolean</a:t>
            </a:r>
          </a:p>
          <a:p>
            <a:pPr>
              <a:buClrTx/>
              <a:buFontTx/>
              <a:buNone/>
            </a:pPr>
            <a:r>
              <a:rPr lang="en-IN" altLang="en-US" sz="1500"/>
              <a:t>Rest are same data </a:t>
            </a:r>
          </a:p>
          <a:p>
            <a:pPr>
              <a:buClrTx/>
              <a:buFontTx/>
              <a:buNone/>
            </a:pPr>
            <a:r>
              <a:rPr lang="en-IN" altLang="en-US" sz="1500"/>
              <a:t>types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pic>
        <p:nvPicPr>
          <p:cNvPr id="54273" name="Picture 1"/>
          <p:cNvPicPr>
            <a:picLocks noChangeAspect="1" noChangeArrowheads="1"/>
          </p:cNvPicPr>
          <p:nvPr/>
        </p:nvPicPr>
        <p:blipFill>
          <a:blip r:embed="rId3">
            <a:lum bright="10000" contrast="-12000"/>
            <a:extLst>
              <a:ext uri="{28A0092B-C50C-407E-A947-70E740481C1C}">
                <a14:useLocalDpi xmlns:a14="http://schemas.microsoft.com/office/drawing/2010/main" val="0"/>
              </a:ext>
            </a:extLst>
          </a:blip>
          <a:srcRect/>
          <a:stretch>
            <a:fillRect/>
          </a:stretch>
        </p:blipFill>
        <p:spPr bwMode="auto">
          <a:xfrm>
            <a:off x="3175" y="1314450"/>
            <a:ext cx="9536113" cy="2286000"/>
          </a:xfrm>
          <a:prstGeom prst="rect">
            <a:avLst/>
          </a:prstGeom>
          <a:noFill/>
          <a:ln>
            <a:noFill/>
          </a:ln>
          <a:effectLst/>
          <a:extLst>
            <a:ext uri="{909E8E84-426E-40DD-AFC4-6F175D3DCCD1}">
              <a14:hiddenFill xmlns:a14="http://schemas.microsoft.com/office/drawing/2010/main">
                <a:blipFill dpi="0" rotWithShape="0">
                  <a:blip>
                    <a:lum bright="10000" contrast="-12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74" name="Picture 2"/>
          <p:cNvPicPr>
            <a:picLocks noChangeAspect="1" noChangeArrowheads="1"/>
          </p:cNvPicPr>
          <p:nvPr/>
        </p:nvPicPr>
        <p:blipFill>
          <a:blip r:embed="rId4">
            <a:lum bright="14000"/>
            <a:extLst>
              <a:ext uri="{28A0092B-C50C-407E-A947-70E740481C1C}">
                <a14:useLocalDpi xmlns:a14="http://schemas.microsoft.com/office/drawing/2010/main" val="0"/>
              </a:ext>
            </a:extLst>
          </a:blip>
          <a:srcRect/>
          <a:stretch>
            <a:fillRect/>
          </a:stretch>
        </p:blipFill>
        <p:spPr bwMode="auto">
          <a:xfrm>
            <a:off x="95250" y="4500563"/>
            <a:ext cx="9445625" cy="1970087"/>
          </a:xfrm>
          <a:prstGeom prst="rect">
            <a:avLst/>
          </a:prstGeom>
          <a:noFill/>
          <a:ln>
            <a:noFill/>
          </a:ln>
          <a:effectLst/>
          <a:extLst>
            <a:ext uri="{909E8E84-426E-40DD-AFC4-6F175D3DCCD1}">
              <a14:hiddenFill xmlns:a14="http://schemas.microsoft.com/office/drawing/2010/main">
                <a:blipFill dpi="0" rotWithShape="0">
                  <a:blip>
                    <a:lum bright="1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5" name="Rectangle 3"/>
          <p:cNvSpPr>
            <a:spLocks noGrp="1" noChangeArrowheads="1"/>
          </p:cNvSpPr>
          <p:nvPr>
            <p:ph type="title"/>
          </p:nvPr>
        </p:nvSpPr>
        <p:spPr>
          <a:xfrm>
            <a:off x="674688" y="247650"/>
            <a:ext cx="850106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Parameter Passing ...</a:t>
            </a:r>
          </a:p>
        </p:txBody>
      </p:sp>
      <p:sp>
        <p:nvSpPr>
          <p:cNvPr id="54276" name="Oval 4"/>
          <p:cNvSpPr>
            <a:spLocks noChangeArrowheads="1"/>
          </p:cNvSpPr>
          <p:nvPr/>
        </p:nvSpPr>
        <p:spPr bwMode="auto">
          <a:xfrm>
            <a:off x="5940425" y="2339975"/>
            <a:ext cx="1260475" cy="360363"/>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7" name="Oval 5"/>
          <p:cNvSpPr>
            <a:spLocks noChangeArrowheads="1"/>
          </p:cNvSpPr>
          <p:nvPr/>
        </p:nvSpPr>
        <p:spPr bwMode="auto">
          <a:xfrm>
            <a:off x="5040313" y="5580063"/>
            <a:ext cx="1079500" cy="360362"/>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8" name="Oval 6"/>
          <p:cNvSpPr>
            <a:spLocks noChangeArrowheads="1"/>
          </p:cNvSpPr>
          <p:nvPr/>
        </p:nvSpPr>
        <p:spPr bwMode="auto">
          <a:xfrm>
            <a:off x="7199313" y="4319588"/>
            <a:ext cx="1800225" cy="539750"/>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9" name="Text Box 7"/>
          <p:cNvSpPr txBox="1">
            <a:spLocks noChangeArrowheads="1"/>
          </p:cNvSpPr>
          <p:nvPr/>
        </p:nvSpPr>
        <p:spPr bwMode="auto">
          <a:xfrm>
            <a:off x="7019925" y="3600450"/>
            <a:ext cx="247491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0000"/>
                </a:solidFill>
              </a:rPr>
              <a:t>Passing command line</a:t>
            </a:r>
          </a:p>
          <a:p>
            <a:pPr>
              <a:buClrTx/>
              <a:buFontTx/>
              <a:buNone/>
            </a:pPr>
            <a:r>
              <a:rPr lang="en-IN" altLang="en-US">
                <a:solidFill>
                  <a:srgbClr val="FF0000"/>
                </a:solidFill>
              </a:rPr>
              <a:t>parameters</a:t>
            </a:r>
          </a:p>
        </p:txBody>
      </p:sp>
      <p:sp>
        <p:nvSpPr>
          <p:cNvPr id="54280" name="Line 8"/>
          <p:cNvSpPr>
            <a:spLocks noChangeShapeType="1"/>
          </p:cNvSpPr>
          <p:nvPr/>
        </p:nvSpPr>
        <p:spPr bwMode="auto">
          <a:xfrm flipH="1">
            <a:off x="8267700" y="4140200"/>
            <a:ext cx="204788" cy="1793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Text Box 9"/>
          <p:cNvSpPr txBox="1">
            <a:spLocks noChangeArrowheads="1"/>
          </p:cNvSpPr>
          <p:nvPr/>
        </p:nvSpPr>
        <p:spPr bwMode="auto">
          <a:xfrm>
            <a:off x="7380288" y="5040313"/>
            <a:ext cx="20351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sz="1500">
                <a:solidFill>
                  <a:srgbClr val="FF0000"/>
                </a:solidFill>
              </a:rPr>
              <a:t>charvar is a charp </a:t>
            </a:r>
          </a:p>
          <a:p>
            <a:pPr>
              <a:buClrTx/>
              <a:buFontTx/>
              <a:buNone/>
            </a:pPr>
            <a:r>
              <a:rPr lang="en-IN" altLang="en-US" sz="1500">
                <a:solidFill>
                  <a:srgbClr val="FF0000"/>
                </a:solidFill>
              </a:rPr>
              <a:t>variable we defined in</a:t>
            </a:r>
          </a:p>
          <a:p>
            <a:pPr>
              <a:buClrTx/>
              <a:buFontTx/>
              <a:buNone/>
            </a:pPr>
            <a:r>
              <a:rPr lang="en-IN" altLang="en-US" sz="1500">
                <a:solidFill>
                  <a:srgbClr val="FF0000"/>
                </a:solidFill>
              </a:rPr>
              <a:t>module</a:t>
            </a:r>
          </a:p>
        </p:txBody>
      </p:sp>
      <p:sp>
        <p:nvSpPr>
          <p:cNvPr id="54282" name="Line 10"/>
          <p:cNvSpPr>
            <a:spLocks noChangeShapeType="1"/>
          </p:cNvSpPr>
          <p:nvPr/>
        </p:nvSpPr>
        <p:spPr bwMode="auto">
          <a:xfrm flipV="1">
            <a:off x="8099425" y="4835525"/>
            <a:ext cx="179388" cy="2301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p:cNvSpPr>
            <a:spLocks noChangeShapeType="1"/>
          </p:cNvSpPr>
          <p:nvPr/>
        </p:nvSpPr>
        <p:spPr bwMode="auto">
          <a:xfrm flipH="1" flipV="1">
            <a:off x="7726363" y="1606550"/>
            <a:ext cx="746125" cy="385763"/>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Text Box 12"/>
          <p:cNvSpPr txBox="1">
            <a:spLocks noChangeArrowheads="1"/>
          </p:cNvSpPr>
          <p:nvPr/>
        </p:nvSpPr>
        <p:spPr bwMode="auto">
          <a:xfrm>
            <a:off x="8459788" y="1979613"/>
            <a:ext cx="157480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0000"/>
                </a:solidFill>
              </a:rPr>
              <a:t>No parameter</a:t>
            </a:r>
          </a:p>
        </p:txBody>
      </p:sp>
      <p:sp>
        <p:nvSpPr>
          <p:cNvPr id="54285" name="Text Box 13"/>
          <p:cNvSpPr txBox="1">
            <a:spLocks noChangeArrowheads="1"/>
          </p:cNvSpPr>
          <p:nvPr/>
        </p:nvSpPr>
        <p:spPr bwMode="auto">
          <a:xfrm>
            <a:off x="7496175" y="2339975"/>
            <a:ext cx="20431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0000"/>
                </a:solidFill>
              </a:rPr>
              <a:t>Printed local value</a:t>
            </a:r>
          </a:p>
        </p:txBody>
      </p:sp>
      <p:sp>
        <p:nvSpPr>
          <p:cNvPr id="54286" name="Line 14"/>
          <p:cNvSpPr>
            <a:spLocks noChangeShapeType="1"/>
          </p:cNvSpPr>
          <p:nvPr/>
        </p:nvSpPr>
        <p:spPr bwMode="auto">
          <a:xfrm>
            <a:off x="7199313" y="2519363"/>
            <a:ext cx="360362" cy="1587"/>
          </a:xfrm>
          <a:prstGeom prst="line">
            <a:avLst/>
          </a:prstGeom>
          <a:noFill/>
          <a:ln w="1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p:cNvSpPr>
            <a:spLocks noChangeShapeType="1"/>
          </p:cNvSpPr>
          <p:nvPr/>
        </p:nvSpPr>
        <p:spPr bwMode="auto">
          <a:xfrm>
            <a:off x="5940425" y="5937250"/>
            <a:ext cx="539750" cy="15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p:cNvSpPr txBox="1">
            <a:spLocks noChangeArrowheads="1"/>
          </p:cNvSpPr>
          <p:nvPr/>
        </p:nvSpPr>
        <p:spPr bwMode="auto">
          <a:xfrm>
            <a:off x="6545263" y="5759450"/>
            <a:ext cx="2994025"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0000"/>
                </a:solidFill>
              </a:rPr>
              <a:t>Printed command line value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791DF9A5-13C5-4137-BB66-DFC122817718}"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4701D2E6-D406-41A5-84AC-3602DAAD5A01}" type="slidenum">
              <a:rPr lang="en-GB" altLang="en-US"/>
              <a:pPr/>
              <a:t>2</a:t>
            </a:fld>
            <a:endParaRPr lang="en-GB" altLang="en-US"/>
          </a:p>
        </p:txBody>
      </p:sp>
      <p:sp>
        <p:nvSpPr>
          <p:cNvPr id="37889" name="Rectangle 1"/>
          <p:cNvSpPr>
            <a:spLocks noGrp="1" noChangeArrowheads="1"/>
          </p:cNvSpPr>
          <p:nvPr>
            <p:ph type="title"/>
          </p:nvPr>
        </p:nvSpPr>
        <p:spPr>
          <a:xfrm>
            <a:off x="674688" y="357188"/>
            <a:ext cx="8728075" cy="6778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Module Programming</a:t>
            </a:r>
          </a:p>
        </p:txBody>
      </p:sp>
      <p:sp>
        <p:nvSpPr>
          <p:cNvPr id="37890" name="Rectangle 2"/>
          <p:cNvSpPr>
            <a:spLocks noGrp="1" noChangeArrowheads="1"/>
          </p:cNvSpPr>
          <p:nvPr>
            <p:ph type="body" idx="1"/>
          </p:nvPr>
        </p:nvSpPr>
        <p:spPr>
          <a:xfrm>
            <a:off x="595313" y="1468437"/>
            <a:ext cx="8805862" cy="4597399"/>
          </a:xfrm>
          <a:ln/>
        </p:spPr>
        <p:txBody>
          <a:bodyPr/>
          <a:lstStyle/>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smtClean="0"/>
              <a:t>Kernel Space vs User Space</a:t>
            </a:r>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smtClean="0"/>
              <a:t>Module Programming</a:t>
            </a:r>
          </a:p>
          <a:p>
            <a:pPr marL="706438" lvl="1"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smtClean="0"/>
              <a:t>Module </a:t>
            </a:r>
            <a:r>
              <a:rPr lang="en-GB" altLang="en-US" dirty="0"/>
              <a:t>Initialization</a:t>
            </a:r>
          </a:p>
          <a:p>
            <a:pPr marL="706438" lvl="1"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Module De-Initialization</a:t>
            </a:r>
          </a:p>
          <a:p>
            <a:pPr marL="706438" lvl="1"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Compilation &amp; Loading a Module</a:t>
            </a:r>
          </a:p>
          <a:p>
            <a:pPr marL="706438" lvl="1"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Utilities</a:t>
            </a:r>
          </a:p>
          <a:p>
            <a:pPr marL="706438" lvl="1"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The </a:t>
            </a:r>
            <a:r>
              <a:rPr lang="en-GB" altLang="en-US" dirty="0" err="1"/>
              <a:t>Makefile</a:t>
            </a:r>
            <a:endParaRPr lang="en-GB" altLang="en-US" dirty="0"/>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Module Parameters </a:t>
            </a:r>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Kernel Symbol Table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39937" name="Rectangle 1"/>
          <p:cNvSpPr>
            <a:spLocks noGrp="1" noChangeArrowheads="1"/>
          </p:cNvSpPr>
          <p:nvPr>
            <p:ph type="title"/>
          </p:nvPr>
        </p:nvSpPr>
        <p:spPr>
          <a:xfrm>
            <a:off x="674688" y="247650"/>
            <a:ext cx="850106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smtClean="0"/>
              <a:t>Function Libraries for Modules??</a:t>
            </a:r>
            <a:endParaRPr lang="en-IN" altLang="en-US" dirty="0"/>
          </a:p>
        </p:txBody>
      </p:sp>
      <p:sp>
        <p:nvSpPr>
          <p:cNvPr id="39938" name="Rectangle 2"/>
          <p:cNvSpPr>
            <a:spLocks noGrp="1" noChangeArrowheads="1"/>
          </p:cNvSpPr>
          <p:nvPr>
            <p:ph type="body" idx="1"/>
          </p:nvPr>
        </p:nvSpPr>
        <p:spPr>
          <a:xfrm>
            <a:off x="287338" y="1287463"/>
            <a:ext cx="9528175" cy="4987925"/>
          </a:xfrm>
          <a:ln/>
        </p:spPr>
        <p:txBody>
          <a:bodyPr/>
          <a:lstStyle/>
          <a:p>
            <a:pPr marL="660400" indent="-6604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a:t>Standard C library functions cannot be used in module programming</a:t>
            </a:r>
          </a:p>
          <a:p>
            <a:pPr marL="660400" indent="-6604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a:t>Functions/Variables shared between modules have to be exported as kernel symbols into a global space</a:t>
            </a:r>
          </a:p>
          <a:p>
            <a:pPr marL="1460500" lvl="1" indent="-5461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000"/>
              <a:t>To see the symbols exported into the kernel “cat /proc/kallsyms”</a:t>
            </a:r>
          </a:p>
          <a:p>
            <a:pPr marL="1460500" lvl="1" indent="-5461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000"/>
              <a:t>printk() is one such example</a:t>
            </a:r>
          </a:p>
          <a:p>
            <a:pPr marL="660400" indent="-6604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a:t>External symbols used in a module (printk) should be resolved at runtime</a:t>
            </a:r>
          </a:p>
          <a:p>
            <a:pPr marL="660400" indent="-6604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a:t>If symbol is not found, module will not be loaded to kernel and return back with an error</a:t>
            </a:r>
          </a:p>
        </p:txBody>
      </p:sp>
    </p:spTree>
    <p:extLst>
      <p:ext uri="{BB962C8B-B14F-4D97-AF65-F5344CB8AC3E}">
        <p14:creationId xmlns:p14="http://schemas.microsoft.com/office/powerpoint/2010/main" val="193648473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idx="10"/>
          </p:nvPr>
        </p:nvSpPr>
        <p:spPr/>
        <p:txBody>
          <a:bodyPr/>
          <a:lstStyle/>
          <a:p>
            <a:fld id="{AEBA22EF-2A5A-4351-A85F-C7F775467282}" type="datetime1">
              <a:rPr lang="en-GB" altLang="en-US"/>
              <a:pPr/>
              <a:t>27/10/2016</a:t>
            </a:fld>
            <a:endParaRPr lang="en-GB" altLang="en-US"/>
          </a:p>
        </p:txBody>
      </p:sp>
      <p:sp>
        <p:nvSpPr>
          <p:cNvPr id="14"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15" name="Slide Number Placeholder 4"/>
          <p:cNvSpPr>
            <a:spLocks noGrp="1"/>
          </p:cNvSpPr>
          <p:nvPr>
            <p:ph type="sldNum" idx="12"/>
          </p:nvPr>
        </p:nvSpPr>
        <p:spPr/>
        <p:txBody>
          <a:bodyPr/>
          <a:lstStyle/>
          <a:p>
            <a:fld id="{7B342C06-1B38-4E2D-8729-71A13DF33915}" type="slidenum">
              <a:rPr lang="en-GB" altLang="en-US"/>
              <a:pPr/>
              <a:t>21</a:t>
            </a:fld>
            <a:endParaRPr lang="en-GB" altLang="en-US"/>
          </a:p>
        </p:txBody>
      </p:sp>
      <p:sp>
        <p:nvSpPr>
          <p:cNvPr id="55297" name="Rectangle 1"/>
          <p:cNvSpPr>
            <a:spLocks noGrp="1" noChangeArrowheads="1"/>
          </p:cNvSpPr>
          <p:nvPr>
            <p:ph type="title"/>
          </p:nvPr>
        </p:nvSpPr>
        <p:spPr>
          <a:xfrm>
            <a:off x="674688" y="357188"/>
            <a:ext cx="8724900" cy="674687"/>
          </a:xfrm>
          <a:ln/>
        </p:spPr>
        <p:txBody>
          <a:bodyPr/>
          <a:lstStyle/>
          <a:p>
            <a:pPr>
              <a:buClrTx/>
              <a:buFontTx/>
              <a:buNone/>
              <a:tabLst>
                <a:tab pos="0" algn="l"/>
                <a:tab pos="430213" algn="l"/>
                <a:tab pos="879475" algn="l"/>
                <a:tab pos="1328738" algn="l"/>
                <a:tab pos="1778000" algn="l"/>
                <a:tab pos="2227263" algn="l"/>
                <a:tab pos="2676525" algn="l"/>
                <a:tab pos="3125788" algn="l"/>
                <a:tab pos="3575050" algn="l"/>
                <a:tab pos="4024313" algn="l"/>
                <a:tab pos="4473575" algn="l"/>
                <a:tab pos="4922838" algn="l"/>
                <a:tab pos="5389563" algn="l"/>
                <a:tab pos="5821363" algn="l"/>
                <a:tab pos="6270625" algn="l"/>
                <a:tab pos="6719888" algn="l"/>
                <a:tab pos="7169150" algn="l"/>
                <a:tab pos="7618413" algn="l"/>
                <a:tab pos="8067675" algn="l"/>
                <a:tab pos="8516938" algn="l"/>
                <a:tab pos="8966200" algn="l"/>
                <a:tab pos="8967788" algn="l"/>
                <a:tab pos="9417050" algn="l"/>
                <a:tab pos="9866313" algn="l"/>
                <a:tab pos="10321925" algn="l"/>
                <a:tab pos="10779125" algn="l"/>
                <a:tab pos="10779125" algn="l"/>
                <a:tab pos="10780713" algn="l"/>
              </a:tabLst>
            </a:pPr>
            <a:r>
              <a:rPr lang="en-GB" altLang="en-US"/>
              <a:t>The Kernel Symbol Table	</a:t>
            </a:r>
          </a:p>
        </p:txBody>
      </p:sp>
      <p:sp>
        <p:nvSpPr>
          <p:cNvPr id="55298" name="Rectangle 2"/>
          <p:cNvSpPr>
            <a:spLocks noChangeArrowheads="1"/>
          </p:cNvSpPr>
          <p:nvPr/>
        </p:nvSpPr>
        <p:spPr bwMode="auto">
          <a:xfrm>
            <a:off x="1079500" y="1439863"/>
            <a:ext cx="8280400" cy="4679950"/>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299" name="Rectangle 3"/>
          <p:cNvSpPr>
            <a:spLocks noChangeArrowheads="1"/>
          </p:cNvSpPr>
          <p:nvPr/>
        </p:nvSpPr>
        <p:spPr bwMode="auto">
          <a:xfrm>
            <a:off x="1260475" y="5219700"/>
            <a:ext cx="7920038" cy="720725"/>
          </a:xfrm>
          <a:prstGeom prst="rect">
            <a:avLst/>
          </a:prstGeom>
          <a:solidFill>
            <a:srgbClr val="7DA647"/>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a:solidFill>
                  <a:srgbClr val="CCFFFF"/>
                </a:solidFill>
              </a:rPr>
              <a:t>Kernel Functions </a:t>
            </a:r>
          </a:p>
        </p:txBody>
      </p:sp>
      <p:sp>
        <p:nvSpPr>
          <p:cNvPr id="55300" name="Rectangle 4"/>
          <p:cNvSpPr>
            <a:spLocks noChangeArrowheads="1"/>
          </p:cNvSpPr>
          <p:nvPr/>
        </p:nvSpPr>
        <p:spPr bwMode="auto">
          <a:xfrm>
            <a:off x="5291138" y="4140200"/>
            <a:ext cx="3419475" cy="539750"/>
          </a:xfrm>
          <a:prstGeom prst="rect">
            <a:avLst/>
          </a:prstGeom>
          <a:solidFill>
            <a:srgbClr val="E6FF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a:t>Parport</a:t>
            </a:r>
          </a:p>
        </p:txBody>
      </p:sp>
      <p:sp>
        <p:nvSpPr>
          <p:cNvPr id="55301" name="AutoShape 5"/>
          <p:cNvSpPr>
            <a:spLocks noChangeArrowheads="1"/>
          </p:cNvSpPr>
          <p:nvPr/>
        </p:nvSpPr>
        <p:spPr bwMode="auto">
          <a:xfrm>
            <a:off x="6731000" y="4679950"/>
            <a:ext cx="539750" cy="539750"/>
          </a:xfrm>
          <a:prstGeom prst="downArrow">
            <a:avLst>
              <a:gd name="adj1" fmla="val 59769"/>
              <a:gd name="adj2" fmla="val 44306"/>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2" name="Rectangle 6"/>
          <p:cNvSpPr>
            <a:spLocks noChangeArrowheads="1"/>
          </p:cNvSpPr>
          <p:nvPr/>
        </p:nvSpPr>
        <p:spPr bwMode="auto">
          <a:xfrm>
            <a:off x="3240088" y="2879725"/>
            <a:ext cx="3419475" cy="612775"/>
          </a:xfrm>
          <a:prstGeom prst="rect">
            <a:avLst/>
          </a:prstGeom>
          <a:solidFill>
            <a:srgbClr val="E6FF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a:t>Parport_pc</a:t>
            </a:r>
          </a:p>
        </p:txBody>
      </p:sp>
      <p:sp>
        <p:nvSpPr>
          <p:cNvPr id="55303" name="Rectangle 7"/>
          <p:cNvSpPr>
            <a:spLocks noChangeArrowheads="1"/>
          </p:cNvSpPr>
          <p:nvPr/>
        </p:nvSpPr>
        <p:spPr bwMode="auto">
          <a:xfrm>
            <a:off x="1295400" y="1655763"/>
            <a:ext cx="3419475" cy="539750"/>
          </a:xfrm>
          <a:prstGeom prst="rect">
            <a:avLst/>
          </a:prstGeom>
          <a:solidFill>
            <a:srgbClr val="E6FF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a:t>lp</a:t>
            </a:r>
          </a:p>
        </p:txBody>
      </p:sp>
      <p:sp>
        <p:nvSpPr>
          <p:cNvPr id="55304" name="AutoShape 8"/>
          <p:cNvSpPr>
            <a:spLocks noChangeArrowheads="1"/>
          </p:cNvSpPr>
          <p:nvPr/>
        </p:nvSpPr>
        <p:spPr bwMode="auto">
          <a:xfrm>
            <a:off x="5688013" y="3492500"/>
            <a:ext cx="539750" cy="647700"/>
          </a:xfrm>
          <a:prstGeom prst="downArrow">
            <a:avLst>
              <a:gd name="adj1" fmla="val 59769"/>
              <a:gd name="adj2" fmla="val 53167"/>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5" name="AutoShape 9"/>
          <p:cNvSpPr>
            <a:spLocks noChangeArrowheads="1"/>
          </p:cNvSpPr>
          <p:nvPr/>
        </p:nvSpPr>
        <p:spPr bwMode="auto">
          <a:xfrm>
            <a:off x="3851275" y="2195513"/>
            <a:ext cx="539750" cy="684212"/>
          </a:xfrm>
          <a:prstGeom prst="downArrow">
            <a:avLst>
              <a:gd name="adj1" fmla="val 57769"/>
              <a:gd name="adj2" fmla="val 44749"/>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6" name="AutoShape 10"/>
          <p:cNvSpPr>
            <a:spLocks noChangeArrowheads="1"/>
          </p:cNvSpPr>
          <p:nvPr/>
        </p:nvSpPr>
        <p:spPr bwMode="auto">
          <a:xfrm>
            <a:off x="3887788" y="3492500"/>
            <a:ext cx="539750" cy="1728788"/>
          </a:xfrm>
          <a:prstGeom prst="downArrow">
            <a:avLst>
              <a:gd name="adj1" fmla="val 65361"/>
              <a:gd name="adj2" fmla="val 99351"/>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7" name="AutoShape 11"/>
          <p:cNvSpPr>
            <a:spLocks noChangeArrowheads="1"/>
          </p:cNvSpPr>
          <p:nvPr/>
        </p:nvSpPr>
        <p:spPr bwMode="auto">
          <a:xfrm>
            <a:off x="1800225" y="2195513"/>
            <a:ext cx="539750" cy="3024187"/>
          </a:xfrm>
          <a:prstGeom prst="downArrow">
            <a:avLst>
              <a:gd name="adj1" fmla="val 49639"/>
              <a:gd name="adj2" fmla="val 93512"/>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5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fill="hold" nodeType="clickEffect">
                                  <p:stCondLst>
                                    <p:cond delay="0"/>
                                  </p:stCondLst>
                                  <p:childTnLst>
                                    <p:set>
                                      <p:cBhvr additive="repl">
                                        <p:cTn id="10" dur="1" fill="hold">
                                          <p:stCondLst>
                                            <p:cond delay="0"/>
                                          </p:stCondLst>
                                        </p:cTn>
                                        <p:tgtEl>
                                          <p:spTgt spid="55300"/>
                                        </p:tgtEl>
                                        <p:attrNameLst>
                                          <p:attrName>style.visibility</p:attrName>
                                        </p:attrNameLst>
                                      </p:cBhvr>
                                      <p:to>
                                        <p:strVal val="visible"/>
                                      </p:to>
                                    </p:set>
                                    <p:animEffect transition="in" filter="dissolve">
                                      <p:cBhvr additive="repl">
                                        <p:cTn id="11" dur="500"/>
                                        <p:tgtEl>
                                          <p:spTgt spid="55300"/>
                                        </p:tgtEl>
                                      </p:cBhvr>
                                    </p:animEffect>
                                  </p:childTnLst>
                                </p:cTn>
                              </p:par>
                              <p:par>
                                <p:cTn id="12" presetID="9" presetClass="entr" fill="hold" grpId="0" nodeType="withEffect">
                                  <p:stCondLst>
                                    <p:cond delay="0"/>
                                  </p:stCondLst>
                                  <p:childTnLst>
                                    <p:set>
                                      <p:cBhvr additive="repl">
                                        <p:cTn id="13" dur="1" fill="hold">
                                          <p:stCondLst>
                                            <p:cond delay="0"/>
                                          </p:stCondLst>
                                        </p:cTn>
                                        <p:tgtEl>
                                          <p:spTgt spid="55301"/>
                                        </p:tgtEl>
                                        <p:attrNameLst>
                                          <p:attrName>style.visibility</p:attrName>
                                        </p:attrNameLst>
                                      </p:cBhvr>
                                      <p:to>
                                        <p:strVal val="visible"/>
                                      </p:to>
                                    </p:set>
                                    <p:animEffect transition="in" filter="dissolve">
                                      <p:cBhvr additive="repl">
                                        <p:cTn id="14" dur="500"/>
                                        <p:tgtEl>
                                          <p:spTgt spid="5530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fill="hold" nodeType="clickEffect">
                                  <p:stCondLst>
                                    <p:cond delay="0"/>
                                  </p:stCondLst>
                                  <p:childTnLst>
                                    <p:set>
                                      <p:cBhvr additive="repl">
                                        <p:cTn id="18" dur="1" fill="hold">
                                          <p:stCondLst>
                                            <p:cond delay="0"/>
                                          </p:stCondLst>
                                        </p:cTn>
                                        <p:tgtEl>
                                          <p:spTgt spid="55302"/>
                                        </p:tgtEl>
                                        <p:attrNameLst>
                                          <p:attrName>style.visibility</p:attrName>
                                        </p:attrNameLst>
                                      </p:cBhvr>
                                      <p:to>
                                        <p:strVal val="visible"/>
                                      </p:to>
                                    </p:set>
                                    <p:animEffect transition="in" filter="dissolve">
                                      <p:cBhvr additive="repl">
                                        <p:cTn id="19" dur="500"/>
                                        <p:tgtEl>
                                          <p:spTgt spid="55302"/>
                                        </p:tgtEl>
                                      </p:cBhvr>
                                    </p:animEffect>
                                  </p:childTnLst>
                                </p:cTn>
                              </p:par>
                              <p:par>
                                <p:cTn id="20" presetID="9" presetClass="entr" fill="hold" grpId="0" nodeType="withEffect">
                                  <p:stCondLst>
                                    <p:cond delay="0"/>
                                  </p:stCondLst>
                                  <p:childTnLst>
                                    <p:set>
                                      <p:cBhvr additive="repl">
                                        <p:cTn id="21" dur="1" fill="hold">
                                          <p:stCondLst>
                                            <p:cond delay="0"/>
                                          </p:stCondLst>
                                        </p:cTn>
                                        <p:tgtEl>
                                          <p:spTgt spid="55304"/>
                                        </p:tgtEl>
                                        <p:attrNameLst>
                                          <p:attrName>style.visibility</p:attrName>
                                        </p:attrNameLst>
                                      </p:cBhvr>
                                      <p:to>
                                        <p:strVal val="visible"/>
                                      </p:to>
                                    </p:set>
                                    <p:animEffect transition="in" filter="dissolve">
                                      <p:cBhvr additive="repl">
                                        <p:cTn id="22" dur="500"/>
                                        <p:tgtEl>
                                          <p:spTgt spid="55304"/>
                                        </p:tgtEl>
                                      </p:cBhvr>
                                    </p:animEffect>
                                  </p:childTnLst>
                                </p:cTn>
                              </p:par>
                              <p:par>
                                <p:cTn id="23" presetID="9" presetClass="entr" fill="hold" grpId="0" nodeType="withEffect">
                                  <p:stCondLst>
                                    <p:cond delay="0"/>
                                  </p:stCondLst>
                                  <p:childTnLst>
                                    <p:set>
                                      <p:cBhvr additive="repl">
                                        <p:cTn id="24" dur="1" fill="hold">
                                          <p:stCondLst>
                                            <p:cond delay="0"/>
                                          </p:stCondLst>
                                        </p:cTn>
                                        <p:tgtEl>
                                          <p:spTgt spid="55306"/>
                                        </p:tgtEl>
                                        <p:attrNameLst>
                                          <p:attrName>style.visibility</p:attrName>
                                        </p:attrNameLst>
                                      </p:cBhvr>
                                      <p:to>
                                        <p:strVal val="visible"/>
                                      </p:to>
                                    </p:set>
                                    <p:animEffect transition="in" filter="dissolve">
                                      <p:cBhvr additive="repl">
                                        <p:cTn id="25" dur="500"/>
                                        <p:tgtEl>
                                          <p:spTgt spid="553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fill="hold" nodeType="clickEffect">
                                  <p:stCondLst>
                                    <p:cond delay="0"/>
                                  </p:stCondLst>
                                  <p:childTnLst>
                                    <p:set>
                                      <p:cBhvr additive="repl">
                                        <p:cTn id="29" dur="1" fill="hold">
                                          <p:stCondLst>
                                            <p:cond delay="0"/>
                                          </p:stCondLst>
                                        </p:cTn>
                                        <p:tgtEl>
                                          <p:spTgt spid="55303"/>
                                        </p:tgtEl>
                                        <p:attrNameLst>
                                          <p:attrName>style.visibility</p:attrName>
                                        </p:attrNameLst>
                                      </p:cBhvr>
                                      <p:to>
                                        <p:strVal val="visible"/>
                                      </p:to>
                                    </p:set>
                                    <p:animEffect transition="in" filter="dissolve">
                                      <p:cBhvr additive="repl">
                                        <p:cTn id="30" dur="500"/>
                                        <p:tgtEl>
                                          <p:spTgt spid="55303"/>
                                        </p:tgtEl>
                                      </p:cBhvr>
                                    </p:animEffect>
                                  </p:childTnLst>
                                </p:cTn>
                              </p:par>
                              <p:par>
                                <p:cTn id="31" presetID="9" presetClass="entr" fill="hold" grpId="0" nodeType="withEffect">
                                  <p:stCondLst>
                                    <p:cond delay="0"/>
                                  </p:stCondLst>
                                  <p:childTnLst>
                                    <p:set>
                                      <p:cBhvr additive="repl">
                                        <p:cTn id="32" dur="1" fill="hold">
                                          <p:stCondLst>
                                            <p:cond delay="0"/>
                                          </p:stCondLst>
                                        </p:cTn>
                                        <p:tgtEl>
                                          <p:spTgt spid="55305"/>
                                        </p:tgtEl>
                                        <p:attrNameLst>
                                          <p:attrName>style.visibility</p:attrName>
                                        </p:attrNameLst>
                                      </p:cBhvr>
                                      <p:to>
                                        <p:strVal val="visible"/>
                                      </p:to>
                                    </p:set>
                                    <p:animEffect transition="in" filter="dissolve">
                                      <p:cBhvr additive="repl">
                                        <p:cTn id="33" dur="500"/>
                                        <p:tgtEl>
                                          <p:spTgt spid="55305"/>
                                        </p:tgtEl>
                                      </p:cBhvr>
                                    </p:animEffect>
                                  </p:childTnLst>
                                </p:cTn>
                              </p:par>
                              <p:par>
                                <p:cTn id="34" presetID="9" presetClass="entr" fill="hold" grpId="0" nodeType="withEffect">
                                  <p:stCondLst>
                                    <p:cond delay="0"/>
                                  </p:stCondLst>
                                  <p:childTnLst>
                                    <p:set>
                                      <p:cBhvr additive="repl">
                                        <p:cTn id="35" dur="1" fill="hold">
                                          <p:stCondLst>
                                            <p:cond delay="0"/>
                                          </p:stCondLst>
                                        </p:cTn>
                                        <p:tgtEl>
                                          <p:spTgt spid="55307"/>
                                        </p:tgtEl>
                                        <p:attrNameLst>
                                          <p:attrName>style.visibility</p:attrName>
                                        </p:attrNameLst>
                                      </p:cBhvr>
                                      <p:to>
                                        <p:strVal val="visible"/>
                                      </p:to>
                                    </p:set>
                                    <p:animEffect transition="in" filter="dissolve">
                                      <p:cBhvr additive="repl">
                                        <p:cTn id="36" dur="500"/>
                                        <p:tgtEl>
                                          <p:spTgt spid="55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P spid="55304" grpId="0" animBg="1"/>
      <p:bldP spid="55305" grpId="0" animBg="1"/>
      <p:bldP spid="55306" grpId="0" animBg="1"/>
      <p:bldP spid="5530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0012841C-2F3B-4E7D-ADBE-2C3A98E6811D}"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F4FB84BE-93E3-435C-8886-1E179D560C39}" type="slidenum">
              <a:rPr lang="en-GB" altLang="en-US"/>
              <a:pPr/>
              <a:t>22</a:t>
            </a:fld>
            <a:endParaRPr lang="en-GB" altLang="en-US"/>
          </a:p>
        </p:txBody>
      </p:sp>
      <p:sp>
        <p:nvSpPr>
          <p:cNvPr id="56321" name="Rectangle 1"/>
          <p:cNvSpPr>
            <a:spLocks noGrp="1" noChangeArrowheads="1"/>
          </p:cNvSpPr>
          <p:nvPr>
            <p:ph type="title"/>
          </p:nvPr>
        </p:nvSpPr>
        <p:spPr>
          <a:xfrm>
            <a:off x="674688" y="357188"/>
            <a:ext cx="8724900" cy="6746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The Kernel Symbol Table</a:t>
            </a:r>
          </a:p>
        </p:txBody>
      </p:sp>
      <p:sp>
        <p:nvSpPr>
          <p:cNvPr id="56322" name="Rectangle 2"/>
          <p:cNvSpPr>
            <a:spLocks noGrp="1" noChangeArrowheads="1"/>
          </p:cNvSpPr>
          <p:nvPr>
            <p:ph type="body" idx="1"/>
          </p:nvPr>
        </p:nvSpPr>
        <p:spPr>
          <a:xfrm>
            <a:off x="360363" y="1468438"/>
            <a:ext cx="9359900" cy="4319587"/>
          </a:xfrm>
          <a:ln/>
        </p:spPr>
        <p:txBody>
          <a:bodyPr/>
          <a:lstStyle/>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Global Kernel Space</a:t>
            </a:r>
          </a:p>
          <a:p>
            <a:pPr marL="306388" indent="-306388">
              <a:buClrTx/>
              <a:buFontTx/>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en-GB" altLang="en-US"/>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Modules can export services to other modules through the use of kernel macros </a:t>
            </a:r>
            <a:r>
              <a:rPr lang="en-GB" altLang="en-US" b="1" i="1">
                <a:solidFill>
                  <a:srgbClr val="993366"/>
                </a:solidFill>
              </a:rPr>
              <a:t>“EXPORT_SYMBOL(name)”</a:t>
            </a:r>
            <a:r>
              <a:rPr lang="en-GB" altLang="en-US"/>
              <a:t> which takes the name of the parameter or function as argument</a:t>
            </a:r>
          </a:p>
          <a:p>
            <a:pPr marL="306388" indent="-306388">
              <a:buClrTx/>
              <a:buFontTx/>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endParaRPr lang="en-GB" altLang="en-US"/>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This exported function may be used by other modules in requirement of similar functionality as done by the exported function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57345" name="Rectangle 1"/>
          <p:cNvSpPr>
            <a:spLocks noGrp="1" noChangeArrowheads="1"/>
          </p:cNvSpPr>
          <p:nvPr>
            <p:ph type="title"/>
          </p:nvPr>
        </p:nvSpPr>
        <p:spPr>
          <a:xfrm>
            <a:off x="674688" y="212725"/>
            <a:ext cx="8497887" cy="65881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Exporting symbol</a:t>
            </a:r>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260475"/>
            <a:ext cx="6659563" cy="5040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47" name="Rectangle 3"/>
          <p:cNvSpPr>
            <a:spLocks noChangeArrowheads="1"/>
          </p:cNvSpPr>
          <p:nvPr/>
        </p:nvSpPr>
        <p:spPr bwMode="auto">
          <a:xfrm>
            <a:off x="179388" y="2160588"/>
            <a:ext cx="2519362" cy="900112"/>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This is a simple add </a:t>
            </a:r>
          </a:p>
          <a:p>
            <a:pPr algn="ctr">
              <a:buClrTx/>
              <a:buFontTx/>
              <a:buNone/>
            </a:pPr>
            <a:r>
              <a:rPr lang="en-IN" altLang="en-US" sz="1500">
                <a:solidFill>
                  <a:srgbClr val="FF0000"/>
                </a:solidFill>
              </a:rPr>
              <a:t>function declearation </a:t>
            </a:r>
          </a:p>
          <a:p>
            <a:pPr algn="ctr">
              <a:buClrTx/>
              <a:buFontTx/>
              <a:buNone/>
            </a:pPr>
            <a:r>
              <a:rPr lang="en-IN" altLang="en-US" sz="1500">
                <a:solidFill>
                  <a:srgbClr val="FF0000"/>
                </a:solidFill>
              </a:rPr>
              <a:t>that we are going  to export</a:t>
            </a:r>
          </a:p>
        </p:txBody>
      </p:sp>
      <p:sp>
        <p:nvSpPr>
          <p:cNvPr id="57348" name="Line 4"/>
          <p:cNvSpPr>
            <a:spLocks noChangeShapeType="1"/>
          </p:cNvSpPr>
          <p:nvPr/>
        </p:nvSpPr>
        <p:spPr bwMode="auto">
          <a:xfrm>
            <a:off x="2700338" y="2700338"/>
            <a:ext cx="720725"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49" name="Rectangle 5"/>
          <p:cNvSpPr>
            <a:spLocks noChangeArrowheads="1"/>
          </p:cNvSpPr>
          <p:nvPr/>
        </p:nvSpPr>
        <p:spPr bwMode="auto">
          <a:xfrm>
            <a:off x="179388" y="3240088"/>
            <a:ext cx="2700337" cy="360362"/>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Command to export symbol</a:t>
            </a:r>
          </a:p>
        </p:txBody>
      </p:sp>
      <p:sp>
        <p:nvSpPr>
          <p:cNvPr id="57350" name="Line 6"/>
          <p:cNvSpPr>
            <a:spLocks noChangeShapeType="1"/>
          </p:cNvSpPr>
          <p:nvPr/>
        </p:nvSpPr>
        <p:spPr bwMode="auto">
          <a:xfrm flipV="1">
            <a:off x="2879725" y="3217863"/>
            <a:ext cx="539750" cy="22383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Rectangle 7"/>
          <p:cNvSpPr>
            <a:spLocks noChangeArrowheads="1"/>
          </p:cNvSpPr>
          <p:nvPr/>
        </p:nvSpPr>
        <p:spPr bwMode="auto">
          <a:xfrm>
            <a:off x="179388" y="1260475"/>
            <a:ext cx="2519362" cy="539750"/>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600">
                <a:solidFill>
                  <a:srgbClr val="FF0000"/>
                </a:solidFill>
              </a:rPr>
              <a:t>Program name kern_sym.c</a:t>
            </a:r>
          </a:p>
        </p:txBody>
      </p:sp>
      <p:pic>
        <p:nvPicPr>
          <p:cNvPr id="573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5400675"/>
            <a:ext cx="2768600" cy="539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53" name="Rectangle 9"/>
          <p:cNvSpPr>
            <a:spLocks noChangeArrowheads="1"/>
          </p:cNvSpPr>
          <p:nvPr/>
        </p:nvSpPr>
        <p:spPr bwMode="auto">
          <a:xfrm>
            <a:off x="179388" y="4319588"/>
            <a:ext cx="2879725" cy="539750"/>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Header file containing </a:t>
            </a:r>
          </a:p>
          <a:p>
            <a:pPr algn="ctr">
              <a:buClrTx/>
              <a:buFontTx/>
              <a:buNone/>
            </a:pPr>
            <a:r>
              <a:rPr lang="en-IN" altLang="en-US" sz="1500">
                <a:solidFill>
                  <a:srgbClr val="FF0000"/>
                </a:solidFill>
              </a:rPr>
              <a:t>declaration of the add function</a:t>
            </a:r>
          </a:p>
        </p:txBody>
      </p:sp>
      <p:sp>
        <p:nvSpPr>
          <p:cNvPr id="57354" name="Line 10"/>
          <p:cNvSpPr>
            <a:spLocks noChangeShapeType="1"/>
          </p:cNvSpPr>
          <p:nvPr/>
        </p:nvSpPr>
        <p:spPr bwMode="auto">
          <a:xfrm>
            <a:off x="1800225" y="4859338"/>
            <a:ext cx="1588" cy="539750"/>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58369" name="Rectangle 1"/>
          <p:cNvSpPr>
            <a:spLocks noGrp="1" noChangeArrowheads="1"/>
          </p:cNvSpPr>
          <p:nvPr>
            <p:ph type="title"/>
          </p:nvPr>
        </p:nvSpPr>
        <p:spPr>
          <a:xfrm>
            <a:off x="674688" y="246063"/>
            <a:ext cx="8497887"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Exporting Symbol</a:t>
            </a: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0475"/>
            <a:ext cx="7559675" cy="5040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Oval 3"/>
          <p:cNvSpPr>
            <a:spLocks noChangeArrowheads="1"/>
          </p:cNvSpPr>
          <p:nvPr/>
        </p:nvSpPr>
        <p:spPr bwMode="auto">
          <a:xfrm>
            <a:off x="4140200" y="3959225"/>
            <a:ext cx="1619250" cy="539750"/>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72" name="Line 4"/>
          <p:cNvSpPr>
            <a:spLocks noChangeShapeType="1"/>
          </p:cNvSpPr>
          <p:nvPr/>
        </p:nvSpPr>
        <p:spPr bwMode="auto">
          <a:xfrm>
            <a:off x="5759450" y="4319588"/>
            <a:ext cx="2160588"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3" name="Rectangle 5"/>
          <p:cNvSpPr>
            <a:spLocks noChangeArrowheads="1"/>
          </p:cNvSpPr>
          <p:nvPr/>
        </p:nvSpPr>
        <p:spPr bwMode="auto">
          <a:xfrm>
            <a:off x="7920038" y="3959225"/>
            <a:ext cx="1979612" cy="720725"/>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We are using the </a:t>
            </a:r>
          </a:p>
          <a:p>
            <a:pPr algn="ctr">
              <a:buClrTx/>
              <a:buFontTx/>
              <a:buNone/>
            </a:pPr>
            <a:r>
              <a:rPr lang="en-IN" altLang="en-US" sz="1500">
                <a:solidFill>
                  <a:srgbClr val="FF0000"/>
                </a:solidFill>
              </a:rPr>
              <a:t>symbol in this module</a:t>
            </a:r>
          </a:p>
        </p:txBody>
      </p:sp>
      <p:sp>
        <p:nvSpPr>
          <p:cNvPr id="58374" name="Line 6"/>
          <p:cNvSpPr>
            <a:spLocks noChangeShapeType="1"/>
          </p:cNvSpPr>
          <p:nvPr/>
        </p:nvSpPr>
        <p:spPr bwMode="auto">
          <a:xfrm>
            <a:off x="1800225" y="1979613"/>
            <a:ext cx="6119813"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5" name="Rectangle 7"/>
          <p:cNvSpPr>
            <a:spLocks noChangeArrowheads="1"/>
          </p:cNvSpPr>
          <p:nvPr/>
        </p:nvSpPr>
        <p:spPr bwMode="auto">
          <a:xfrm>
            <a:off x="8099425" y="1619250"/>
            <a:ext cx="1619250" cy="900113"/>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Header containing </a:t>
            </a:r>
          </a:p>
          <a:p>
            <a:pPr algn="ctr">
              <a:buClrTx/>
              <a:buFontTx/>
              <a:buNone/>
            </a:pPr>
            <a:r>
              <a:rPr lang="en-IN" altLang="en-US" sz="1500">
                <a:solidFill>
                  <a:srgbClr val="FF0000"/>
                </a:solidFill>
              </a:rPr>
              <a:t>the declaration </a:t>
            </a:r>
          </a:p>
          <a:p>
            <a:pPr algn="ctr">
              <a:buClrTx/>
              <a:buFontTx/>
              <a:buNone/>
            </a:pPr>
            <a:r>
              <a:rPr lang="en-IN" altLang="en-US" sz="1500">
                <a:solidFill>
                  <a:srgbClr val="FF0000"/>
                </a:solidFill>
              </a:rPr>
              <a:t>of symbol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59393" name="Rectangle 1"/>
          <p:cNvSpPr>
            <a:spLocks noGrp="1" noChangeArrowheads="1"/>
          </p:cNvSpPr>
          <p:nvPr>
            <p:ph type="title"/>
          </p:nvPr>
        </p:nvSpPr>
        <p:spPr>
          <a:xfrm>
            <a:off x="674688" y="247650"/>
            <a:ext cx="850106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insmod vs modprobe</a:t>
            </a:r>
          </a:p>
        </p:txBody>
      </p:sp>
      <p:sp>
        <p:nvSpPr>
          <p:cNvPr id="59394" name="Rectangle 2"/>
          <p:cNvSpPr>
            <a:spLocks noGrp="1" noChangeArrowheads="1"/>
          </p:cNvSpPr>
          <p:nvPr>
            <p:ph type="body" idx="1"/>
          </p:nvPr>
        </p:nvSpPr>
        <p:spPr>
          <a:xfrm>
            <a:off x="287338" y="1287463"/>
            <a:ext cx="9528175" cy="4987925"/>
          </a:xfrm>
          <a:ln/>
        </p:spPr>
        <p:txBody>
          <a:bodyPr/>
          <a:lstStyle/>
          <a:p>
            <a:pPr marL="661988" indent="-661988">
              <a:buFont typeface="Times New Roman" pitchFamily="16" charset="0"/>
              <a:buChar char="•"/>
              <a:tabLst>
                <a:tab pos="6619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 pos="9410700" algn="l"/>
              </a:tabLst>
            </a:pPr>
            <a:r>
              <a:rPr lang="en-IN" altLang="en-US"/>
              <a:t>modprobe works in similar way as that of insmod, but it also loads any other modules that are required by the module you want to load.</a:t>
            </a:r>
          </a:p>
          <a:p>
            <a:pPr marL="661988" indent="-661988">
              <a:buFont typeface="Times New Roman" pitchFamily="16" charset="0"/>
              <a:buChar char="•"/>
              <a:tabLst>
                <a:tab pos="6619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 pos="9410700" algn="l"/>
              </a:tabLst>
            </a:pPr>
            <a:r>
              <a:rPr lang="en-IN" altLang="en-US"/>
              <a:t>If your module depends upon three more modules, you have to do insmod three times plus once for loading that module itself</a:t>
            </a:r>
          </a:p>
          <a:p>
            <a:pPr marL="661988" indent="-661988">
              <a:buFont typeface="Times New Roman" pitchFamily="16" charset="0"/>
              <a:buChar char="•"/>
              <a:tabLst>
                <a:tab pos="6619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 pos="9410700" algn="l"/>
              </a:tabLst>
            </a:pPr>
            <a:r>
              <a:rPr lang="en-IN" altLang="en-US"/>
              <a:t>But with modprobe, one single time is enough. It solves the dependency and loads the modules which are required</a:t>
            </a:r>
          </a:p>
          <a:p>
            <a:pPr marL="661988" indent="-661988">
              <a:buFont typeface="Times New Roman" pitchFamily="16" charset="0"/>
              <a:buChar char="•"/>
              <a:tabLst>
                <a:tab pos="6619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 pos="9410700" algn="l"/>
              </a:tabLst>
            </a:pPr>
            <a:r>
              <a:rPr lang="en-IN" altLang="en-US"/>
              <a:t>However, modprobe searches for modules in standard directories, so if your module is in directories other than standard place, insmod is the way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0417" name="Rectangle 1"/>
          <p:cNvSpPr>
            <a:spLocks noGrp="1" noChangeArrowheads="1"/>
          </p:cNvSpPr>
          <p:nvPr>
            <p:ph type="title"/>
          </p:nvPr>
        </p:nvSpPr>
        <p:spPr>
          <a:xfrm>
            <a:off x="674688" y="244475"/>
            <a:ext cx="849471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How modprobe works?</a:t>
            </a:r>
          </a:p>
        </p:txBody>
      </p:sp>
      <p:sp>
        <p:nvSpPr>
          <p:cNvPr id="60418" name="Rectangle 2"/>
          <p:cNvSpPr>
            <a:spLocks noGrp="1" noChangeArrowheads="1"/>
          </p:cNvSpPr>
          <p:nvPr>
            <p:ph type="body" idx="1"/>
          </p:nvPr>
        </p:nvSpPr>
        <p:spPr>
          <a:xfrm>
            <a:off x="287338" y="1287463"/>
            <a:ext cx="9521825" cy="4981575"/>
          </a:xfrm>
          <a:ln/>
        </p:spPr>
        <p:txBody>
          <a:bodyPr/>
          <a:lstStyle/>
          <a:p>
            <a:pPr marL="336550" indent="-336550" algn="l">
              <a:lnSpc>
                <a:spcPct val="100000"/>
              </a:lnSpc>
              <a:buFont typeface="Times New Roman" pitchFamily="16" charset="0"/>
              <a:buChar char="•"/>
              <a:tabLst>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err="1"/>
              <a:t>Modprobe</a:t>
            </a:r>
            <a:r>
              <a:rPr lang="en-IN" altLang="en-US" sz="2400" dirty="0"/>
              <a:t> check the dependency of modules and loads those modules to resolve the dependency</a:t>
            </a:r>
          </a:p>
          <a:p>
            <a:pPr marL="336550" indent="-336550" algn="l">
              <a:lnSpc>
                <a:spcPct val="100000"/>
              </a:lnSpc>
              <a:buFont typeface="Times New Roman" pitchFamily="16" charset="0"/>
              <a:buChar char="•"/>
              <a:tabLst>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To know the dependency, </a:t>
            </a:r>
            <a:r>
              <a:rPr lang="en-IN" altLang="en-US" sz="2400" dirty="0" err="1"/>
              <a:t>modprobe</a:t>
            </a:r>
            <a:r>
              <a:rPr lang="en-IN" altLang="en-US" sz="2400" dirty="0"/>
              <a:t> looks into </a:t>
            </a:r>
            <a:r>
              <a:rPr lang="en-IN" altLang="en-US" sz="2400" dirty="0" err="1"/>
              <a:t>modules.dep</a:t>
            </a:r>
            <a:r>
              <a:rPr lang="en-IN" altLang="en-US" sz="2400" dirty="0"/>
              <a:t> file</a:t>
            </a:r>
          </a:p>
          <a:p>
            <a:pPr marL="742950" lvl="2" indent="-342900" algn="l">
              <a:lnSpc>
                <a:spcPct val="100000"/>
              </a:lnSpc>
              <a:buFont typeface="Arial" panose="020B0604020202020204" pitchFamily="34" charset="0"/>
              <a:buChar char="•"/>
              <a:tabLst>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200" dirty="0"/>
              <a:t>Location of </a:t>
            </a:r>
            <a:r>
              <a:rPr lang="en-IN" altLang="en-US" sz="2200" dirty="0" err="1"/>
              <a:t>modprobe.dep</a:t>
            </a:r>
            <a:r>
              <a:rPr lang="en-IN" altLang="en-US" sz="2200" dirty="0"/>
              <a:t> is /lib/modules/`</a:t>
            </a:r>
            <a:r>
              <a:rPr lang="en-IN" altLang="en-US" sz="2200" dirty="0" err="1"/>
              <a:t>uname</a:t>
            </a:r>
            <a:r>
              <a:rPr lang="en-IN" altLang="en-US" sz="2200" dirty="0"/>
              <a:t> -r`/</a:t>
            </a:r>
          </a:p>
          <a:p>
            <a:pPr marL="736600" lvl="1" indent="-336550" algn="l">
              <a:lnSpc>
                <a:spcPct val="100000"/>
              </a:lnSpc>
              <a:buFont typeface="Times New Roman" pitchFamily="16" charset="0"/>
              <a:buChar char="•"/>
              <a:tabLst>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200" dirty="0"/>
              <a:t>This file is updated by </a:t>
            </a:r>
            <a:r>
              <a:rPr lang="en-IN" altLang="en-US" sz="2200" i="1" dirty="0" err="1"/>
              <a:t>depmod</a:t>
            </a:r>
            <a:endParaRPr lang="en-IN" altLang="en-US" sz="2200" i="1" dirty="0"/>
          </a:p>
          <a:p>
            <a:pPr marL="736600" lvl="1" indent="-336550" algn="l">
              <a:lnSpc>
                <a:spcPct val="100000"/>
              </a:lnSpc>
              <a:buFont typeface="Times New Roman" pitchFamily="16" charset="0"/>
              <a:buChar char="•"/>
              <a:tabLst>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200" dirty="0" err="1"/>
              <a:t>depmod</a:t>
            </a:r>
            <a:r>
              <a:rPr lang="en-IN" altLang="en-US" sz="2200" dirty="0"/>
              <a:t> only checks into some standard locations for the module object files</a:t>
            </a:r>
          </a:p>
          <a:p>
            <a:pPr marL="336550" indent="-336550" algn="l">
              <a:lnSpc>
                <a:spcPct val="100000"/>
              </a:lnSpc>
              <a:buFont typeface="Times New Roman" pitchFamily="16" charset="0"/>
              <a:buChar char="•"/>
              <a:tabLst>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To make it to see into normal location also we can put absolute path of our module .</a:t>
            </a:r>
            <a:r>
              <a:rPr lang="en-IN" altLang="en-US" sz="2400" dirty="0" err="1"/>
              <a:t>ko</a:t>
            </a:r>
            <a:r>
              <a:rPr lang="en-IN" altLang="en-US" sz="2400" dirty="0"/>
              <a:t> file with </a:t>
            </a:r>
            <a:r>
              <a:rPr lang="en-IN" altLang="en-US" sz="2400" dirty="0" err="1"/>
              <a:t>depmod</a:t>
            </a:r>
            <a:endParaRPr lang="en-IN" altLang="en-US" sz="2400" dirty="0"/>
          </a:p>
          <a:p>
            <a:pPr marL="336550" lvl="1" indent="-336550" algn="l">
              <a:lnSpc>
                <a:spcPct val="100000"/>
              </a:lnSpc>
              <a:buFont typeface="Times New Roman" pitchFamily="16" charset="0"/>
              <a:buChar char="–"/>
              <a:tabLst>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err="1"/>
              <a:t>e.g</a:t>
            </a:r>
            <a:r>
              <a:rPr lang="en-IN" altLang="en-US" sz="2400" dirty="0"/>
              <a:t> </a:t>
            </a:r>
            <a:r>
              <a:rPr lang="en-IN" altLang="en-US" sz="2400" dirty="0" err="1"/>
              <a:t>depmod</a:t>
            </a:r>
            <a:r>
              <a:rPr lang="en-IN" altLang="en-US" sz="2400" dirty="0"/>
              <a:t> -a /home/user/test/</a:t>
            </a:r>
            <a:r>
              <a:rPr lang="en-IN" altLang="en-US" sz="2400" dirty="0" err="1"/>
              <a:t>kern_sym.ko</a:t>
            </a:r>
            <a:r>
              <a:rPr lang="en-IN" altLang="en-US" sz="2400" dirty="0"/>
              <a:t> /home/user/test/</a:t>
            </a:r>
            <a:r>
              <a:rPr lang="en-IN" altLang="en-US" sz="2400" dirty="0" err="1"/>
              <a:t>kern_add.ko</a:t>
            </a:r>
            <a:r>
              <a:rPr lang="en-IN" altLang="en-US" sz="2400" dirty="0"/>
              <a:t> </a:t>
            </a:r>
          </a:p>
          <a:p>
            <a:pPr marL="336550" indent="-336550" algn="l">
              <a:lnSpc>
                <a:spcPct val="100000"/>
              </a:lnSpc>
              <a:buFont typeface="Times New Roman" pitchFamily="16" charset="0"/>
              <a:buChar char="•"/>
              <a:tabLst>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err="1"/>
              <a:t>modprobe</a:t>
            </a:r>
            <a:r>
              <a:rPr lang="en-IN" altLang="en-US" sz="2400" dirty="0"/>
              <a:t> now can search the module object and dependent modules and will load it accordingly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1441" name="Rectangle 1"/>
          <p:cNvSpPr>
            <a:spLocks noGrp="1" noChangeArrowheads="1"/>
          </p:cNvSpPr>
          <p:nvPr>
            <p:ph type="title"/>
          </p:nvPr>
        </p:nvSpPr>
        <p:spPr>
          <a:xfrm>
            <a:off x="674688" y="244475"/>
            <a:ext cx="849471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Other way to use modprobe</a:t>
            </a:r>
          </a:p>
        </p:txBody>
      </p:sp>
      <p:sp>
        <p:nvSpPr>
          <p:cNvPr id="61442" name="Rectangle 2"/>
          <p:cNvSpPr>
            <a:spLocks noGrp="1" noChangeArrowheads="1"/>
          </p:cNvSpPr>
          <p:nvPr>
            <p:ph type="body" idx="1"/>
          </p:nvPr>
        </p:nvSpPr>
        <p:spPr>
          <a:xfrm>
            <a:off x="287338" y="1287463"/>
            <a:ext cx="9521825" cy="4981575"/>
          </a:xfrm>
          <a:ln/>
        </p:spPr>
        <p:txBody>
          <a:bodyPr/>
          <a:lstStyle/>
          <a:p>
            <a:pPr marL="668338" indent="-6683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a:t>Other way to do use modprobe is to use “make install” after you are done with “make”</a:t>
            </a:r>
          </a:p>
          <a:p>
            <a:pPr marL="668338" indent="-6683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a:t>For that we need to modify the Makefile</a:t>
            </a:r>
          </a:p>
          <a:p>
            <a:pPr marL="668338" indent="-6683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a:t>Add these lines to Makefile:</a:t>
            </a:r>
          </a:p>
          <a:p>
            <a:pPr marL="1068388" lvl="1" indent="-611188">
              <a:spcBef>
                <a:spcPts val="800"/>
              </a:spcBef>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a:solidFill>
                  <a:srgbClr val="99284C"/>
                </a:solidFill>
              </a:rPr>
              <a:t>install:</a:t>
            </a:r>
          </a:p>
          <a:p>
            <a:pPr marL="668338" indent="-668338">
              <a:buClrTx/>
              <a:buFontTx/>
              <a:buNone/>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a:t>&lt;next line&gt;&lt;tab&gt;$(MAKE) -C $(KERNELDIR) M=$(PWD) modules_install</a:t>
            </a:r>
          </a:p>
          <a:p>
            <a:pPr marL="668338" indent="-6683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a:t>Doing “make install” will create a “extra” named folder in /lib/modules/`uname -r`/  folder and copies all .ko files which are going to be used</a:t>
            </a:r>
          </a:p>
          <a:p>
            <a:pPr marL="668338" indent="-6683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a:t>When we do modprobe, it takes .ko files from there and loads into the kernel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2465" name="Rectangle 1"/>
          <p:cNvSpPr>
            <a:spLocks noGrp="1" noChangeArrowheads="1"/>
          </p:cNvSpPr>
          <p:nvPr>
            <p:ph type="title"/>
          </p:nvPr>
        </p:nvSpPr>
        <p:spPr>
          <a:xfrm>
            <a:off x="674688" y="212725"/>
            <a:ext cx="8497887" cy="65881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Exporting symbol</a:t>
            </a:r>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260475"/>
            <a:ext cx="6659563" cy="5040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467" name="Rectangle 3"/>
          <p:cNvSpPr>
            <a:spLocks noChangeArrowheads="1"/>
          </p:cNvSpPr>
          <p:nvPr/>
        </p:nvSpPr>
        <p:spPr bwMode="auto">
          <a:xfrm>
            <a:off x="179388" y="2160588"/>
            <a:ext cx="2519362" cy="900112"/>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This is a simple add </a:t>
            </a:r>
          </a:p>
          <a:p>
            <a:pPr algn="ctr">
              <a:buClrTx/>
              <a:buFontTx/>
              <a:buNone/>
            </a:pPr>
            <a:r>
              <a:rPr lang="en-IN" altLang="en-US" sz="1500">
                <a:solidFill>
                  <a:srgbClr val="FF0000"/>
                </a:solidFill>
              </a:rPr>
              <a:t>function declearation </a:t>
            </a:r>
          </a:p>
          <a:p>
            <a:pPr algn="ctr">
              <a:buClrTx/>
              <a:buFontTx/>
              <a:buNone/>
            </a:pPr>
            <a:r>
              <a:rPr lang="en-IN" altLang="en-US" sz="1500">
                <a:solidFill>
                  <a:srgbClr val="FF0000"/>
                </a:solidFill>
              </a:rPr>
              <a:t>that we are going  to export</a:t>
            </a:r>
          </a:p>
        </p:txBody>
      </p:sp>
      <p:sp>
        <p:nvSpPr>
          <p:cNvPr id="62468" name="Line 4"/>
          <p:cNvSpPr>
            <a:spLocks noChangeShapeType="1"/>
          </p:cNvSpPr>
          <p:nvPr/>
        </p:nvSpPr>
        <p:spPr bwMode="auto">
          <a:xfrm>
            <a:off x="2700338" y="2700338"/>
            <a:ext cx="720725"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469" name="Rectangle 5"/>
          <p:cNvSpPr>
            <a:spLocks noChangeArrowheads="1"/>
          </p:cNvSpPr>
          <p:nvPr/>
        </p:nvSpPr>
        <p:spPr bwMode="auto">
          <a:xfrm>
            <a:off x="179388" y="3240088"/>
            <a:ext cx="2700337" cy="360362"/>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Command to export symbol</a:t>
            </a:r>
          </a:p>
        </p:txBody>
      </p:sp>
      <p:sp>
        <p:nvSpPr>
          <p:cNvPr id="62470" name="Line 6"/>
          <p:cNvSpPr>
            <a:spLocks noChangeShapeType="1"/>
          </p:cNvSpPr>
          <p:nvPr/>
        </p:nvSpPr>
        <p:spPr bwMode="auto">
          <a:xfrm flipV="1">
            <a:off x="2879725" y="3219450"/>
            <a:ext cx="539750" cy="220663"/>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471" name="Rectangle 7"/>
          <p:cNvSpPr>
            <a:spLocks noChangeArrowheads="1"/>
          </p:cNvSpPr>
          <p:nvPr/>
        </p:nvSpPr>
        <p:spPr bwMode="auto">
          <a:xfrm>
            <a:off x="179388" y="1260475"/>
            <a:ext cx="2519362" cy="539750"/>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600">
                <a:solidFill>
                  <a:srgbClr val="FF0000"/>
                </a:solidFill>
              </a:rPr>
              <a:t>Program name kern_sym.c</a:t>
            </a:r>
          </a:p>
        </p:txBody>
      </p:sp>
      <p:pic>
        <p:nvPicPr>
          <p:cNvPr id="624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5400675"/>
            <a:ext cx="2768600" cy="539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473" name="Rectangle 9"/>
          <p:cNvSpPr>
            <a:spLocks noChangeArrowheads="1"/>
          </p:cNvSpPr>
          <p:nvPr/>
        </p:nvSpPr>
        <p:spPr bwMode="auto">
          <a:xfrm>
            <a:off x="179388" y="4319588"/>
            <a:ext cx="2879725" cy="539750"/>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Header file containing </a:t>
            </a:r>
          </a:p>
          <a:p>
            <a:pPr algn="ctr">
              <a:buClrTx/>
              <a:buFontTx/>
              <a:buNone/>
            </a:pPr>
            <a:r>
              <a:rPr lang="en-IN" altLang="en-US" sz="1500">
                <a:solidFill>
                  <a:srgbClr val="FF0000"/>
                </a:solidFill>
              </a:rPr>
              <a:t>declaration of the add function</a:t>
            </a:r>
          </a:p>
        </p:txBody>
      </p:sp>
      <p:sp>
        <p:nvSpPr>
          <p:cNvPr id="62474" name="Line 10"/>
          <p:cNvSpPr>
            <a:spLocks noChangeShapeType="1"/>
          </p:cNvSpPr>
          <p:nvPr/>
        </p:nvSpPr>
        <p:spPr bwMode="auto">
          <a:xfrm>
            <a:off x="1800225" y="4859338"/>
            <a:ext cx="1588" cy="539750"/>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3489" name="Rectangle 1"/>
          <p:cNvSpPr>
            <a:spLocks noGrp="1" noChangeArrowheads="1"/>
          </p:cNvSpPr>
          <p:nvPr>
            <p:ph type="title"/>
          </p:nvPr>
        </p:nvSpPr>
        <p:spPr>
          <a:xfrm>
            <a:off x="674688" y="246063"/>
            <a:ext cx="8497887"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Exporting Symbol</a:t>
            </a:r>
          </a:p>
        </p:txBody>
      </p:sp>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0475"/>
            <a:ext cx="7559675" cy="5040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1" name="Oval 3"/>
          <p:cNvSpPr>
            <a:spLocks noChangeArrowheads="1"/>
          </p:cNvSpPr>
          <p:nvPr/>
        </p:nvSpPr>
        <p:spPr bwMode="auto">
          <a:xfrm>
            <a:off x="4140200" y="3959225"/>
            <a:ext cx="1619250" cy="539750"/>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2" name="Line 4"/>
          <p:cNvSpPr>
            <a:spLocks noChangeShapeType="1"/>
          </p:cNvSpPr>
          <p:nvPr/>
        </p:nvSpPr>
        <p:spPr bwMode="auto">
          <a:xfrm>
            <a:off x="5759450" y="4319588"/>
            <a:ext cx="2160588"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493" name="Rectangle 5"/>
          <p:cNvSpPr>
            <a:spLocks noChangeArrowheads="1"/>
          </p:cNvSpPr>
          <p:nvPr/>
        </p:nvSpPr>
        <p:spPr bwMode="auto">
          <a:xfrm>
            <a:off x="7920038" y="3959225"/>
            <a:ext cx="1979612" cy="720725"/>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We are using the </a:t>
            </a:r>
          </a:p>
          <a:p>
            <a:pPr algn="ctr">
              <a:buClrTx/>
              <a:buFontTx/>
              <a:buNone/>
            </a:pPr>
            <a:r>
              <a:rPr lang="en-IN" altLang="en-US" sz="1500">
                <a:solidFill>
                  <a:srgbClr val="FF0000"/>
                </a:solidFill>
              </a:rPr>
              <a:t>symbol in this module</a:t>
            </a:r>
          </a:p>
        </p:txBody>
      </p:sp>
      <p:sp>
        <p:nvSpPr>
          <p:cNvPr id="63494" name="Line 6"/>
          <p:cNvSpPr>
            <a:spLocks noChangeShapeType="1"/>
          </p:cNvSpPr>
          <p:nvPr/>
        </p:nvSpPr>
        <p:spPr bwMode="auto">
          <a:xfrm>
            <a:off x="1800225" y="1979613"/>
            <a:ext cx="6119813"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495" name="Rectangle 7"/>
          <p:cNvSpPr>
            <a:spLocks noChangeArrowheads="1"/>
          </p:cNvSpPr>
          <p:nvPr/>
        </p:nvSpPr>
        <p:spPr bwMode="auto">
          <a:xfrm>
            <a:off x="8099425" y="1619250"/>
            <a:ext cx="1619250" cy="900113"/>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Header containing </a:t>
            </a:r>
          </a:p>
          <a:p>
            <a:pPr algn="ctr">
              <a:buClrTx/>
              <a:buFontTx/>
              <a:buNone/>
            </a:pPr>
            <a:r>
              <a:rPr lang="en-IN" altLang="en-US" sz="1500">
                <a:solidFill>
                  <a:srgbClr val="FF0000"/>
                </a:solidFill>
              </a:rPr>
              <a:t>the declaration </a:t>
            </a:r>
          </a:p>
          <a:p>
            <a:pPr algn="ctr">
              <a:buClrTx/>
              <a:buFontTx/>
              <a:buNone/>
            </a:pPr>
            <a:r>
              <a:rPr lang="en-IN" altLang="en-US" sz="1500">
                <a:solidFill>
                  <a:srgbClr val="FF0000"/>
                </a:solidFill>
              </a:rPr>
              <a:t>of symbol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69E746A7-254A-46B3-9BE0-FE19733EC5E8}"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6318E5CE-C8D0-49F1-9C09-72EA67F67177}" type="slidenum">
              <a:rPr lang="en-GB" altLang="en-US"/>
              <a:pPr/>
              <a:t>3</a:t>
            </a:fld>
            <a:endParaRPr lang="en-GB" altLang="en-US"/>
          </a:p>
        </p:txBody>
      </p:sp>
      <p:sp>
        <p:nvSpPr>
          <p:cNvPr id="40961" name="Rectangle 1"/>
          <p:cNvSpPr>
            <a:spLocks noGrp="1" noChangeArrowheads="1"/>
          </p:cNvSpPr>
          <p:nvPr>
            <p:ph type="title"/>
          </p:nvPr>
        </p:nvSpPr>
        <p:spPr>
          <a:xfrm>
            <a:off x="674688" y="357188"/>
            <a:ext cx="8728075" cy="6778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Applications vs Modules</a:t>
            </a:r>
          </a:p>
        </p:txBody>
      </p:sp>
      <p:sp>
        <p:nvSpPr>
          <p:cNvPr id="40962" name="Rectangle 2"/>
          <p:cNvSpPr>
            <a:spLocks noGrp="1" noChangeArrowheads="1"/>
          </p:cNvSpPr>
          <p:nvPr>
            <p:ph type="body" idx="1"/>
          </p:nvPr>
        </p:nvSpPr>
        <p:spPr>
          <a:xfrm>
            <a:off x="595313" y="1468438"/>
            <a:ext cx="8805862" cy="4089400"/>
          </a:xfrm>
          <a:ln/>
        </p:spPr>
        <p:txBody>
          <a:bodyPr/>
          <a:lstStyle/>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Event Driven Execution</a:t>
            </a:r>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Libraries</a:t>
            </a:r>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Floating Point Operations</a:t>
            </a:r>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Segmentation Faults</a:t>
            </a:r>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Debugging</a:t>
            </a:r>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Stack Limitations</a:t>
            </a:r>
          </a:p>
          <a:p>
            <a:pPr marL="306388" indent="-306388">
              <a:buSzPct val="45000"/>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a:t>Infinite Looping</a:t>
            </a:r>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096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4513" name="Rectangle 1"/>
          <p:cNvSpPr>
            <a:spLocks noGrp="1" noChangeArrowheads="1"/>
          </p:cNvSpPr>
          <p:nvPr>
            <p:ph type="title"/>
          </p:nvPr>
        </p:nvSpPr>
        <p:spPr>
          <a:xfrm>
            <a:off x="674688" y="212725"/>
            <a:ext cx="8497887" cy="65881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Exporting Symbol</a:t>
            </a: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2197100"/>
            <a:ext cx="6451600" cy="3382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515" name="Rectangle 3"/>
          <p:cNvSpPr>
            <a:spLocks noGrp="1" noChangeArrowheads="1"/>
          </p:cNvSpPr>
          <p:nvPr>
            <p:ph type="subTitle" idx="4294967295"/>
          </p:nvPr>
        </p:nvSpPr>
        <p:spPr bwMode="auto">
          <a:xfrm>
            <a:off x="0" y="1079500"/>
            <a:ext cx="9525000" cy="8270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indent="-338138" algn="ctr">
              <a:lnSpc>
                <a:spcPct val="97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IN" altLang="en-US" sz="3200">
                <a:solidFill>
                  <a:srgbClr val="000000"/>
                </a:solidFill>
                <a:latin typeface="Tahoma" pitchFamily="32" charset="0"/>
              </a:rPr>
              <a:t>Modification in Makefile</a:t>
            </a:r>
          </a:p>
        </p:txBody>
      </p:sp>
      <p:sp>
        <p:nvSpPr>
          <p:cNvPr id="64516" name="Rectangle 4"/>
          <p:cNvSpPr>
            <a:spLocks noChangeArrowheads="1"/>
          </p:cNvSpPr>
          <p:nvPr/>
        </p:nvSpPr>
        <p:spPr bwMode="auto">
          <a:xfrm>
            <a:off x="179388" y="2879725"/>
            <a:ext cx="2160587" cy="720725"/>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600">
                <a:solidFill>
                  <a:srgbClr val="FF0000"/>
                </a:solidFill>
              </a:rPr>
              <a:t>Add the name of both</a:t>
            </a:r>
          </a:p>
          <a:p>
            <a:pPr algn="ctr">
              <a:buClrTx/>
              <a:buFontTx/>
              <a:buNone/>
            </a:pPr>
            <a:r>
              <a:rPr lang="en-IN" altLang="en-US" sz="1600">
                <a:solidFill>
                  <a:srgbClr val="FF0000"/>
                </a:solidFill>
              </a:rPr>
              <a:t>files to compile</a:t>
            </a:r>
          </a:p>
        </p:txBody>
      </p:sp>
      <p:sp>
        <p:nvSpPr>
          <p:cNvPr id="64517" name="Line 5"/>
          <p:cNvSpPr>
            <a:spLocks noChangeShapeType="1"/>
          </p:cNvSpPr>
          <p:nvPr/>
        </p:nvSpPr>
        <p:spPr bwMode="auto">
          <a:xfrm>
            <a:off x="2339975" y="3060700"/>
            <a:ext cx="1079500" cy="15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9A78187A-A1C1-41D9-853A-13F7C6331965}"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13040FA7-8FCB-4F3B-B2F3-832E1B24ED53}" type="slidenum">
              <a:rPr lang="en-GB" altLang="en-US"/>
              <a:pPr/>
              <a:t>31</a:t>
            </a:fld>
            <a:endParaRPr lang="en-GB" altLang="en-US"/>
          </a:p>
        </p:txBody>
      </p:sp>
      <p:sp>
        <p:nvSpPr>
          <p:cNvPr id="65537" name="Rectangle 1"/>
          <p:cNvSpPr>
            <a:spLocks noGrp="1" noChangeArrowheads="1"/>
          </p:cNvSpPr>
          <p:nvPr>
            <p:ph type="title"/>
          </p:nvPr>
        </p:nvSpPr>
        <p:spPr>
          <a:xfrm>
            <a:off x="674688" y="396875"/>
            <a:ext cx="8724900"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References</a:t>
            </a:r>
          </a:p>
        </p:txBody>
      </p:sp>
      <p:sp>
        <p:nvSpPr>
          <p:cNvPr id="65538" name="Rectangle 2"/>
          <p:cNvSpPr>
            <a:spLocks noGrp="1" noChangeArrowheads="1"/>
          </p:cNvSpPr>
          <p:nvPr>
            <p:ph type="body" idx="1"/>
          </p:nvPr>
        </p:nvSpPr>
        <p:spPr>
          <a:xfrm>
            <a:off x="360363" y="1468438"/>
            <a:ext cx="9359900" cy="3935412"/>
          </a:xfrm>
          <a:ln/>
        </p:spPr>
        <p:txBody>
          <a:bodyPr/>
          <a:lstStyle/>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t>Jonathan Corbet, Alessandro Rubini and Greg Kroah-Hartman,”</a:t>
            </a:r>
            <a:r>
              <a:rPr lang="en-GB" altLang="en-US" i="1"/>
              <a:t>Linux Device Drivers”,</a:t>
            </a:r>
            <a:r>
              <a:rPr lang="en-GB" altLang="en-US"/>
              <a:t>3</a:t>
            </a:r>
            <a:r>
              <a:rPr lang="en-GB" altLang="en-US" baseline="33000"/>
              <a:t>rd</a:t>
            </a:r>
            <a:r>
              <a:rPr lang="en-GB" altLang="en-US"/>
              <a:t> Edition, O'Reilly Publications, March 2005</a:t>
            </a:r>
          </a:p>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solidFill>
                  <a:srgbClr val="CCCCFF"/>
                </a:solidFill>
                <a:hlinkClick r:id="rId3"/>
              </a:rPr>
              <a:t>http://www.senet.com.au/~cpeacock</a:t>
            </a:r>
            <a:r>
              <a:rPr lang="en-GB" altLang="en-US"/>
              <a:t>, “</a:t>
            </a:r>
            <a:r>
              <a:rPr lang="en-GB" altLang="en-US" i="1"/>
              <a:t>Interfacing the Serial/ RS-232 port,V 5.0”</a:t>
            </a:r>
          </a:p>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solidFill>
                  <a:srgbClr val="CCCCFF"/>
                </a:solidFill>
                <a:hlinkClick r:id="rId4"/>
              </a:rPr>
              <a:t>http://www.kernel.org</a:t>
            </a:r>
          </a:p>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solidFill>
                  <a:srgbClr val="CCCCFF"/>
                </a:solidFill>
                <a:hlinkClick r:id="rId5"/>
              </a:rPr>
              <a:t>http://en.wikipedia.org/wiki/Linux_kernel</a:t>
            </a:r>
          </a:p>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solidFill>
                  <a:srgbClr val="CCCCFF"/>
                </a:solidFill>
                <a:hlinkClick r:id="rId6"/>
              </a:rPr>
              <a:t>http://lists.ucc.gu.uwa.edu.au/pipermail/ucc/2003-June/009997.html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idx="10"/>
          </p:nvPr>
        </p:nvSpPr>
        <p:spPr/>
        <p:txBody>
          <a:bodyPr/>
          <a:lstStyle/>
          <a:p>
            <a:fld id="{6B30B4BC-43EC-4DDB-B0BD-3DF41D85A88C}" type="datetime1">
              <a:rPr lang="en-GB" altLang="en-US"/>
              <a:pPr/>
              <a:t>27/10/2016</a:t>
            </a:fld>
            <a:endParaRPr lang="en-GB" altLang="en-US"/>
          </a:p>
        </p:txBody>
      </p:sp>
      <p:sp>
        <p:nvSpPr>
          <p:cNvPr id="4" name="Footer Placeholder 2"/>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5" name="Slide Number Placeholder 3"/>
          <p:cNvSpPr>
            <a:spLocks noGrp="1"/>
          </p:cNvSpPr>
          <p:nvPr>
            <p:ph type="sldNum" idx="12"/>
          </p:nvPr>
        </p:nvSpPr>
        <p:spPr/>
        <p:txBody>
          <a:bodyPr/>
          <a:lstStyle/>
          <a:p>
            <a:fld id="{76FC934F-E39E-442A-9FE1-3A12DFE19011}" type="slidenum">
              <a:rPr lang="en-GB" altLang="en-US"/>
              <a:pPr/>
              <a:t>32</a:t>
            </a:fld>
            <a:endParaRPr lang="en-GB" altLang="en-US"/>
          </a:p>
        </p:txBody>
      </p:sp>
      <p:sp>
        <p:nvSpPr>
          <p:cNvPr id="66561" name="WordArt 1"/>
          <p:cNvSpPr>
            <a:spLocks noChangeArrowheads="1" noChangeShapeType="1" noTextEdit="1"/>
          </p:cNvSpPr>
          <p:nvPr/>
        </p:nvSpPr>
        <p:spPr bwMode="auto">
          <a:xfrm>
            <a:off x="1979613" y="2909888"/>
            <a:ext cx="6840537" cy="1800225"/>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36144"/>
              </a:avLst>
            </a:prstTxWarp>
            <a:scene3d>
              <a:camera prst="legacyObliqueTopLeft">
                <a:rot lat="600000" lon="19499999" rev="0"/>
              </a:camera>
              <a:lightRig rig="legacyFlat1" dir="r"/>
            </a:scene3d>
            <a:sp3d extrusionH="333000" prstMaterial="legacyMatte">
              <a:extrusionClr>
                <a:srgbClr val="FFFF66"/>
              </a:extrusionClr>
            </a:sp3d>
          </a:bodyPr>
          <a:lstStyle/>
          <a:p>
            <a:pPr algn="ctr"/>
            <a:r>
              <a:rPr lang="en-US" sz="3600">
                <a:ln w="9360">
                  <a:miter lim="800000"/>
                  <a:headEnd/>
                  <a:tailEnd/>
                </a:ln>
                <a:gradFill rotWithShape="0">
                  <a:gsLst>
                    <a:gs pos="0">
                      <a:srgbClr val="FF3333"/>
                    </a:gs>
                    <a:gs pos="100000">
                      <a:srgbClr val="FFFF66"/>
                    </a:gs>
                  </a:gsLst>
                  <a:lin ang="5400000" scaled="1"/>
                </a:gradFill>
                <a:latin typeface="Arial Black"/>
              </a:rPr>
              <a:t>Thank You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ltLang="en-US" dirty="0"/>
              <a:t>Santosh Sam Koshy</a:t>
            </a:r>
          </a:p>
          <a:p>
            <a:r>
              <a:rPr lang="en-GB" altLang="en-US" dirty="0"/>
              <a:t>santoshk@cdac.in</a:t>
            </a:r>
          </a:p>
          <a:p>
            <a:r>
              <a:rPr lang="en-GB" altLang="en-US" dirty="0"/>
              <a:t>Centre for Development of Advanced Computing, Hyderabad</a:t>
            </a:r>
          </a:p>
        </p:txBody>
      </p:sp>
      <p:sp>
        <p:nvSpPr>
          <p:cNvPr id="38913" name="Rectangle 1"/>
          <p:cNvSpPr>
            <a:spLocks noGrp="1" noChangeArrowheads="1"/>
          </p:cNvSpPr>
          <p:nvPr>
            <p:ph type="title"/>
          </p:nvPr>
        </p:nvSpPr>
        <p:spPr>
          <a:xfrm>
            <a:off x="674688" y="247650"/>
            <a:ext cx="850106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What are Modules???</a:t>
            </a:r>
          </a:p>
        </p:txBody>
      </p:sp>
      <p:sp>
        <p:nvSpPr>
          <p:cNvPr id="38914" name="Rectangle 2"/>
          <p:cNvSpPr>
            <a:spLocks noGrp="1" noChangeArrowheads="1"/>
          </p:cNvSpPr>
          <p:nvPr>
            <p:ph type="body" idx="1"/>
          </p:nvPr>
        </p:nvSpPr>
        <p:spPr>
          <a:xfrm>
            <a:off x="179388" y="1287463"/>
            <a:ext cx="9720262" cy="5083174"/>
          </a:xfrm>
          <a:ln/>
        </p:spPr>
        <p:txBody>
          <a:bodyPr/>
          <a:lstStyle/>
          <a:p>
            <a:pPr marL="660400" indent="-6604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Simple pieces of C Code.....</a:t>
            </a:r>
          </a:p>
          <a:p>
            <a:pPr marL="660400" indent="-6604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Loaded at Runtime within the kernel ... No Reboot required...</a:t>
            </a:r>
          </a:p>
          <a:p>
            <a:pPr marL="660400" indent="-6604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No main( ) function like normal C programs</a:t>
            </a:r>
          </a:p>
          <a:p>
            <a:pPr marL="660400" indent="-660400">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smtClean="0"/>
              <a:t>Started using Module </a:t>
            </a:r>
            <a:r>
              <a:rPr lang="en-IN" altLang="en-US" dirty="0"/>
              <a:t>Initialization and </a:t>
            </a:r>
            <a:r>
              <a:rPr lang="en-IN" altLang="en-US" dirty="0" smtClean="0"/>
              <a:t>removed using Module </a:t>
            </a:r>
            <a:r>
              <a:rPr lang="en-IN" altLang="en-US" dirty="0" err="1" smtClean="0"/>
              <a:t>Cleanup</a:t>
            </a:r>
            <a:r>
              <a:rPr lang="en-IN" altLang="en-US" dirty="0" smtClean="0"/>
              <a:t> functions</a:t>
            </a:r>
            <a:endParaRPr lang="en-IN" altLang="en-US"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Initialization Functions</a:t>
            </a:r>
            <a:endParaRPr lang="en-US" dirty="0"/>
          </a:p>
        </p:txBody>
      </p:sp>
      <p:sp>
        <p:nvSpPr>
          <p:cNvPr id="3" name="Content Placeholder 2"/>
          <p:cNvSpPr>
            <a:spLocks noGrp="1"/>
          </p:cNvSpPr>
          <p:nvPr>
            <p:ph idx="1"/>
          </p:nvPr>
        </p:nvSpPr>
        <p:spPr>
          <a:xfrm>
            <a:off x="239712" y="1341437"/>
            <a:ext cx="9448800" cy="4978400"/>
          </a:xfrm>
        </p:spPr>
        <p:txBody>
          <a:bodyPr/>
          <a:lstStyle/>
          <a:p>
            <a:pPr>
              <a:buFont typeface="Arial" panose="020B0604020202020204" pitchFamily="34" charset="0"/>
              <a:buChar char="•"/>
              <a:tabLst>
                <a:tab pos="660400"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b="1" dirty="0" smtClean="0"/>
              <a:t>Module Initialization</a:t>
            </a:r>
            <a:r>
              <a:rPr lang="en-IN" altLang="en-US" dirty="0" smtClean="0"/>
              <a:t> - A module always begins with the macro </a:t>
            </a:r>
            <a:r>
              <a:rPr lang="en-IN" altLang="en-US" i="1" dirty="0" err="1" smtClean="0"/>
              <a:t>module_init</a:t>
            </a:r>
            <a:r>
              <a:rPr lang="en-IN" altLang="en-US" i="1" dirty="0" smtClean="0"/>
              <a:t>()</a:t>
            </a:r>
          </a:p>
          <a:p>
            <a:pPr marL="800100" lvl="3"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dirty="0" smtClean="0"/>
              <a:t>This the entry point for the module</a:t>
            </a:r>
          </a:p>
          <a:p>
            <a:pPr marL="800100" lvl="3"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dirty="0" smtClean="0"/>
              <a:t>It tells the kernel what functionality module provides	</a:t>
            </a:r>
          </a:p>
          <a:p>
            <a:pPr marL="800100" lvl="3"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dirty="0" smtClean="0"/>
              <a:t>Once it's done, </a:t>
            </a:r>
            <a:r>
              <a:rPr lang="en-IN" altLang="en-US" sz="2400" dirty="0" err="1" smtClean="0"/>
              <a:t>init</a:t>
            </a:r>
            <a:r>
              <a:rPr lang="en-IN" altLang="en-US" sz="2400" dirty="0" smtClean="0"/>
              <a:t> function returns and module remains in the kernel waiting to be called</a:t>
            </a:r>
          </a:p>
          <a:p>
            <a:pPr marL="800100" lvl="3"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dirty="0" smtClean="0"/>
              <a:t>Calls are executed by user space application or system hardware</a:t>
            </a:r>
          </a:p>
          <a:p>
            <a:pPr marL="34290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800" b="1" dirty="0" err="1" smtClean="0"/>
              <a:t>module_init</a:t>
            </a:r>
            <a:r>
              <a:rPr lang="en-IN" altLang="en-US" sz="2800" b="1" dirty="0" smtClean="0"/>
              <a:t>(</a:t>
            </a:r>
            <a:r>
              <a:rPr lang="en-IN" altLang="en-US" sz="2800" i="1" dirty="0" smtClean="0"/>
              <a:t>Any Name for your </a:t>
            </a:r>
            <a:r>
              <a:rPr lang="en-IN" altLang="en-US" sz="2800" i="1" dirty="0" err="1" smtClean="0"/>
              <a:t>init</a:t>
            </a:r>
            <a:r>
              <a:rPr lang="en-IN" altLang="en-US" sz="2800" i="1" dirty="0" smtClean="0"/>
              <a:t> function</a:t>
            </a:r>
            <a:r>
              <a:rPr lang="en-IN" altLang="en-US" sz="2800" b="1" dirty="0" smtClean="0"/>
              <a:t>)</a:t>
            </a:r>
            <a:r>
              <a:rPr lang="en-IN" altLang="en-US" sz="2800" dirty="0" smtClean="0"/>
              <a:t> </a:t>
            </a:r>
          </a:p>
          <a:p>
            <a:pPr marL="34290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800" dirty="0" smtClean="0"/>
              <a:t>The module </a:t>
            </a:r>
            <a:r>
              <a:rPr lang="en-IN" altLang="en-US" sz="2800" dirty="0" err="1" smtClean="0"/>
              <a:t>init</a:t>
            </a:r>
            <a:r>
              <a:rPr lang="en-IN" altLang="en-US" sz="2800" dirty="0" smtClean="0"/>
              <a:t> function takes no argument, and expects an integer return value. </a:t>
            </a:r>
          </a:p>
          <a:p>
            <a:pPr marL="34290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800" dirty="0" smtClean="0"/>
              <a:t>Return value of 0 signifies that the module is correctly written</a:t>
            </a:r>
            <a:endParaRPr lang="en-IN" altLang="en-US" sz="2800" dirty="0" smtClean="0"/>
          </a:p>
          <a:p>
            <a:pPr marL="34290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endParaRPr lang="en-IN" altLang="en-US" sz="2800" dirty="0" smtClean="0"/>
          </a:p>
          <a:p>
            <a:pPr marL="457200" indent="-457200">
              <a:buFont typeface="Arial" panose="020B0604020202020204" pitchFamily="34" charset="0"/>
              <a:buChar char="•"/>
            </a:pPr>
            <a:endParaRPr lang="en-US" dirty="0"/>
          </a:p>
        </p:txBody>
      </p:sp>
      <p:sp>
        <p:nvSpPr>
          <p:cNvPr id="4" name="Footer Placeholder 3"/>
          <p:cNvSpPr>
            <a:spLocks noGrp="1"/>
          </p:cNvSpPr>
          <p:nvPr>
            <p:ph type="ftr" idx="11"/>
          </p:nvPr>
        </p:nvSpPr>
        <p:spPr/>
        <p:txBody>
          <a:bodyPr/>
          <a:lstStyle/>
          <a:p>
            <a:r>
              <a:rPr lang="en-GB" altLang="en-US" smtClean="0"/>
              <a:t>Santosh Sam Koshy</a:t>
            </a:r>
          </a:p>
          <a:p>
            <a:r>
              <a:rPr lang="en-GB" altLang="en-US" smtClean="0"/>
              <a:t>santoshk@cdac.in</a:t>
            </a:r>
          </a:p>
          <a:p>
            <a:r>
              <a:rPr lang="en-GB" altLang="en-US" smtClean="0"/>
              <a:t>Centre for Development of Advanced Computing, Hyderabad</a:t>
            </a:r>
            <a:endParaRPr lang="en-GB" altLang="en-US"/>
          </a:p>
        </p:txBody>
      </p:sp>
    </p:spTree>
    <p:extLst>
      <p:ext uri="{BB962C8B-B14F-4D97-AF65-F5344CB8AC3E}">
        <p14:creationId xmlns:p14="http://schemas.microsoft.com/office/powerpoint/2010/main" val="138340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Cleanup Function</a:t>
            </a:r>
            <a:endParaRPr lang="en-US" dirty="0"/>
          </a:p>
        </p:txBody>
      </p:sp>
      <p:sp>
        <p:nvSpPr>
          <p:cNvPr id="3" name="Content Placeholder 2"/>
          <p:cNvSpPr>
            <a:spLocks noGrp="1"/>
          </p:cNvSpPr>
          <p:nvPr>
            <p:ph idx="1"/>
          </p:nvPr>
        </p:nvSpPr>
        <p:spPr>
          <a:xfrm>
            <a:off x="239712" y="1468438"/>
            <a:ext cx="9524999" cy="4005262"/>
          </a:xfrm>
        </p:spPr>
        <p:txBody>
          <a:bodyPr/>
          <a:lstStyle/>
          <a:p>
            <a:pPr marL="457200" lvl="1" indent="-4572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800" b="1" dirty="0" smtClean="0"/>
              <a:t>Module </a:t>
            </a:r>
            <a:r>
              <a:rPr lang="en-IN" altLang="en-US" sz="2800" b="1" dirty="0" err="1" smtClean="0"/>
              <a:t>Cleanup</a:t>
            </a:r>
            <a:r>
              <a:rPr lang="en-IN" altLang="en-US" sz="2800" b="1" dirty="0" smtClean="0"/>
              <a:t> </a:t>
            </a:r>
            <a:r>
              <a:rPr lang="en-IN" altLang="en-US" sz="2800" dirty="0" smtClean="0"/>
              <a:t>-  A module ends by calling </a:t>
            </a:r>
            <a:r>
              <a:rPr lang="en-IN" altLang="en-US" sz="2800" dirty="0" err="1" smtClean="0"/>
              <a:t>module_exit</a:t>
            </a:r>
            <a:r>
              <a:rPr lang="en-IN" altLang="en-US" sz="2800" dirty="0" smtClean="0"/>
              <a:t>() macro</a:t>
            </a:r>
          </a:p>
          <a:p>
            <a:pPr marL="793750" lvl="3" indent="-33655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dirty="0" smtClean="0"/>
              <a:t>Exit point for the module	</a:t>
            </a:r>
          </a:p>
          <a:p>
            <a:pPr marL="793750" lvl="3" indent="-33655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dirty="0" smtClean="0"/>
              <a:t>It undoes whatever initialization function performed</a:t>
            </a:r>
          </a:p>
          <a:p>
            <a:pPr marL="793750" lvl="3" indent="-33655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400" dirty="0" smtClean="0"/>
              <a:t>It unregisters the module from the kernel</a:t>
            </a:r>
          </a:p>
          <a:p>
            <a:pPr marL="336550" lvl="2" indent="-33655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800" b="1" dirty="0" err="1" smtClean="0"/>
              <a:t>module_exit</a:t>
            </a:r>
            <a:r>
              <a:rPr lang="en-IN" altLang="en-US" sz="2800" dirty="0" smtClean="0"/>
              <a:t>(</a:t>
            </a:r>
            <a:r>
              <a:rPr lang="en-IN" altLang="en-US" sz="2800" i="1" dirty="0" smtClean="0"/>
              <a:t>A suitable name for your exit function)</a:t>
            </a:r>
          </a:p>
          <a:p>
            <a:pPr marL="336550" lvl="2" indent="-33655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800" dirty="0" smtClean="0"/>
              <a:t>Does not take any argument and Does not return any value</a:t>
            </a:r>
            <a:endParaRPr lang="en-IN" altLang="en-US" sz="2800" dirty="0" smtClean="0"/>
          </a:p>
          <a:p>
            <a:pPr marL="0" lvl="2" indent="0">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endParaRPr lang="en-IN" altLang="en-US" sz="2800" dirty="0" smtClean="0"/>
          </a:p>
          <a:p>
            <a:endParaRPr lang="en-US" dirty="0"/>
          </a:p>
        </p:txBody>
      </p:sp>
      <p:sp>
        <p:nvSpPr>
          <p:cNvPr id="4" name="Footer Placeholder 3"/>
          <p:cNvSpPr>
            <a:spLocks noGrp="1"/>
          </p:cNvSpPr>
          <p:nvPr>
            <p:ph type="ftr" idx="11"/>
          </p:nvPr>
        </p:nvSpPr>
        <p:spPr/>
        <p:txBody>
          <a:bodyPr/>
          <a:lstStyle/>
          <a:p>
            <a:r>
              <a:rPr lang="en-GB" altLang="en-US" smtClean="0"/>
              <a:t>Santosh Sam Koshy</a:t>
            </a:r>
          </a:p>
          <a:p>
            <a:r>
              <a:rPr lang="en-GB" altLang="en-US" smtClean="0"/>
              <a:t>santoshk@cdac.in</a:t>
            </a:r>
          </a:p>
          <a:p>
            <a:r>
              <a:rPr lang="en-GB" altLang="en-US" smtClean="0"/>
              <a:t>Centre for Development of Advanced Computing, Hyderabad</a:t>
            </a:r>
            <a:endParaRPr lang="en-GB" altLang="en-US"/>
          </a:p>
        </p:txBody>
      </p:sp>
    </p:spTree>
    <p:extLst>
      <p:ext uri="{BB962C8B-B14F-4D97-AF65-F5344CB8AC3E}">
        <p14:creationId xmlns:p14="http://schemas.microsoft.com/office/powerpoint/2010/main" val="107515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41985" name="Rectangle 1"/>
          <p:cNvSpPr>
            <a:spLocks noGrp="1" noChangeArrowheads="1"/>
          </p:cNvSpPr>
          <p:nvPr>
            <p:ph type="title"/>
          </p:nvPr>
        </p:nvSpPr>
        <p:spPr>
          <a:xfrm>
            <a:off x="674688" y="247650"/>
            <a:ext cx="850106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Important </a:t>
            </a:r>
            <a:r>
              <a:rPr lang="en-IN" altLang="en-US" dirty="0" smtClean="0"/>
              <a:t>MACROs &amp; Headers</a:t>
            </a:r>
            <a:endParaRPr lang="en-IN" altLang="en-US" dirty="0"/>
          </a:p>
        </p:txBody>
      </p:sp>
      <p:sp>
        <p:nvSpPr>
          <p:cNvPr id="41986" name="Rectangle 2"/>
          <p:cNvSpPr>
            <a:spLocks noGrp="1" noChangeArrowheads="1"/>
          </p:cNvSpPr>
          <p:nvPr>
            <p:ph type="body" idx="1"/>
          </p:nvPr>
        </p:nvSpPr>
        <p:spPr>
          <a:xfrm>
            <a:off x="287338" y="1287463"/>
            <a:ext cx="9528175" cy="4987925"/>
          </a:xfrm>
          <a:ln/>
        </p:spPr>
        <p:txBody>
          <a:bodyPr/>
          <a:lstStyle/>
          <a:p>
            <a:pPr marL="457200" indent="-4572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smtClean="0"/>
              <a:t>Additional </a:t>
            </a:r>
            <a:r>
              <a:rPr lang="en-IN" altLang="en-US" dirty="0"/>
              <a:t>Macros -  Declared anywhere within the module</a:t>
            </a:r>
          </a:p>
          <a:p>
            <a:pPr marL="74295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b="1" dirty="0"/>
              <a:t>MODULE_LICENSE(“GPL</a:t>
            </a:r>
            <a:r>
              <a:rPr lang="en-IN" altLang="en-US" b="1" dirty="0" smtClean="0"/>
              <a:t>”);</a:t>
            </a:r>
            <a:r>
              <a:rPr lang="en-IN" altLang="en-US" sz="1800" dirty="0"/>
              <a:t>	</a:t>
            </a:r>
            <a:r>
              <a:rPr lang="en-IN" altLang="en-US" sz="2000" dirty="0" smtClean="0"/>
              <a:t>If not provided, module cannot use external functions</a:t>
            </a:r>
          </a:p>
          <a:p>
            <a:pPr marL="74295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b="1" dirty="0" smtClean="0"/>
              <a:t>MODULE_AUTHOR</a:t>
            </a:r>
            <a:r>
              <a:rPr lang="en-IN" altLang="en-US" b="1" dirty="0"/>
              <a:t>(“AUTHOR_NAME</a:t>
            </a:r>
            <a:r>
              <a:rPr lang="en-IN" altLang="en-US" b="1" dirty="0" smtClean="0"/>
              <a:t>”); </a:t>
            </a:r>
            <a:r>
              <a:rPr lang="en-IN" altLang="en-US" sz="2000" dirty="0"/>
              <a:t>author name</a:t>
            </a:r>
            <a:endParaRPr lang="en-IN" altLang="en-US" sz="1800" dirty="0"/>
          </a:p>
          <a:p>
            <a:pPr marL="74295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b="1" dirty="0"/>
              <a:t>MODULE_DESCRIPTION(“</a:t>
            </a:r>
            <a:r>
              <a:rPr lang="en-IN" altLang="en-US" b="1" dirty="0" smtClean="0"/>
              <a:t>DESCRIPTION ABOUT </a:t>
            </a:r>
            <a:r>
              <a:rPr lang="en-IN" altLang="en-US" b="1" dirty="0"/>
              <a:t>MODULE</a:t>
            </a:r>
            <a:r>
              <a:rPr lang="en-IN" altLang="en-US" b="1" dirty="0" smtClean="0"/>
              <a:t>”);</a:t>
            </a:r>
            <a:endParaRPr lang="en-IN" altLang="en-US" b="1" dirty="0"/>
          </a:p>
          <a:p>
            <a:pPr marL="74295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b="1" dirty="0"/>
              <a:t>MODULE_ALIAS(“ALIAS NAME FOR MODULE</a:t>
            </a:r>
            <a:r>
              <a:rPr lang="en-IN" altLang="en-US" b="1" dirty="0" smtClean="0"/>
              <a:t>”);</a:t>
            </a:r>
            <a:endParaRPr lang="en-IN" altLang="en-US" b="1" dirty="0"/>
          </a:p>
          <a:p>
            <a:pPr marL="342900" lvl="1"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800" dirty="0" smtClean="0"/>
              <a:t>Headers</a:t>
            </a:r>
          </a:p>
          <a:p>
            <a:pPr marL="74295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smtClean="0"/>
              <a:t>#include &lt;</a:t>
            </a:r>
            <a:r>
              <a:rPr lang="en-IN" altLang="en-US" dirty="0" err="1" smtClean="0"/>
              <a:t>linux</a:t>
            </a:r>
            <a:r>
              <a:rPr lang="en-IN" altLang="en-US" dirty="0" smtClean="0"/>
              <a:t>/</a:t>
            </a:r>
            <a:r>
              <a:rPr lang="en-IN" altLang="en-US" dirty="0" err="1" smtClean="0"/>
              <a:t>init.h</a:t>
            </a:r>
            <a:r>
              <a:rPr lang="en-IN" altLang="en-US" dirty="0" smtClean="0"/>
              <a:t>&gt;</a:t>
            </a:r>
          </a:p>
          <a:p>
            <a:pPr marL="742950" lvl="2" indent="-342900">
              <a:buFont typeface="Arial" panose="020B0604020202020204" pitchFamily="34"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smtClean="0"/>
              <a:t>#include &lt;</a:t>
            </a:r>
            <a:r>
              <a:rPr lang="en-IN" altLang="en-US" dirty="0" err="1" smtClean="0"/>
              <a:t>linux</a:t>
            </a:r>
            <a:r>
              <a:rPr lang="en-IN" altLang="en-US" dirty="0" smtClean="0"/>
              <a:t>/</a:t>
            </a:r>
            <a:r>
              <a:rPr lang="en-IN" altLang="en-US" dirty="0" err="1" smtClean="0"/>
              <a:t>module.h</a:t>
            </a:r>
            <a:r>
              <a:rPr lang="en-IN" altLang="en-US" dirty="0" smtClean="0"/>
              <a:t>&gt;</a:t>
            </a:r>
            <a:endParaRPr lang="en-IN" altLang="en-US"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369E2544-079E-4BEC-806D-BE52CF958284}"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4A222514-103D-48D0-8C46-9EFC531808EB}" type="slidenum">
              <a:rPr lang="en-GB" altLang="en-US"/>
              <a:pPr/>
              <a:t>8</a:t>
            </a:fld>
            <a:endParaRPr lang="en-GB" altLang="en-US"/>
          </a:p>
        </p:txBody>
      </p:sp>
      <p:sp>
        <p:nvSpPr>
          <p:cNvPr id="43009" name="Rectangle 1"/>
          <p:cNvSpPr>
            <a:spLocks noGrp="1" noChangeArrowheads="1"/>
          </p:cNvSpPr>
          <p:nvPr>
            <p:ph type="title"/>
          </p:nvPr>
        </p:nvSpPr>
        <p:spPr>
          <a:xfrm>
            <a:off x="720725" y="357188"/>
            <a:ext cx="8640763" cy="6778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The Hello World Module -</a:t>
            </a:r>
            <a:r>
              <a:rPr lang="en-GB" altLang="en-US" i="1"/>
              <a:t>Initialization</a:t>
            </a:r>
          </a:p>
        </p:txBody>
      </p:sp>
      <p:sp>
        <p:nvSpPr>
          <p:cNvPr id="43010" name="Rectangle 2"/>
          <p:cNvSpPr>
            <a:spLocks noGrp="1" noChangeArrowheads="1"/>
          </p:cNvSpPr>
          <p:nvPr>
            <p:ph type="body" idx="1"/>
          </p:nvPr>
        </p:nvSpPr>
        <p:spPr>
          <a:xfrm>
            <a:off x="595313" y="1468438"/>
            <a:ext cx="8805862" cy="4846637"/>
          </a:xfrm>
          <a:ln/>
        </p:spPr>
        <p:txBody>
          <a:bodyPr/>
          <a:lstStyle/>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#include &lt;linux/init.h&gt;</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#include &lt;linux/module.h&gt;</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static int hello_init(void)‏</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a:t>
            </a:r>
          </a:p>
          <a:p>
            <a:pPr indent="-338138">
              <a:lnSpc>
                <a:spcPct val="87000"/>
              </a:lnSpc>
              <a:spcBef>
                <a:spcPct val="0"/>
              </a:spcBef>
              <a:spcAft>
                <a:spcPts val="85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printk(“\nHello, World\n”);</a:t>
            </a:r>
          </a:p>
          <a:p>
            <a:pPr indent="-338138">
              <a:lnSpc>
                <a:spcPct val="87000"/>
              </a:lnSpc>
              <a:spcBef>
                <a:spcPct val="0"/>
              </a:spcBef>
              <a:spcAft>
                <a:spcPts val="85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return 0;</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module_init(hello_init);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0D414662-3179-4951-AB6B-4357B3291BC5}" type="datetime1">
              <a:rPr lang="en-GB" altLang="en-US"/>
              <a:pPr/>
              <a:t>27/10/2016</a:t>
            </a:fld>
            <a:endParaRPr lang="en-GB" altLang="en-US"/>
          </a:p>
        </p:txBody>
      </p:sp>
      <p:sp>
        <p:nvSpPr>
          <p:cNvPr id="5" name="Footer Placeholder 4"/>
          <p:cNvSpPr>
            <a:spLocks noGrp="1"/>
          </p:cNvSpPr>
          <p:nvPr>
            <p:ph type="ftr" idx="11"/>
          </p:nvPr>
        </p:nvSpPr>
        <p:spPr/>
        <p:txBody>
          <a:bodyPr/>
          <a:lstStyle/>
          <a:p>
            <a:r>
              <a:rPr lang="en-GB" altLang="en-US"/>
              <a:t>Santosh Sam Koshy</a:t>
            </a:r>
          </a:p>
          <a:p>
            <a:r>
              <a:rPr lang="en-GB" altLang="en-US"/>
              <a:t>santoshk@cdac.in</a:t>
            </a:r>
          </a:p>
          <a:p>
            <a:r>
              <a:rPr lang="en-GB" altLang="en-US"/>
              <a:t>Centre for Development of Advanced Computing, Hyderabad</a:t>
            </a:r>
          </a:p>
        </p:txBody>
      </p:sp>
      <p:sp>
        <p:nvSpPr>
          <p:cNvPr id="6" name="Slide Number Placeholder 5"/>
          <p:cNvSpPr>
            <a:spLocks noGrp="1"/>
          </p:cNvSpPr>
          <p:nvPr>
            <p:ph type="sldNum" idx="12"/>
          </p:nvPr>
        </p:nvSpPr>
        <p:spPr/>
        <p:txBody>
          <a:bodyPr/>
          <a:lstStyle/>
          <a:p>
            <a:fld id="{82E23318-C61F-4D2A-A6E4-FDBF408078C7}" type="slidenum">
              <a:rPr lang="en-GB" altLang="en-US"/>
              <a:pPr/>
              <a:t>9</a:t>
            </a:fld>
            <a:endParaRPr lang="en-GB" altLang="en-US"/>
          </a:p>
        </p:txBody>
      </p:sp>
      <p:sp>
        <p:nvSpPr>
          <p:cNvPr id="44033" name="Rectangle 1"/>
          <p:cNvSpPr>
            <a:spLocks noGrp="1" noChangeArrowheads="1"/>
          </p:cNvSpPr>
          <p:nvPr>
            <p:ph type="title"/>
          </p:nvPr>
        </p:nvSpPr>
        <p:spPr>
          <a:xfrm>
            <a:off x="674688" y="398463"/>
            <a:ext cx="8728075"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The Hello World Module -</a:t>
            </a:r>
            <a:r>
              <a:rPr lang="en-GB" altLang="en-US" i="1"/>
              <a:t>Cleanup</a:t>
            </a:r>
          </a:p>
        </p:txBody>
      </p:sp>
      <p:sp>
        <p:nvSpPr>
          <p:cNvPr id="44034" name="Rectangle 2"/>
          <p:cNvSpPr>
            <a:spLocks noGrp="1" noChangeArrowheads="1"/>
          </p:cNvSpPr>
          <p:nvPr>
            <p:ph type="body" idx="1"/>
          </p:nvPr>
        </p:nvSpPr>
        <p:spPr>
          <a:xfrm>
            <a:off x="595313" y="1468438"/>
            <a:ext cx="8805862" cy="4635500"/>
          </a:xfrm>
          <a:ln/>
        </p:spPr>
        <p:txBody>
          <a:bodyPr/>
          <a:lstStyle/>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#include &lt;linux/init.h&gt;</a:t>
            </a:r>
          </a:p>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#include &lt;linux/module.h&gt;</a:t>
            </a:r>
          </a:p>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a:p>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static void hello_exit(void)‏</a:t>
            </a:r>
          </a:p>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a:t>
            </a:r>
          </a:p>
          <a:p>
            <a:pPr indent="-338138">
              <a:spcBef>
                <a:spcPts val="700"/>
              </a:spcBef>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printk(“\nGoodye, World\n”);</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module_exit(hello_exit);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Schoolbook L"/>
        <a:ea typeface="DejaVu Sans"/>
        <a:cs typeface="DejaVu Sans"/>
      </a:majorFont>
      <a:minorFont>
        <a:latin typeface="Times New Roman"/>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34498</TotalTime>
  <Words>3096</Words>
  <Application>Microsoft Office PowerPoint</Application>
  <PresentationFormat>Custom</PresentationFormat>
  <Paragraphs>390</Paragraphs>
  <Slides>32</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Times New Roman</vt:lpstr>
      <vt:lpstr>Century Schoolbook L</vt:lpstr>
      <vt:lpstr>DejaVu Sans</vt:lpstr>
      <vt:lpstr>Times New Roman</vt:lpstr>
      <vt:lpstr>Arial</vt:lpstr>
      <vt:lpstr>Tahoma</vt:lpstr>
      <vt:lpstr>URW Chancery L</vt:lpstr>
      <vt:lpstr>Times New Roman</vt:lpstr>
      <vt:lpstr>Symbol</vt:lpstr>
      <vt:lpstr>Wingdings</vt:lpstr>
      <vt:lpstr>Office Theme</vt:lpstr>
      <vt:lpstr>Linux Module Programming</vt:lpstr>
      <vt:lpstr>Module Programming</vt:lpstr>
      <vt:lpstr>Applications vs Modules</vt:lpstr>
      <vt:lpstr>What are Modules???</vt:lpstr>
      <vt:lpstr>Module Initialization Functions</vt:lpstr>
      <vt:lpstr>Module Cleanup Function</vt:lpstr>
      <vt:lpstr>Important MACROs &amp; Headers</vt:lpstr>
      <vt:lpstr>The Hello World Module -Initialization</vt:lpstr>
      <vt:lpstr>The Hello World Module -Cleanup</vt:lpstr>
      <vt:lpstr>Hmmm..... So, How does the program look??</vt:lpstr>
      <vt:lpstr>The Makefile</vt:lpstr>
      <vt:lpstr>Makefile</vt:lpstr>
      <vt:lpstr>Compiling &amp; Loading the Module</vt:lpstr>
      <vt:lpstr>Compilation </vt:lpstr>
      <vt:lpstr>Inserting our “Hello To All” module</vt:lpstr>
      <vt:lpstr>Module unloading</vt:lpstr>
      <vt:lpstr>Module Parameters</vt:lpstr>
      <vt:lpstr>Parameter Passing</vt:lpstr>
      <vt:lpstr>Parameter Passing ...</vt:lpstr>
      <vt:lpstr>Function Libraries for Modules??</vt:lpstr>
      <vt:lpstr>The Kernel Symbol Table </vt:lpstr>
      <vt:lpstr>The Kernel Symbol Table</vt:lpstr>
      <vt:lpstr>Exporting symbol</vt:lpstr>
      <vt:lpstr>Exporting Symbol</vt:lpstr>
      <vt:lpstr>insmod vs modprobe</vt:lpstr>
      <vt:lpstr>How modprobe works?</vt:lpstr>
      <vt:lpstr>Other way to use modprobe</vt:lpstr>
      <vt:lpstr>Exporting symbol</vt:lpstr>
      <vt:lpstr>Exporting Symbol</vt:lpstr>
      <vt:lpstr>Exporting Symbol</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Kernel Programming</dc:title>
  <dc:creator>Santosh Koshy</dc:creator>
  <cp:lastModifiedBy>santoshsk</cp:lastModifiedBy>
  <cp:revision>51</cp:revision>
  <cp:lastPrinted>1601-01-01T00:00:00Z</cp:lastPrinted>
  <dcterms:created xsi:type="dcterms:W3CDTF">1601-01-01T00:00:00Z</dcterms:created>
  <dcterms:modified xsi:type="dcterms:W3CDTF">2016-10-27T05:17:36Z</dcterms:modified>
</cp:coreProperties>
</file>