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507029C-701B-40B0-A145-43653373A45D}" type="datetimeFigureOut">
              <a:rPr lang="en-IN" smtClean="0"/>
              <a:t>08-12-2020</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B2FE007-B3B7-4D5C-9C13-F10189BCC854}"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38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07029C-701B-40B0-A145-43653373A45D}"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FE007-B3B7-4D5C-9C13-F10189BCC854}" type="slidenum">
              <a:rPr lang="en-IN" smtClean="0"/>
              <a:t>‹#›</a:t>
            </a:fld>
            <a:endParaRPr lang="en-IN"/>
          </a:p>
        </p:txBody>
      </p:sp>
    </p:spTree>
    <p:extLst>
      <p:ext uri="{BB962C8B-B14F-4D97-AF65-F5344CB8AC3E}">
        <p14:creationId xmlns:p14="http://schemas.microsoft.com/office/powerpoint/2010/main" val="419104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07029C-701B-40B0-A145-43653373A45D}"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FE007-B3B7-4D5C-9C13-F10189BCC854}" type="slidenum">
              <a:rPr lang="en-IN" smtClean="0"/>
              <a:t>‹#›</a:t>
            </a:fld>
            <a:endParaRPr lang="en-IN"/>
          </a:p>
        </p:txBody>
      </p:sp>
    </p:spTree>
    <p:extLst>
      <p:ext uri="{BB962C8B-B14F-4D97-AF65-F5344CB8AC3E}">
        <p14:creationId xmlns:p14="http://schemas.microsoft.com/office/powerpoint/2010/main" val="165493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07029C-701B-40B0-A145-43653373A45D}"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FE007-B3B7-4D5C-9C13-F10189BCC854}" type="slidenum">
              <a:rPr lang="en-IN" smtClean="0"/>
              <a:t>‹#›</a:t>
            </a:fld>
            <a:endParaRPr lang="en-IN"/>
          </a:p>
        </p:txBody>
      </p:sp>
    </p:spTree>
    <p:extLst>
      <p:ext uri="{BB962C8B-B14F-4D97-AF65-F5344CB8AC3E}">
        <p14:creationId xmlns:p14="http://schemas.microsoft.com/office/powerpoint/2010/main" val="395447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07029C-701B-40B0-A145-43653373A45D}"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FE007-B3B7-4D5C-9C13-F10189BCC854}"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89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07029C-701B-40B0-A145-43653373A45D}"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2FE007-B3B7-4D5C-9C13-F10189BCC854}" type="slidenum">
              <a:rPr lang="en-IN" smtClean="0"/>
              <a:t>‹#›</a:t>
            </a:fld>
            <a:endParaRPr lang="en-IN"/>
          </a:p>
        </p:txBody>
      </p:sp>
    </p:spTree>
    <p:extLst>
      <p:ext uri="{BB962C8B-B14F-4D97-AF65-F5344CB8AC3E}">
        <p14:creationId xmlns:p14="http://schemas.microsoft.com/office/powerpoint/2010/main" val="55974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07029C-701B-40B0-A145-43653373A45D}" type="datetimeFigureOut">
              <a:rPr lang="en-IN" smtClean="0"/>
              <a:t>08-12-2020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2FE007-B3B7-4D5C-9C13-F10189BCC854}" type="slidenum">
              <a:rPr lang="en-IN" smtClean="0"/>
              <a:t>‹#›</a:t>
            </a:fld>
            <a:endParaRPr lang="en-IN"/>
          </a:p>
        </p:txBody>
      </p:sp>
    </p:spTree>
    <p:extLst>
      <p:ext uri="{BB962C8B-B14F-4D97-AF65-F5344CB8AC3E}">
        <p14:creationId xmlns:p14="http://schemas.microsoft.com/office/powerpoint/2010/main" val="202311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07029C-701B-40B0-A145-43653373A45D}" type="datetimeFigureOut">
              <a:rPr lang="en-IN" smtClean="0"/>
              <a:t>08-12-2020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2FE007-B3B7-4D5C-9C13-F10189BCC854}" type="slidenum">
              <a:rPr lang="en-IN" smtClean="0"/>
              <a:t>‹#›</a:t>
            </a:fld>
            <a:endParaRPr lang="en-IN"/>
          </a:p>
        </p:txBody>
      </p:sp>
    </p:spTree>
    <p:extLst>
      <p:ext uri="{BB962C8B-B14F-4D97-AF65-F5344CB8AC3E}">
        <p14:creationId xmlns:p14="http://schemas.microsoft.com/office/powerpoint/2010/main" val="163639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7029C-701B-40B0-A145-43653373A45D}" type="datetimeFigureOut">
              <a:rPr lang="en-IN" smtClean="0"/>
              <a:t>08-12-2020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2FE007-B3B7-4D5C-9C13-F10189BCC854}" type="slidenum">
              <a:rPr lang="en-IN" smtClean="0"/>
              <a:t>‹#›</a:t>
            </a:fld>
            <a:endParaRPr lang="en-IN"/>
          </a:p>
        </p:txBody>
      </p:sp>
    </p:spTree>
    <p:extLst>
      <p:ext uri="{BB962C8B-B14F-4D97-AF65-F5344CB8AC3E}">
        <p14:creationId xmlns:p14="http://schemas.microsoft.com/office/powerpoint/2010/main" val="258114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07029C-701B-40B0-A145-43653373A45D}"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2FE007-B3B7-4D5C-9C13-F10189BCC854}" type="slidenum">
              <a:rPr lang="en-IN" smtClean="0"/>
              <a:t>‹#›</a:t>
            </a:fld>
            <a:endParaRPr lang="en-IN"/>
          </a:p>
        </p:txBody>
      </p:sp>
    </p:spTree>
    <p:extLst>
      <p:ext uri="{BB962C8B-B14F-4D97-AF65-F5344CB8AC3E}">
        <p14:creationId xmlns:p14="http://schemas.microsoft.com/office/powerpoint/2010/main" val="1331910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07029C-701B-40B0-A145-43653373A45D}"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2FE007-B3B7-4D5C-9C13-F10189BCC854}" type="slidenum">
              <a:rPr lang="en-IN" smtClean="0"/>
              <a:t>‹#›</a:t>
            </a:fld>
            <a:endParaRPr lang="en-IN"/>
          </a:p>
        </p:txBody>
      </p:sp>
    </p:spTree>
    <p:extLst>
      <p:ext uri="{BB962C8B-B14F-4D97-AF65-F5344CB8AC3E}">
        <p14:creationId xmlns:p14="http://schemas.microsoft.com/office/powerpoint/2010/main" val="94182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507029C-701B-40B0-A145-43653373A45D}" type="datetimeFigureOut">
              <a:rPr lang="en-IN" smtClean="0"/>
              <a:t>08-12-2020</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AB2FE007-B3B7-4D5C-9C13-F10189BCC854}" type="slidenum">
              <a:rPr lang="en-IN" smtClean="0"/>
              <a:t>‹#›</a:t>
            </a:fld>
            <a:endParaRPr lang="en-IN"/>
          </a:p>
        </p:txBody>
      </p:sp>
    </p:spTree>
    <p:extLst>
      <p:ext uri="{BB962C8B-B14F-4D97-AF65-F5344CB8AC3E}">
        <p14:creationId xmlns:p14="http://schemas.microsoft.com/office/powerpoint/2010/main" val="3943133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8358" y="1737359"/>
            <a:ext cx="9966960" cy="2149473"/>
          </a:xfrm>
        </p:spPr>
        <p:txBody>
          <a:bodyPr/>
          <a:lstStyle/>
          <a:p>
            <a:r>
              <a:rPr lang="en-US" dirty="0" smtClean="0">
                <a:solidFill>
                  <a:srgbClr val="002060"/>
                </a:solidFill>
              </a:rPr>
              <a:t>Robot learning for imperfect scenario</a:t>
            </a:r>
            <a:endParaRPr lang="en-IN" dirty="0">
              <a:solidFill>
                <a:srgbClr val="002060"/>
              </a:solidFill>
            </a:endParaRPr>
          </a:p>
        </p:txBody>
      </p:sp>
      <p:sp>
        <p:nvSpPr>
          <p:cNvPr id="4" name="Rectangle 3"/>
          <p:cNvSpPr/>
          <p:nvPr/>
        </p:nvSpPr>
        <p:spPr>
          <a:xfrm>
            <a:off x="4924697" y="5044327"/>
            <a:ext cx="6858000" cy="1569660"/>
          </a:xfrm>
          <a:prstGeom prst="rect">
            <a:avLst/>
          </a:prstGeom>
          <a:noFill/>
        </p:spPr>
        <p:txBody>
          <a:bodyPr wrap="square" lIns="91440" tIns="45720" rIns="91440" bIns="45720">
            <a:spAutoFit/>
          </a:bodyPr>
          <a:lstStyle/>
          <a:p>
            <a:pPr algn="r"/>
            <a:r>
              <a:rPr lang="en-US" sz="3200" b="1" cap="none" spc="0" dirty="0" smtClean="0">
                <a:ln w="12700" cmpd="sng">
                  <a:solidFill>
                    <a:schemeClr val="accent4"/>
                  </a:solidFill>
                  <a:prstDash val="solid"/>
                </a:ln>
                <a:solidFill>
                  <a:schemeClr val="accent4">
                    <a:lumMod val="75000"/>
                  </a:schemeClr>
                </a:solidFill>
                <a:effectLst/>
              </a:rPr>
              <a:t>Mohit P </a:t>
            </a:r>
          </a:p>
          <a:p>
            <a:pPr algn="r"/>
            <a:r>
              <a:rPr lang="en-US" sz="3200" b="1" dirty="0" smtClean="0">
                <a:ln w="12700" cmpd="sng">
                  <a:solidFill>
                    <a:schemeClr val="accent4"/>
                  </a:solidFill>
                  <a:prstDash val="solid"/>
                </a:ln>
                <a:solidFill>
                  <a:schemeClr val="accent4">
                    <a:lumMod val="75000"/>
                  </a:schemeClr>
                </a:solidFill>
              </a:rPr>
              <a:t>171001055</a:t>
            </a:r>
            <a:endParaRPr lang="en-US" sz="3200" b="1" cap="none" spc="0" dirty="0" smtClean="0">
              <a:ln w="12700" cmpd="sng">
                <a:solidFill>
                  <a:schemeClr val="accent4"/>
                </a:solidFill>
                <a:prstDash val="solid"/>
              </a:ln>
              <a:solidFill>
                <a:schemeClr val="accent4">
                  <a:lumMod val="75000"/>
                </a:schemeClr>
              </a:solidFill>
              <a:effectLst/>
            </a:endParaRPr>
          </a:p>
          <a:p>
            <a:pPr algn="r"/>
            <a:r>
              <a:rPr lang="en-US" sz="3200" b="1" cap="none" spc="0" dirty="0" smtClean="0">
                <a:ln w="12700" cmpd="sng">
                  <a:solidFill>
                    <a:schemeClr val="accent4"/>
                  </a:solidFill>
                  <a:prstDash val="solid"/>
                </a:ln>
                <a:solidFill>
                  <a:schemeClr val="accent4">
                    <a:lumMod val="75000"/>
                  </a:schemeClr>
                </a:solidFill>
                <a:effectLst/>
              </a:rPr>
              <a:t>IV</a:t>
            </a:r>
            <a:r>
              <a:rPr lang="en-US" sz="3200" b="1" cap="none" spc="0" baseline="30000" dirty="0" smtClean="0">
                <a:ln w="12700" cmpd="sng">
                  <a:solidFill>
                    <a:schemeClr val="accent4"/>
                  </a:solidFill>
                  <a:prstDash val="solid"/>
                </a:ln>
                <a:solidFill>
                  <a:schemeClr val="accent4">
                    <a:lumMod val="75000"/>
                  </a:schemeClr>
                </a:solidFill>
                <a:effectLst/>
              </a:rPr>
              <a:t>TH</a:t>
            </a:r>
            <a:r>
              <a:rPr lang="en-US" sz="3200" b="1" cap="none" spc="0" dirty="0" smtClean="0">
                <a:ln w="12700" cmpd="sng">
                  <a:solidFill>
                    <a:schemeClr val="accent4"/>
                  </a:solidFill>
                  <a:prstDash val="solid"/>
                </a:ln>
                <a:solidFill>
                  <a:schemeClr val="accent4">
                    <a:lumMod val="75000"/>
                  </a:schemeClr>
                </a:solidFill>
                <a:effectLst/>
              </a:rPr>
              <a:t> year</a:t>
            </a:r>
            <a:endParaRPr lang="en-US" sz="3200" b="1" cap="none" spc="0" dirty="0">
              <a:ln w="12700" cmpd="sng">
                <a:solidFill>
                  <a:schemeClr val="accent4"/>
                </a:solidFill>
                <a:prstDash val="solid"/>
              </a:ln>
              <a:solidFill>
                <a:schemeClr val="accent4">
                  <a:lumMod val="75000"/>
                </a:schemeClr>
              </a:solidFill>
              <a:effectLst/>
            </a:endParaRPr>
          </a:p>
        </p:txBody>
      </p:sp>
      <p:sp>
        <p:nvSpPr>
          <p:cNvPr id="5" name="Rectangle 4"/>
          <p:cNvSpPr/>
          <p:nvPr/>
        </p:nvSpPr>
        <p:spPr>
          <a:xfrm>
            <a:off x="9414795" y="4605922"/>
            <a:ext cx="808234" cy="615553"/>
          </a:xfrm>
          <a:prstGeom prst="rect">
            <a:avLst/>
          </a:prstGeom>
          <a:noFill/>
        </p:spPr>
        <p:txBody>
          <a:bodyPr wrap="none" lIns="91440" tIns="45720" rIns="91440" bIns="45720">
            <a:spAutoFit/>
          </a:bodyPr>
          <a:lstStyle/>
          <a:p>
            <a:pPr algn="ctr"/>
            <a:r>
              <a:rPr lang="en-US" sz="3400" b="1" cap="none" spc="0" dirty="0" smtClean="0">
                <a:ln w="22225">
                  <a:solidFill>
                    <a:schemeClr val="accent2"/>
                  </a:solidFill>
                  <a:prstDash val="solid"/>
                </a:ln>
                <a:solidFill>
                  <a:schemeClr val="accent2">
                    <a:lumMod val="40000"/>
                    <a:lumOff val="60000"/>
                  </a:schemeClr>
                </a:solidFill>
                <a:effectLst/>
              </a:rPr>
              <a:t>By:</a:t>
            </a:r>
            <a:endParaRPr lang="en-US" sz="3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283063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395" y="1446331"/>
            <a:ext cx="5809298" cy="3639561"/>
          </a:xfrm>
          <a:prstGeom prst="rect">
            <a:avLst/>
          </a:prstGeom>
        </p:spPr>
      </p:pic>
    </p:spTree>
    <p:extLst>
      <p:ext uri="{BB962C8B-B14F-4D97-AF65-F5344CB8AC3E}">
        <p14:creationId xmlns:p14="http://schemas.microsoft.com/office/powerpoint/2010/main" val="2354826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372" y="860422"/>
            <a:ext cx="7604216" cy="5244287"/>
          </a:xfrm>
          <a:prstGeom prst="rect">
            <a:avLst/>
          </a:prstGeom>
        </p:spPr>
      </p:pic>
    </p:spTree>
    <p:extLst>
      <p:ext uri="{BB962C8B-B14F-4D97-AF65-F5344CB8AC3E}">
        <p14:creationId xmlns:p14="http://schemas.microsoft.com/office/powerpoint/2010/main" val="1054458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504" y="746490"/>
            <a:ext cx="1818126" cy="492443"/>
          </a:xfrm>
          <a:prstGeom prst="rect">
            <a:avLst/>
          </a:prstGeom>
          <a:noFill/>
        </p:spPr>
        <p:txBody>
          <a:bodyPr wrap="none" lIns="91440" tIns="45720" rIns="91440" bIns="45720">
            <a:spAutoFit/>
          </a:bodyPr>
          <a:lstStyle/>
          <a:p>
            <a:pPr algn="ctr"/>
            <a:r>
              <a:rPr lang="en-US" sz="2600" b="1" cap="none" spc="0" dirty="0" smtClean="0">
                <a:ln w="22225">
                  <a:solidFill>
                    <a:schemeClr val="accent2"/>
                  </a:solidFill>
                  <a:prstDash val="solid"/>
                </a:ln>
                <a:solidFill>
                  <a:schemeClr val="accent2">
                    <a:lumMod val="40000"/>
                    <a:lumOff val="60000"/>
                  </a:schemeClr>
                </a:solidFill>
                <a:effectLst/>
              </a:rPr>
              <a:t>Hopper 2D:</a:t>
            </a:r>
            <a:endParaRPr lang="en-US" sz="2600" b="1" cap="none" spc="0" dirty="0">
              <a:ln w="22225">
                <a:solidFill>
                  <a:schemeClr val="accent2"/>
                </a:solidFill>
                <a:prstDash val="solid"/>
              </a:ln>
              <a:solidFill>
                <a:schemeClr val="accent2">
                  <a:lumMod val="40000"/>
                  <a:lumOff val="60000"/>
                </a:schemeClr>
              </a:solidFill>
              <a:effectLst/>
            </a:endParaRPr>
          </a:p>
        </p:txBody>
      </p:sp>
      <p:pic>
        <p:nvPicPr>
          <p:cNvPr id="3" name="random-agent-Hopper-v2-step-0-to-step-100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714750" y="1047750"/>
            <a:ext cx="4762500" cy="4762500"/>
          </a:xfrm>
          <a:prstGeom prst="rect">
            <a:avLst/>
          </a:prstGeom>
        </p:spPr>
      </p:pic>
    </p:spTree>
    <p:extLst>
      <p:ext uri="{BB962C8B-B14F-4D97-AF65-F5344CB8AC3E}">
        <p14:creationId xmlns:p14="http://schemas.microsoft.com/office/powerpoint/2010/main" val="37751686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1737" y="686440"/>
            <a:ext cx="3798165" cy="5526239"/>
          </a:xfrm>
          <a:prstGeom prst="rect">
            <a:avLst/>
          </a:prstGeom>
        </p:spPr>
      </p:pic>
    </p:spTree>
    <p:extLst>
      <p:ext uri="{BB962C8B-B14F-4D97-AF65-F5344CB8AC3E}">
        <p14:creationId xmlns:p14="http://schemas.microsoft.com/office/powerpoint/2010/main" val="1406451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948" y="1131589"/>
            <a:ext cx="6794319" cy="4685737"/>
          </a:xfrm>
          <a:prstGeom prst="rect">
            <a:avLst/>
          </a:prstGeom>
        </p:spPr>
      </p:pic>
    </p:spTree>
    <p:extLst>
      <p:ext uri="{BB962C8B-B14F-4D97-AF65-F5344CB8AC3E}">
        <p14:creationId xmlns:p14="http://schemas.microsoft.com/office/powerpoint/2010/main" val="3794558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254" y="621129"/>
            <a:ext cx="2678329"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smtClean="0">
                <a:ln/>
                <a:solidFill>
                  <a:schemeClr val="accent4"/>
                </a:solidFill>
                <a:effectLst/>
              </a:rPr>
              <a:t>Conclusion:</a:t>
            </a:r>
            <a:endParaRPr lang="en-US" sz="3600" b="1" cap="none" spc="0" dirty="0">
              <a:ln/>
              <a:solidFill>
                <a:schemeClr val="accent4"/>
              </a:solidFill>
              <a:effectLst/>
            </a:endParaRPr>
          </a:p>
        </p:txBody>
      </p:sp>
      <p:sp>
        <p:nvSpPr>
          <p:cNvPr id="3" name="Rectangle 3"/>
          <p:cNvSpPr>
            <a:spLocks noChangeArrowheads="1"/>
          </p:cNvSpPr>
          <p:nvPr/>
        </p:nvSpPr>
        <p:spPr bwMode="auto">
          <a:xfrm>
            <a:off x="352254" y="1503319"/>
            <a:ext cx="11469632"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the deep study on the Mujoco environments </a:t>
            </a:r>
            <a:r>
              <a:rPr lang="en-US" sz="2200" dirty="0" smtClean="0">
                <a:latin typeface="Times New Roman" panose="02020603050405020304" pitchFamily="18" charset="0"/>
                <a:cs typeface="Times New Roman" panose="02020603050405020304" pitchFamily="18" charset="0"/>
              </a:rPr>
              <a:t>of Gym </a:t>
            </a:r>
            <a:r>
              <a:rPr lang="en-US" sz="2200" dirty="0">
                <a:latin typeface="Times New Roman" panose="02020603050405020304" pitchFamily="18" charset="0"/>
                <a:cs typeface="Times New Roman" panose="02020603050405020304" pitchFamily="18" charset="0"/>
              </a:rPr>
              <a:t>by training them on various seed values, </a:t>
            </a:r>
            <a:r>
              <a:rPr lang="en-US" sz="2200" dirty="0" smtClean="0">
                <a:latin typeface="Times New Roman" panose="02020603050405020304" pitchFamily="18" charset="0"/>
                <a:cs typeface="Times New Roman" panose="02020603050405020304" pitchFamily="18" charset="0"/>
              </a:rPr>
              <a:t>taken from </a:t>
            </a:r>
            <a:r>
              <a:rPr lang="en-US" sz="2200" dirty="0">
                <a:latin typeface="Times New Roman" panose="02020603050405020304" pitchFamily="18" charset="0"/>
                <a:cs typeface="Times New Roman" panose="02020603050405020304" pitchFamily="18" charset="0"/>
              </a:rPr>
              <a:t>stable baselines and baselines, Stable </a:t>
            </a:r>
            <a:r>
              <a:rPr lang="en-US" sz="2200" dirty="0" smtClean="0">
                <a:latin typeface="Times New Roman" panose="02020603050405020304" pitchFamily="18" charset="0"/>
                <a:cs typeface="Times New Roman" panose="02020603050405020304" pitchFamily="18" charset="0"/>
              </a:rPr>
              <a:t>baselines are </a:t>
            </a:r>
            <a:r>
              <a:rPr lang="en-US" sz="2200" dirty="0">
                <a:latin typeface="Times New Roman" panose="02020603050405020304" pitchFamily="18" charset="0"/>
                <a:cs typeface="Times New Roman" panose="02020603050405020304" pitchFamily="18" charset="0"/>
              </a:rPr>
              <a:t>having better results of the trained models </a:t>
            </a:r>
            <a:r>
              <a:rPr lang="en-US" sz="2200" dirty="0" smtClean="0">
                <a:latin typeface="Times New Roman" panose="02020603050405020304" pitchFamily="18" charset="0"/>
                <a:cs typeface="Times New Roman" panose="02020603050405020304" pitchFamily="18" charset="0"/>
              </a:rPr>
              <a:t>when compared </a:t>
            </a:r>
            <a:r>
              <a:rPr lang="en-US" sz="2200" dirty="0">
                <a:latin typeface="Times New Roman" panose="02020603050405020304" pitchFamily="18" charset="0"/>
                <a:cs typeface="Times New Roman" panose="02020603050405020304" pitchFamily="18" charset="0"/>
              </a:rPr>
              <a:t>to that of baselines</a:t>
            </a:r>
            <a:r>
              <a:rPr lang="en-US" sz="22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After </a:t>
            </a:r>
            <a:r>
              <a:rPr lang="en-US" sz="2200" dirty="0">
                <a:latin typeface="Times New Roman" panose="02020603050405020304" pitchFamily="18" charset="0"/>
                <a:cs typeface="Times New Roman" panose="02020603050405020304" pitchFamily="18" charset="0"/>
              </a:rPr>
              <a:t>creating an imperfect scenario by varying the </a:t>
            </a:r>
            <a:r>
              <a:rPr lang="en-US" sz="2200" dirty="0" smtClean="0">
                <a:latin typeface="Times New Roman" panose="02020603050405020304" pitchFamily="18" charset="0"/>
                <a:cs typeface="Times New Roman" panose="02020603050405020304" pitchFamily="18" charset="0"/>
              </a:rPr>
              <a:t>stiffness or </a:t>
            </a:r>
            <a:r>
              <a:rPr lang="en-US" sz="2200" dirty="0">
                <a:latin typeface="Times New Roman" panose="02020603050405020304" pitchFamily="18" charset="0"/>
                <a:cs typeface="Times New Roman" panose="02020603050405020304" pitchFamily="18" charset="0"/>
              </a:rPr>
              <a:t>friction of anybody in the Mujoco </a:t>
            </a:r>
            <a:r>
              <a:rPr lang="en-US" sz="2200" dirty="0" smtClean="0">
                <a:latin typeface="Times New Roman" panose="02020603050405020304" pitchFamily="18" charset="0"/>
                <a:cs typeface="Times New Roman" panose="02020603050405020304" pitchFamily="18" charset="0"/>
              </a:rPr>
              <a:t>environment, say </a:t>
            </a:r>
            <a:r>
              <a:rPr lang="en-US" sz="2200" dirty="0">
                <a:latin typeface="Times New Roman" panose="02020603050405020304" pitchFamily="18" charset="0"/>
                <a:cs typeface="Times New Roman" panose="02020603050405020304" pitchFamily="18" charset="0"/>
              </a:rPr>
              <a:t>Half-Cheetah, it was evaluated and results </a:t>
            </a:r>
            <a:r>
              <a:rPr lang="en-US" sz="2200" dirty="0" smtClean="0">
                <a:latin typeface="Times New Roman" panose="02020603050405020304" pitchFamily="18" charset="0"/>
                <a:cs typeface="Times New Roman" panose="02020603050405020304" pitchFamily="18" charset="0"/>
              </a:rPr>
              <a:t>were recorded </a:t>
            </a:r>
            <a:r>
              <a:rPr lang="en-US" sz="2200" dirty="0">
                <a:latin typeface="Times New Roman" panose="02020603050405020304" pitchFamily="18" charset="0"/>
                <a:cs typeface="Times New Roman" panose="02020603050405020304" pitchFamily="18" charset="0"/>
              </a:rPr>
              <a:t>for different values of the changed </a:t>
            </a:r>
            <a:r>
              <a:rPr lang="en-US" sz="2200" dirty="0" smtClean="0">
                <a:latin typeface="Times New Roman" panose="02020603050405020304" pitchFamily="18" charset="0"/>
                <a:cs typeface="Times New Roman" panose="02020603050405020304" pitchFamily="18" charset="0"/>
              </a:rPr>
              <a:t>scenario. When </a:t>
            </a:r>
            <a:r>
              <a:rPr lang="en-US" sz="2200" dirty="0">
                <a:latin typeface="Times New Roman" panose="02020603050405020304" pitchFamily="18" charset="0"/>
                <a:cs typeface="Times New Roman" panose="02020603050405020304" pitchFamily="18" charset="0"/>
              </a:rPr>
              <a:t>compared with the mean rewards with </a:t>
            </a:r>
            <a:r>
              <a:rPr lang="en-US" sz="2200" dirty="0" smtClean="0">
                <a:latin typeface="Times New Roman" panose="02020603050405020304" pitchFamily="18" charset="0"/>
                <a:cs typeface="Times New Roman" panose="02020603050405020304" pitchFamily="18" charset="0"/>
              </a:rPr>
              <a:t>default stiffness </a:t>
            </a:r>
            <a:r>
              <a:rPr lang="en-US" sz="2200" dirty="0">
                <a:latin typeface="Times New Roman" panose="02020603050405020304" pitchFamily="18" charset="0"/>
                <a:cs typeface="Times New Roman" panose="02020603050405020304" pitchFamily="18" charset="0"/>
              </a:rPr>
              <a:t>value or the friction values, It is </a:t>
            </a:r>
            <a:r>
              <a:rPr lang="en-US" sz="2200" dirty="0" smtClean="0">
                <a:latin typeface="Times New Roman" panose="02020603050405020304" pitchFamily="18" charset="0"/>
                <a:cs typeface="Times New Roman" panose="02020603050405020304" pitchFamily="18" charset="0"/>
              </a:rPr>
              <a:t>observed that </a:t>
            </a:r>
            <a:r>
              <a:rPr lang="en-US" sz="2200" dirty="0">
                <a:latin typeface="Times New Roman" panose="02020603050405020304" pitchFamily="18" charset="0"/>
                <a:cs typeface="Times New Roman" panose="02020603050405020304" pitchFamily="18" charset="0"/>
              </a:rPr>
              <a:t>the mean rewards in the imperfect scenario </a:t>
            </a:r>
            <a:r>
              <a:rPr lang="en-US" sz="2200" dirty="0" smtClean="0">
                <a:latin typeface="Times New Roman" panose="02020603050405020304" pitchFamily="18" charset="0"/>
                <a:cs typeface="Times New Roman" panose="02020603050405020304" pitchFamily="18" charset="0"/>
              </a:rPr>
              <a:t>were comparably </a:t>
            </a:r>
            <a:r>
              <a:rPr lang="en-US" sz="2200" dirty="0">
                <a:latin typeface="Times New Roman" panose="02020603050405020304" pitchFamily="18" charset="0"/>
                <a:cs typeface="Times New Roman" panose="02020603050405020304" pitchFamily="18" charset="0"/>
              </a:rPr>
              <a:t>less and were decreasing when the </a:t>
            </a:r>
            <a:r>
              <a:rPr lang="en-US" sz="2200" dirty="0" smtClean="0">
                <a:latin typeface="Times New Roman" panose="02020603050405020304" pitchFamily="18" charset="0"/>
                <a:cs typeface="Times New Roman" panose="02020603050405020304" pitchFamily="18" charset="0"/>
              </a:rPr>
              <a:t>absolute difference </a:t>
            </a:r>
            <a:r>
              <a:rPr lang="en-US" sz="2200" dirty="0">
                <a:latin typeface="Times New Roman" panose="02020603050405020304" pitchFamily="18" charset="0"/>
                <a:cs typeface="Times New Roman" panose="02020603050405020304" pitchFamily="18" charset="0"/>
              </a:rPr>
              <a:t>between the default values to the </a:t>
            </a:r>
            <a:r>
              <a:rPr lang="en-US" sz="2200" dirty="0" smtClean="0">
                <a:latin typeface="Times New Roman" panose="02020603050405020304" pitchFamily="18" charset="0"/>
                <a:cs typeface="Times New Roman" panose="02020603050405020304" pitchFamily="18" charset="0"/>
              </a:rPr>
              <a:t>changed </a:t>
            </a:r>
            <a:r>
              <a:rPr lang="en-IN" sz="2200" dirty="0" smtClean="0">
                <a:latin typeface="Times New Roman" panose="02020603050405020304" pitchFamily="18" charset="0"/>
                <a:cs typeface="Times New Roman" panose="02020603050405020304" pitchFamily="18" charset="0"/>
              </a:rPr>
              <a:t>values </a:t>
            </a:r>
            <a:r>
              <a:rPr lang="en-IN" sz="2200" dirty="0">
                <a:latin typeface="Times New Roman" panose="02020603050405020304" pitchFamily="18" charset="0"/>
                <a:cs typeface="Times New Roman" panose="02020603050405020304" pitchFamily="18" charset="0"/>
              </a:rPr>
              <a:t>increases</a:t>
            </a:r>
            <a:r>
              <a:rPr lang="en-IN" sz="22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IN"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body trained to work well with reasonable </a:t>
            </a:r>
            <a:r>
              <a:rPr lang="en-US" sz="2200" dirty="0" smtClean="0">
                <a:latin typeface="Times New Roman" panose="02020603050405020304" pitchFamily="18" charset="0"/>
                <a:cs typeface="Times New Roman" panose="02020603050405020304" pitchFamily="18" charset="0"/>
              </a:rPr>
              <a:t>reward in </a:t>
            </a:r>
            <a:r>
              <a:rPr lang="en-US" sz="2200" dirty="0">
                <a:latin typeface="Times New Roman" panose="02020603050405020304" pitchFamily="18" charset="0"/>
                <a:cs typeface="Times New Roman" panose="02020603050405020304" pitchFamily="18" charset="0"/>
              </a:rPr>
              <a:t>an imperfect scenario. So it is also made sure that </a:t>
            </a:r>
            <a:r>
              <a:rPr lang="en-US" sz="2200" dirty="0" smtClean="0">
                <a:latin typeface="Times New Roman" panose="02020603050405020304" pitchFamily="18" charset="0"/>
                <a:cs typeface="Times New Roman" panose="02020603050405020304" pitchFamily="18" charset="0"/>
              </a:rPr>
              <a:t>it worked </a:t>
            </a:r>
            <a:r>
              <a:rPr lang="en-US" sz="2200" dirty="0">
                <a:latin typeface="Times New Roman" panose="02020603050405020304" pitchFamily="18" charset="0"/>
                <a:cs typeface="Times New Roman" panose="02020603050405020304" pitchFamily="18" charset="0"/>
              </a:rPr>
              <a:t>better for a perfect scenario.</a:t>
            </a:r>
            <a:endPar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880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1659" y="2554432"/>
            <a:ext cx="4467940" cy="120032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7200" b="1" cap="none" spc="0" dirty="0" smtClean="0">
                <a:ln/>
                <a:solidFill>
                  <a:schemeClr val="accent4"/>
                </a:solidFill>
                <a:effectLst/>
              </a:rPr>
              <a:t>Thank You</a:t>
            </a:r>
            <a:endParaRPr lang="en-US" sz="7200" b="1" cap="none" spc="0" dirty="0">
              <a:ln/>
              <a:solidFill>
                <a:schemeClr val="accent4"/>
              </a:solidFill>
              <a:effectLst/>
            </a:endParaRPr>
          </a:p>
        </p:txBody>
      </p:sp>
    </p:spTree>
    <p:extLst>
      <p:ext uri="{BB962C8B-B14F-4D97-AF65-F5344CB8AC3E}">
        <p14:creationId xmlns:p14="http://schemas.microsoft.com/office/powerpoint/2010/main" val="3144646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628" y="807406"/>
            <a:ext cx="3370658" cy="70788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dirty="0" smtClean="0">
                <a:ln/>
                <a:solidFill>
                  <a:schemeClr val="accent4"/>
                </a:solidFill>
                <a:effectLst/>
              </a:rPr>
              <a:t>Introduction:</a:t>
            </a:r>
            <a:endParaRPr lang="en-US" sz="4000" b="1" cap="none" spc="0" dirty="0">
              <a:ln/>
              <a:solidFill>
                <a:schemeClr val="accent4"/>
              </a:solidFill>
              <a:effectLst/>
            </a:endParaRPr>
          </a:p>
        </p:txBody>
      </p:sp>
      <p:sp>
        <p:nvSpPr>
          <p:cNvPr id="6" name="TextBox 5"/>
          <p:cNvSpPr txBox="1"/>
          <p:nvPr/>
        </p:nvSpPr>
        <p:spPr>
          <a:xfrm>
            <a:off x="378382" y="1515292"/>
            <a:ext cx="11213367" cy="3693319"/>
          </a:xfrm>
          <a:prstGeom prst="rect">
            <a:avLst/>
          </a:prstGeom>
          <a:noFill/>
        </p:spPr>
        <p:txBody>
          <a:bodyPr wrap="square" rtlCol="0">
            <a:spAutoFit/>
          </a:bodyPr>
          <a:lstStyle/>
          <a:p>
            <a:pPr algn="just"/>
            <a:r>
              <a:rPr lang="en-US" sz="2600" b="1" dirty="0">
                <a:latin typeface="Times New Roman" panose="02020603050405020304" pitchFamily="18" charset="0"/>
                <a:cs typeface="Times New Roman" panose="02020603050405020304" pitchFamily="18" charset="0"/>
              </a:rPr>
              <a:t>Deep reinforcement learning (DRL)</a:t>
            </a:r>
            <a:r>
              <a:rPr lang="en-US" sz="2600" dirty="0">
                <a:latin typeface="Times New Roman" panose="02020603050405020304" pitchFamily="18" charset="0"/>
                <a:cs typeface="Times New Roman" panose="02020603050405020304" pitchFamily="18" charset="0"/>
              </a:rPr>
              <a:t> uses deep learning and reinforcement learning principles in order to </a:t>
            </a:r>
            <a:r>
              <a:rPr lang="en-US" sz="2600" dirty="0" smtClean="0">
                <a:latin typeface="Times New Roman" panose="02020603050405020304" pitchFamily="18" charset="0"/>
                <a:cs typeface="Times New Roman" panose="02020603050405020304" pitchFamily="18" charset="0"/>
              </a:rPr>
              <a:t>create efficient</a:t>
            </a:r>
            <a:r>
              <a:rPr lang="en-US" sz="2600" dirty="0">
                <a:latin typeface="Times New Roman" panose="02020603050405020304" pitchFamily="18" charset="0"/>
                <a:cs typeface="Times New Roman" panose="02020603050405020304" pitchFamily="18" charset="0"/>
              </a:rPr>
              <a:t> algorithms that can be applied on areas like robotics, video games, finance and healthcare</a:t>
            </a:r>
            <a:r>
              <a:rPr lang="en-US" sz="2600" dirty="0" smtClean="0">
                <a:latin typeface="Times New Roman" panose="02020603050405020304" pitchFamily="18" charset="0"/>
                <a:cs typeface="Times New Roman" panose="02020603050405020304" pitchFamily="18" charset="0"/>
              </a:rPr>
              <a:t>.</a:t>
            </a:r>
            <a:r>
              <a:rPr lang="en-US" sz="2600" baseline="300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Implementing deep learning architecture (deep neural networks or etc.) with reinforcement learning </a:t>
            </a:r>
            <a:r>
              <a:rPr lang="en-US" sz="2600" dirty="0" smtClean="0">
                <a:latin typeface="Times New Roman" panose="02020603050405020304" pitchFamily="18" charset="0"/>
                <a:cs typeface="Times New Roman" panose="02020603050405020304" pitchFamily="18" charset="0"/>
              </a:rPr>
              <a:t>algorithms (Q-learning</a:t>
            </a:r>
            <a:r>
              <a:rPr lang="en-US" sz="2600" dirty="0">
                <a:latin typeface="Times New Roman" panose="02020603050405020304" pitchFamily="18" charset="0"/>
                <a:cs typeface="Times New Roman" panose="02020603050405020304" pitchFamily="18" charset="0"/>
              </a:rPr>
              <a:t>, actor critic or etc.), a powerful model (DRL) can be created that is capable to scale to previously unsolvable problems</a:t>
            </a:r>
            <a:r>
              <a:rPr lang="en-US" sz="2600" dirty="0" smtClean="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That is because DRL usually uses raw sensor or image signals as input as can be seen in DQN for ATARI </a:t>
            </a:r>
            <a:r>
              <a:rPr lang="en-US" sz="2600" dirty="0" smtClean="0">
                <a:latin typeface="Times New Roman" panose="02020603050405020304" pitchFamily="18" charset="0"/>
                <a:cs typeface="Times New Roman" panose="02020603050405020304" pitchFamily="18" charset="0"/>
              </a:rPr>
              <a:t>games</a:t>
            </a:r>
            <a:r>
              <a:rPr lang="en-US" sz="2600" baseline="300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and </a:t>
            </a:r>
            <a:r>
              <a:rPr lang="en-US" sz="2600" dirty="0">
                <a:latin typeface="Times New Roman" panose="02020603050405020304" pitchFamily="18" charset="0"/>
                <a:cs typeface="Times New Roman" panose="02020603050405020304" pitchFamily="18" charset="0"/>
              </a:rPr>
              <a:t>can receive the benefit of end-to-end reinforcement learning as well as that of convolutional neural networks.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996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564" y="585338"/>
            <a:ext cx="5460716" cy="70788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smtClean="0">
                <a:ln/>
                <a:solidFill>
                  <a:schemeClr val="accent4"/>
                </a:solidFill>
              </a:rPr>
              <a:t>Purpose of the </a:t>
            </a:r>
            <a:r>
              <a:rPr lang="en-US" sz="4000" b="1" dirty="0" smtClean="0">
                <a:ln/>
                <a:solidFill>
                  <a:schemeClr val="accent4"/>
                </a:solidFill>
              </a:rPr>
              <a:t>Project</a:t>
            </a:r>
            <a:r>
              <a:rPr lang="en-US" sz="4000" b="1" cap="none" spc="0" dirty="0" smtClean="0">
                <a:ln/>
                <a:solidFill>
                  <a:schemeClr val="accent4"/>
                </a:solidFill>
                <a:effectLst/>
              </a:rPr>
              <a:t>:</a:t>
            </a:r>
            <a:endParaRPr lang="en-US" sz="4000" b="1" cap="none" spc="0" dirty="0">
              <a:ln/>
              <a:solidFill>
                <a:schemeClr val="accent4"/>
              </a:solidFill>
              <a:effectLst/>
            </a:endParaRPr>
          </a:p>
        </p:txBody>
      </p:sp>
      <p:sp>
        <p:nvSpPr>
          <p:cNvPr id="5" name="TextBox 4"/>
          <p:cNvSpPr txBox="1"/>
          <p:nvPr/>
        </p:nvSpPr>
        <p:spPr>
          <a:xfrm>
            <a:off x="339193" y="1358539"/>
            <a:ext cx="11339001" cy="4093428"/>
          </a:xfrm>
          <a:prstGeom prst="rect">
            <a:avLst/>
          </a:prstGeom>
          <a:noFill/>
        </p:spPr>
        <p:txBody>
          <a:bodyPr wrap="square" rtlCol="0">
            <a:spAutoFit/>
          </a:bodyPr>
          <a:lstStyle/>
          <a:p>
            <a:pPr algn="just"/>
            <a:r>
              <a:rPr lang="en-US" sz="2600" dirty="0">
                <a:latin typeface="Times New Roman" panose="02020603050405020304" pitchFamily="18" charset="0"/>
                <a:cs typeface="Times New Roman" panose="02020603050405020304" pitchFamily="18" charset="0"/>
              </a:rPr>
              <a:t>Robust learning in the real world can benefit from both </a:t>
            </a:r>
            <a:r>
              <a:rPr lang="en-US" sz="2600" dirty="0" smtClean="0">
                <a:latin typeface="Times New Roman" panose="02020603050405020304" pitchFamily="18" charset="0"/>
                <a:cs typeface="Times New Roman" panose="02020603050405020304" pitchFamily="18" charset="0"/>
              </a:rPr>
              <a:t>presentations and </a:t>
            </a:r>
            <a:r>
              <a:rPr lang="en-US" sz="2600" dirty="0">
                <a:latin typeface="Times New Roman" panose="02020603050405020304" pitchFamily="18" charset="0"/>
                <a:cs typeface="Times New Roman" panose="02020603050405020304" pitchFamily="18" charset="0"/>
              </a:rPr>
              <a:t>interactions in the community</a:t>
            </a:r>
            <a:r>
              <a:rPr lang="en-US" sz="2600" dirty="0" smtClean="0">
                <a:latin typeface="Times New Roman" panose="02020603050405020304" pitchFamily="18" charset="0"/>
                <a:cs typeface="Times New Roman" panose="02020603050405020304" pitchFamily="18" charset="0"/>
              </a:rPr>
              <a:t>. Current demonstration learning </a:t>
            </a:r>
            <a:r>
              <a:rPr lang="en-US" sz="2600" dirty="0">
                <a:latin typeface="Times New Roman" panose="02020603050405020304" pitchFamily="18" charset="0"/>
                <a:cs typeface="Times New Roman" panose="02020603050405020304" pitchFamily="18" charset="0"/>
              </a:rPr>
              <a:t>and reward methods conduct supervised learning </a:t>
            </a:r>
            <a:r>
              <a:rPr lang="en-US" sz="2600" dirty="0" smtClean="0">
                <a:latin typeface="Times New Roman" panose="02020603050405020304" pitchFamily="18" charset="0"/>
                <a:cs typeface="Times New Roman" panose="02020603050405020304" pitchFamily="18" charset="0"/>
              </a:rPr>
              <a:t>on expert </a:t>
            </a:r>
            <a:r>
              <a:rPr lang="en-US" sz="2600" dirty="0">
                <a:latin typeface="Times New Roman" panose="02020603050405020304" pitchFamily="18" charset="0"/>
                <a:cs typeface="Times New Roman" panose="02020603050405020304" pitchFamily="18" charset="0"/>
              </a:rPr>
              <a:t>demonstration data and use reinforcement learning </a:t>
            </a:r>
            <a:r>
              <a:rPr lang="en-US" sz="2600" dirty="0" smtClean="0">
                <a:latin typeface="Times New Roman" panose="02020603050405020304" pitchFamily="18" charset="0"/>
                <a:cs typeface="Times New Roman" panose="02020603050405020304" pitchFamily="18" charset="0"/>
              </a:rPr>
              <a:t>to further </a:t>
            </a:r>
            <a:r>
              <a:rPr lang="en-US" sz="2600" dirty="0">
                <a:latin typeface="Times New Roman" panose="02020603050405020304" pitchFamily="18" charset="0"/>
                <a:cs typeface="Times New Roman" panose="02020603050405020304" pitchFamily="18" charset="0"/>
              </a:rPr>
              <a:t>improve environmental reward-based </a:t>
            </a:r>
            <a:r>
              <a:rPr lang="en-US" sz="2600" dirty="0" smtClean="0">
                <a:latin typeface="Times New Roman" panose="02020603050405020304" pitchFamily="18" charset="0"/>
                <a:cs typeface="Times New Roman" panose="02020603050405020304" pitchFamily="18" charset="0"/>
              </a:rPr>
              <a:t>performance.</a:t>
            </a:r>
            <a:r>
              <a:rPr lang="en-IN" sz="2600" dirty="0" smtClean="0">
                <a:latin typeface="Times New Roman" panose="02020603050405020304" pitchFamily="18" charset="0"/>
                <a:cs typeface="Times New Roman" panose="02020603050405020304" pitchFamily="18" charset="0"/>
              </a:rPr>
              <a:t>Crucially</a:t>
            </a:r>
            <a:r>
              <a:rPr lang="en-IN" sz="2600" dirty="0">
                <a:latin typeface="Times New Roman" panose="02020603050405020304" pitchFamily="18" charset="0"/>
                <a:cs typeface="Times New Roman" panose="02020603050405020304" pitchFamily="18" charset="0"/>
              </a:rPr>
              <a:t>, both </a:t>
            </a:r>
            <a:r>
              <a:rPr lang="en-IN" sz="2600" dirty="0" smtClean="0">
                <a:latin typeface="Times New Roman" panose="02020603050405020304" pitchFamily="18" charset="0"/>
                <a:cs typeface="Times New Roman" panose="02020603050405020304" pitchFamily="18" charset="0"/>
              </a:rPr>
              <a:t>demonstration</a:t>
            </a:r>
            <a:r>
              <a:rPr lang="en-US" sz="2600" dirty="0" smtClean="0">
                <a:latin typeface="Times New Roman" panose="02020603050405020304" pitchFamily="18" charset="0"/>
                <a:cs typeface="Times New Roman" panose="02020603050405020304" pitchFamily="18" charset="0"/>
              </a:rPr>
              <a:t>learning </a:t>
            </a:r>
            <a:r>
              <a:rPr lang="en-US" sz="2600" dirty="0">
                <a:latin typeface="Times New Roman" panose="02020603050405020304" pitchFamily="18" charset="0"/>
                <a:cs typeface="Times New Roman" panose="02020603050405020304" pitchFamily="18" charset="0"/>
              </a:rPr>
              <a:t>and interactive enhancement use the same target, </a:t>
            </a:r>
            <a:r>
              <a:rPr lang="en-US" sz="2600" dirty="0" smtClean="0">
                <a:latin typeface="Times New Roman" panose="02020603050405020304" pitchFamily="18" charset="0"/>
                <a:cs typeface="Times New Roman" panose="02020603050405020304" pitchFamily="18" charset="0"/>
              </a:rPr>
              <a:t>unlike previous </a:t>
            </a:r>
            <a:r>
              <a:rPr lang="en-US" sz="2600" dirty="0">
                <a:latin typeface="Times New Roman" panose="02020603050405020304" pitchFamily="18" charset="0"/>
                <a:cs typeface="Times New Roman" panose="02020603050405020304" pitchFamily="18" charset="0"/>
              </a:rPr>
              <a:t>methods that combine separate losses of control </a:t>
            </a:r>
            <a:r>
              <a:rPr lang="en-US" sz="2600" dirty="0" smtClean="0">
                <a:latin typeface="Times New Roman" panose="02020603050405020304" pitchFamily="18" charset="0"/>
                <a:cs typeface="Times New Roman" panose="02020603050405020304" pitchFamily="18" charset="0"/>
              </a:rPr>
              <a:t>and strengthening. This </a:t>
            </a:r>
            <a:r>
              <a:rPr lang="en-US" sz="2600" dirty="0">
                <a:latin typeface="Times New Roman" panose="02020603050405020304" pitchFamily="18" charset="0"/>
                <a:cs typeface="Times New Roman" panose="02020603050405020304" pitchFamily="18" charset="0"/>
              </a:rPr>
              <a:t>makes </a:t>
            </a:r>
            <a:r>
              <a:rPr lang="en-US" sz="2600" dirty="0" smtClean="0">
                <a:latin typeface="Times New Roman" panose="02020603050405020304" pitchFamily="18" charset="0"/>
                <a:cs typeface="Times New Roman" panose="02020603050405020304" pitchFamily="18" charset="0"/>
              </a:rPr>
              <a:t>the algorithm </a:t>
            </a:r>
            <a:r>
              <a:rPr lang="en-US" sz="2600" dirty="0">
                <a:latin typeface="Times New Roman" panose="02020603050405020304" pitchFamily="18" charset="0"/>
                <a:cs typeface="Times New Roman" panose="02020603050405020304" pitchFamily="18" charset="0"/>
              </a:rPr>
              <a:t>robust to sub </a:t>
            </a:r>
            <a:r>
              <a:rPr lang="en-US" sz="2600" dirty="0" smtClean="0">
                <a:latin typeface="Times New Roman" panose="02020603050405020304" pitchFamily="18" charset="0"/>
                <a:cs typeface="Times New Roman" panose="02020603050405020304" pitchFamily="18" charset="0"/>
              </a:rPr>
              <a:t>optimal demonstration </a:t>
            </a:r>
            <a:r>
              <a:rPr lang="en-US" sz="2600" dirty="0">
                <a:latin typeface="Times New Roman" panose="02020603050405020304" pitchFamily="18" charset="0"/>
                <a:cs typeface="Times New Roman" panose="02020603050405020304" pitchFamily="18" charset="0"/>
              </a:rPr>
              <a:t>data, as the method is not forced to imitate </a:t>
            </a:r>
            <a:r>
              <a:rPr lang="en-US" sz="2600" dirty="0" smtClean="0">
                <a:latin typeface="Times New Roman" panose="02020603050405020304" pitchFamily="18" charset="0"/>
                <a:cs typeface="Times New Roman" panose="02020603050405020304" pitchFamily="18" charset="0"/>
              </a:rPr>
              <a:t>all of </a:t>
            </a:r>
            <a:r>
              <a:rPr lang="en-US" sz="2600" dirty="0">
                <a:latin typeface="Times New Roman" panose="02020603050405020304" pitchFamily="18" charset="0"/>
                <a:cs typeface="Times New Roman" panose="02020603050405020304" pitchFamily="18" charset="0"/>
              </a:rPr>
              <a:t>the data set’s examples. We demonstrate that when tested </a:t>
            </a:r>
            <a:r>
              <a:rPr lang="en-US" sz="2600" dirty="0" smtClean="0">
                <a:latin typeface="Times New Roman" panose="02020603050405020304" pitchFamily="18" charset="0"/>
                <a:cs typeface="Times New Roman" panose="02020603050405020304" pitchFamily="18" charset="0"/>
              </a:rPr>
              <a:t>on several </a:t>
            </a:r>
            <a:r>
              <a:rPr lang="en-US" sz="2600" dirty="0">
                <a:latin typeface="Times New Roman" panose="02020603050405020304" pitchFamily="18" charset="0"/>
                <a:cs typeface="Times New Roman" panose="02020603050405020304" pitchFamily="18" charset="0"/>
              </a:rPr>
              <a:t>realistic driving games, our unified reinforcement </a:t>
            </a:r>
            <a:r>
              <a:rPr lang="en-US" sz="2600" dirty="0" smtClean="0">
                <a:latin typeface="Times New Roman" panose="02020603050405020304" pitchFamily="18" charset="0"/>
                <a:cs typeface="Times New Roman" panose="02020603050405020304" pitchFamily="18" charset="0"/>
              </a:rPr>
              <a:t>learning algorithm </a:t>
            </a:r>
            <a:r>
              <a:rPr lang="en-US" sz="2600" dirty="0">
                <a:latin typeface="Times New Roman" panose="02020603050405020304" pitchFamily="18" charset="0"/>
                <a:cs typeface="Times New Roman" panose="02020603050405020304" pitchFamily="18" charset="0"/>
              </a:rPr>
              <a:t>can learn robustly and outperform existing baselines.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260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942" y="529328"/>
            <a:ext cx="2025185"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dirty="0" smtClean="0">
                <a:ln/>
                <a:solidFill>
                  <a:schemeClr val="accent4"/>
                </a:solidFill>
              </a:rPr>
              <a:t>Survey:</a:t>
            </a:r>
            <a:endParaRPr lang="en-US" sz="3600" b="1" cap="none" spc="0" dirty="0">
              <a:ln/>
              <a:solidFill>
                <a:schemeClr val="accent4"/>
              </a:solidFill>
              <a:effectLst/>
            </a:endParaRPr>
          </a:p>
        </p:txBody>
      </p:sp>
      <p:sp>
        <p:nvSpPr>
          <p:cNvPr id="5" name="TextBox 4"/>
          <p:cNvSpPr txBox="1"/>
          <p:nvPr/>
        </p:nvSpPr>
        <p:spPr>
          <a:xfrm>
            <a:off x="417570" y="1175659"/>
            <a:ext cx="11339001" cy="2492990"/>
          </a:xfrm>
          <a:prstGeom prst="rect">
            <a:avLst/>
          </a:prstGeom>
          <a:noFill/>
        </p:spPr>
        <p:txBody>
          <a:bodyPr wrap="square" rtlCol="0">
            <a:spAutoFit/>
          </a:bodyPr>
          <a:lstStyle/>
          <a:p>
            <a:pPr algn="just"/>
            <a:r>
              <a:rPr lang="en-US" sz="2600" dirty="0">
                <a:latin typeface="Times New Roman" panose="02020603050405020304" pitchFamily="18" charset="0"/>
                <a:cs typeface="Times New Roman" panose="02020603050405020304" pitchFamily="18" charset="0"/>
              </a:rPr>
              <a:t>The experiment here takes the imperfect situation </a:t>
            </a:r>
            <a:r>
              <a:rPr lang="en-US" sz="2600" dirty="0" smtClean="0">
                <a:latin typeface="Times New Roman" panose="02020603050405020304" pitchFamily="18" charset="0"/>
                <a:cs typeface="Times New Roman" panose="02020603050405020304" pitchFamily="18" charset="0"/>
              </a:rPr>
              <a:t>by sterilization </a:t>
            </a:r>
            <a:r>
              <a:rPr lang="en-US" sz="2600" dirty="0">
                <a:latin typeface="Times New Roman" panose="02020603050405020304" pitchFamily="18" charset="0"/>
                <a:cs typeface="Times New Roman" panose="02020603050405020304" pitchFamily="18" charset="0"/>
              </a:rPr>
              <a:t>of the </a:t>
            </a:r>
            <a:r>
              <a:rPr lang="en-US" sz="2600" dirty="0" err="1">
                <a:latin typeface="Times New Roman" panose="02020603050405020304" pitchFamily="18" charset="0"/>
                <a:cs typeface="Times New Roman" panose="02020603050405020304" pitchFamily="18" charset="0"/>
              </a:rPr>
              <a:t>MuJoCo</a:t>
            </a:r>
            <a:r>
              <a:rPr lang="en-US" sz="2600" dirty="0">
                <a:latin typeface="Times New Roman" panose="02020603050405020304" pitchFamily="18" charset="0"/>
                <a:cs typeface="Times New Roman" panose="02020603050405020304" pitchFamily="18" charset="0"/>
              </a:rPr>
              <a:t> environments by removing </a:t>
            </a:r>
            <a:r>
              <a:rPr lang="en-US" sz="2600" dirty="0" smtClean="0">
                <a:latin typeface="Times New Roman" panose="02020603050405020304" pitchFamily="18" charset="0"/>
                <a:cs typeface="Times New Roman" panose="02020603050405020304" pitchFamily="18" charset="0"/>
              </a:rPr>
              <a:t>limbs of </a:t>
            </a:r>
            <a:r>
              <a:rPr lang="en-US" sz="2600" dirty="0">
                <a:latin typeface="Times New Roman" panose="02020603050405020304" pitchFamily="18" charset="0"/>
                <a:cs typeface="Times New Roman" panose="02020603050405020304" pitchFamily="18" charset="0"/>
              </a:rPr>
              <a:t>various environments or changing the nature of physics </a:t>
            </a:r>
            <a:r>
              <a:rPr lang="en-US" sz="2600" dirty="0" smtClean="0">
                <a:latin typeface="Times New Roman" panose="02020603050405020304" pitchFamily="18" charset="0"/>
                <a:cs typeface="Times New Roman" panose="02020603050405020304" pitchFamily="18" charset="0"/>
              </a:rPr>
              <a:t>by changing </a:t>
            </a:r>
            <a:r>
              <a:rPr lang="en-US" sz="2600" dirty="0">
                <a:latin typeface="Times New Roman" panose="02020603050405020304" pitchFamily="18" charset="0"/>
                <a:cs typeface="Times New Roman" panose="02020603050405020304" pitchFamily="18" charset="0"/>
              </a:rPr>
              <a:t>the values of friction, stability, etc. They’re </a:t>
            </a:r>
            <a:r>
              <a:rPr lang="en-US" sz="2600" dirty="0" smtClean="0">
                <a:latin typeface="Times New Roman" panose="02020603050405020304" pitchFamily="18" charset="0"/>
                <a:cs typeface="Times New Roman" panose="02020603050405020304" pitchFamily="18" charset="0"/>
              </a:rPr>
              <a:t>trained and </a:t>
            </a:r>
            <a:r>
              <a:rPr lang="en-US" sz="2600" dirty="0">
                <a:latin typeface="Times New Roman" panose="02020603050405020304" pitchFamily="18" charset="0"/>
                <a:cs typeface="Times New Roman" panose="02020603050405020304" pitchFamily="18" charset="0"/>
              </a:rPr>
              <a:t>compared to the one that was trained within the </a:t>
            </a:r>
            <a:r>
              <a:rPr lang="en-US" sz="2600" dirty="0" smtClean="0">
                <a:latin typeface="Times New Roman" panose="02020603050405020304" pitchFamily="18" charset="0"/>
                <a:cs typeface="Times New Roman" panose="02020603050405020304" pitchFamily="18" charset="0"/>
              </a:rPr>
              <a:t>perfect situation</a:t>
            </a:r>
            <a:r>
              <a:rPr lang="en-US" sz="2600" dirty="0">
                <a:latin typeface="Times New Roman" panose="02020603050405020304" pitchFamily="18" charset="0"/>
                <a:cs typeface="Times New Roman" panose="02020603050405020304" pitchFamily="18" charset="0"/>
              </a:rPr>
              <a:t>. The coaching was through with the </a:t>
            </a:r>
            <a:r>
              <a:rPr lang="en-US" sz="2600" dirty="0" smtClean="0">
                <a:latin typeface="Times New Roman" panose="02020603050405020304" pitchFamily="18" charset="0"/>
                <a:cs typeface="Times New Roman" panose="02020603050405020304" pitchFamily="18" charset="0"/>
              </a:rPr>
              <a:t>assistance of interface </a:t>
            </a:r>
            <a:r>
              <a:rPr lang="en-US" sz="2600" dirty="0">
                <a:latin typeface="Times New Roman" panose="02020603050405020304" pitchFamily="18" charset="0"/>
                <a:cs typeface="Times New Roman" panose="02020603050405020304" pitchFamily="18" charset="0"/>
              </a:rPr>
              <a:t>from Open AI like baselines and stable baselines.</a:t>
            </a:r>
            <a:endParaRPr lang="en-IN" sz="2600" dirty="0">
              <a:latin typeface="Times New Roman" panose="02020603050405020304" pitchFamily="18" charset="0"/>
              <a:cs typeface="Times New Roman" panose="02020603050405020304" pitchFamily="18" charset="0"/>
            </a:endParaRPr>
          </a:p>
        </p:txBody>
      </p:sp>
      <p:sp>
        <p:nvSpPr>
          <p:cNvPr id="6" name="Rectangle 5"/>
          <p:cNvSpPr/>
          <p:nvPr/>
        </p:nvSpPr>
        <p:spPr>
          <a:xfrm>
            <a:off x="417569" y="3572379"/>
            <a:ext cx="2952648"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smtClean="0">
                <a:ln/>
                <a:solidFill>
                  <a:schemeClr val="accent4"/>
                </a:solidFill>
                <a:effectLst/>
              </a:rPr>
              <a:t>Open AI Gym: </a:t>
            </a:r>
            <a:endParaRPr lang="en-US" sz="3600" b="1" cap="none" spc="0" dirty="0">
              <a:ln/>
              <a:solidFill>
                <a:schemeClr val="accent4"/>
              </a:solidFill>
              <a:effectLst/>
            </a:endParaRPr>
          </a:p>
        </p:txBody>
      </p:sp>
      <p:sp>
        <p:nvSpPr>
          <p:cNvPr id="7" name="TextBox 6"/>
          <p:cNvSpPr txBox="1"/>
          <p:nvPr/>
        </p:nvSpPr>
        <p:spPr>
          <a:xfrm>
            <a:off x="417568" y="4180344"/>
            <a:ext cx="11339001"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Gym is a toolkit for developing and comparing reinforcement learning algorithms. It makes no assumptions about the structure of your agent, and is compatible with any numerical computation library, such as </a:t>
            </a:r>
            <a:r>
              <a:rPr lang="en-US" sz="2400" dirty="0" smtClean="0">
                <a:latin typeface="Times New Roman" panose="02020603050405020304" pitchFamily="18" charset="0"/>
                <a:cs typeface="Times New Roman" panose="02020603050405020304" pitchFamily="18" charset="0"/>
              </a:rPr>
              <a:t>Tensor Flow </a:t>
            </a:r>
            <a:r>
              <a:rPr lang="en-US" sz="2400" dirty="0">
                <a:latin typeface="Times New Roman" panose="02020603050405020304" pitchFamily="18" charset="0"/>
                <a:cs typeface="Times New Roman" panose="02020603050405020304" pitchFamily="18" charset="0"/>
              </a:rPr>
              <a:t>or </a:t>
            </a:r>
            <a:r>
              <a:rPr lang="en-US" sz="2400" dirty="0" err="1">
                <a:latin typeface="Times New Roman" panose="02020603050405020304" pitchFamily="18" charset="0"/>
                <a:cs typeface="Times New Roman" panose="02020603050405020304" pitchFamily="18" charset="0"/>
              </a:rPr>
              <a:t>Theano</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gym library is a collection of test problems — environments — that you can use to work out your reinforcement learning algorithms. These environments have a shared interface, allowing you to write general algorithms.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342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004" y="409633"/>
            <a:ext cx="1999058"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smtClean="0">
                <a:ln/>
                <a:solidFill>
                  <a:schemeClr val="accent4"/>
                </a:solidFill>
                <a:effectLst/>
              </a:rPr>
              <a:t> </a:t>
            </a:r>
            <a:r>
              <a:rPr lang="en-US" sz="3000" b="1" cap="none" spc="0" dirty="0" smtClean="0">
                <a:ln/>
                <a:solidFill>
                  <a:schemeClr val="accent4"/>
                </a:solidFill>
                <a:effectLst/>
              </a:rPr>
              <a:t>Baselines</a:t>
            </a:r>
            <a:r>
              <a:rPr lang="en-US" sz="3600" b="1" cap="none" spc="0" dirty="0" smtClean="0">
                <a:ln/>
                <a:solidFill>
                  <a:schemeClr val="accent4"/>
                </a:solidFill>
                <a:effectLst/>
              </a:rPr>
              <a:t>:</a:t>
            </a:r>
            <a:endParaRPr lang="en-US" sz="3600" b="1" cap="none" spc="0" dirty="0">
              <a:ln/>
              <a:solidFill>
                <a:schemeClr val="accent4"/>
              </a:solidFill>
              <a:effectLst/>
            </a:endParaRPr>
          </a:p>
        </p:txBody>
      </p:sp>
      <p:sp>
        <p:nvSpPr>
          <p:cNvPr id="5" name="TextBox 4"/>
          <p:cNvSpPr txBox="1"/>
          <p:nvPr/>
        </p:nvSpPr>
        <p:spPr>
          <a:xfrm>
            <a:off x="300004" y="1055964"/>
            <a:ext cx="11339001" cy="1877437"/>
          </a:xfrm>
          <a:prstGeom prst="rect">
            <a:avLst/>
          </a:prstGeom>
          <a:noFill/>
        </p:spPr>
        <p:txBody>
          <a:bodyPr wrap="square" rtlCol="0">
            <a:spAutoFit/>
          </a:bodyPr>
          <a:lstStyle/>
          <a:p>
            <a:pPr algn="just"/>
            <a:r>
              <a:rPr lang="en-US" dirty="0" err="1">
                <a:latin typeface="Times New Roman" panose="02020603050405020304" pitchFamily="18" charset="0"/>
                <a:cs typeface="Times New Roman" panose="02020603050405020304" pitchFamily="18" charset="0"/>
              </a:rPr>
              <a:t>OpenAI</a:t>
            </a:r>
            <a:r>
              <a:rPr lang="en-US" dirty="0">
                <a:latin typeface="Times New Roman" panose="02020603050405020304" pitchFamily="18" charset="0"/>
                <a:cs typeface="Times New Roman" panose="02020603050405020304" pitchFamily="18" charset="0"/>
              </a:rPr>
              <a:t> Baselines is a set of high-quality implementations of reinforcement learning algorithms.</a:t>
            </a:r>
          </a:p>
          <a:p>
            <a:pPr algn="just"/>
            <a:r>
              <a:rPr lang="en-US" dirty="0">
                <a:latin typeface="Times New Roman" panose="02020603050405020304" pitchFamily="18" charset="0"/>
                <a:cs typeface="Times New Roman" panose="02020603050405020304" pitchFamily="18" charset="0"/>
              </a:rPr>
              <a:t>These algorithms will make it easier for the research community to replicate, refine, and identify new ideas, and will create good baselines to build research on top of. Our DQN implementation and its variants are roughly on par with the scores in published papers. We expect they will be used as a base around which new ideas can be added, and as a tool for comparing a new approach against existing ones.</a:t>
            </a:r>
          </a:p>
          <a:p>
            <a:pPr algn="just"/>
            <a:endParaRPr lang="en-IN" sz="2600" dirty="0">
              <a:latin typeface="Times New Roman" panose="02020603050405020304" pitchFamily="18" charset="0"/>
              <a:cs typeface="Times New Roman" panose="02020603050405020304" pitchFamily="18" charset="0"/>
            </a:endParaRPr>
          </a:p>
        </p:txBody>
      </p:sp>
      <p:sp>
        <p:nvSpPr>
          <p:cNvPr id="6" name="Rectangle 5"/>
          <p:cNvSpPr/>
          <p:nvPr/>
        </p:nvSpPr>
        <p:spPr>
          <a:xfrm>
            <a:off x="130189" y="2629184"/>
            <a:ext cx="3435531" cy="553998"/>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000" b="1" cap="none" spc="0" dirty="0" smtClean="0">
                <a:ln/>
                <a:solidFill>
                  <a:schemeClr val="accent4"/>
                </a:solidFill>
                <a:effectLst/>
              </a:rPr>
              <a:t> Stable  Baselines:</a:t>
            </a:r>
            <a:endParaRPr lang="en-US" sz="3000" b="1" cap="none" spc="0" dirty="0">
              <a:ln/>
              <a:solidFill>
                <a:schemeClr val="accent4"/>
              </a:solidFill>
              <a:effectLst/>
            </a:endParaRPr>
          </a:p>
        </p:txBody>
      </p:sp>
      <p:sp>
        <p:nvSpPr>
          <p:cNvPr id="7" name="TextBox 6"/>
          <p:cNvSpPr txBox="1"/>
          <p:nvPr/>
        </p:nvSpPr>
        <p:spPr>
          <a:xfrm>
            <a:off x="300004" y="3183182"/>
            <a:ext cx="11339001" cy="38164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table </a:t>
            </a:r>
            <a:r>
              <a:rPr lang="en-US" dirty="0">
                <a:latin typeface="Times New Roman" panose="02020603050405020304" pitchFamily="18" charset="0"/>
                <a:cs typeface="Times New Roman" panose="02020603050405020304" pitchFamily="18" charset="0"/>
              </a:rPr>
              <a:t>Baselines is a set of improved implementations of reinforcement learning algorithms based on </a:t>
            </a:r>
            <a:r>
              <a:rPr lang="en-US" dirty="0" err="1">
                <a:latin typeface="Times New Roman" panose="02020603050405020304" pitchFamily="18" charset="0"/>
                <a:cs typeface="Times New Roman" panose="02020603050405020304" pitchFamily="18" charset="0"/>
              </a:rPr>
              <a:t>OpenAI</a:t>
            </a:r>
            <a:r>
              <a:rPr lang="en-US" dirty="0">
                <a:latin typeface="Times New Roman" panose="02020603050405020304" pitchFamily="18" charset="0"/>
                <a:cs typeface="Times New Roman" panose="02020603050405020304" pitchFamily="18" charset="0"/>
              </a:rPr>
              <a:t> Baselines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algorithms will make it easier for the research community and industry to replicate, refine, and identify new ideas, and will create good baselines to build projects on top of. We expect these tools will be used as a base around which new ideas can be added, and as a tool for comparing a new approach against existing ones. We also hope that the simplicity of these tools will allow beginners to experiment with a more advanced toolset, without being buried in implementation details</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Main differences with </a:t>
            </a:r>
            <a:r>
              <a:rPr lang="en-US" b="1" dirty="0" err="1">
                <a:latin typeface="Times New Roman" panose="02020603050405020304" pitchFamily="18" charset="0"/>
                <a:cs typeface="Times New Roman" panose="02020603050405020304" pitchFamily="18" charset="0"/>
              </a:rPr>
              <a:t>OpenAI</a:t>
            </a:r>
            <a:r>
              <a:rPr lang="en-US" b="1" dirty="0">
                <a:latin typeface="Times New Roman" panose="02020603050405020304" pitchFamily="18" charset="0"/>
                <a:cs typeface="Times New Roman" panose="02020603050405020304" pitchFamily="18" charset="0"/>
              </a:rPr>
              <a:t> Baselines</a:t>
            </a:r>
          </a:p>
          <a:p>
            <a:pPr algn="just"/>
            <a:r>
              <a:rPr lang="en-US" dirty="0">
                <a:latin typeface="Times New Roman" panose="02020603050405020304" pitchFamily="18" charset="0"/>
                <a:cs typeface="Times New Roman" panose="02020603050405020304" pitchFamily="18" charset="0"/>
              </a:rPr>
              <a:t>Unified structure for all algorithms</a:t>
            </a:r>
          </a:p>
          <a:p>
            <a:pPr algn="just"/>
            <a:r>
              <a:rPr lang="en-US" dirty="0">
                <a:latin typeface="Times New Roman" panose="02020603050405020304" pitchFamily="18" charset="0"/>
                <a:cs typeface="Times New Roman" panose="02020603050405020304" pitchFamily="18" charset="0"/>
              </a:rPr>
              <a:t>PEP8 compliant (unified code style)</a:t>
            </a:r>
          </a:p>
          <a:p>
            <a:pPr algn="just"/>
            <a:r>
              <a:rPr lang="en-US" dirty="0">
                <a:latin typeface="Times New Roman" panose="02020603050405020304" pitchFamily="18" charset="0"/>
                <a:cs typeface="Times New Roman" panose="02020603050405020304" pitchFamily="18" charset="0"/>
              </a:rPr>
              <a:t>Documented functions and classes</a:t>
            </a:r>
          </a:p>
          <a:p>
            <a:pPr algn="just"/>
            <a:r>
              <a:rPr lang="en-US" dirty="0">
                <a:latin typeface="Times New Roman" panose="02020603050405020304" pitchFamily="18" charset="0"/>
                <a:cs typeface="Times New Roman" panose="02020603050405020304" pitchFamily="18" charset="0"/>
              </a:rPr>
              <a:t>More tests &amp; more code coverage</a:t>
            </a:r>
          </a:p>
          <a:p>
            <a:pPr algn="just"/>
            <a:r>
              <a:rPr lang="en-US" dirty="0">
                <a:latin typeface="Times New Roman" panose="02020603050405020304" pitchFamily="18" charset="0"/>
                <a:cs typeface="Times New Roman" panose="02020603050405020304" pitchFamily="18" charset="0"/>
              </a:rPr>
              <a:t>Additional algorithms: SAC and TD3 (+ HER support for DQN, DDPG, SAC and TD3)</a:t>
            </a: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193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186" y="605576"/>
            <a:ext cx="5330087"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err="1" smtClean="0">
                <a:ln/>
                <a:solidFill>
                  <a:schemeClr val="accent4"/>
                </a:solidFill>
                <a:effectLst/>
              </a:rPr>
              <a:t>MuJoCo</a:t>
            </a:r>
            <a:r>
              <a:rPr lang="en-US" sz="3600" b="1" cap="none" spc="0" dirty="0" smtClean="0">
                <a:ln/>
                <a:solidFill>
                  <a:schemeClr val="accent4"/>
                </a:solidFill>
                <a:effectLst/>
              </a:rPr>
              <a:t> Environments :</a:t>
            </a:r>
            <a:endParaRPr lang="en-US" sz="3600" b="1" cap="none" spc="0" dirty="0">
              <a:ln/>
              <a:solidFill>
                <a:schemeClr val="accent4"/>
              </a:solidFill>
              <a:effectLst/>
            </a:endParaRPr>
          </a:p>
        </p:txBody>
      </p:sp>
      <p:sp>
        <p:nvSpPr>
          <p:cNvPr id="5" name="TextBox 4"/>
          <p:cNvSpPr txBox="1"/>
          <p:nvPr/>
        </p:nvSpPr>
        <p:spPr>
          <a:xfrm>
            <a:off x="404507" y="1251907"/>
            <a:ext cx="11339001" cy="2092881"/>
          </a:xfrm>
          <a:prstGeom prst="rect">
            <a:avLst/>
          </a:prstGeom>
          <a:noFill/>
        </p:spPr>
        <p:txBody>
          <a:bodyPr wrap="square" rtlCol="0">
            <a:spAutoFit/>
          </a:bodyPr>
          <a:lstStyle/>
          <a:p>
            <a:pPr algn="just"/>
            <a:r>
              <a:rPr lang="en-US" sz="2600" b="1" dirty="0" err="1">
                <a:latin typeface="Times New Roman" panose="02020603050405020304" pitchFamily="18" charset="0"/>
                <a:cs typeface="Times New Roman" panose="02020603050405020304" pitchFamily="18" charset="0"/>
              </a:rPr>
              <a:t>MuJoCo</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Mu</a:t>
            </a:r>
            <a:r>
              <a:rPr lang="en-US" sz="2600" dirty="0">
                <a:latin typeface="Times New Roman" panose="02020603050405020304" pitchFamily="18" charset="0"/>
                <a:cs typeface="Times New Roman" panose="02020603050405020304" pitchFamily="18" charset="0"/>
              </a:rPr>
              <a:t>lti-</a:t>
            </a:r>
            <a:r>
              <a:rPr lang="en-US" sz="2600" b="1" dirty="0">
                <a:latin typeface="Times New Roman" panose="02020603050405020304" pitchFamily="18" charset="0"/>
                <a:cs typeface="Times New Roman" panose="02020603050405020304" pitchFamily="18" charset="0"/>
              </a:rPr>
              <a:t>Jo</a:t>
            </a:r>
            <a:r>
              <a:rPr lang="en-US" sz="2600" dirty="0">
                <a:latin typeface="Times New Roman" panose="02020603050405020304" pitchFamily="18" charset="0"/>
                <a:cs typeface="Times New Roman" panose="02020603050405020304" pitchFamily="18" charset="0"/>
              </a:rPr>
              <a:t>int dynamics with </a:t>
            </a:r>
            <a:r>
              <a:rPr lang="en-US" sz="2600" b="1" dirty="0">
                <a:latin typeface="Times New Roman" panose="02020603050405020304" pitchFamily="18" charset="0"/>
                <a:cs typeface="Times New Roman" panose="02020603050405020304" pitchFamily="18" charset="0"/>
              </a:rPr>
              <a:t>Co</a:t>
            </a:r>
            <a:r>
              <a:rPr lang="en-US" sz="2600" dirty="0">
                <a:latin typeface="Times New Roman" panose="02020603050405020304" pitchFamily="18" charset="0"/>
                <a:cs typeface="Times New Roman" panose="02020603050405020304" pitchFamily="18" charset="0"/>
              </a:rPr>
              <a:t>ntact) is a proprietary physics engine for detailed, efficient rigid body simulations with contacts. </a:t>
            </a:r>
            <a:r>
              <a:rPr lang="en-US" sz="2600" dirty="0" err="1">
                <a:latin typeface="Times New Roman" panose="02020603050405020304" pitchFamily="18" charset="0"/>
                <a:cs typeface="Times New Roman" panose="02020603050405020304" pitchFamily="18" charset="0"/>
              </a:rPr>
              <a:t>MuJoCo</a:t>
            </a:r>
            <a:r>
              <a:rPr lang="en-US" sz="2600" dirty="0">
                <a:latin typeface="Times New Roman" panose="02020603050405020304" pitchFamily="18" charset="0"/>
                <a:cs typeface="Times New Roman" panose="02020603050405020304" pitchFamily="18" charset="0"/>
              </a:rPr>
              <a:t> can be used to create environments with continuous control tasks such as walking or running. Thus, many policy gradient methods (TRPO, PPO) have been tested on various </a:t>
            </a:r>
            <a:r>
              <a:rPr lang="en-US" sz="2600" dirty="0" err="1">
                <a:latin typeface="Times New Roman" panose="02020603050405020304" pitchFamily="18" charset="0"/>
                <a:cs typeface="Times New Roman" panose="02020603050405020304" pitchFamily="18" charset="0"/>
              </a:rPr>
              <a:t>MuJoCo</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environments.</a:t>
            </a:r>
            <a:endParaRPr lang="en-IN" sz="2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731" y="3540730"/>
            <a:ext cx="2573383" cy="257338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273" y="3515299"/>
            <a:ext cx="5052350" cy="2598813"/>
          </a:xfrm>
          <a:prstGeom prst="rect">
            <a:avLst/>
          </a:prstGeom>
        </p:spPr>
      </p:pic>
    </p:spTree>
    <p:extLst>
      <p:ext uri="{BB962C8B-B14F-4D97-AF65-F5344CB8AC3E}">
        <p14:creationId xmlns:p14="http://schemas.microsoft.com/office/powerpoint/2010/main" val="972981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2254" y="448822"/>
            <a:ext cx="3605791"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smtClean="0">
                <a:ln/>
                <a:solidFill>
                  <a:schemeClr val="accent4"/>
                </a:solidFill>
                <a:effectLst/>
              </a:rPr>
              <a:t>Policy Gradients:</a:t>
            </a:r>
            <a:endParaRPr lang="en-US" sz="3600" b="1" cap="none" spc="0" dirty="0">
              <a:ln/>
              <a:solidFill>
                <a:schemeClr val="accent4"/>
              </a:solidFill>
              <a:effectLst/>
            </a:endParaRPr>
          </a:p>
        </p:txBody>
      </p:sp>
      <p:sp>
        <p:nvSpPr>
          <p:cNvPr id="8" name="Rectangle 3"/>
          <p:cNvSpPr>
            <a:spLocks noChangeArrowheads="1"/>
          </p:cNvSpPr>
          <p:nvPr/>
        </p:nvSpPr>
        <p:spPr bwMode="auto">
          <a:xfrm>
            <a:off x="352254" y="1321521"/>
            <a:ext cx="1135206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The goal of reinforcement learning is to find an optimal behavior strategy for the agent to obtain optimal rewards. The </a:t>
            </a:r>
            <a:r>
              <a:rPr kumimoji="0" lang="en-US" altLang="en-US" sz="2200" b="1"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policy gradient</a:t>
            </a:r>
            <a:r>
              <a:rPr kumimoji="0" lang="en-US" altLang="en-US" sz="2200"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 methods target at modeling and optimizing the policy directly. The policy is usually modeled with a parameterized function respect to θ, πθ(</a:t>
            </a:r>
            <a:r>
              <a:rPr kumimoji="0" lang="en-US" altLang="en-US" sz="2200" b="0" i="0" u="none" strike="noStrike" cap="none" normalizeH="0" baseline="0" dirty="0" err="1" smtClean="0">
                <a:ln>
                  <a:noFill/>
                </a:ln>
                <a:solidFill>
                  <a:srgbClr val="111111"/>
                </a:solidFill>
                <a:effectLst/>
                <a:latin typeface="Times New Roman" panose="02020603050405020304" pitchFamily="18" charset="0"/>
                <a:cs typeface="Times New Roman" panose="02020603050405020304" pitchFamily="18" charset="0"/>
              </a:rPr>
              <a:t>a|s</a:t>
            </a:r>
            <a:r>
              <a:rPr kumimoji="0" lang="en-US" altLang="en-US" sz="2200"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)πθ(</a:t>
            </a:r>
            <a:r>
              <a:rPr kumimoji="0" lang="en-US" altLang="en-US" sz="2200" b="0" i="0" u="none" strike="noStrike" cap="none" normalizeH="0" baseline="0" dirty="0" err="1" smtClean="0">
                <a:ln>
                  <a:noFill/>
                </a:ln>
                <a:solidFill>
                  <a:srgbClr val="111111"/>
                </a:solidFill>
                <a:effectLst/>
                <a:latin typeface="Times New Roman" panose="02020603050405020304" pitchFamily="18" charset="0"/>
                <a:cs typeface="Times New Roman" panose="02020603050405020304" pitchFamily="18" charset="0"/>
              </a:rPr>
              <a:t>a|s</a:t>
            </a:r>
            <a:r>
              <a:rPr kumimoji="0" lang="en-US" altLang="en-US" sz="2200"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 The value of the reward (objective) function depends on this policy and then various algorithms can be applied to optimize θ for the best reward.</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200" dirty="0">
              <a:solidFill>
                <a:srgbClr val="11111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Certain Policy Gradients are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smtClean="0">
                <a:solidFill>
                  <a:srgbClr val="111111"/>
                </a:solidFill>
                <a:latin typeface="Times New Roman" panose="02020603050405020304" pitchFamily="18" charset="0"/>
                <a:cs typeface="Times New Roman" panose="02020603050405020304" pitchFamily="18" charset="0"/>
              </a:rPr>
              <a:t>PPO2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DQN</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smtClean="0">
                <a:solidFill>
                  <a:srgbClr val="111111"/>
                </a:solidFill>
                <a:latin typeface="Times New Roman" panose="02020603050405020304" pitchFamily="18" charset="0"/>
                <a:cs typeface="Times New Roman" panose="02020603050405020304" pitchFamily="18" charset="0"/>
              </a:rPr>
              <a:t>ACKTR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DDPG</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smtClean="0">
                <a:solidFill>
                  <a:srgbClr val="111111"/>
                </a:solidFill>
                <a:latin typeface="Times New Roman" panose="02020603050405020304" pitchFamily="18" charset="0"/>
                <a:cs typeface="Times New Roman" panose="02020603050405020304" pitchFamily="18" charset="0"/>
              </a:rPr>
              <a:t>A2C</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GAIL</a:t>
            </a:r>
            <a:endPar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723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374" y="1208958"/>
            <a:ext cx="4454877"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smtClean="0">
                <a:ln/>
                <a:solidFill>
                  <a:schemeClr val="accent4"/>
                </a:solidFill>
                <a:effectLst/>
              </a:rPr>
              <a:t>Proposed Solution:</a:t>
            </a:r>
            <a:endParaRPr lang="en-US" sz="3600" b="1" cap="none" spc="0" dirty="0">
              <a:ln/>
              <a:solidFill>
                <a:schemeClr val="accent4"/>
              </a:solidFill>
              <a:effectLst/>
            </a:endParaRPr>
          </a:p>
        </p:txBody>
      </p:sp>
      <p:sp>
        <p:nvSpPr>
          <p:cNvPr id="5" name="Rectangle 3"/>
          <p:cNvSpPr>
            <a:spLocks noChangeArrowheads="1"/>
          </p:cNvSpPr>
          <p:nvPr/>
        </p:nvSpPr>
        <p:spPr bwMode="auto">
          <a:xfrm>
            <a:off x="352254" y="1855289"/>
            <a:ext cx="1135206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sz="2600" dirty="0">
                <a:latin typeface="Times New Roman" panose="02020603050405020304" pitchFamily="18" charset="0"/>
                <a:cs typeface="Times New Roman" panose="02020603050405020304" pitchFamily="18" charset="0"/>
              </a:rPr>
              <a:t>The Model is trained in the </a:t>
            </a:r>
            <a:r>
              <a:rPr lang="en-US" sz="2600" dirty="0" err="1">
                <a:latin typeface="Times New Roman" panose="02020603050405020304" pitchFamily="18" charset="0"/>
                <a:cs typeface="Times New Roman" panose="02020603050405020304" pitchFamily="18" charset="0"/>
              </a:rPr>
              <a:t>MuJoCo</a:t>
            </a:r>
            <a:r>
              <a:rPr lang="en-US" sz="2600" dirty="0">
                <a:latin typeface="Times New Roman" panose="02020603050405020304" pitchFamily="18" charset="0"/>
                <a:cs typeface="Times New Roman" panose="02020603050405020304" pitchFamily="18" charset="0"/>
              </a:rPr>
              <a:t> environment </a:t>
            </a:r>
            <a:r>
              <a:rPr lang="en-US" sz="2600" dirty="0" smtClean="0">
                <a:latin typeface="Times New Roman" panose="02020603050405020304" pitchFamily="18" charset="0"/>
                <a:cs typeface="Times New Roman" panose="02020603050405020304" pitchFamily="18" charset="0"/>
              </a:rPr>
              <a:t>using DDPG</a:t>
            </a:r>
            <a:r>
              <a:rPr lang="en-US" sz="2600" dirty="0">
                <a:latin typeface="Times New Roman" panose="02020603050405020304" pitchFamily="18" charset="0"/>
                <a:cs typeface="Times New Roman" panose="02020603050405020304" pitchFamily="18" charset="0"/>
              </a:rPr>
              <a:t>. All the environments mentioned above, have </a:t>
            </a:r>
            <a:r>
              <a:rPr lang="en-US" sz="2600" dirty="0" smtClean="0">
                <a:latin typeface="Times New Roman" panose="02020603050405020304" pitchFamily="18" charset="0"/>
                <a:cs typeface="Times New Roman" panose="02020603050405020304" pitchFamily="18" charset="0"/>
              </a:rPr>
              <a:t>been trained </a:t>
            </a:r>
            <a:r>
              <a:rPr lang="en-US" sz="2600" dirty="0">
                <a:latin typeface="Times New Roman" panose="02020603050405020304" pitchFamily="18" charset="0"/>
                <a:cs typeface="Times New Roman" panose="02020603050405020304" pitchFamily="18" charset="0"/>
              </a:rPr>
              <a:t>for seed values of 30,69,75,100,343 (the seed </a:t>
            </a:r>
            <a:r>
              <a:rPr lang="en-US" sz="2600" dirty="0" smtClean="0">
                <a:latin typeface="Times New Roman" panose="02020603050405020304" pitchFamily="18" charset="0"/>
                <a:cs typeface="Times New Roman" panose="02020603050405020304" pitchFamily="18" charset="0"/>
              </a:rPr>
              <a:t>values namely </a:t>
            </a:r>
            <a:r>
              <a:rPr lang="en-US" sz="2600" dirty="0">
                <a:latin typeface="Times New Roman" panose="02020603050405020304" pitchFamily="18" charset="0"/>
                <a:cs typeface="Times New Roman" panose="02020603050405020304" pitchFamily="18" charset="0"/>
              </a:rPr>
              <a:t>1221, 5000, 2048, 6557, 7331 are kept to train later</a:t>
            </a:r>
            <a:r>
              <a:rPr lang="en-US" sz="2600" dirty="0" smtClean="0">
                <a:latin typeface="Times New Roman" panose="02020603050405020304" pitchFamily="18" charset="0"/>
                <a:cs typeface="Times New Roman" panose="02020603050405020304" pitchFamily="18" charset="0"/>
              </a:rPr>
              <a:t>). After </a:t>
            </a:r>
            <a:r>
              <a:rPr lang="en-US" sz="2600" dirty="0">
                <a:latin typeface="Times New Roman" panose="02020603050405020304" pitchFamily="18" charset="0"/>
                <a:cs typeface="Times New Roman" panose="02020603050405020304" pitchFamily="18" charset="0"/>
              </a:rPr>
              <a:t>the training of the above environments, we chose </a:t>
            </a:r>
            <a:r>
              <a:rPr lang="en-US" sz="2600" dirty="0" smtClean="0">
                <a:latin typeface="Times New Roman" panose="02020603050405020304" pitchFamily="18" charset="0"/>
                <a:cs typeface="Times New Roman" panose="02020603050405020304" pitchFamily="18" charset="0"/>
              </a:rPr>
              <a:t>to work </a:t>
            </a:r>
            <a:r>
              <a:rPr lang="en-US" sz="2600" dirty="0">
                <a:latin typeface="Times New Roman" panose="02020603050405020304" pitchFamily="18" charset="0"/>
                <a:cs typeface="Times New Roman" panose="02020603050405020304" pitchFamily="18" charset="0"/>
              </a:rPr>
              <a:t>on Half-Cheetah and Hopper in-depth and compare </a:t>
            </a:r>
            <a:r>
              <a:rPr lang="en-US" sz="2600" dirty="0" smtClean="0">
                <a:latin typeface="Times New Roman" panose="02020603050405020304" pitchFamily="18" charset="0"/>
                <a:cs typeface="Times New Roman" panose="02020603050405020304" pitchFamily="18" charset="0"/>
              </a:rPr>
              <a:t>its results </a:t>
            </a:r>
            <a:r>
              <a:rPr lang="en-US" sz="2600" dirty="0">
                <a:latin typeface="Times New Roman" panose="02020603050405020304" pitchFamily="18" charset="0"/>
                <a:cs typeface="Times New Roman" panose="02020603050405020304" pitchFamily="18" charset="0"/>
              </a:rPr>
              <a:t>by creating an imperfect scenario by changing </a:t>
            </a:r>
            <a:r>
              <a:rPr lang="en-US" sz="2600" dirty="0" smtClean="0">
                <a:latin typeface="Times New Roman" panose="02020603050405020304" pitchFamily="18" charset="0"/>
                <a:cs typeface="Times New Roman" panose="02020603050405020304" pitchFamily="18" charset="0"/>
              </a:rPr>
              <a:t>the friction </a:t>
            </a:r>
            <a:r>
              <a:rPr lang="en-US" sz="2600" dirty="0">
                <a:latin typeface="Times New Roman" panose="02020603050405020304" pitchFamily="18" charset="0"/>
                <a:cs typeface="Times New Roman" panose="02020603050405020304" pitchFamily="18" charset="0"/>
              </a:rPr>
              <a:t>values of the body with the environment in </a:t>
            </a:r>
            <a:r>
              <a:rPr lang="en-US" sz="2600" dirty="0" smtClean="0">
                <a:latin typeface="Times New Roman" panose="02020603050405020304" pitchFamily="18" charset="0"/>
                <a:cs typeface="Times New Roman" panose="02020603050405020304" pitchFamily="18" charset="0"/>
              </a:rPr>
              <a:t>their </a:t>
            </a:r>
            <a:r>
              <a:rPr lang="en-IN" sz="2600" dirty="0" smtClean="0">
                <a:latin typeface="Times New Roman" panose="02020603050405020304" pitchFamily="18" charset="0"/>
                <a:cs typeface="Times New Roman" panose="02020603050405020304" pitchFamily="18" charset="0"/>
              </a:rPr>
              <a:t>XML </a:t>
            </a:r>
            <a:r>
              <a:rPr lang="en-IN" sz="2600" dirty="0">
                <a:latin typeface="Times New Roman" panose="02020603050405020304" pitchFamily="18" charset="0"/>
                <a:cs typeface="Times New Roman" panose="02020603050405020304" pitchFamily="18" charset="0"/>
              </a:rPr>
              <a:t>files of </a:t>
            </a:r>
            <a:r>
              <a:rPr lang="en-IN" sz="2600" dirty="0" err="1">
                <a:latin typeface="Times New Roman" panose="02020603050405020304" pitchFamily="18" charset="0"/>
                <a:cs typeface="Times New Roman" panose="02020603050405020304" pitchFamily="18" charset="0"/>
              </a:rPr>
              <a:t>mujoco</a:t>
            </a:r>
            <a:r>
              <a:rPr lang="en-IN" sz="2600" dirty="0">
                <a:latin typeface="Times New Roman" panose="02020603050405020304" pitchFamily="18" charset="0"/>
                <a:cs typeface="Times New Roman" panose="02020603050405020304" pitchFamily="18" charset="0"/>
              </a:rPr>
              <a:t> environment</a:t>
            </a:r>
            <a:r>
              <a:rPr lang="en-IN" sz="2600" dirty="0" smtClean="0">
                <a:latin typeface="Times New Roman" panose="02020603050405020304" pitchFamily="18" charset="0"/>
                <a:cs typeface="Times New Roman" panose="02020603050405020304" pitchFamily="18" charset="0"/>
              </a:rPr>
              <a:t>.</a:t>
            </a:r>
            <a:r>
              <a:rPr lang="en-US" altLang="en-US" sz="2600" dirty="0" smtClean="0">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557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563" y="555815"/>
            <a:ext cx="4454877" cy="64633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smtClean="0">
                <a:ln/>
                <a:solidFill>
                  <a:schemeClr val="accent4"/>
                </a:solidFill>
                <a:effectLst/>
              </a:rPr>
              <a:t>Experimental Result:</a:t>
            </a:r>
            <a:endParaRPr lang="en-US" sz="3600" b="1" cap="none" spc="0" dirty="0">
              <a:ln/>
              <a:solidFill>
                <a:schemeClr val="accent4"/>
              </a:solidFill>
              <a:effectLst/>
            </a:endParaRPr>
          </a:p>
        </p:txBody>
      </p:sp>
      <p:sp>
        <p:nvSpPr>
          <p:cNvPr id="6" name="Rectangle 5"/>
          <p:cNvSpPr/>
          <p:nvPr/>
        </p:nvSpPr>
        <p:spPr>
          <a:xfrm>
            <a:off x="390941" y="1229815"/>
            <a:ext cx="2213876" cy="492443"/>
          </a:xfrm>
          <a:prstGeom prst="rect">
            <a:avLst/>
          </a:prstGeom>
          <a:noFill/>
        </p:spPr>
        <p:txBody>
          <a:bodyPr wrap="none" lIns="91440" tIns="45720" rIns="91440" bIns="45720">
            <a:spAutoFit/>
          </a:bodyPr>
          <a:lstStyle/>
          <a:p>
            <a:pPr algn="ctr"/>
            <a:r>
              <a:rPr lang="en-US" sz="2600" b="1" cap="none" spc="0" dirty="0" smtClean="0">
                <a:ln w="22225">
                  <a:solidFill>
                    <a:schemeClr val="accent2"/>
                  </a:solidFill>
                  <a:prstDash val="solid"/>
                </a:ln>
                <a:solidFill>
                  <a:schemeClr val="accent2">
                    <a:lumMod val="40000"/>
                    <a:lumOff val="60000"/>
                  </a:schemeClr>
                </a:solidFill>
                <a:effectLst/>
              </a:rPr>
              <a:t>Half Cheetah :</a:t>
            </a:r>
            <a:endParaRPr lang="en-US" sz="2600" b="1" cap="none" spc="0" dirty="0">
              <a:ln w="22225">
                <a:solidFill>
                  <a:schemeClr val="accent2"/>
                </a:solidFill>
                <a:prstDash val="solid"/>
              </a:ln>
              <a:solidFill>
                <a:schemeClr val="accent2">
                  <a:lumMod val="40000"/>
                  <a:lumOff val="60000"/>
                </a:schemeClr>
              </a:solidFill>
              <a:effectLst/>
            </a:endParaRPr>
          </a:p>
        </p:txBody>
      </p:sp>
      <p:pic>
        <p:nvPicPr>
          <p:cNvPr id="7" name="random-agent-HalfCheetah-v2-step-0-to-step-100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852601" y="1946366"/>
            <a:ext cx="6774724" cy="3981450"/>
          </a:xfrm>
          <a:prstGeom prst="rect">
            <a:avLst/>
          </a:prstGeom>
        </p:spPr>
      </p:pic>
    </p:spTree>
    <p:extLst>
      <p:ext uri="{BB962C8B-B14F-4D97-AF65-F5344CB8AC3E}">
        <p14:creationId xmlns:p14="http://schemas.microsoft.com/office/powerpoint/2010/main" val="22904517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98</TotalTime>
  <Words>628</Words>
  <Application>Microsoft Office PowerPoint</Application>
  <PresentationFormat>Widescreen</PresentationFormat>
  <Paragraphs>51</Paragraphs>
  <Slides>16</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Corbel</vt:lpstr>
      <vt:lpstr>Times New Roman</vt:lpstr>
      <vt:lpstr>Basis</vt:lpstr>
      <vt:lpstr>Robot learning for imperfect scenario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learning for imperfect scenario</dc:title>
  <dc:creator>MOHIT</dc:creator>
  <cp:lastModifiedBy>MOHIT</cp:lastModifiedBy>
  <cp:revision>17</cp:revision>
  <dcterms:created xsi:type="dcterms:W3CDTF">2020-03-11T13:25:18Z</dcterms:created>
  <dcterms:modified xsi:type="dcterms:W3CDTF">2020-12-08T03:40:16Z</dcterms:modified>
</cp:coreProperties>
</file>