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5143500" cx="9144000"/>
  <p:notesSz cx="6858000" cy="9144000"/>
  <p:embeddedFontLst>
    <p:embeddedFont>
      <p:font typeface="Montserra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schemas.openxmlformats.org/officeDocument/2006/relationships/font" Target="fonts/Montserra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Montserrat-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Montserrat-bold.fntdata"/><Relationship Id="rId14" Type="http://schemas.openxmlformats.org/officeDocument/2006/relationships/slide" Target="slides/slide10.xml"/><Relationship Id="rId58" Type="http://schemas.openxmlformats.org/officeDocument/2006/relationships/font" Target="fonts/Montserrat-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544e9c8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544e9c8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44e9c8d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44e9c8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44e9c8d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44e9c8d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544e9c8d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544e9c8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44e9c8d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44e9c8d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544e9c8d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544e9c8d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544e9c8d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544e9c8d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44e9c8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44e9c8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544e9c8d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544e9c8d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544e9c8d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544e9c8d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cf78d42d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cf78d42d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44e9c8d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44e9c8d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544e9c8d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544e9c8d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544e9c8d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544e9c8d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3cf78d4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3cf78d4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3cf78d4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3cf78d4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3cf78d42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3cf78d42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3cf78d42d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3cf78d42d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3cf78d4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3cf78d4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cf78d4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cf78d4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cf78d42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cf78d42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544e9c8d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544e9c8d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3cf78d4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3cf78d4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3cf78d4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3cf78d4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3cf78d4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93cf78d4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cf78d42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cf78d42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cf78d42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cf78d42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3cf78d4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3cf78d4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3cf78d42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3cf78d42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3cf78d4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3cf78d4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3cf78d42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3cf78d42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3cf78d42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93cf78d42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544e9c8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544e9c8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3cf78d4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3cf78d4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3cf78d42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3cf78d42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3cf78d42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3cf78d42d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93cf78d42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93cf78d42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cf78d42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93cf78d42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3cf78d42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3cf78d42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3cf78d42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3cf78d42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93cf78d42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93cf78d42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3cf78d4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3cf78d4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3cf78d42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3cf78d42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44e9c8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44e9c8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3cf78d42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3cf78d42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93cf78d42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93cf78d42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93cf78d42d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93cf78d42d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3cf78d42d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3cf78d42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44e9c8d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44e9c8d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544e9c8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544e9c8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44e9c8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544e9c8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544e9c8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544e9c8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support@udemy.com"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Welcome to the Course!</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ctrTitle"/>
          </p:nvPr>
        </p:nvSpPr>
        <p:spPr>
          <a:xfrm>
            <a:off x="279608" y="107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Installing Python and Jupyter Notebook</a:t>
            </a:r>
            <a:endParaRPr b="1">
              <a:latin typeface="Montserrat"/>
              <a:ea typeface="Montserrat"/>
              <a:cs typeface="Montserrat"/>
              <a:sym typeface="Montserrat"/>
            </a:endParaRPr>
          </a:p>
        </p:txBody>
      </p:sp>
      <p:sp>
        <p:nvSpPr>
          <p:cNvPr id="125" name="Google Shape;125;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6" name="Google Shape;12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33" name="Google Shape;133;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 start getting set-up for the course!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Free Anaconda Python Distribution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Navigator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Run Anaconda Command Prompt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Navigate Folders within Jupyter</a:t>
            </a:r>
            <a:endParaRPr sz="2900">
              <a:solidFill>
                <a:srgbClr val="434343"/>
              </a:solidFill>
              <a:latin typeface="Montserrat"/>
              <a:ea typeface="Montserrat"/>
              <a:cs typeface="Montserrat"/>
              <a:sym typeface="Montserrat"/>
            </a:endParaRPr>
          </a:p>
        </p:txBody>
      </p:sp>
      <p:pic>
        <p:nvPicPr>
          <p:cNvPr descr="watermark.jpg" id="134" name="Google Shape;134;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 name="Google Shape;135;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1" name="Google Shape;141;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If you already have Python installed, feel free to skip to the next lecture for the course environment setup!</a:t>
            </a:r>
            <a:endParaRPr b="1" i="1" sz="2900">
              <a:solidFill>
                <a:srgbClr val="434343"/>
              </a:solidFill>
              <a:latin typeface="Montserrat"/>
              <a:ea typeface="Montserrat"/>
              <a:cs typeface="Montserrat"/>
              <a:sym typeface="Montserrat"/>
            </a:endParaRPr>
          </a:p>
        </p:txBody>
      </p:sp>
      <p:pic>
        <p:nvPicPr>
          <p:cNvPr descr="watermark.jpg" id="142" name="Google Shape;142;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49" name="Google Shape;149;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Anaconda distribution is a free and open-source python distribution that includes many tools, including an environment manager, a download manager, and a graphical interface to access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development environments.</a:t>
            </a:r>
            <a:endParaRPr sz="2900">
              <a:solidFill>
                <a:srgbClr val="434343"/>
              </a:solidFill>
              <a:latin typeface="Montserrat"/>
              <a:ea typeface="Montserrat"/>
              <a:cs typeface="Montserrat"/>
              <a:sym typeface="Montserrat"/>
            </a:endParaRPr>
          </a:p>
        </p:txBody>
      </p:sp>
      <p:pic>
        <p:nvPicPr>
          <p:cNvPr descr="watermark.jpg" id="150" name="Google Shape;150;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 name="Google Shape;151;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57" name="Google Shape;157;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you’ve downloaded the .zip file of notebooks and unzipped the .ipynb content!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have Jupyter Notebook running, you should be able to easily navigate to wherever you saved those files on your computer.</a:t>
            </a:r>
            <a:endParaRPr sz="2900">
              <a:solidFill>
                <a:srgbClr val="434343"/>
              </a:solidFill>
              <a:latin typeface="Montserrat"/>
              <a:ea typeface="Montserrat"/>
              <a:cs typeface="Montserrat"/>
              <a:sym typeface="Montserrat"/>
            </a:endParaRPr>
          </a:p>
        </p:txBody>
      </p:sp>
      <p:pic>
        <p:nvPicPr>
          <p:cNvPr descr="watermark.jpg" id="158" name="Google Shape;158;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 name="Google Shape;159;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65" name="Google Shape;16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 will show you how to import the course environment file!</a:t>
            </a:r>
            <a:endParaRPr sz="2900">
              <a:solidFill>
                <a:srgbClr val="434343"/>
              </a:solidFill>
              <a:latin typeface="Montserrat"/>
              <a:ea typeface="Montserrat"/>
              <a:cs typeface="Montserrat"/>
              <a:sym typeface="Montserrat"/>
            </a:endParaRPr>
          </a:p>
        </p:txBody>
      </p:sp>
      <p:pic>
        <p:nvPicPr>
          <p:cNvPr descr="watermark.jpg" id="166" name="Google Shape;16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 name="Google Shape;16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Environment Setup</a:t>
            </a:r>
            <a:endParaRPr b="1">
              <a:latin typeface="Montserrat"/>
              <a:ea typeface="Montserrat"/>
              <a:cs typeface="Montserrat"/>
              <a:sym typeface="Montserrat"/>
            </a:endParaRPr>
          </a:p>
        </p:txBody>
      </p:sp>
      <p:sp>
        <p:nvSpPr>
          <p:cNvPr id="173" name="Google Shape;173;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4" name="Google Shape;17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 name="Google Shape;17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1" name="Google Shape;18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Python libraries can change often and unexpectedly.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Minor changes can cause code to break, which can impede the learning process!</a:t>
            </a:r>
            <a:endParaRPr sz="2900">
              <a:solidFill>
                <a:srgbClr val="434343"/>
              </a:solidFill>
              <a:latin typeface="Montserrat"/>
              <a:ea typeface="Montserrat"/>
              <a:cs typeface="Montserrat"/>
              <a:sym typeface="Montserrat"/>
            </a:endParaRPr>
          </a:p>
        </p:txBody>
      </p:sp>
      <p:pic>
        <p:nvPicPr>
          <p:cNvPr descr="watermark.jpg" id="182" name="Google Shape;18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89" name="Google Shape;189;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 Example:</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Seaborn data visualization library changed a call from </a:t>
            </a:r>
            <a:r>
              <a:rPr b="1" lang="en" sz="2900">
                <a:solidFill>
                  <a:srgbClr val="434343"/>
                </a:solidFill>
                <a:latin typeface="Montserrat"/>
                <a:ea typeface="Montserrat"/>
                <a:cs typeface="Montserrat"/>
                <a:sym typeface="Montserrat"/>
              </a:rPr>
              <a:t>distplot()</a:t>
            </a:r>
            <a:r>
              <a:rPr lang="en" sz="2900">
                <a:solidFill>
                  <a:srgbClr val="434343"/>
                </a:solidFill>
                <a:latin typeface="Montserrat"/>
                <a:ea typeface="Montserrat"/>
                <a:cs typeface="Montserrat"/>
                <a:sym typeface="Montserrat"/>
              </a:rPr>
              <a:t> to </a:t>
            </a:r>
            <a:r>
              <a:rPr b="1" lang="en" sz="2900">
                <a:solidFill>
                  <a:srgbClr val="434343"/>
                </a:solidFill>
                <a:latin typeface="Montserrat"/>
                <a:ea typeface="Montserrat"/>
                <a:cs typeface="Montserrat"/>
                <a:sym typeface="Montserrat"/>
              </a:rPr>
              <a:t>displot()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focus on learning about data science and machine learning, not minor library changes.</a:t>
            </a:r>
            <a:endParaRPr sz="2900">
              <a:solidFill>
                <a:srgbClr val="434343"/>
              </a:solidFill>
              <a:latin typeface="Montserrat"/>
              <a:ea typeface="Montserrat"/>
              <a:cs typeface="Montserrat"/>
              <a:sym typeface="Montserrat"/>
            </a:endParaRPr>
          </a:p>
        </p:txBody>
      </p:sp>
      <p:pic>
        <p:nvPicPr>
          <p:cNvPr descr="watermark.jpg" id="190" name="Google Shape;19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197" name="Google Shape;197;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create a virtual environment to hold specific versions of Python libraries for our use.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activate or deactivate this environment as needed.</a:t>
            </a:r>
            <a:endParaRPr sz="2900">
              <a:solidFill>
                <a:srgbClr val="434343"/>
              </a:solidFill>
              <a:latin typeface="Montserrat"/>
              <a:ea typeface="Montserrat"/>
              <a:cs typeface="Montserrat"/>
              <a:sym typeface="Montserrat"/>
            </a:endParaRPr>
          </a:p>
        </p:txBody>
      </p:sp>
      <p:pic>
        <p:nvPicPr>
          <p:cNvPr descr="watermark.jpg" id="198" name="Google Shape;198;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13120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990000"/>
                </a:solidFill>
                <a:latin typeface="Montserrat"/>
                <a:ea typeface="Montserrat"/>
                <a:cs typeface="Montserrat"/>
                <a:sym typeface="Montserrat"/>
              </a:rPr>
              <a:t>PLEASE DO NOT </a:t>
            </a:r>
            <a:endParaRPr b="1">
              <a:solidFill>
                <a:srgbClr val="990000"/>
              </a:solidFill>
              <a:latin typeface="Montserrat"/>
              <a:ea typeface="Montserrat"/>
              <a:cs typeface="Montserrat"/>
              <a:sym typeface="Montserrat"/>
            </a:endParaRPr>
          </a:p>
          <a:p>
            <a:pPr indent="0" lvl="0" marL="0" rtl="0" algn="ctr">
              <a:spcBef>
                <a:spcPts val="0"/>
              </a:spcBef>
              <a:spcAft>
                <a:spcPts val="0"/>
              </a:spcAft>
              <a:buNone/>
            </a:pPr>
            <a:r>
              <a:rPr b="1" lang="en">
                <a:solidFill>
                  <a:srgbClr val="990000"/>
                </a:solidFill>
                <a:latin typeface="Montserrat"/>
                <a:ea typeface="Montserrat"/>
                <a:cs typeface="Montserrat"/>
                <a:sym typeface="Montserrat"/>
              </a:rPr>
              <a:t>SKIP THIS LECTURE!</a:t>
            </a:r>
            <a:endParaRPr b="1">
              <a:solidFill>
                <a:srgbClr val="990000"/>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05" name="Google Shape;205;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a virtual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edit or update libraries as needed.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us to balance between functioning code and keeping up to date with the latest library changes.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have multiple virtual environments for different projects.</a:t>
            </a:r>
            <a:endParaRPr sz="2900">
              <a:solidFill>
                <a:srgbClr val="434343"/>
              </a:solidFill>
              <a:latin typeface="Montserrat"/>
              <a:ea typeface="Montserrat"/>
              <a:cs typeface="Montserrat"/>
              <a:sym typeface="Montserrat"/>
            </a:endParaRPr>
          </a:p>
        </p:txBody>
      </p:sp>
      <p:pic>
        <p:nvPicPr>
          <p:cNvPr descr="watermark.jpg" id="206" name="Google Shape;206;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13" name="Google Shape;213;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Downloading the environment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Udemy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directly from backup Google Drive link</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Either is okay! It is the same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a:t>
            </a:r>
            <a:r>
              <a:rPr b="1" lang="en" sz="2900">
                <a:solidFill>
                  <a:srgbClr val="434343"/>
                </a:solidFill>
                <a:latin typeface="Montserrat"/>
                <a:ea typeface="Montserrat"/>
                <a:cs typeface="Montserrat"/>
                <a:sym typeface="Montserrat"/>
              </a:rPr>
              <a:t>equirements.txt </a:t>
            </a:r>
            <a:endParaRPr b="1" sz="2900">
              <a:solidFill>
                <a:srgbClr val="434343"/>
              </a:solidFill>
              <a:latin typeface="Montserrat"/>
              <a:ea typeface="Montserrat"/>
              <a:cs typeface="Montserrat"/>
              <a:sym typeface="Montserrat"/>
            </a:endParaRPr>
          </a:p>
        </p:txBody>
      </p:sp>
      <p:pic>
        <p:nvPicPr>
          <p:cNvPr descr="watermark.jpg" id="214" name="Google Shape;21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Course Setup</a:t>
            </a:r>
            <a:endParaRPr>
              <a:latin typeface="Montserrat"/>
              <a:ea typeface="Montserrat"/>
              <a:cs typeface="Montserrat"/>
              <a:sym typeface="Montserrat"/>
            </a:endParaRPr>
          </a:p>
        </p:txBody>
      </p:sp>
      <p:sp>
        <p:nvSpPr>
          <p:cNvPr id="221" name="Google Shape;221;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file and save it to Downloads folder or Desktop folder.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show you how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Create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Install from requirements.txt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Activate an environment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Deactivate an environment</a:t>
            </a:r>
            <a:endParaRPr sz="2900">
              <a:solidFill>
                <a:srgbClr val="434343"/>
              </a:solidFill>
              <a:latin typeface="Montserrat"/>
              <a:ea typeface="Montserrat"/>
              <a:cs typeface="Montserrat"/>
              <a:sym typeface="Montserrat"/>
            </a:endParaRPr>
          </a:p>
        </p:txBody>
      </p:sp>
      <p:pic>
        <p:nvPicPr>
          <p:cNvPr descr="watermark.jpg" id="222" name="Google Shape;222;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Pathway</a:t>
            </a:r>
            <a:endParaRPr b="1">
              <a:latin typeface="Montserrat"/>
              <a:ea typeface="Montserrat"/>
              <a:cs typeface="Montserrat"/>
              <a:sym typeface="Montserrat"/>
            </a:endParaRPr>
          </a:p>
        </p:txBody>
      </p:sp>
      <p:sp>
        <p:nvSpPr>
          <p:cNvPr id="229" name="Google Shape;229;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30" name="Google Shape;230;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37" name="Google Shape;237;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the general idea of a pathway of using Machine Learning and Data Science for a useful Real World Application.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overview is very broad and in reality there is a lot of overlap between the various stages presented here.</a:t>
            </a:r>
            <a:endParaRPr sz="2900">
              <a:solidFill>
                <a:srgbClr val="434343"/>
              </a:solidFill>
              <a:latin typeface="Montserrat"/>
              <a:ea typeface="Montserrat"/>
              <a:cs typeface="Montserrat"/>
              <a:sym typeface="Montserrat"/>
            </a:endParaRPr>
          </a:p>
        </p:txBody>
      </p:sp>
      <p:pic>
        <p:nvPicPr>
          <p:cNvPr descr="watermark.jpg" id="238" name="Google Shape;23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45" name="Google Shape;245;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that we will also try to distinguish </a:t>
            </a:r>
            <a:r>
              <a:rPr lang="en" sz="2900">
                <a:solidFill>
                  <a:srgbClr val="434343"/>
                </a:solidFill>
                <a:latin typeface="Montserrat"/>
                <a:ea typeface="Montserrat"/>
                <a:cs typeface="Montserrat"/>
                <a:sym typeface="Montserrat"/>
              </a:rPr>
              <a:t>various</a:t>
            </a:r>
            <a:r>
              <a:rPr lang="en" sz="2900">
                <a:solidFill>
                  <a:srgbClr val="434343"/>
                </a:solidFill>
                <a:latin typeface="Montserrat"/>
                <a:ea typeface="Montserrat"/>
                <a:cs typeface="Montserrat"/>
                <a:sym typeface="Montserrat"/>
              </a:rPr>
              <a:t> roles in the process such as Data Engineer, Data Analyst, Data Scientist, Machine Learning Researcher,etc..</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there is also a lot of overlap in these roles and different organizations label role titles differently.</a:t>
            </a:r>
            <a:endParaRPr sz="2900">
              <a:solidFill>
                <a:srgbClr val="434343"/>
              </a:solidFill>
              <a:latin typeface="Montserrat"/>
              <a:ea typeface="Montserrat"/>
              <a:cs typeface="Montserrat"/>
              <a:sym typeface="Montserrat"/>
            </a:endParaRPr>
          </a:p>
        </p:txBody>
      </p:sp>
      <p:pic>
        <p:nvPicPr>
          <p:cNvPr descr="watermark.jpg" id="246" name="Google Shape;246;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253" name="Google Shape;253;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Lastly keep in mind we cover all of these steps and topics in depth throughout the course, this is just a high level overview of the general process and pathway that utilizes a machine learning model.</a:t>
            </a:r>
            <a:endParaRPr sz="2900">
              <a:solidFill>
                <a:srgbClr val="434343"/>
              </a:solidFill>
              <a:latin typeface="Montserrat"/>
              <a:ea typeface="Montserrat"/>
              <a:cs typeface="Montserrat"/>
              <a:sym typeface="Montserrat"/>
            </a:endParaRPr>
          </a:p>
        </p:txBody>
      </p:sp>
      <p:pic>
        <p:nvPicPr>
          <p:cNvPr descr="watermark.jpg" id="254" name="Google Shape;25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61" name="Google Shape;261;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 name="Google Shape;26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3" name="Google Shape;263;p3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64" name="Google Shape;264;p3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70" name="Google Shape;27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72" name="Google Shape;272;p4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73" name="Google Shape;273;p4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74" name="Google Shape;274;p40"/>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75" name="Google Shape;275;p40"/>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81" name="Google Shape;2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 name="Google Shape;2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83" name="Google Shape;283;p4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84" name="Google Shape;284;p4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85" name="Google Shape;285;p41"/>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Problem to Solve</a:t>
            </a:r>
            <a:endParaRPr b="1">
              <a:latin typeface="Montserrat"/>
              <a:ea typeface="Montserrat"/>
              <a:cs typeface="Montserrat"/>
              <a:sym typeface="Montserrat"/>
            </a:endParaRPr>
          </a:p>
        </p:txBody>
      </p:sp>
      <p:sp>
        <p:nvSpPr>
          <p:cNvPr id="286" name="Google Shape;286;p41"/>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
        <p:nvSpPr>
          <p:cNvPr id="287" name="Google Shape;287;p41"/>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to fix or change X?</a:t>
            </a:r>
            <a:endParaRPr b="1">
              <a:latin typeface="Montserrat"/>
              <a:ea typeface="Montserrat"/>
              <a:cs typeface="Montserrat"/>
              <a:sym typeface="Montserrat"/>
            </a:endParaRPr>
          </a:p>
        </p:txBody>
      </p:sp>
      <p:sp>
        <p:nvSpPr>
          <p:cNvPr id="288" name="Google Shape;288;p41"/>
          <p:cNvSpPr txBox="1"/>
          <p:nvPr/>
        </p:nvSpPr>
        <p:spPr>
          <a:xfrm>
            <a:off x="5602300" y="4232600"/>
            <a:ext cx="32976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How does a change in X </a:t>
            </a:r>
            <a:r>
              <a:rPr b="1" lang="en">
                <a:latin typeface="Montserrat"/>
                <a:ea typeface="Montserrat"/>
                <a:cs typeface="Montserrat"/>
                <a:sym typeface="Montserrat"/>
              </a:rPr>
              <a:t>affect</a:t>
            </a:r>
            <a:r>
              <a:rPr b="1" lang="en">
                <a:latin typeface="Montserrat"/>
                <a:ea typeface="Montserrat"/>
                <a:cs typeface="Montserrat"/>
                <a:sym typeface="Montserrat"/>
              </a:rPr>
              <a:t> Y?</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during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course tips.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 for the course.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check your automated welcome message for some nice useful information!</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6" name="Google Shape;296;p4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297" name="Google Shape;297;p4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298" name="Google Shape;298;p42"/>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299" name="Google Shape;299;p42"/>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7" name="Google Shape;307;p4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08" name="Google Shape;308;p4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09" name="Google Shape;309;p43"/>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10" name="Google Shape;310;p43"/>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
        <p:nvSpPr>
          <p:cNvPr id="311" name="Google Shape;311;p43"/>
          <p:cNvSpPr txBox="1"/>
          <p:nvPr/>
        </p:nvSpPr>
        <p:spPr>
          <a:xfrm>
            <a:off x="6230150" y="1715975"/>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Mobile Apps,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Services, Websites, etc...</a:t>
            </a:r>
            <a:endParaRPr b="1">
              <a:latin typeface="Montserrat"/>
              <a:ea typeface="Montserrat"/>
              <a:cs typeface="Montserrat"/>
              <a:sym typeface="Montserrat"/>
            </a:endParaRPr>
          </a:p>
        </p:txBody>
      </p:sp>
      <p:sp>
        <p:nvSpPr>
          <p:cNvPr id="312" name="Google Shape;312;p43"/>
          <p:cNvSpPr txBox="1"/>
          <p:nvPr/>
        </p:nvSpPr>
        <p:spPr>
          <a:xfrm>
            <a:off x="6230150" y="4197100"/>
            <a:ext cx="2710500" cy="7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Reports, Visualizations , Communications, etc...</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18" name="Google Shape;31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20" name="Google Shape;320;p4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21" name="Google Shape;321;p4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22" name="Google Shape;322;p44"/>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23" name="Google Shape;323;p44"/>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24" name="Google Shape;324;p44"/>
          <p:cNvCxnSpPr>
            <a:stCxn id="320" idx="3"/>
            <a:endCxn id="322"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25" name="Google Shape;325;p44"/>
          <p:cNvCxnSpPr>
            <a:stCxn id="320" idx="3"/>
            <a:endCxn id="323"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31" name="Google Shape;33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3" name="Google Shape;333;p4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34" name="Google Shape;334;p4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35" name="Google Shape;335;p45"/>
          <p:cNvSpPr/>
          <p:nvPr/>
        </p:nvSpPr>
        <p:spPr>
          <a:xfrm>
            <a:off x="7612625" y="85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sp>
        <p:nvSpPr>
          <p:cNvPr id="336" name="Google Shape;336;p45"/>
          <p:cNvSpPr/>
          <p:nvPr/>
        </p:nvSpPr>
        <p:spPr>
          <a:xfrm>
            <a:off x="7612625" y="340030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337" name="Google Shape;337;p45"/>
          <p:cNvCxnSpPr>
            <a:stCxn id="333" idx="3"/>
            <a:endCxn id="335" idx="1"/>
          </p:cNvCxnSpPr>
          <p:nvPr/>
        </p:nvCxnSpPr>
        <p:spPr>
          <a:xfrm flipH="1" rot="10800000">
            <a:off x="1216650" y="1255612"/>
            <a:ext cx="6396000" cy="1210500"/>
          </a:xfrm>
          <a:prstGeom prst="curvedConnector3">
            <a:avLst>
              <a:gd fmla="val 50000" name="adj1"/>
            </a:avLst>
          </a:prstGeom>
          <a:noFill/>
          <a:ln cap="flat" cmpd="sng" w="19050">
            <a:solidFill>
              <a:schemeClr val="dk2"/>
            </a:solidFill>
            <a:prstDash val="solid"/>
            <a:round/>
            <a:headEnd len="med" w="med" type="triangle"/>
            <a:tailEnd len="med" w="med" type="none"/>
          </a:ln>
        </p:spPr>
      </p:cxnSp>
      <p:cxnSp>
        <p:nvCxnSpPr>
          <p:cNvPr id="338" name="Google Shape;338;p45"/>
          <p:cNvCxnSpPr>
            <a:stCxn id="333" idx="3"/>
            <a:endCxn id="336" idx="1"/>
          </p:cNvCxnSpPr>
          <p:nvPr/>
        </p:nvCxnSpPr>
        <p:spPr>
          <a:xfrm>
            <a:off x="1216650" y="2466112"/>
            <a:ext cx="6396000" cy="1332600"/>
          </a:xfrm>
          <a:prstGeom prst="curvedConnector3">
            <a:avLst>
              <a:gd fmla="val 50000" name="adj1"/>
            </a:avLst>
          </a:prstGeom>
          <a:noFill/>
          <a:ln cap="flat" cmpd="sng" w="19050">
            <a:solidFill>
              <a:schemeClr val="dk2"/>
            </a:solidFill>
            <a:prstDash val="solid"/>
            <a:round/>
            <a:headEnd len="med" w="med" type="triangl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44" name="Google Shape;344;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6" name="Google Shape;346;p4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47" name="Google Shape;347;p4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48" name="Google Shape;348;p4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49" name="Google Shape;349;p46"/>
          <p:cNvCxnSpPr>
            <a:stCxn id="346" idx="3"/>
            <a:endCxn id="34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55" name="Google Shape;35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7" name="Google Shape;357;p4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58" name="Google Shape;358;p4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59" name="Google Shape;359;p4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60" name="Google Shape;360;p47"/>
          <p:cNvCxnSpPr>
            <a:stCxn id="357" idx="3"/>
            <a:endCxn id="35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7"/>
          <p:cNvSpPr txBox="1"/>
          <p:nvPr/>
        </p:nvSpPr>
        <p:spPr>
          <a:xfrm>
            <a:off x="1297950" y="286452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Physical Sensors, Surveys, Simulations, Experiments,  Data Usage, etc...</a:t>
            </a:r>
            <a:endParaRPr b="1">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67" name="Google Shape;367;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8" name="Google Shape;368;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9" name="Google Shape;369;p4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70" name="Google Shape;370;p4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71" name="Google Shape;371;p4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2" name="Google Shape;372;p48"/>
          <p:cNvCxnSpPr>
            <a:stCxn id="369" idx="3"/>
            <a:endCxn id="37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73" name="Google Shape;373;p48"/>
          <p:cNvSpPr txBox="1"/>
          <p:nvPr/>
        </p:nvSpPr>
        <p:spPr>
          <a:xfrm>
            <a:off x="2814675" y="2903775"/>
            <a:ext cx="18594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Database, CSV files, Excel, Cloud Storage</a:t>
            </a:r>
            <a:endParaRPr b="1">
              <a:latin typeface="Montserrat"/>
              <a:ea typeface="Montserrat"/>
              <a:cs typeface="Montserrat"/>
              <a:sym typeface="Montserrat"/>
            </a:endParaRPr>
          </a:p>
        </p:txBody>
      </p:sp>
      <p:sp>
        <p:nvSpPr>
          <p:cNvPr id="374" name="Google Shape;374;p48"/>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75" name="Google Shape;375;p4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81" name="Google Shape;38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83" name="Google Shape;383;p4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84" name="Google Shape;384;p4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385" name="Google Shape;385;p4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Raw</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6" name="Google Shape;386;p49"/>
          <p:cNvCxnSpPr>
            <a:stCxn id="383" idx="3"/>
            <a:endCxn id="3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9"/>
          <p:cNvSpPr/>
          <p:nvPr/>
        </p:nvSpPr>
        <p:spPr>
          <a:xfrm>
            <a:off x="3098425"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Process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388" name="Google Shape;388;p4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9"/>
          <p:cNvSpPr/>
          <p:nvPr/>
        </p:nvSpPr>
        <p:spPr>
          <a:xfrm rot="5400000">
            <a:off x="2665350" y="23181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9"/>
          <p:cNvSpPr txBox="1"/>
          <p:nvPr/>
        </p:nvSpPr>
        <p:spPr>
          <a:xfrm>
            <a:off x="1938600" y="3495888"/>
            <a:ext cx="19197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Engineering</a:t>
            </a:r>
            <a:endParaRPr b="1">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396" name="Google Shape;39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7" name="Google Shape;39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8" name="Google Shape;398;p5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399" name="Google Shape;399;p5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00" name="Google Shape;400;p5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01" name="Google Shape;401;p50"/>
          <p:cNvCxnSpPr>
            <a:stCxn id="398" idx="3"/>
            <a:endCxn id="40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07" name="Google Shape;40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8" name="Google Shape;40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09" name="Google Shape;409;p5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10" name="Google Shape;410;p5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11" name="Google Shape;411;p5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2" name="Google Shape;412;p51"/>
          <p:cNvCxnSpPr>
            <a:stCxn id="409" idx="3"/>
            <a:endCxn id="41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3" name="Google Shape;413;p5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14" name="Google Shape;414;p5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15" name="Google Shape;415;p51"/>
          <p:cNvSpPr txBox="1"/>
          <p:nvPr/>
        </p:nvSpPr>
        <p:spPr>
          <a:xfrm>
            <a:off x="2426850"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8" name="Google Shape;78;p1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Double check our provided files!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Our files will always work with the correct versions of the libraries!</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the Online Documentation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Google or StackOverflow Search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 Previous QA Posts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 a new question to QA forums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9" name="Google Shape;79;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 name="Google Shape;80;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21" name="Google Shape;421;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23" name="Google Shape;423;p5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24" name="Google Shape;424;p5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25" name="Google Shape;425;p52"/>
          <p:cNvSpPr/>
          <p:nvPr/>
        </p:nvSpPr>
        <p:spPr>
          <a:xfrm>
            <a:off x="1557550" y="2067713"/>
            <a:ext cx="1140900" cy="796800"/>
          </a:xfrm>
          <a:prstGeom prst="roundRect">
            <a:avLst>
              <a:gd fmla="val 16667" name="adj"/>
            </a:avLst>
          </a:prstGeom>
          <a:solidFill>
            <a:srgbClr val="CFE2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6" name="Google Shape;426;p52"/>
          <p:cNvCxnSpPr>
            <a:stCxn id="423" idx="3"/>
            <a:endCxn id="42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52"/>
          <p:cNvSpPr/>
          <p:nvPr/>
        </p:nvSpPr>
        <p:spPr>
          <a:xfrm>
            <a:off x="3098425" y="2067713"/>
            <a:ext cx="1140900" cy="796800"/>
          </a:xfrm>
          <a:prstGeom prst="roundRect">
            <a:avLst>
              <a:gd fmla="val 16667" name="adj"/>
            </a:avLst>
          </a:prstGeom>
          <a:solidFill>
            <a:srgbClr val="F9CB9C"/>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28" name="Google Shape;428;p52"/>
          <p:cNvCxnSpPr/>
          <p:nvPr/>
        </p:nvCxnSpPr>
        <p:spPr>
          <a:xfrm>
            <a:off x="2728038" y="2466112"/>
            <a:ext cx="340800" cy="0"/>
          </a:xfrm>
          <a:prstGeom prst="straightConnector1">
            <a:avLst/>
          </a:prstGeom>
          <a:noFill/>
          <a:ln cap="flat" cmpd="sng" w="19050">
            <a:solidFill>
              <a:schemeClr val="dk2"/>
            </a:solidFill>
            <a:prstDash val="solid"/>
            <a:round/>
            <a:headEnd len="med" w="med" type="triangle"/>
            <a:tailEnd len="med" w="med" type="triangle"/>
          </a:ln>
        </p:spPr>
      </p:cxnSp>
      <p:sp>
        <p:nvSpPr>
          <p:cNvPr id="429" name="Google Shape;429;p52"/>
          <p:cNvSpPr txBox="1"/>
          <p:nvPr/>
        </p:nvSpPr>
        <p:spPr>
          <a:xfrm>
            <a:off x="1629975" y="2940000"/>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Reorganize Data, Dealing with Missing Data, Restructure Data, etc...</a:t>
            </a:r>
            <a:endParaRPr b="1">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35" name="Google Shape;43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7" name="Google Shape;437;p5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38" name="Google Shape;438;p5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39" name="Google Shape;439;p5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0" name="Google Shape;440;p53"/>
          <p:cNvCxnSpPr>
            <a:stCxn id="437" idx="3"/>
            <a:endCxn id="439"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5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42" name="Google Shape;442;p5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48" name="Google Shape;44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9" name="Google Shape;44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50" name="Google Shape;450;p5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51" name="Google Shape;451;p5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52" name="Google Shape;452;p5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3" name="Google Shape;453;p54"/>
          <p:cNvCxnSpPr>
            <a:stCxn id="450" idx="3"/>
            <a:endCxn id="452"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4" name="Google Shape;454;p5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55" name="Google Shape;455;p5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5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57" name="Google Shape;457;p5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58" name="Google Shape;458;p54"/>
          <p:cNvSpPr txBox="1"/>
          <p:nvPr/>
        </p:nvSpPr>
        <p:spPr>
          <a:xfrm>
            <a:off x="4019025" y="2903775"/>
            <a:ext cx="2668500" cy="8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Statistical Analysis, Visualizations</a:t>
            </a:r>
            <a:endParaRPr b="1">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64" name="Google Shape;46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5" name="Google Shape;46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66" name="Google Shape;466;p55"/>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67" name="Google Shape;467;p55"/>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68" name="Google Shape;468;p55"/>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69" name="Google Shape;469;p55"/>
          <p:cNvCxnSpPr>
            <a:stCxn id="466" idx="3"/>
            <a:endCxn id="46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55"/>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71" name="Google Shape;471;p55"/>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2" name="Google Shape;472;p55"/>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73" name="Google Shape;473;p55"/>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55"/>
          <p:cNvSpPr/>
          <p:nvPr/>
        </p:nvSpPr>
        <p:spPr>
          <a:xfrm rot="5400000">
            <a:off x="4307425" y="2254700"/>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txBox="1"/>
          <p:nvPr/>
        </p:nvSpPr>
        <p:spPr>
          <a:xfrm>
            <a:off x="2982275" y="3360075"/>
            <a:ext cx="32055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 Analysis</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Analyst / Data Scientist)</a:t>
            </a:r>
            <a:endParaRPr i="1">
              <a:latin typeface="Montserrat"/>
              <a:ea typeface="Montserrat"/>
              <a:cs typeface="Montserrat"/>
              <a:sym typeface="Montserra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81" name="Google Shape;481;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3" name="Google Shape;483;p56"/>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484" name="Google Shape;484;p56"/>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485" name="Google Shape;485;p56"/>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6" name="Google Shape;486;p56"/>
          <p:cNvCxnSpPr>
            <a:stCxn id="483" idx="3"/>
            <a:endCxn id="48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56"/>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488" name="Google Shape;488;p56"/>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56"/>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490" name="Google Shape;490;p56"/>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6"/>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Question to Answer</a:t>
            </a:r>
            <a:endParaRPr b="1">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497" name="Google Shape;49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9" name="Google Shape;499;p57"/>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00" name="Google Shape;500;p57"/>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01" name="Google Shape;501;p57"/>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2" name="Google Shape;502;p57"/>
          <p:cNvCxnSpPr>
            <a:stCxn id="499" idx="3"/>
            <a:endCxn id="501"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7"/>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04" name="Google Shape;504;p57"/>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7"/>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06" name="Google Shape;506;p57"/>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13" name="Google Shape;51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5" name="Google Shape;515;p58"/>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16" name="Google Shape;516;p58"/>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17" name="Google Shape;517;p58"/>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18" name="Google Shape;518;p58"/>
          <p:cNvCxnSpPr>
            <a:stCxn id="515" idx="3"/>
            <a:endCxn id="5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58"/>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20" name="Google Shape;520;p58"/>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8"/>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22" name="Google Shape;522;p58"/>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8"/>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24" name="Google Shape;524;p58"/>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25" name="Google Shape;525;p58"/>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26" name="Google Shape;526;p58"/>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27" name="Google Shape;527;p58"/>
          <p:cNvCxnSpPr>
            <a:stCxn id="521" idx="3"/>
            <a:endCxn id="523"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8" name="Google Shape;528;p58"/>
          <p:cNvCxnSpPr>
            <a:stCxn id="521" idx="3"/>
            <a:endCxn id="524"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29" name="Google Shape;529;p58"/>
          <p:cNvCxnSpPr>
            <a:stCxn id="521" idx="3"/>
            <a:endCxn id="525"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30" name="Google Shape;530;p58"/>
          <p:cNvCxnSpPr>
            <a:stCxn id="525" idx="2"/>
            <a:endCxn id="526"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36" name="Google Shape;536;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38" name="Google Shape;538;p59"/>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39" name="Google Shape;539;p59"/>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40" name="Google Shape;540;p59"/>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1" name="Google Shape;541;p59"/>
          <p:cNvCxnSpPr>
            <a:stCxn id="538" idx="3"/>
            <a:endCxn id="54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9"/>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43" name="Google Shape;543;p59"/>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4" name="Google Shape;544;p59"/>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45" name="Google Shape;545;p59"/>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46" name="Google Shape;546;p59"/>
          <p:cNvSpPr/>
          <p:nvPr/>
        </p:nvSpPr>
        <p:spPr>
          <a:xfrm>
            <a:off x="7138750" y="109572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Report</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547" name="Google Shape;547;p59"/>
          <p:cNvSpPr/>
          <p:nvPr/>
        </p:nvSpPr>
        <p:spPr>
          <a:xfrm>
            <a:off x="7138750" y="1918350"/>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Visualization</a:t>
            </a:r>
            <a:endParaRPr b="1">
              <a:latin typeface="Montserrat"/>
              <a:ea typeface="Montserrat"/>
              <a:cs typeface="Montserrat"/>
              <a:sym typeface="Montserrat"/>
            </a:endParaRPr>
          </a:p>
        </p:txBody>
      </p:sp>
      <p:sp>
        <p:nvSpPr>
          <p:cNvPr id="548" name="Google Shape;548;p59"/>
          <p:cNvSpPr/>
          <p:nvPr/>
        </p:nvSpPr>
        <p:spPr>
          <a:xfrm>
            <a:off x="7138750" y="2740975"/>
            <a:ext cx="1802100" cy="6609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Communication</a:t>
            </a:r>
            <a:endParaRPr b="1">
              <a:latin typeface="Montserrat"/>
              <a:ea typeface="Montserrat"/>
              <a:cs typeface="Montserrat"/>
              <a:sym typeface="Montserrat"/>
            </a:endParaRPr>
          </a:p>
        </p:txBody>
      </p:sp>
      <p:sp>
        <p:nvSpPr>
          <p:cNvPr id="549" name="Google Shape;549;p59"/>
          <p:cNvSpPr/>
          <p:nvPr/>
        </p:nvSpPr>
        <p:spPr>
          <a:xfrm>
            <a:off x="7642825" y="4004575"/>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Analysis</a:t>
            </a:r>
            <a:endParaRPr b="1">
              <a:latin typeface="Montserrat"/>
              <a:ea typeface="Montserrat"/>
              <a:cs typeface="Montserrat"/>
              <a:sym typeface="Montserrat"/>
            </a:endParaRPr>
          </a:p>
        </p:txBody>
      </p:sp>
      <p:cxnSp>
        <p:nvCxnSpPr>
          <p:cNvPr id="550" name="Google Shape;550;p59"/>
          <p:cNvCxnSpPr>
            <a:stCxn id="544" idx="3"/>
            <a:endCxn id="546" idx="1"/>
          </p:cNvCxnSpPr>
          <p:nvPr/>
        </p:nvCxnSpPr>
        <p:spPr>
          <a:xfrm flipH="1" rot="10800000">
            <a:off x="6067275" y="1426325"/>
            <a:ext cx="1071600" cy="10398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1" name="Google Shape;551;p59"/>
          <p:cNvCxnSpPr>
            <a:stCxn id="544" idx="3"/>
            <a:endCxn id="547" idx="1"/>
          </p:cNvCxnSpPr>
          <p:nvPr/>
        </p:nvCxnSpPr>
        <p:spPr>
          <a:xfrm flipH="1" rot="10800000">
            <a:off x="6067275" y="2248925"/>
            <a:ext cx="1071600" cy="2172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2" name="Google Shape;552;p59"/>
          <p:cNvCxnSpPr>
            <a:stCxn id="544" idx="3"/>
            <a:endCxn id="548" idx="1"/>
          </p:cNvCxnSpPr>
          <p:nvPr/>
        </p:nvCxnSpPr>
        <p:spPr>
          <a:xfrm>
            <a:off x="6067275" y="2466125"/>
            <a:ext cx="1071600" cy="6054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553" name="Google Shape;553;p59"/>
          <p:cNvCxnSpPr>
            <a:stCxn id="548" idx="2"/>
            <a:endCxn id="549" idx="0"/>
          </p:cNvCxnSpPr>
          <p:nvPr/>
        </p:nvCxnSpPr>
        <p:spPr>
          <a:xfrm flipH="1" rot="-5400000">
            <a:off x="7825150" y="3616525"/>
            <a:ext cx="602700" cy="1734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554" name="Google Shape;554;p59"/>
          <p:cNvCxnSpPr/>
          <p:nvPr/>
        </p:nvCxnSpPr>
        <p:spPr>
          <a:xfrm rot="10800000">
            <a:off x="1026350" y="3235875"/>
            <a:ext cx="6593700" cy="12480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555" name="Google Shape;555;p59"/>
          <p:cNvSpPr txBox="1"/>
          <p:nvPr/>
        </p:nvSpPr>
        <p:spPr>
          <a:xfrm>
            <a:off x="4968425" y="44838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Make Decisions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Answer Key Questions</a:t>
            </a:r>
            <a:endParaRPr b="1">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61" name="Google Shape;5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2" name="Google Shape;5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3" name="Google Shape;563;p60"/>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64" name="Google Shape;564;p60"/>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65" name="Google Shape;565;p60"/>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6" name="Google Shape;566;p60"/>
          <p:cNvCxnSpPr>
            <a:stCxn id="563" idx="3"/>
            <a:endCxn id="565"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60"/>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68" name="Google Shape;568;p60"/>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60"/>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70" name="Google Shape;570;p60"/>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76" name="Google Shape;576;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8" name="Google Shape;578;p61"/>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79" name="Google Shape;579;p61"/>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80" name="Google Shape;580;p61"/>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1" name="Google Shape;581;p61"/>
          <p:cNvCxnSpPr>
            <a:stCxn id="578" idx="3"/>
            <a:endCxn id="580"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61"/>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83" name="Google Shape;583;p61"/>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61"/>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585" name="Google Shape;585;p61"/>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586" name="Google Shape;586;p61"/>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587" name="Google Shape;587;p61"/>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588" name="Google Shape;588;p61"/>
          <p:cNvSpPr txBox="1"/>
          <p:nvPr/>
        </p:nvSpPr>
        <p:spPr>
          <a:xfrm>
            <a:off x="5813600" y="2980675"/>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Supervised Learning: </a:t>
            </a:r>
            <a:r>
              <a:rPr i="1" lang="en">
                <a:latin typeface="Montserrat"/>
                <a:ea typeface="Montserrat"/>
                <a:cs typeface="Montserrat"/>
                <a:sym typeface="Montserrat"/>
              </a:rPr>
              <a:t>Predict an Outcome</a:t>
            </a:r>
            <a:endParaRPr i="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Unsupervised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Discover Patterns in Data</a:t>
            </a:r>
            <a:endParaRPr i="1">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86" name="Google Shape;86;p1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Please keep in mind…</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Please only post questions relevant to the</a:t>
            </a:r>
            <a:r>
              <a:rPr lang="en" sz="2900">
                <a:solidFill>
                  <a:srgbClr val="434343"/>
                </a:solidFill>
                <a:latin typeface="Montserrat"/>
                <a:ea typeface="Montserrat"/>
                <a:cs typeface="Montserrat"/>
                <a:sym typeface="Montserrat"/>
              </a:rPr>
              <a:t> course material.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discord chat server</a:t>
            </a:r>
            <a:r>
              <a:rPr lang="en" sz="2900">
                <a:solidFill>
                  <a:srgbClr val="434343"/>
                </a:solidFill>
                <a:latin typeface="Montserrat"/>
                <a:ea typeface="Montserrat"/>
                <a:cs typeface="Montserrat"/>
                <a:sym typeface="Montserrat"/>
              </a:rPr>
              <a:t> is specifically set-up for you to share questions that are outside the scope of the course.</a:t>
            </a:r>
            <a:endParaRPr sz="2900">
              <a:solidFill>
                <a:srgbClr val="434343"/>
              </a:solidFill>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594" name="Google Shape;594;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96" name="Google Shape;596;p62"/>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597" name="Google Shape;597;p62"/>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598" name="Google Shape;598;p62"/>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599" name="Google Shape;599;p62"/>
          <p:cNvCxnSpPr>
            <a:stCxn id="596" idx="3"/>
            <a:endCxn id="598"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0" name="Google Shape;600;p62"/>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01" name="Google Shape;601;p62"/>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03" name="Google Shape;603;p62"/>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04" name="Google Shape;604;p62"/>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06" name="Google Shape;606;p62"/>
          <p:cNvSpPr/>
          <p:nvPr/>
        </p:nvSpPr>
        <p:spPr>
          <a:xfrm rot="5400000">
            <a:off x="6184925" y="2228175"/>
            <a:ext cx="410400" cy="18534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2"/>
          <p:cNvSpPr txBox="1"/>
          <p:nvPr/>
        </p:nvSpPr>
        <p:spPr>
          <a:xfrm>
            <a:off x="4109675" y="3360075"/>
            <a:ext cx="45609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i="1" lang="en">
                <a:latin typeface="Montserrat"/>
                <a:ea typeface="Montserrat"/>
                <a:cs typeface="Montserrat"/>
                <a:sym typeface="Montserrat"/>
              </a:rPr>
              <a:t>(Data Scientist / Machine Learning Engineer)</a:t>
            </a:r>
            <a:endParaRPr i="1">
              <a:latin typeface="Montserrat"/>
              <a:ea typeface="Montserrat"/>
              <a:cs typeface="Montserrat"/>
              <a:sym typeface="Montserra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13" name="Google Shape;61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15" name="Google Shape;615;p63"/>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16" name="Google Shape;616;p63"/>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17" name="Google Shape;617;p63"/>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18" name="Google Shape;618;p63"/>
          <p:cNvCxnSpPr>
            <a:stCxn id="615" idx="3"/>
            <a:endCxn id="617"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63"/>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20" name="Google Shape;620;p63"/>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3"/>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22" name="Google Shape;622;p63"/>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23" name="Google Shape;623;p63"/>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24" name="Google Shape;624;p63"/>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25" name="Google Shape;625;p63"/>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26" name="Google Shape;626;p63"/>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27" name="Google Shape;627;p63"/>
          <p:cNvCxnSpPr>
            <a:stCxn id="624" idx="2"/>
            <a:endCxn id="628" idx="1"/>
          </p:cNvCxnSpPr>
          <p:nvPr/>
        </p:nvCxnSpPr>
        <p:spPr>
          <a:xfrm rot="5400000">
            <a:off x="6685425" y="3169775"/>
            <a:ext cx="741900" cy="131400"/>
          </a:xfrm>
          <a:prstGeom prst="curvedConnector4">
            <a:avLst>
              <a:gd fmla="val 40710" name="adj1"/>
              <a:gd fmla="val 281126" name="adj2"/>
            </a:avLst>
          </a:prstGeom>
          <a:noFill/>
          <a:ln cap="flat" cmpd="sng" w="19050">
            <a:solidFill>
              <a:schemeClr val="dk2"/>
            </a:solidFill>
            <a:prstDash val="solid"/>
            <a:round/>
            <a:headEnd len="med" w="med" type="none"/>
            <a:tailEnd len="med" w="med" type="triangle"/>
          </a:ln>
        </p:spPr>
      </p:cxnSp>
      <p:cxnSp>
        <p:nvCxnSpPr>
          <p:cNvPr id="629" name="Google Shape;629;p63"/>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28" name="Google Shape;628;p63"/>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30" name="Google Shape;630;p63"/>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31" name="Google Shape;631;p63"/>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32" name="Google Shape;632;p63"/>
          <p:cNvCxnSpPr>
            <a:stCxn id="624" idx="2"/>
            <a:endCxn id="630" idx="1"/>
          </p:cNvCxnSpPr>
          <p:nvPr/>
        </p:nvCxnSpPr>
        <p:spPr>
          <a:xfrm rot="5400000">
            <a:off x="6405525" y="3277775"/>
            <a:ext cx="1129800" cy="303300"/>
          </a:xfrm>
          <a:prstGeom prst="curvedConnector4">
            <a:avLst>
              <a:gd fmla="val 22176" name="adj1"/>
              <a:gd fmla="val 178470" name="adj2"/>
            </a:avLst>
          </a:prstGeom>
          <a:noFill/>
          <a:ln cap="flat" cmpd="sng" w="19050">
            <a:solidFill>
              <a:schemeClr val="dk2"/>
            </a:solidFill>
            <a:prstDash val="solid"/>
            <a:round/>
            <a:headEnd len="med" w="med" type="none"/>
            <a:tailEnd len="med" w="med" type="triangle"/>
          </a:ln>
        </p:spPr>
      </p:cxnSp>
      <p:cxnSp>
        <p:nvCxnSpPr>
          <p:cNvPr id="633" name="Google Shape;633;p63"/>
          <p:cNvCxnSpPr>
            <a:stCxn id="624" idx="2"/>
            <a:endCxn id="631" idx="1"/>
          </p:cNvCxnSpPr>
          <p:nvPr/>
        </p:nvCxnSpPr>
        <p:spPr>
          <a:xfrm rot="5400000">
            <a:off x="6157125" y="3419975"/>
            <a:ext cx="1520400" cy="409500"/>
          </a:xfrm>
          <a:prstGeom prst="curvedConnector4">
            <a:avLst>
              <a:gd fmla="val 13302" name="adj1"/>
              <a:gd fmla="val 158156" name="adj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4"/>
          <p:cNvSpPr/>
          <p:nvPr/>
        </p:nvSpPr>
        <p:spPr>
          <a:xfrm>
            <a:off x="6628600" y="3338450"/>
            <a:ext cx="1655400" cy="1388700"/>
          </a:xfrm>
          <a:prstGeom prst="roundRect">
            <a:avLst>
              <a:gd fmla="val 16667" name="adj"/>
            </a:avLst>
          </a:prstGeom>
          <a:solidFill>
            <a:srgbClr val="B6D7A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639" name="Google Shape;63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pic>
        <p:nvPicPr>
          <p:cNvPr descr="watermark.jpg" id="640" name="Google Shape;64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1" name="Google Shape;64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42" name="Google Shape;642;p64"/>
          <p:cNvPicPr preferRelativeResize="0"/>
          <p:nvPr/>
        </p:nvPicPr>
        <p:blipFill rotWithShape="1">
          <a:blip r:embed="rId4">
            <a:alphaModFix/>
          </a:blip>
          <a:srcRect b="53787" l="36131" r="35637" t="6069"/>
          <a:stretch/>
        </p:blipFill>
        <p:spPr>
          <a:xfrm>
            <a:off x="152400" y="1925800"/>
            <a:ext cx="1064250" cy="1080625"/>
          </a:xfrm>
          <a:prstGeom prst="rect">
            <a:avLst/>
          </a:prstGeom>
          <a:noFill/>
          <a:ln>
            <a:noFill/>
          </a:ln>
        </p:spPr>
      </p:pic>
      <p:sp>
        <p:nvSpPr>
          <p:cNvPr id="643" name="Google Shape;643;p64"/>
          <p:cNvSpPr txBox="1"/>
          <p:nvPr/>
        </p:nvSpPr>
        <p:spPr>
          <a:xfrm>
            <a:off x="240800" y="2903775"/>
            <a:ext cx="8271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Real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World</a:t>
            </a:r>
            <a:endParaRPr b="1">
              <a:latin typeface="Montserrat"/>
              <a:ea typeface="Montserrat"/>
              <a:cs typeface="Montserrat"/>
              <a:sym typeface="Montserrat"/>
            </a:endParaRPr>
          </a:p>
        </p:txBody>
      </p:sp>
      <p:sp>
        <p:nvSpPr>
          <p:cNvPr id="644" name="Google Shape;644;p64"/>
          <p:cNvSpPr/>
          <p:nvPr/>
        </p:nvSpPr>
        <p:spPr>
          <a:xfrm>
            <a:off x="1557550" y="2067713"/>
            <a:ext cx="1140900" cy="7968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Collect &amp; Store</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5" name="Google Shape;645;p64"/>
          <p:cNvCxnSpPr>
            <a:stCxn id="642" idx="3"/>
            <a:endCxn id="644" idx="1"/>
          </p:cNvCxnSpPr>
          <p:nvPr/>
        </p:nvCxnSpPr>
        <p:spPr>
          <a:xfrm>
            <a:off x="1216650"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6" name="Google Shape;646;p64"/>
          <p:cNvSpPr/>
          <p:nvPr/>
        </p:nvSpPr>
        <p:spPr>
          <a:xfrm>
            <a:off x="3098425" y="2067713"/>
            <a:ext cx="11409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Clean &amp; Organize</a:t>
            </a:r>
            <a:br>
              <a:rPr b="1" lang="en">
                <a:latin typeface="Montserrat"/>
                <a:ea typeface="Montserrat"/>
                <a:cs typeface="Montserrat"/>
                <a:sym typeface="Montserrat"/>
              </a:rPr>
            </a:br>
            <a:r>
              <a:rPr b="1" lang="en">
                <a:latin typeface="Montserrat"/>
                <a:ea typeface="Montserrat"/>
                <a:cs typeface="Montserrat"/>
                <a:sym typeface="Montserrat"/>
              </a:rPr>
              <a:t>Data</a:t>
            </a:r>
            <a:endParaRPr b="1">
              <a:latin typeface="Montserrat"/>
              <a:ea typeface="Montserrat"/>
              <a:cs typeface="Montserrat"/>
              <a:sym typeface="Montserrat"/>
            </a:endParaRPr>
          </a:p>
        </p:txBody>
      </p:sp>
      <p:cxnSp>
        <p:nvCxnSpPr>
          <p:cNvPr id="647" name="Google Shape;647;p64"/>
          <p:cNvCxnSpPr/>
          <p:nvPr/>
        </p:nvCxnSpPr>
        <p:spPr>
          <a:xfrm>
            <a:off x="2728038"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48" name="Google Shape;648;p64"/>
          <p:cNvSpPr/>
          <p:nvPr/>
        </p:nvSpPr>
        <p:spPr>
          <a:xfrm>
            <a:off x="4639275" y="2067725"/>
            <a:ext cx="1428000" cy="796800"/>
          </a:xfrm>
          <a:prstGeom prst="roundRect">
            <a:avLst>
              <a:gd fmla="val 16667" name="adj"/>
            </a:avLst>
          </a:prstGeom>
          <a:solidFill>
            <a:srgbClr val="F9CB9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Exploratory Data Analysis</a:t>
            </a:r>
            <a:endParaRPr b="1">
              <a:latin typeface="Montserrat"/>
              <a:ea typeface="Montserrat"/>
              <a:cs typeface="Montserrat"/>
              <a:sym typeface="Montserrat"/>
            </a:endParaRPr>
          </a:p>
        </p:txBody>
      </p:sp>
      <p:cxnSp>
        <p:nvCxnSpPr>
          <p:cNvPr id="649" name="Google Shape;649;p64"/>
          <p:cNvCxnSpPr/>
          <p:nvPr/>
        </p:nvCxnSpPr>
        <p:spPr>
          <a:xfrm>
            <a:off x="4268888" y="2505362"/>
            <a:ext cx="340800" cy="0"/>
          </a:xfrm>
          <a:prstGeom prst="straightConnector1">
            <a:avLst/>
          </a:prstGeom>
          <a:noFill/>
          <a:ln cap="flat" cmpd="sng" w="19050">
            <a:solidFill>
              <a:schemeClr val="dk2"/>
            </a:solidFill>
            <a:prstDash val="solid"/>
            <a:round/>
            <a:headEnd len="med" w="med" type="none"/>
            <a:tailEnd len="med" w="med" type="triangle"/>
          </a:ln>
        </p:spPr>
      </p:cxnSp>
      <p:cxnSp>
        <p:nvCxnSpPr>
          <p:cNvPr id="650" name="Google Shape;650;p64"/>
          <p:cNvCxnSpPr/>
          <p:nvPr/>
        </p:nvCxnSpPr>
        <p:spPr>
          <a:xfrm>
            <a:off x="6067263" y="2466112"/>
            <a:ext cx="340800" cy="0"/>
          </a:xfrm>
          <a:prstGeom prst="straightConnector1">
            <a:avLst/>
          </a:prstGeom>
          <a:noFill/>
          <a:ln cap="flat" cmpd="sng" w="19050">
            <a:solidFill>
              <a:schemeClr val="dk2"/>
            </a:solidFill>
            <a:prstDash val="solid"/>
            <a:round/>
            <a:headEnd len="med" w="med" type="none"/>
            <a:tailEnd len="med" w="med" type="triangle"/>
          </a:ln>
        </p:spPr>
      </p:cxnSp>
      <p:sp>
        <p:nvSpPr>
          <p:cNvPr id="651" name="Google Shape;651;p64"/>
          <p:cNvSpPr/>
          <p:nvPr/>
        </p:nvSpPr>
        <p:spPr>
          <a:xfrm>
            <a:off x="6408075" y="2067725"/>
            <a:ext cx="1428000" cy="796800"/>
          </a:xfrm>
          <a:prstGeom prst="roundRect">
            <a:avLst>
              <a:gd fmla="val 16667" name="adj"/>
            </a:avLst>
          </a:prstGeom>
          <a:solidFill>
            <a:srgbClr val="D5A6B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Models</a:t>
            </a:r>
            <a:endParaRPr b="1">
              <a:latin typeface="Montserrat"/>
              <a:ea typeface="Montserrat"/>
              <a:cs typeface="Montserrat"/>
              <a:sym typeface="Montserrat"/>
            </a:endParaRPr>
          </a:p>
        </p:txBody>
      </p:sp>
      <p:sp>
        <p:nvSpPr>
          <p:cNvPr id="652" name="Google Shape;652;p64"/>
          <p:cNvSpPr txBox="1"/>
          <p:nvPr/>
        </p:nvSpPr>
        <p:spPr>
          <a:xfrm>
            <a:off x="3068850" y="4584050"/>
            <a:ext cx="2806200" cy="27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Predict Future Outcomes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Gain Insight on Data</a:t>
            </a:r>
            <a:endParaRPr b="1">
              <a:latin typeface="Montserrat"/>
              <a:ea typeface="Montserrat"/>
              <a:cs typeface="Montserrat"/>
              <a:sym typeface="Montserrat"/>
            </a:endParaRPr>
          </a:p>
        </p:txBody>
      </p:sp>
      <p:sp>
        <p:nvSpPr>
          <p:cNvPr id="653" name="Google Shape;653;p64"/>
          <p:cNvSpPr/>
          <p:nvPr/>
        </p:nvSpPr>
        <p:spPr>
          <a:xfrm>
            <a:off x="3868850" y="3787250"/>
            <a:ext cx="1140900" cy="796800"/>
          </a:xfrm>
          <a:prstGeom prst="roundRect">
            <a:avLst>
              <a:gd fmla="val 16667" name="adj"/>
            </a:avLst>
          </a:prstGeom>
          <a:solidFill>
            <a:srgbClr val="FFD9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Product</a:t>
            </a:r>
            <a:endParaRPr b="1">
              <a:latin typeface="Montserrat"/>
              <a:ea typeface="Montserrat"/>
              <a:cs typeface="Montserrat"/>
              <a:sym typeface="Montserrat"/>
            </a:endParaRPr>
          </a:p>
        </p:txBody>
      </p:sp>
      <p:cxnSp>
        <p:nvCxnSpPr>
          <p:cNvPr id="654" name="Google Shape;654;p64"/>
          <p:cNvCxnSpPr/>
          <p:nvPr/>
        </p:nvCxnSpPr>
        <p:spPr>
          <a:xfrm>
            <a:off x="1032325" y="3193550"/>
            <a:ext cx="2836500" cy="980100"/>
          </a:xfrm>
          <a:prstGeom prst="curvedConnector3">
            <a:avLst>
              <a:gd fmla="val 27881" name="adj1"/>
            </a:avLst>
          </a:prstGeom>
          <a:noFill/>
          <a:ln cap="flat" cmpd="sng" w="19050">
            <a:solidFill>
              <a:schemeClr val="dk2"/>
            </a:solidFill>
            <a:prstDash val="solid"/>
            <a:round/>
            <a:headEnd len="med" w="med" type="triangle"/>
            <a:tailEnd len="med" w="med" type="none"/>
          </a:ln>
        </p:spPr>
      </p:cxnSp>
      <p:sp>
        <p:nvSpPr>
          <p:cNvPr id="655" name="Google Shape;655;p64"/>
          <p:cNvSpPr/>
          <p:nvPr/>
        </p:nvSpPr>
        <p:spPr>
          <a:xfrm>
            <a:off x="6990800" y="3468575"/>
            <a:ext cx="9480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Service</a:t>
            </a:r>
            <a:endParaRPr b="1">
              <a:latin typeface="Montserrat"/>
              <a:ea typeface="Montserrat"/>
              <a:cs typeface="Montserrat"/>
              <a:sym typeface="Montserrat"/>
            </a:endParaRPr>
          </a:p>
        </p:txBody>
      </p:sp>
      <p:sp>
        <p:nvSpPr>
          <p:cNvPr id="656" name="Google Shape;656;p64"/>
          <p:cNvSpPr/>
          <p:nvPr/>
        </p:nvSpPr>
        <p:spPr>
          <a:xfrm>
            <a:off x="6818900" y="3856400"/>
            <a:ext cx="1291800" cy="2757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Dashboard</a:t>
            </a:r>
            <a:endParaRPr b="1">
              <a:latin typeface="Montserrat"/>
              <a:ea typeface="Montserrat"/>
              <a:cs typeface="Montserrat"/>
              <a:sym typeface="Montserrat"/>
            </a:endParaRPr>
          </a:p>
        </p:txBody>
      </p:sp>
      <p:sp>
        <p:nvSpPr>
          <p:cNvPr id="657" name="Google Shape;657;p64"/>
          <p:cNvSpPr/>
          <p:nvPr/>
        </p:nvSpPr>
        <p:spPr>
          <a:xfrm>
            <a:off x="6712550" y="4214025"/>
            <a:ext cx="1504500" cy="3420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Application</a:t>
            </a:r>
            <a:endParaRPr b="1">
              <a:latin typeface="Montserrat"/>
              <a:ea typeface="Montserrat"/>
              <a:cs typeface="Montserrat"/>
              <a:sym typeface="Montserrat"/>
            </a:endParaRPr>
          </a:p>
        </p:txBody>
      </p:sp>
      <p:cxnSp>
        <p:nvCxnSpPr>
          <p:cNvPr id="658" name="Google Shape;658;p64"/>
          <p:cNvCxnSpPr>
            <a:endCxn id="638" idx="0"/>
          </p:cNvCxnSpPr>
          <p:nvPr/>
        </p:nvCxnSpPr>
        <p:spPr>
          <a:xfrm flipH="1" rot="-5400000">
            <a:off x="7052200" y="2934350"/>
            <a:ext cx="474000" cy="3342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659" name="Google Shape;659;p64"/>
          <p:cNvCxnSpPr>
            <a:stCxn id="638" idx="1"/>
            <a:endCxn id="653" idx="3"/>
          </p:cNvCxnSpPr>
          <p:nvPr/>
        </p:nvCxnSpPr>
        <p:spPr>
          <a:xfrm flipH="1">
            <a:off x="5009800" y="4032800"/>
            <a:ext cx="1618800" cy="153000"/>
          </a:xfrm>
          <a:prstGeom prst="curvedConnector3">
            <a:avLst>
              <a:gd fmla="val 50002"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ML Pathway</a:t>
            </a:r>
            <a:endParaRPr>
              <a:latin typeface="Montserrat"/>
              <a:ea typeface="Montserrat"/>
              <a:cs typeface="Montserrat"/>
              <a:sym typeface="Montserrat"/>
            </a:endParaRPr>
          </a:p>
        </p:txBody>
      </p:sp>
      <p:sp>
        <p:nvSpPr>
          <p:cNvPr id="665" name="Google Shape;665;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 understand the general dynamics of the Data Science and Machine Learning Pathway ,we can begin to focus on learning various Python libraries well suited for each of these major components!</a:t>
            </a:r>
            <a:endParaRPr sz="2900">
              <a:solidFill>
                <a:srgbClr val="434343"/>
              </a:solidFill>
              <a:latin typeface="Montserrat"/>
              <a:ea typeface="Montserrat"/>
              <a:cs typeface="Montserrat"/>
              <a:sym typeface="Montserrat"/>
            </a:endParaRPr>
          </a:p>
        </p:txBody>
      </p:sp>
      <p:pic>
        <p:nvPicPr>
          <p:cNvPr descr="watermark.jpg" id="666" name="Google Shape;66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4" name="Google Shape;94;p18"/>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help on platform issues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a support ticket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Email </a:t>
            </a:r>
            <a:r>
              <a:rPr b="1" lang="en" sz="2900" u="sng">
                <a:solidFill>
                  <a:schemeClr val="hlink"/>
                </a:solidFill>
                <a:latin typeface="Montserrat"/>
                <a:ea typeface="Montserrat"/>
                <a:cs typeface="Montserrat"/>
                <a:sym typeface="Montserrat"/>
                <a:hlinkClick r:id="rId3"/>
              </a:rPr>
              <a:t>support@udemy.com</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Video player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Certification issues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Enrollment or payment issues</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 name="Google Shape;95;p1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Tips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bottom settings on video player to adjust playback speed.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Feel free to jump around sections if you already feel familiar with some material.</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Welcome to the Course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to get the notes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Download the zip file resource in this lecture (or FAQ lecture)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Unzip the file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That’s it! You now have all the notes!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explain later on how to open the .ipynb files with Jupyter Notebook.</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ctrTitle"/>
          </p:nvPr>
        </p:nvSpPr>
        <p:spPr>
          <a:xfrm>
            <a:off x="330050" y="1400125"/>
            <a:ext cx="8520600" cy="140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B5394"/>
                </a:solidFill>
                <a:latin typeface="Montserrat"/>
                <a:ea typeface="Montserrat"/>
                <a:cs typeface="Montserrat"/>
                <a:sym typeface="Montserrat"/>
              </a:rPr>
              <a:t>THANK YOU!</a:t>
            </a:r>
            <a:endParaRPr b="1">
              <a:solidFill>
                <a:srgbClr val="0B5394"/>
              </a:solidFill>
              <a:latin typeface="Montserrat"/>
              <a:ea typeface="Montserrat"/>
              <a:cs typeface="Montserrat"/>
              <a:sym typeface="Montserrat"/>
            </a:endParaRPr>
          </a:p>
        </p:txBody>
      </p:sp>
      <p:pic>
        <p:nvPicPr>
          <p:cNvPr descr="watermark.jpg" id="118" name="Google Shape;118;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 name="Google Shape;119;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