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y="5143500" cx="9144000"/>
  <p:notesSz cx="6858000" cy="9144000"/>
  <p:embeddedFontLst>
    <p:embeddedFont>
      <p:font typeface="Montserrat"/>
      <p:regular r:id="rId71"/>
      <p:bold r:id="rId72"/>
      <p:italic r:id="rId73"/>
      <p:boldItalic r:id="rId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A0063A-2215-418A-BAEA-778159A1B9D1}">
  <a:tblStyle styleId="{84A0063A-2215-418A-BAEA-778159A1B9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Montserrat-italic.fntdata"/><Relationship Id="rId72" Type="http://schemas.openxmlformats.org/officeDocument/2006/relationships/font" Target="fonts/Montserrat-bold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74" Type="http://schemas.openxmlformats.org/officeDocument/2006/relationships/font" Target="fonts/Montserrat-boldItalic.fnt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Montserrat-regular.fntdata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fce862e6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fce862e6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fce862e6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fce862e6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fce862e6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fce862e6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fce862e6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fce862e6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fce862e6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fce862e6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fce862e6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fce862e6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fce862e6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fce862e6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fce862e6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fce862e6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fce862e6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fce862e6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fce862e6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fce862e6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fce862e6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fce862e6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fce862e6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9fce862e6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9fce862e6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9fce862e6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fce862e61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9fce862e61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9fce862e6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9fce862e6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fce862e61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9fce862e61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9fce862e61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9fce862e61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fce862e61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fce862e61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9fce862e61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9fce862e61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9fce862e61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9fce862e61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fce862e6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fce862e6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fce862e61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fce862e61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9fce862e61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9fce862e61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9fce862e61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9fce862e61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9fce862e61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9fce862e61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9fce862e61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9fce862e61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9fce862e61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9fce862e61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9fce862e61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9fce862e61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9fce862e61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9fce862e61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9fce862e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9fce862e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9fce862e6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9fce862e6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fce862e6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fce862e6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9fce862e61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9fce862e61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9fce862e61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9fce862e61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9fce862e61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9fce862e61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9fce862e61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9fce862e61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9fce862e61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9fce862e61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9fce862e61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9fce862e61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9fce862e61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9fce862e6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9fce862e61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9fce862e61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9fce862e61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9fce862e61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9fce862e61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9fce862e61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fce862e6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fce862e6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9fce862e61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9fce862e61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9fce862e61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9fce862e61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9fce862e61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9fce862e61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9fce862e61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9fce862e61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9fce862e61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9fce862e61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9fdc8aa26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9fdc8aa26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9fdc8aa26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9fdc8aa26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9fdc8aa26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9fdc8aa26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9fdc8aa26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9fdc8aa26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9fdc8aa26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9fdc8aa26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fce862e6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fce862e6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9fdc8aa26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9fdc8aa26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9fdc8aa26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9fdc8aa26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9fdc8aa26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9fdc8aa26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9fdc8aa26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9fdc8aa26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9fce862e61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9fce862e61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9fdc8aa26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9fdc8aa26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fce862e6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fce862e6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fce862e6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fce862e6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fce862e6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fce862e6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39900" y="1830675"/>
            <a:ext cx="8464200" cy="19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Preparation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Combining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Could also combine extracted information: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New Feature: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 or 1 value indicating: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Both weekend and evening?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Transforming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common for string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algorithms can not accept string data (can’t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multiply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string such as “red” by a numeric coefficient)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Transforming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categorical data is presented as string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a large data set of social network users could have country of origin as a string feature (e.g. USA, UK, MEX, etc...)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Transforming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two approaches here: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One-hot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convert categories into integers 1,2,3...N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convert categories into integers 1,2,3...N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9" name="Google Shape;169;p27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{84A0063A-2215-418A-BAEA-778159A1B9D1}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convert categories into integers 1,2,3...N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8" name="Google Shape;178;p28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{84A0063A-2215-418A-BAEA-778159A1B9D1}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9" name="Google Shape;179;p28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0" name="Google Shape;180;p28"/>
          <p:cNvGraphicFramePr/>
          <p:nvPr/>
        </p:nvGraphicFramePr>
        <p:xfrm>
          <a:off x="53610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{84A0063A-2215-418A-BAEA-778159A1B9D1}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Possible issue is implied ordering and relationship (ordinal variable)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9" name="Google Shape;189;p29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{84A0063A-2215-418A-BAEA-778159A1B9D1}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0" name="Google Shape;190;p29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1" name="Google Shape;191;p29"/>
          <p:cNvGraphicFramePr/>
          <p:nvPr/>
        </p:nvGraphicFramePr>
        <p:xfrm>
          <a:off x="53610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{84A0063A-2215-418A-BAEA-778159A1B9D1}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see the implication MEX is twice the value of USA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0" name="Google Shape;200;p30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{84A0063A-2215-418A-BAEA-778159A1B9D1}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1" name="Google Shape;201;p30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2" name="Google Shape;202;p30"/>
          <p:cNvGraphicFramePr/>
          <p:nvPr/>
        </p:nvGraphicFramePr>
        <p:xfrm>
          <a:off x="53610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{84A0063A-2215-418A-BAEA-778159A1B9D1}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see the implication CAN is three times the value of USA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1" name="Google Shape;211;p31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{84A0063A-2215-418A-BAEA-778159A1B9D1}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2" name="Google Shape;212;p31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3" name="Google Shape;213;p31"/>
          <p:cNvGraphicFramePr/>
          <p:nvPr/>
        </p:nvGraphicFramePr>
        <p:xfrm>
          <a:off x="53610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{84A0063A-2215-418A-BAEA-778159A1B9D1}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real world, not every data set is machine learning ready, we often need to perform data cleaning or try to produce more usable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section, we’ll work on the large linear regression data set to get it ready for a machine learning project.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may or may not make sense depending on the feature and domain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0" name="Google Shape;220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1" name="Google Shape;221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2" name="Google Shape;222;p32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{84A0063A-2215-418A-BAEA-778159A1B9D1}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3" name="Google Shape;223;p32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4" name="Google Shape;224;p32"/>
          <p:cNvGraphicFramePr/>
          <p:nvPr/>
        </p:nvGraphicFramePr>
        <p:xfrm>
          <a:off x="53610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{84A0063A-2215-418A-BAEA-778159A1B9D1}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may or may not make sense depending on the feature and domain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1" name="Google Shape;231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2" name="Google Shape;232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3" name="Google Shape;233;p33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{84A0063A-2215-418A-BAEA-778159A1B9D1}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Spice Level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Mild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Hot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Mild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4" name="Google Shape;234;p33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5" name="Google Shape;235;p33"/>
          <p:cNvGraphicFramePr/>
          <p:nvPr/>
        </p:nvGraphicFramePr>
        <p:xfrm>
          <a:off x="53610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{84A0063A-2215-418A-BAEA-778159A1B9D1}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Spice Level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carefully consider the implication of 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2" name="Google Shape;24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3" name="Google Shape;24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4" name="Google Shape;244;p34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{84A0063A-2215-418A-BAEA-778159A1B9D1}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Spice Level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Mild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Hot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Mild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5" name="Google Shape;245;p34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6" name="Google Shape;246;p34"/>
          <p:cNvGraphicFramePr/>
          <p:nvPr/>
        </p:nvGraphicFramePr>
        <p:xfrm>
          <a:off x="53610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{84A0063A-2215-418A-BAEA-778159A1B9D1}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Spice Level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Encoding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do and understand.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Does not increase number of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Implies ordered relationship between categories.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3" name="Google Shape;25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4" name="Google Shape;25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Convert each category into individual features that are either 0 or 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1" name="Google Shape;261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2" name="Google Shape;26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Convert categories into individual features that are either 0 or 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9" name="Google Shape;269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0" name="Google Shape;270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1" name="Google Shape;271;p37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{84A0063A-2215-418A-BAEA-778159A1B9D1}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Convert categories into individual features that are either 0 or 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8" name="Google Shape;278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9" name="Google Shape;279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0" name="Google Shape;280;p38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{84A0063A-2215-418A-BAEA-778159A1B9D1}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1" name="Google Shape;281;p38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82" name="Google Shape;282;p38"/>
          <p:cNvGraphicFramePr/>
          <p:nvPr/>
        </p:nvGraphicFramePr>
        <p:xfrm>
          <a:off x="5093275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{84A0063A-2215-418A-BAEA-778159A1B9D1}</a:tableStyleId>
              </a:tblPr>
              <a:tblGrid>
                <a:gridCol w="723400"/>
                <a:gridCol w="723400"/>
                <a:gridCol w="723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 ordered relationship is implied between categories.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9" name="Google Shape;289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0" name="Google Shape;290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1" name="Google Shape;291;p39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{84A0063A-2215-418A-BAEA-778159A1B9D1}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2" name="Google Shape;292;p39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93" name="Google Shape;293;p39"/>
          <p:cNvGraphicFramePr/>
          <p:nvPr/>
        </p:nvGraphicFramePr>
        <p:xfrm>
          <a:off x="5093275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{84A0063A-2215-418A-BAEA-778159A1B9D1}</a:tableStyleId>
              </a:tblPr>
              <a:tblGrid>
                <a:gridCol w="723400"/>
                <a:gridCol w="723400"/>
                <a:gridCol w="723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 we greatly expanded our feature set, many more columns.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0" name="Google Shape;30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1" name="Google Shape;30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2" name="Google Shape;302;p40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{84A0063A-2215-418A-BAEA-778159A1B9D1}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3" name="Google Shape;303;p40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04" name="Google Shape;304;p40"/>
          <p:cNvGraphicFramePr/>
          <p:nvPr/>
        </p:nvGraphicFramePr>
        <p:xfrm>
          <a:off x="5093275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{84A0063A-2215-418A-BAEA-778159A1B9D1}</a:tableStyleId>
              </a:tblPr>
              <a:tblGrid>
                <a:gridCol w="723400"/>
                <a:gridCol w="723400"/>
                <a:gridCol w="723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try to reduce this feature column expansion by creating higher level categories.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regions or continents instead of countries.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1" name="Google Shape;31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2" name="Google Shape;31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feature engineering?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process of using domain knowledge to extract features from raw data via data mining techniques.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does this actually entail?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pandas .map() or .apply() can achieve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require a lot of tuning and domain experience to choose reasonable higher level categories or mappings.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9" name="Google Shape;319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0" name="Google Shape;320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must be aware of the “dummy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trap”, mathematically known as multi-collinearity.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Converting to dummy variables can cause features to be duplicated.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consider the simplest possible example...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7" name="Google Shape;32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8" name="Google Shape;32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Google Shape;334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Consider a binary category (only two options):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5" name="Google Shape;33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6" name="Google Shape;336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7" name="Google Shape;337;p44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{84A0063A-2215-418A-BAEA-778159A1B9D1}</a:tableStyleId>
              </a:tblPr>
              <a:tblGrid>
                <a:gridCol w="1846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Vertical Direction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Consider a binary category (only two options):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6" name="Google Shape;346;p45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{84A0063A-2215-418A-BAEA-778159A1B9D1}</a:tableStyleId>
              </a:tblPr>
              <a:tblGrid>
                <a:gridCol w="1846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Vertical Direction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7" name="Google Shape;347;p45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48" name="Google Shape;348;p45"/>
          <p:cNvGraphicFramePr/>
          <p:nvPr/>
        </p:nvGraphicFramePr>
        <p:xfrm>
          <a:off x="5093275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{84A0063A-2215-418A-BAEA-778159A1B9D1}</a:tableStyleId>
              </a:tblPr>
              <a:tblGrid>
                <a:gridCol w="923300"/>
                <a:gridCol w="923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new columns are duplicate information with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inverted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encoding.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5" name="Google Shape;355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6" name="Google Shape;356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7" name="Google Shape;357;p46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{84A0063A-2215-418A-BAEA-778159A1B9D1}</a:tableStyleId>
              </a:tblPr>
              <a:tblGrid>
                <a:gridCol w="1846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Vertical Direction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8" name="Google Shape;358;p46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59" name="Google Shape;359;p46"/>
          <p:cNvGraphicFramePr/>
          <p:nvPr/>
        </p:nvGraphicFramePr>
        <p:xfrm>
          <a:off x="5093275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{84A0063A-2215-418A-BAEA-778159A1B9D1}</a:tableStyleId>
              </a:tblPr>
              <a:tblGrid>
                <a:gridCol w="923300"/>
                <a:gridCol w="923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0" name="Google Shape;360;p46"/>
          <p:cNvSpPr/>
          <p:nvPr/>
        </p:nvSpPr>
        <p:spPr>
          <a:xfrm>
            <a:off x="4925550" y="2621575"/>
            <a:ext cx="2229300" cy="2241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6" name="Google Shape;366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Easily fixed by simply dropping last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7" name="Google Shape;367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8" name="Google Shape;368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9" name="Google Shape;369;p47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{84A0063A-2215-418A-BAEA-778159A1B9D1}</a:tableStyleId>
              </a:tblPr>
              <a:tblGrid>
                <a:gridCol w="1846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Vertical Direction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DOWN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0" name="Google Shape;370;p47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71" name="Google Shape;371;p47"/>
          <p:cNvGraphicFramePr/>
          <p:nvPr/>
        </p:nvGraphicFramePr>
        <p:xfrm>
          <a:off x="5093275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{84A0063A-2215-418A-BAEA-778159A1B9D1}</a:tableStyleId>
              </a:tblPr>
              <a:tblGrid>
                <a:gridCol w="923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can be extended to more than 2 categories: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8" name="Google Shape;378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0" name="Google Shape;380;p48"/>
          <p:cNvGraphicFramePr/>
          <p:nvPr/>
        </p:nvGraphicFramePr>
        <p:xfrm>
          <a:off x="1565850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{84A0063A-2215-418A-BAEA-778159A1B9D1}</a:tableStyleId>
              </a:tblPr>
              <a:tblGrid>
                <a:gridCol w="156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1" name="Google Shape;381;p48"/>
          <p:cNvSpPr/>
          <p:nvPr/>
        </p:nvSpPr>
        <p:spPr>
          <a:xfrm>
            <a:off x="3681475" y="3560800"/>
            <a:ext cx="1033800" cy="51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82" name="Google Shape;382;p48"/>
          <p:cNvGraphicFramePr/>
          <p:nvPr/>
        </p:nvGraphicFramePr>
        <p:xfrm>
          <a:off x="5093275" y="273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{84A0063A-2215-418A-BAEA-778159A1B9D1}</a:tableStyleId>
              </a:tblPr>
              <a:tblGrid>
                <a:gridCol w="723400"/>
                <a:gridCol w="723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MEX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 (Dummy Variables)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 ordering implied.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Potential to create many more feature columns and coefficients.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Dummy variable trap consideration.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easy to add new categories.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Throughout this section of the course we’ll work on addressing the following issues: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Outliers in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 Data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every issue here is strictly “feature engineering”, but could also be called “data cleaning”.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feature engineering in general will always be data and domain dependent.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no one size fits all solution!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Three general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approaches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Combining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Transforming Information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5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13" name="Google Shape;413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4" name="Google Shape;41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Dealing with Outliers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0" name="Google Shape;420;p5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21" name="Google Shape;421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2" name="Google Shape;422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a data set will have a few points that are extreme outliers.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often better to simply remove these few points from the data set in order to have a more generalized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9" name="Google Shape;429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0" name="Google Shape;430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 Considerations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Definition of an Outlier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Range and Limits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Percentage of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both very domain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dependant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7" name="Google Shape;437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8" name="Google Shape;438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4" name="Google Shape;444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 Considerations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Range and Limits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need to decide what will constitute an outlier with some methodology: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InterQuartile Range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 Deviation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Visualized or Domain Limit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5" name="Google Shape;445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6" name="Google Shape;446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2" name="Google Shape;452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 Considerations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Percentage of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if a large percentage of your data is being labeled as an outlier, then you actually just have a wide distribution, not outliers!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 outliers to a few percentage points a most.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3" name="Google Shape;453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4" name="Google Shape;454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0" name="Google Shape;460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 Considerations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Utilize visualization plots to be able to see and identify outlier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this will create caveats for your future model (e.g. Model not suitable for houses priced over $10 Million)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1" name="Google Shape;46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2" name="Google Shape;46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8" name="Google Shape;468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is no 100% correct outlier methodology that will apply to every situation.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Ames Data Set for outliers!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9" name="Google Shape;469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0" name="Google Shape;47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Dealing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6" name="Google Shape;476;p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ONE: EVALUATING WHAT IS MISSING</a:t>
            </a:r>
            <a:endParaRPr/>
          </a:p>
        </p:txBody>
      </p:sp>
      <p:pic>
        <p:nvPicPr>
          <p:cNvPr descr="watermark.jpg" id="477" name="Google Shape;477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8" name="Google Shape;478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4" name="Google Shape;484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you’ve viewed the “Missing Data” lecture in the pandas section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continuing with this series of lectures!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concepts and methods referred to here were explained in those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5" name="Google Shape;485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6" name="Google Shape;486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a dataset with visitor expenditure information for a bar.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 a timestamp for each row: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1990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-12-01 09:26:03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its current format, its very difficult to pass into a machine learning algorithm.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2" name="Google Shape;492;p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Working with the Ames data set, in Part One we will focus on evaluating just how much data is missing.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3" name="Google Shape;493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4" name="Google Shape;494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Dealing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0" name="Google Shape;500;p6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TWO: FILLING DATA FOR ROWS</a:t>
            </a:r>
            <a:endParaRPr/>
          </a:p>
        </p:txBody>
      </p:sp>
      <p:pic>
        <p:nvPicPr>
          <p:cNvPr descr="watermark.jpg" id="501" name="Google Shape;501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8" name="Google Shape;508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we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calculated percentage of data missing per feature column: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9" name="Google Shape;509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0" name="Google Shape;510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7550" y="2232150"/>
            <a:ext cx="4569425" cy="295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7" name="Google Shape;517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first work on considering features that have a very small percent missing.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8" name="Google Shape;51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9" name="Google Shape;51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7550" y="2232150"/>
            <a:ext cx="4569425" cy="295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6" name="Google Shape;526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case of just a few rows missing the feature data,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we’ll consider either dropping these few rows or filling in with a reasonable assumption based off domain knowledge.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jump to the notebook to explore our options!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7" name="Google Shape;52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8" name="Google Shape;52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Dealing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4" name="Google Shape;534;p6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THREE: FEATURE COLUMNS</a:t>
            </a:r>
            <a:endParaRPr/>
          </a:p>
        </p:txBody>
      </p:sp>
      <p:pic>
        <p:nvPicPr>
          <p:cNvPr descr="watermark.jpg" id="535" name="Google Shape;535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6" name="Google Shape;536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2" name="Google Shape;542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are now dealing with missing data that goes beyond our 1% threshold.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3" name="Google Shape;543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4" name="Google Shape;544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0438" y="2219313"/>
            <a:ext cx="357187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1" name="Google Shape;551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other words, more than 1% of rows are missing some of these feature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2" name="Google Shape;552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3" name="Google Shape;553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0438" y="2219313"/>
            <a:ext cx="357187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0" name="Google Shape;560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Two main approaches here: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 in the missing 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the feature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consider the pros and cons of each approach...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1" name="Google Shape;561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2" name="Google Shape;562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8" name="Google Shape;568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Dropping the feature column: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simple to do.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 longer need to worry about that feature in the future.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Potential to lose a feature with possible important signal.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Should consider drop feature approach when many rows are NaN.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9" name="Google Shape;569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0" name="Google Shape;570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its current format, its very difficult to pass into a machine learning algorithm.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no coefficient we can apply for a non-numeric data point: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1990-12-01 09:26:03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 for most algorithms we need to make sure features are float or int.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6" name="Google Shape;576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Filling in the missing feature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Potentially changing ground truth in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Must decide on reasonable estimation to filled value.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Must apply transformation to all future data for predictions.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7" name="Google Shape;577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8" name="Google Shape;578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4" name="Google Shape;584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Filling in the missing feature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Simplest case: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Replace all NaN values with a reasonable assumption (e.g. zero if assumed NaN implied zero)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Harder cases: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Must use statistical methods based on other columns to fill in NaN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5" name="Google Shape;585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6" name="Google Shape;586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2" name="Google Shape;592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Filling in the missing feature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Statistical Estimation: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Dataset about people with some age data missing.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Could use current career/education status to fill in data (e.g. people currently in college fill in with 20 yrs)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3" name="Google Shape;593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4" name="Google Shape;594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0" name="Google Shape;600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both approaches!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Realistically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the Ames data set, many NaN values are probably actually correctly “zero”. But we want to show the methodology for multiple approaches!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1" name="Google Shape;601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2" name="Google Shape;602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Dealing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Categorical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8" name="Google Shape;608;p7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609" name="Google Shape;609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0" name="Google Shape;610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Categorical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6" name="Google Shape;616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going to jump straight to the transformation of the data, but make sure to have watched the section introduction lecture in full for a detailed discussion on dummy variables and one hot encoding!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7" name="Google Shape;617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8" name="Google Shape;618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 we extract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1990-12-01 09:26:03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Year: 1990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Month: 12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Weekday or Weekend (0/1)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Mon:1,Tues:2, … Sun:7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More complex examples: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data for deed of house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Length of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times certain terms are mentioned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Combining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actually already done this with Polynomial Regression!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advertising spend could have possible interaction terms to consider, so we could multiply them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