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5ED19B-3BBC-483D-8741-140A26B66247}">
  <a:tblStyle styleId="{305ED19B-3BBC-483D-8741-140A26B662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770bc1fa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770bc1fa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770bc1fa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770bc1fa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70bc1f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70bc1f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770bc1fa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770bc1fa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70bc1fa0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70bc1fa0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70bc1fa0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770bc1fa0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70bc1fa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770bc1fa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770bc1fa0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770bc1fa0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770bc1fa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770bc1fa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770bc1fa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770bc1fa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770bc1fa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770bc1fa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770bc1fa0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770bc1fa0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770bc1fa0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770bc1fa0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770bc1fa0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770bc1fa0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770bc1f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770bc1f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770bc1fa0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770bc1fa0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770bc1f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770bc1f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770bc1fa0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770bc1fa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770bc1fa0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770bc1fa0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770bc1fa0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770bc1fa0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770bc1f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770bc1f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770bc1fa0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770bc1fa0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770bc1fa0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770bc1fa0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770bc1fa0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770bc1fa0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770bc1fa0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770bc1fa0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770bc1fa0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770bc1fa0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770bc1fa0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770bc1fa0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770bc1fa0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770bc1fa0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770bc1fa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770bc1fa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770bc1fa0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770bc1fa0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a770bc1fa0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a770bc1fa0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770bc1fa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770bc1f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770bc1fa0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770bc1fa0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770bc1f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770bc1f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70bc1fa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70bc1fa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770bc1fa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770bc1fa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770bc1fa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770bc1f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770bc1fa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770bc1fa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9ff2676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9ff2676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9ff267607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9ff26760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ff26760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ff26760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770bc1fa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770bc1fa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770bc1fa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770bc1fa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770bc1fa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770bc1fa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770bc1fa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770bc1fa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770bc1fa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770bc1fa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5827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“allow” ourselves model adjustments.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2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22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7671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2"/>
          <p:cNvSpPr/>
          <p:nvPr/>
        </p:nvSpPr>
        <p:spPr>
          <a:xfrm rot="-1800330">
            <a:off x="8722671" y="1729370"/>
            <a:ext cx="359940" cy="34193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briefly review this process!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later expand on it until we reach full k-fold cross 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| Validation | Test Split</a:t>
            </a:r>
            <a:endParaRPr/>
          </a:p>
        </p:txBody>
      </p:sp>
      <p:pic>
        <p:nvPicPr>
          <p:cNvPr descr="watermark.jpg" id="157" name="Google Shape;15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that Train | Test split method has a disadvantage of not having a portion of data that can report a performance metric on truly “unseen”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adjusting hyperparameters on test data is a fair technique and not typically referred to as “data leakage”, it is a potential issue in regards to reporting.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we want a truly fair and final set of performance metrics, we should get these metrics from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test set that we do not allow ourselves to adjust 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this process in theory and application!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entire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27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into: Train, Validation, and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28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8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aside Test set for final metrics.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2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29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8" name="Google Shape;208;p29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 model on Train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p3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30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21" name="Google Shape;221;p30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0"/>
          <p:cNvSpPr/>
          <p:nvPr/>
        </p:nvSpPr>
        <p:spPr>
          <a:xfrm>
            <a:off x="414800" y="1793200"/>
            <a:ext cx="41481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 performance on validation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31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35" name="Google Shape;235;p31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31"/>
          <p:cNvSpPr/>
          <p:nvPr/>
        </p:nvSpPr>
        <p:spPr>
          <a:xfrm>
            <a:off x="4574800" y="1786825"/>
            <a:ext cx="20685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4916200" y="26931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we’ve spent some time cleaning and working with the Ames Data Set, we’re ready to let you test your new Regression skills on it to create a house sale price prediction model!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there are two more general topics we want to learn before we jump to the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 hyperparameters as needed...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32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47" name="Google Shape;247;p32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50" name="Google Shape;250;p32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51" name="Google Shape;251;p32"/>
          <p:cNvSpPr/>
          <p:nvPr/>
        </p:nvSpPr>
        <p:spPr>
          <a:xfrm>
            <a:off x="4574800" y="1786825"/>
            <a:ext cx="20685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Train, validate, and adjust as necessary.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33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33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4" name="Google Shape;264;p33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33"/>
          <p:cNvSpPr/>
          <p:nvPr/>
        </p:nvSpPr>
        <p:spPr>
          <a:xfrm>
            <a:off x="492100" y="1786825"/>
            <a:ext cx="61512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final evaluation on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Google Shape;27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34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34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8" name="Google Shape;278;p34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79" name="Google Shape;279;p34"/>
          <p:cNvSpPr/>
          <p:nvPr/>
        </p:nvSpPr>
        <p:spPr>
          <a:xfrm>
            <a:off x="8043050" y="1807925"/>
            <a:ext cx="9528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 adjust! Report this as final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Google Shape;28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Google Shape;28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8" name="Google Shape;288;p35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35"/>
          <p:cNvSpPr txBox="1"/>
          <p:nvPr/>
        </p:nvSpPr>
        <p:spPr>
          <a:xfrm>
            <a:off x="18552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78612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4574800" y="2285400"/>
            <a:ext cx="20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VALIDATION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92" name="Google Shape;292;p35"/>
          <p:cNvGraphicFramePr/>
          <p:nvPr/>
        </p:nvGraphicFramePr>
        <p:xfrm>
          <a:off x="82002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35"/>
          <p:cNvSpPr/>
          <p:nvPr/>
        </p:nvSpPr>
        <p:spPr>
          <a:xfrm>
            <a:off x="8043050" y="1807925"/>
            <a:ext cx="952800" cy="90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/>
        </p:nvSpPr>
        <p:spPr>
          <a:xfrm>
            <a:off x="7861225" y="28279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FINAL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the entire reason to not adjust after the final test data set is to get the fairest evaluation of the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was not fitted to the final test data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hyperparameters were not adjusted based off final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truly never before seen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achieve this in Python with Scikit-Learn we simply perform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train_test_split()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 call twice.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to split off larger training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Second time to split remaining data into a validation set and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a notebook to see how its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cross_val_score function</a:t>
            </a:r>
            <a:endParaRPr/>
          </a:p>
        </p:txBody>
      </p:sp>
      <p:pic>
        <p:nvPicPr>
          <p:cNvPr descr="watermark.jpg" id="317" name="Google Shape;31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with entire data set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p3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8" name="Google Shape;328;p3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Training data and Test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5" name="Google Shape;335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6" name="Google Shape;336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4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8" name="Google Shape;338;p4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data Training data and Test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7" name="Google Shape;347;p4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348" name="Google Shape;348;p41"/>
          <p:cNvSpPr txBox="1"/>
          <p:nvPr/>
        </p:nvSpPr>
        <p:spPr>
          <a:xfrm>
            <a:off x="25334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Validation in Detail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| Test Split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| Validation | Test Split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cross_val_score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cross_validate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 Project Exercise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4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Test data for final evaluation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" name="Google Shape;358;p42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42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61" name="Google Shape;361;p42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43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K-Fold Split Value for Training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0" name="Google Shape;370;p43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71" name="Google Shape;371;p43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3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73" name="Google Shape;373;p43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44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larger K means more computation!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0" name="Google Shape;38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1" name="Google Shape;38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2" name="Google Shape;382;p44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  <a:gridCol w="408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44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85" name="Google Shape;385;p44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5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K-Fold Split Value for Training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5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96" name="Google Shape;396;p45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7" name="Google Shape;397;p45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K =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6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6"/>
          <p:cNvSpPr txBox="1"/>
          <p:nvPr/>
        </p:nvSpPr>
        <p:spPr>
          <a:xfrm>
            <a:off x="2228650" y="2255225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08" name="Google Shape;408;p46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Google Shape;409;p46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7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on K-1 folds and Validate on 1 Fold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47"/>
          <p:cNvSpPr txBox="1"/>
          <p:nvPr/>
        </p:nvSpPr>
        <p:spPr>
          <a:xfrm>
            <a:off x="1517675" y="222545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20" name="Google Shape;420;p47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1" name="Google Shape;421;p47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p47"/>
          <p:cNvSpPr txBox="1"/>
          <p:nvPr/>
        </p:nvSpPr>
        <p:spPr>
          <a:xfrm>
            <a:off x="4693500" y="228540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VALIDATE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8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Obtain an error metric for this fold: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9" name="Google Shape;42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0" name="Google Shape;43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8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1517675" y="222545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33" name="Google Shape;433;p48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4" name="Google Shape;434;p48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35" name="Google Shape;435;p48"/>
          <p:cNvSpPr txBox="1"/>
          <p:nvPr/>
        </p:nvSpPr>
        <p:spPr>
          <a:xfrm>
            <a:off x="4693500" y="2285400"/>
            <a:ext cx="20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VALIDATE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48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for another combination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9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46" name="Google Shape;446;p49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Google Shape;447;p49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48" name="Google Shape;448;p49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49" name="Google Shape;449;p49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50" name="Google Shape;450;p49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Continue for all fold combinations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0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0" name="Google Shape;460;p50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Google Shape;461;p50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62" name="Google Shape;462;p50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3" name="Google Shape;463;p50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64" name="Google Shape;464;p50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65" name="Google Shape;465;p50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6" name="Google Shape;466;p50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7" name="Google Shape;467;p50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68" name="Google Shape;468;p50"/>
          <p:cNvSpPr txBox="1"/>
          <p:nvPr/>
        </p:nvSpPr>
        <p:spPr>
          <a:xfrm>
            <a:off x="6612975" y="296897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3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50"/>
          <p:cNvSpPr txBox="1"/>
          <p:nvPr/>
        </p:nvSpPr>
        <p:spPr>
          <a:xfrm>
            <a:off x="6563025" y="3453425"/>
            <a:ext cx="145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4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6612975" y="3986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5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5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mean error for parameter adjustments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7" name="Google Shape;47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8" name="Google Shape;47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1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0" name="Google Shape;480;p51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1" name="Google Shape;481;p51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51"/>
          <p:cNvSpPr txBox="1"/>
          <p:nvPr/>
        </p:nvSpPr>
        <p:spPr>
          <a:xfrm>
            <a:off x="6580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1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3" name="Google Shape;483;p51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84" name="Google Shape;484;p51"/>
          <p:cNvSpPr txBox="1"/>
          <p:nvPr/>
        </p:nvSpPr>
        <p:spPr>
          <a:xfrm>
            <a:off x="6612975" y="2462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2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85" name="Google Shape;485;p51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6" name="Google Shape;486;p51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7" name="Google Shape;487;p51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88" name="Google Shape;488;p51"/>
          <p:cNvSpPr txBox="1"/>
          <p:nvPr/>
        </p:nvSpPr>
        <p:spPr>
          <a:xfrm>
            <a:off x="6612975" y="296897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3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51"/>
          <p:cNvSpPr txBox="1"/>
          <p:nvPr/>
        </p:nvSpPr>
        <p:spPr>
          <a:xfrm>
            <a:off x="6563025" y="3453425"/>
            <a:ext cx="145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4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1"/>
          <p:cNvSpPr txBox="1"/>
          <p:nvPr/>
        </p:nvSpPr>
        <p:spPr>
          <a:xfrm>
            <a:off x="6612975" y="39868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5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51"/>
          <p:cNvSpPr txBox="1"/>
          <p:nvPr/>
        </p:nvSpPr>
        <p:spPr>
          <a:xfrm>
            <a:off x="6612975" y="44079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AVG ERROR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51"/>
          <p:cNvSpPr/>
          <p:nvPr/>
        </p:nvSpPr>
        <p:spPr>
          <a:xfrm>
            <a:off x="6635200" y="1921725"/>
            <a:ext cx="1303200" cy="254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discussed models with built-in cross validation (e.g. RidgeCV).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expand on this by exploring Scikit-Learn’s general tools for utilizing cross-validation for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will also allow us to later perform grid searches for the optimal combination of multiple hyperparameters.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2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final metrics from final test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2"/>
          <p:cNvSpPr txBox="1"/>
          <p:nvPr/>
        </p:nvSpPr>
        <p:spPr>
          <a:xfrm>
            <a:off x="8013625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02" name="Google Shape;502;p52"/>
          <p:cNvGraphicFramePr/>
          <p:nvPr/>
        </p:nvGraphicFramePr>
        <p:xfrm>
          <a:off x="8348025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3" name="Google Shape;503;p52"/>
          <p:cNvGraphicFramePr/>
          <p:nvPr/>
        </p:nvGraphicFramePr>
        <p:xfrm>
          <a:off x="1873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4" name="Google Shape;504;p52"/>
          <p:cNvGraphicFramePr/>
          <p:nvPr/>
        </p:nvGraphicFramePr>
        <p:xfrm>
          <a:off x="187300" y="24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5" name="Google Shape;505;p52"/>
          <p:cNvGraphicFramePr/>
          <p:nvPr/>
        </p:nvGraphicFramePr>
        <p:xfrm>
          <a:off x="187300" y="300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6" name="Google Shape;506;p52"/>
          <p:cNvGraphicFramePr/>
          <p:nvPr/>
        </p:nvGraphicFramePr>
        <p:xfrm>
          <a:off x="187300" y="35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7" name="Google Shape;507;p52"/>
          <p:cNvGraphicFramePr/>
          <p:nvPr/>
        </p:nvGraphicFramePr>
        <p:xfrm>
          <a:off x="187300" y="40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1224825"/>
                <a:gridCol w="1224825"/>
                <a:gridCol w="1224825"/>
                <a:gridCol w="1224825"/>
                <a:gridCol w="1224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508" name="Google Shape;508;p52"/>
          <p:cNvSpPr/>
          <p:nvPr/>
        </p:nvSpPr>
        <p:spPr>
          <a:xfrm>
            <a:off x="8209050" y="1548625"/>
            <a:ext cx="890100" cy="132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2"/>
          <p:cNvSpPr/>
          <p:nvPr/>
        </p:nvSpPr>
        <p:spPr>
          <a:xfrm>
            <a:off x="97375" y="1750300"/>
            <a:ext cx="6439200" cy="3022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52"/>
          <p:cNvCxnSpPr>
            <a:stCxn id="509" idx="3"/>
            <a:endCxn id="508" idx="2"/>
          </p:cNvCxnSpPr>
          <p:nvPr/>
        </p:nvCxnSpPr>
        <p:spPr>
          <a:xfrm flipH="1" rot="10800000">
            <a:off x="6536575" y="2871100"/>
            <a:ext cx="2117400" cy="390300"/>
          </a:xfrm>
          <a:prstGeom prst="curvedConnector2">
            <a:avLst/>
          </a:prstGeom>
          <a:noFill/>
          <a:ln cap="flat" cmpd="sng" w="3810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cross_val_score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uses a model and training set (along with a K and chosen metric) to perform all of this for us automatically!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K-Fold cross validation to be performed on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7" name="Google Shape;51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8" name="Google Shape;51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4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cross_validate function</a:t>
            </a:r>
            <a:endParaRPr/>
          </a:p>
        </p:txBody>
      </p:sp>
      <p:pic>
        <p:nvPicPr>
          <p:cNvPr descr="watermark.jpg" id="525" name="Google Shape;52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6" name="Google Shape;52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cross_validate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allows us to view multiple performance metrics from cross validation on a model and explore how much time fitting and testing took.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how to use this function call!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0" name="Google Shape;54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1" name="Google Shape;54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more complex models have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adjustable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hyperparameters.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grid search is a way of training and validating a model 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possible combination of multiple hyperparameter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8" name="Google Shape;54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9" name="Google Shape;54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Grid 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Scikit-Learn includes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GridSearchCV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 capable of testing a dictionary of multiple hyperparameter options through cross-validation.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both cross-validation and a grid search to be performed in a generalized way for any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7" name="Google Shape;55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"/>
          <p:cNvSpPr txBox="1"/>
          <p:nvPr>
            <p:ph type="ctrTitle"/>
          </p:nvPr>
        </p:nvSpPr>
        <p:spPr>
          <a:xfrm>
            <a:off x="414800" y="16375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3" name="Google Shape;563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4" name="Google Shape;564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0"/>
          <p:cNvSpPr txBox="1"/>
          <p:nvPr>
            <p:ph type="ctrTitle"/>
          </p:nvPr>
        </p:nvSpPr>
        <p:spPr>
          <a:xfrm>
            <a:off x="414800" y="16375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0" name="Google Shape;57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1" name="Google Shape;571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 and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reviewing the most basic cross validation process we know so far (Train | Test split) and then slowly build up to the full k-fold cross validation.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414800" y="1104150"/>
            <a:ext cx="8219400" cy="16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| Test Split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entire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9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Split into two sets Train and Test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" name="Google Shape;114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20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Cross Validation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684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model then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error on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" name="Google Shape;12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" name="Google Shape;12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21"/>
          <p:cNvGraphicFramePr/>
          <p:nvPr/>
        </p:nvGraphicFramePr>
        <p:xfrm>
          <a:off x="492100" y="194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{305ED19B-3BBC-483D-8741-140A26B66247}</a:tableStyleId>
              </a:tblPr>
              <a:tblGrid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  <a:gridCol w="68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2388675" y="2255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312700" y="2285400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b="1" sz="2000">
              <a:solidFill>
                <a:srgbClr val="E0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671100" y="1853225"/>
            <a:ext cx="135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74EA7"/>
                </a:solidFill>
                <a:latin typeface="Montserrat"/>
                <a:ea typeface="Montserrat"/>
                <a:cs typeface="Montserrat"/>
                <a:sym typeface="Montserrat"/>
              </a:rPr>
              <a:t>ERROR </a:t>
            </a:r>
            <a:endParaRPr b="1" sz="2000">
              <a:solidFill>
                <a:srgbClr val="674E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