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</p:sldIdLst>
  <p:sldSz cy="5143500" cx="9144000"/>
  <p:notesSz cx="6858000" cy="9144000"/>
  <p:embeddedFontLst>
    <p:embeddedFont>
      <p:font typeface="Montserrat"/>
      <p:regular r:id="rId140"/>
      <p:bold r:id="rId141"/>
      <p:italic r:id="rId142"/>
      <p:boldItalic r:id="rId1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448FD1-A4AB-49ED-9079-14E1EFBA9B59}">
  <a:tblStyle styleId="{1F448FD1-A4AB-49ED-9079-14E1EFBA9B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3" Type="http://schemas.openxmlformats.org/officeDocument/2006/relationships/font" Target="fonts/Montserrat-boldItalic.fntdata"/><Relationship Id="rId142" Type="http://schemas.openxmlformats.org/officeDocument/2006/relationships/font" Target="fonts/Montserrat-italic.fntdata"/><Relationship Id="rId141" Type="http://schemas.openxmlformats.org/officeDocument/2006/relationships/font" Target="fonts/Montserrat-bold.fntdata"/><Relationship Id="rId140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8ceb7e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8ceb7e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b220918b2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b220918b2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b220918b2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b220918b2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b220918b2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b220918b2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b220918b2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b220918b2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b220918b2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b220918b2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b220918b2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b220918b2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b220918b2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b220918b2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b220918b2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b220918b2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b220918b2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b220918b2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b220918b2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b220918b2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88ceb7e46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88ceb7e46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b220918b2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b220918b2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b220918b2f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b220918b2f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b220918b2f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b220918b2f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b220918b2f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b220918b2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b220918b2f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b220918b2f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b220918b2f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b220918b2f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b220918b2f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b220918b2f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b220918b2f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b220918b2f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b220918b2f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b220918b2f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b220918b2f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b220918b2f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88ceb7e46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88ceb7e46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b220918b2f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b220918b2f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b220918b2f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b220918b2f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b220918b2f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b220918b2f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b220918b2f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b220918b2f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b220918b2f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b220918b2f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b220918b2f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b220918b2f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b220918b2f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b220918b2f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b220918b2f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b220918b2f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b220918b2f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b220918b2f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b220918b2f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b220918b2f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8ceb7e46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88ceb7e46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b220918b2f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b220918b2f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b220918b2f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b220918b2f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b220918b2f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b220918b2f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b220918b2f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b220918b2f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b220918b2f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b220918b2f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88ceb7e4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88ceb7e4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8ceb7e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88ceb7e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88ceb7e4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88ceb7e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8ceb7e4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8ceb7e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88ceb7e4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88ceb7e4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88ceb7e4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88ceb7e4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8ceb7e4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8ceb7e4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88ceb7e4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88ceb7e4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88ceb7e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88ceb7e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88ceb7e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88ceb7e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88ceb7e4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88ceb7e4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88ceb7e4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88ceb7e4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88ceb7e46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88ceb7e4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788ceb7e4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788ceb7e4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88ceb7e4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788ceb7e4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88ceb7e46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88ceb7e46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165387a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165387a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88ceb7e46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88ceb7e46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88ceb7e4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788ceb7e4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88ceb7e46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788ceb7e46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165387a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165387a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88ceb7e46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88ceb7e46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88ceb7e46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88ceb7e46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88ceb7e46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88ceb7e46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88ceb7e46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88ceb7e46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788ceb7e46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788ceb7e46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88ceb7e46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88ceb7e46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8ceb7e46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8ceb7e46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788ceb7e46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788ceb7e46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788ceb7e46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788ceb7e46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88ceb7e46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88ceb7e46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788ceb7e46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788ceb7e46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788ceb7e46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788ceb7e46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788ceb7e46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788ceb7e46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88ceb7e46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88ceb7e46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788ceb7e46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788ceb7e46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788ceb7e46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788ceb7e46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788ceb7e46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788ceb7e46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165387a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165387a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788ceb7e46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788ceb7e46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788ceb7e46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788ceb7e46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165387aa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165387a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b220918b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b220918b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b220918b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b220918b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b220918b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b220918b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b220918b2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b220918b2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b220918b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b220918b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b220918b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b220918b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b220918b2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b220918b2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165387a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165387a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b220918b2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b220918b2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b220918b2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b220918b2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b220918b2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b220918b2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b220918b2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b220918b2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b220918b2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b220918b2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b220918b2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b220918b2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b220918b2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b220918b2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b220918b2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b220918b2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b220918b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b220918b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788ceb7e46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788ceb7e46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165387aa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165387a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788ceb7e46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788ceb7e46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788ceb7e46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788ceb7e46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788ceb7e46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788ceb7e46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788ceb7e46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788ceb7e46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788ceb7e46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788ceb7e46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788ceb7e46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788ceb7e46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788ceb7e46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788ceb7e46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788ceb7e46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788ceb7e46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788ceb7e46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788ceb7e46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788ceb7e46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788ceb7e46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8ceb7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8ceb7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788ceb7e46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788ceb7e46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788ceb7e46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788ceb7e46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788ceb7e46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788ceb7e46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b220918b2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b220918b2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788ceb7e46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788ceb7e46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788ceb7e46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788ceb7e46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788ceb7e46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788ceb7e46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788ceb7e46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788ceb7e46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788ceb7e46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788ceb7e46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788ceb7e46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788ceb7e46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88ceb7e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88ceb7e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788ceb7e46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788ceb7e46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788ceb7e46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788ceb7e46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788ceb7e46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788ceb7e46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788ceb7e46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788ceb7e46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788ceb7e46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788ceb7e46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788ceb7e46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788ceb7e46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b165387a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b165387a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b220918b2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b220918b2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b220918b2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b220918b2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b220918b2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b220918b2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Decision Tree Learning refers to the statistical modeling that uses a form of decision trees, where node splits are decided based on an information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dive deeper into the developments that lead to the ability to create predictions based on decision trees.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0" name="Google Shape;1590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sort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1" name="Google Shape;1591;p11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2" name="Google Shape;1592;p11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3" name="Google Shape;1593;p112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9" name="Google Shape;1599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potential split values for node: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0" name="Google Shape;1600;p11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1" name="Google Shape;1601;p11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2" name="Google Shape;1602;p113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8" name="Google Shape;1608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potential split values for node: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9" name="Google Shape;1609;p11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0" name="Google Shape;1610;p11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1" name="Google Shape;1611;p114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2" name="Google Shape;1612;p114"/>
          <p:cNvSpPr/>
          <p:nvPr/>
        </p:nvSpPr>
        <p:spPr>
          <a:xfrm>
            <a:off x="6115225" y="1748300"/>
            <a:ext cx="1605300" cy="698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Words ≤ 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8" name="Google Shape;1618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averages between rows as values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9" name="Google Shape;1619;p11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0" name="Google Shape;1620;p11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1" name="Google Shape;1621;p115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2" name="Google Shape;1622;p115"/>
          <p:cNvSpPr/>
          <p:nvPr/>
        </p:nvSpPr>
        <p:spPr>
          <a:xfrm>
            <a:off x="871425" y="30624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3" name="Google Shape;1623;p115"/>
          <p:cNvSpPr/>
          <p:nvPr/>
        </p:nvSpPr>
        <p:spPr>
          <a:xfrm>
            <a:off x="871425" y="26433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115"/>
          <p:cNvSpPr/>
          <p:nvPr/>
        </p:nvSpPr>
        <p:spPr>
          <a:xfrm>
            <a:off x="871425" y="34815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115"/>
          <p:cNvSpPr/>
          <p:nvPr/>
        </p:nvSpPr>
        <p:spPr>
          <a:xfrm>
            <a:off x="871425" y="38625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6" name="Google Shape;1626;p115"/>
          <p:cNvSpPr/>
          <p:nvPr/>
        </p:nvSpPr>
        <p:spPr>
          <a:xfrm>
            <a:off x="6115225" y="1748300"/>
            <a:ext cx="1605300" cy="698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Words ≤ 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2" name="Google Shape;1632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each potential split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3" name="Google Shape;1633;p11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4" name="Google Shape;1634;p11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5" name="Google Shape;1635;p116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6" name="Google Shape;1636;p116"/>
          <p:cNvSpPr/>
          <p:nvPr/>
        </p:nvSpPr>
        <p:spPr>
          <a:xfrm>
            <a:off x="6115225" y="1748300"/>
            <a:ext cx="1605300" cy="698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Words ≤ 15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7" name="Google Shape;1637;p116"/>
          <p:cNvSpPr/>
          <p:nvPr/>
        </p:nvSpPr>
        <p:spPr>
          <a:xfrm>
            <a:off x="871425" y="30624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25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8" name="Google Shape;1638;p116"/>
          <p:cNvSpPr/>
          <p:nvPr/>
        </p:nvSpPr>
        <p:spPr>
          <a:xfrm>
            <a:off x="871425" y="26433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9" name="Google Shape;1639;p116"/>
          <p:cNvSpPr/>
          <p:nvPr/>
        </p:nvSpPr>
        <p:spPr>
          <a:xfrm>
            <a:off x="871425" y="34815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35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116"/>
          <p:cNvSpPr/>
          <p:nvPr/>
        </p:nvSpPr>
        <p:spPr>
          <a:xfrm>
            <a:off x="871425" y="38625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45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6" name="Google Shape;1646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gini impurity for each split: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7" name="Google Shape;1647;p11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8" name="Google Shape;1648;p11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9" name="Google Shape;1649;p117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0" name="Google Shape;1650;p117"/>
          <p:cNvSpPr/>
          <p:nvPr/>
        </p:nvSpPr>
        <p:spPr>
          <a:xfrm>
            <a:off x="6115225" y="1748300"/>
            <a:ext cx="1605300" cy="698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Words ≤ 15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1" name="Google Shape;1651;p117"/>
          <p:cNvSpPr/>
          <p:nvPr/>
        </p:nvSpPr>
        <p:spPr>
          <a:xfrm>
            <a:off x="871425" y="26433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7" name="Google Shape;1657;p1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alculate gini impurity for each split: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8" name="Google Shape;1658;p11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9" name="Google Shape;1659;p11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0" name="Google Shape;1660;p118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1661" name="Google Shape;1661;p118"/>
          <p:cNvSpPr/>
          <p:nvPr/>
        </p:nvSpPr>
        <p:spPr>
          <a:xfrm>
            <a:off x="6115225" y="1748300"/>
            <a:ext cx="1605300" cy="698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Words ≤ 15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118"/>
          <p:cNvSpPr/>
          <p:nvPr/>
        </p:nvSpPr>
        <p:spPr>
          <a:xfrm>
            <a:off x="871425" y="26433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8" name="Google Shape;1668;p1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gini impurity for each split: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9" name="Google Shape;1669;p11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0" name="Google Shape;1670;p11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1" name="Google Shape;1671;p119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1672" name="Google Shape;1672;p119"/>
          <p:cNvSpPr/>
          <p:nvPr/>
        </p:nvSpPr>
        <p:spPr>
          <a:xfrm>
            <a:off x="6115225" y="1748300"/>
            <a:ext cx="1605300" cy="698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Words ≤ 15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3" name="Google Shape;1673;p119"/>
          <p:cNvSpPr/>
          <p:nvPr/>
        </p:nvSpPr>
        <p:spPr>
          <a:xfrm>
            <a:off x="871425" y="26433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4" name="Google Shape;1674;p119"/>
          <p:cNvCxnSpPr>
            <a:stCxn id="1672" idx="2"/>
          </p:cNvCxnSpPr>
          <p:nvPr/>
        </p:nvCxnSpPr>
        <p:spPr>
          <a:xfrm flipH="1">
            <a:off x="6234775" y="2447000"/>
            <a:ext cx="683100" cy="6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5" name="Google Shape;1675;p119"/>
          <p:cNvCxnSpPr>
            <a:stCxn id="1672" idx="2"/>
            <a:endCxn id="1676" idx="0"/>
          </p:cNvCxnSpPr>
          <p:nvPr/>
        </p:nvCxnSpPr>
        <p:spPr>
          <a:xfrm>
            <a:off x="6917875" y="2447000"/>
            <a:ext cx="927900" cy="6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7" name="Google Shape;1677;p119"/>
          <p:cNvSpPr/>
          <p:nvPr/>
        </p:nvSpPr>
        <p:spPr>
          <a:xfrm>
            <a:off x="5137550" y="3130100"/>
            <a:ext cx="1605300" cy="859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0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6" name="Google Shape;1676;p119"/>
          <p:cNvSpPr/>
          <p:nvPr/>
        </p:nvSpPr>
        <p:spPr>
          <a:xfrm>
            <a:off x="7043175" y="3130100"/>
            <a:ext cx="16053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8" name="Google Shape;1678;p119"/>
          <p:cNvPicPr preferRelativeResize="0"/>
          <p:nvPr/>
        </p:nvPicPr>
        <p:blipFill/>
        <p:spPr>
          <a:xfrm>
            <a:off x="4447779" y="4029250"/>
            <a:ext cx="3336226" cy="10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4" name="Google Shape;1684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alculate gini impurity for each split: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5" name="Google Shape;1685;p12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6" name="Google Shape;1686;p12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7" name="Google Shape;1687;p120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1688" name="Google Shape;1688;p120"/>
          <p:cNvSpPr/>
          <p:nvPr/>
        </p:nvSpPr>
        <p:spPr>
          <a:xfrm>
            <a:off x="6115225" y="1748300"/>
            <a:ext cx="1605300" cy="698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Words ≤ 15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9" name="Google Shape;1689;p120"/>
          <p:cNvSpPr/>
          <p:nvPr/>
        </p:nvSpPr>
        <p:spPr>
          <a:xfrm>
            <a:off x="871425" y="26433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0" name="Google Shape;1690;p120"/>
          <p:cNvCxnSpPr>
            <a:stCxn id="1688" idx="2"/>
          </p:cNvCxnSpPr>
          <p:nvPr/>
        </p:nvCxnSpPr>
        <p:spPr>
          <a:xfrm flipH="1">
            <a:off x="6234775" y="2447000"/>
            <a:ext cx="683100" cy="6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1" name="Google Shape;1691;p120"/>
          <p:cNvCxnSpPr>
            <a:stCxn id="1688" idx="2"/>
            <a:endCxn id="1692" idx="0"/>
          </p:cNvCxnSpPr>
          <p:nvPr/>
        </p:nvCxnSpPr>
        <p:spPr>
          <a:xfrm>
            <a:off x="6917875" y="2447000"/>
            <a:ext cx="927900" cy="6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3" name="Google Shape;1693;p120"/>
          <p:cNvSpPr/>
          <p:nvPr/>
        </p:nvSpPr>
        <p:spPr>
          <a:xfrm>
            <a:off x="5137550" y="3130100"/>
            <a:ext cx="1605300" cy="859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0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2" name="Google Shape;1692;p120"/>
          <p:cNvSpPr/>
          <p:nvPr/>
        </p:nvSpPr>
        <p:spPr>
          <a:xfrm>
            <a:off x="7043175" y="3130100"/>
            <a:ext cx="16053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4" name="Google Shape;1694;p120"/>
          <p:cNvPicPr preferRelativeResize="0"/>
          <p:nvPr/>
        </p:nvPicPr>
        <p:blipFill/>
        <p:spPr>
          <a:xfrm>
            <a:off x="4447772" y="4029238"/>
            <a:ext cx="1273576" cy="10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p120"/>
          <p:cNvSpPr txBox="1"/>
          <p:nvPr/>
        </p:nvSpPr>
        <p:spPr>
          <a:xfrm>
            <a:off x="5787875" y="4219700"/>
            <a:ext cx="32952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(⅕)(0+0) + (⅘)((¼)(1-¼)+(¾)(1-¾)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1" name="Google Shape;17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alculate gini impurity for each split: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2" name="Google Shape;1702;p12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3" name="Google Shape;1703;p12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4" name="Google Shape;1704;p121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1705" name="Google Shape;1705;p121"/>
          <p:cNvSpPr/>
          <p:nvPr/>
        </p:nvSpPr>
        <p:spPr>
          <a:xfrm>
            <a:off x="6115225" y="1748300"/>
            <a:ext cx="1605300" cy="698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Words ≤ 15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6" name="Google Shape;1706;p121"/>
          <p:cNvSpPr/>
          <p:nvPr/>
        </p:nvSpPr>
        <p:spPr>
          <a:xfrm>
            <a:off x="871425" y="26433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7" name="Google Shape;1707;p121"/>
          <p:cNvCxnSpPr>
            <a:stCxn id="1705" idx="2"/>
          </p:cNvCxnSpPr>
          <p:nvPr/>
        </p:nvCxnSpPr>
        <p:spPr>
          <a:xfrm flipH="1">
            <a:off x="6234775" y="2447000"/>
            <a:ext cx="683100" cy="6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8" name="Google Shape;1708;p121"/>
          <p:cNvCxnSpPr>
            <a:stCxn id="1705" idx="2"/>
            <a:endCxn id="1709" idx="0"/>
          </p:cNvCxnSpPr>
          <p:nvPr/>
        </p:nvCxnSpPr>
        <p:spPr>
          <a:xfrm>
            <a:off x="6917875" y="2447000"/>
            <a:ext cx="927900" cy="6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0" name="Google Shape;1710;p121"/>
          <p:cNvSpPr/>
          <p:nvPr/>
        </p:nvSpPr>
        <p:spPr>
          <a:xfrm>
            <a:off x="5137550" y="3130100"/>
            <a:ext cx="1605300" cy="859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0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9" name="Google Shape;1709;p121"/>
          <p:cNvSpPr/>
          <p:nvPr/>
        </p:nvSpPr>
        <p:spPr>
          <a:xfrm>
            <a:off x="7043175" y="3130100"/>
            <a:ext cx="16053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1" name="Google Shape;1711;p121"/>
          <p:cNvPicPr preferRelativeResize="0"/>
          <p:nvPr/>
        </p:nvPicPr>
        <p:blipFill/>
        <p:spPr>
          <a:xfrm>
            <a:off x="4447772" y="4029238"/>
            <a:ext cx="1273576" cy="10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2" name="Google Shape;1712;p121"/>
          <p:cNvSpPr txBox="1"/>
          <p:nvPr/>
        </p:nvSpPr>
        <p:spPr>
          <a:xfrm>
            <a:off x="5787875" y="4219700"/>
            <a:ext cx="32952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(⅕)(0+0) + (⅘)((¼)(1-¼)+(¾)(1-¾)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3" name="Google Shape;1713;p121"/>
          <p:cNvPicPr preferRelativeResize="0"/>
          <p:nvPr/>
        </p:nvPicPr>
        <p:blipFill/>
        <p:spPr>
          <a:xfrm>
            <a:off x="5449900" y="4694977"/>
            <a:ext cx="307675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4" name="Google Shape;1714;p121"/>
          <p:cNvSpPr txBox="1"/>
          <p:nvPr/>
        </p:nvSpPr>
        <p:spPr>
          <a:xfrm>
            <a:off x="5757575" y="4590000"/>
            <a:ext cx="817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0.3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Fundamentally, decision trees and other tree based methods rely on the ability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based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information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need a mathematical definition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 ability to measure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0" name="Google Shape;1720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gini impurity for each split: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1" name="Google Shape;1721;p12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2" name="Google Shape;1722;p12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3" name="Google Shape;1723;p122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4" name="Google Shape;1724;p122"/>
          <p:cNvSpPr/>
          <p:nvPr/>
        </p:nvSpPr>
        <p:spPr>
          <a:xfrm>
            <a:off x="871425" y="2643325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5" name="Google Shape;1725;p122"/>
          <p:cNvCxnSpPr>
            <a:stCxn id="1724" idx="3"/>
          </p:cNvCxnSpPr>
          <p:nvPr/>
        </p:nvCxnSpPr>
        <p:spPr>
          <a:xfrm>
            <a:off x="1330725" y="2785375"/>
            <a:ext cx="34749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6" name="Google Shape;1726;p122"/>
          <p:cNvSpPr txBox="1"/>
          <p:nvPr/>
        </p:nvSpPr>
        <p:spPr>
          <a:xfrm>
            <a:off x="4763375" y="2574475"/>
            <a:ext cx="1202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Gini=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0.3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2" name="Google Shape;1732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for all possible splits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3" name="Google Shape;1733;p12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4" name="Google Shape;1734;p12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5" name="Google Shape;1735;p123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6" name="Google Shape;1736;p123"/>
          <p:cNvSpPr/>
          <p:nvPr/>
        </p:nvSpPr>
        <p:spPr>
          <a:xfrm>
            <a:off x="852063" y="2605450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7" name="Google Shape;1737;p123"/>
          <p:cNvCxnSpPr>
            <a:stCxn id="1736" idx="3"/>
          </p:cNvCxnSpPr>
          <p:nvPr/>
        </p:nvCxnSpPr>
        <p:spPr>
          <a:xfrm>
            <a:off x="1311363" y="2747500"/>
            <a:ext cx="34749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8" name="Google Shape;1738;p123"/>
          <p:cNvSpPr txBox="1"/>
          <p:nvPr/>
        </p:nvSpPr>
        <p:spPr>
          <a:xfrm>
            <a:off x="4763375" y="2574475"/>
            <a:ext cx="1202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Gini=0.3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9" name="Google Shape;1739;p123"/>
          <p:cNvSpPr/>
          <p:nvPr/>
        </p:nvSpPr>
        <p:spPr>
          <a:xfrm>
            <a:off x="852063" y="3062650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0" name="Google Shape;1740;p123"/>
          <p:cNvCxnSpPr/>
          <p:nvPr/>
        </p:nvCxnSpPr>
        <p:spPr>
          <a:xfrm>
            <a:off x="1311363" y="3204700"/>
            <a:ext cx="34749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1" name="Google Shape;1741;p123"/>
          <p:cNvSpPr txBox="1"/>
          <p:nvPr/>
        </p:nvSpPr>
        <p:spPr>
          <a:xfrm>
            <a:off x="4763375" y="2955475"/>
            <a:ext cx="1202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Gini=0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2" name="Google Shape;1742;p123"/>
          <p:cNvSpPr/>
          <p:nvPr/>
        </p:nvSpPr>
        <p:spPr>
          <a:xfrm>
            <a:off x="852063" y="3443650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3" name="Google Shape;1743;p123"/>
          <p:cNvCxnSpPr/>
          <p:nvPr/>
        </p:nvCxnSpPr>
        <p:spPr>
          <a:xfrm>
            <a:off x="1311363" y="3585700"/>
            <a:ext cx="34749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4" name="Google Shape;1744;p123"/>
          <p:cNvSpPr txBox="1"/>
          <p:nvPr/>
        </p:nvSpPr>
        <p:spPr>
          <a:xfrm>
            <a:off x="4763375" y="3374800"/>
            <a:ext cx="1202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Gini=0.26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5" name="Google Shape;1745;p123"/>
          <p:cNvSpPr/>
          <p:nvPr/>
        </p:nvSpPr>
        <p:spPr>
          <a:xfrm>
            <a:off x="852063" y="3824650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6" name="Google Shape;1746;p123"/>
          <p:cNvCxnSpPr/>
          <p:nvPr/>
        </p:nvCxnSpPr>
        <p:spPr>
          <a:xfrm>
            <a:off x="1311363" y="3966700"/>
            <a:ext cx="34749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7" name="Google Shape;1747;p123"/>
          <p:cNvSpPr txBox="1"/>
          <p:nvPr/>
        </p:nvSpPr>
        <p:spPr>
          <a:xfrm>
            <a:off x="4763375" y="3793675"/>
            <a:ext cx="1202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Gini=0.4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3" name="Google Shape;1753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lowest impurity split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4" name="Google Shape;1754;p12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5" name="Google Shape;1755;p12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6" name="Google Shape;1756;p124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7" name="Google Shape;1757;p124"/>
          <p:cNvSpPr/>
          <p:nvPr/>
        </p:nvSpPr>
        <p:spPr>
          <a:xfrm>
            <a:off x="852063" y="3062650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25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8" name="Google Shape;1758;p124"/>
          <p:cNvCxnSpPr/>
          <p:nvPr/>
        </p:nvCxnSpPr>
        <p:spPr>
          <a:xfrm>
            <a:off x="1311363" y="3204700"/>
            <a:ext cx="34749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9" name="Google Shape;1759;p124"/>
          <p:cNvSpPr txBox="1"/>
          <p:nvPr/>
        </p:nvSpPr>
        <p:spPr>
          <a:xfrm>
            <a:off x="4763375" y="2955475"/>
            <a:ext cx="1202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Gini=0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0" name="Google Shape;1760;p124"/>
          <p:cNvSpPr/>
          <p:nvPr/>
        </p:nvSpPr>
        <p:spPr>
          <a:xfrm rot="-2425043">
            <a:off x="5512932" y="2611665"/>
            <a:ext cx="780596" cy="32708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this as split value for node.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7" name="Google Shape;1767;p12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8" name="Google Shape;1768;p12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9" name="Google Shape;1769;p125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0" name="Google Shape;1770;p125"/>
          <p:cNvSpPr/>
          <p:nvPr/>
        </p:nvSpPr>
        <p:spPr>
          <a:xfrm>
            <a:off x="6115225" y="1748300"/>
            <a:ext cx="1605300" cy="698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Words ≤ 25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1" name="Google Shape;1771;p125"/>
          <p:cNvSpPr/>
          <p:nvPr/>
        </p:nvSpPr>
        <p:spPr>
          <a:xfrm>
            <a:off x="852063" y="3062650"/>
            <a:ext cx="459300" cy="28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2" name="Google Shape;1772;p125"/>
          <p:cNvCxnSpPr>
            <a:stCxn id="1770" idx="2"/>
          </p:cNvCxnSpPr>
          <p:nvPr/>
        </p:nvCxnSpPr>
        <p:spPr>
          <a:xfrm flipH="1">
            <a:off x="6234775" y="2447000"/>
            <a:ext cx="683100" cy="6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125"/>
          <p:cNvCxnSpPr>
            <a:stCxn id="1770" idx="2"/>
            <a:endCxn id="1774" idx="0"/>
          </p:cNvCxnSpPr>
          <p:nvPr/>
        </p:nvCxnSpPr>
        <p:spPr>
          <a:xfrm>
            <a:off x="6917875" y="2447000"/>
            <a:ext cx="927900" cy="6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5" name="Google Shape;1775;p125"/>
          <p:cNvSpPr/>
          <p:nvPr/>
        </p:nvSpPr>
        <p:spPr>
          <a:xfrm>
            <a:off x="5137550" y="3130100"/>
            <a:ext cx="1605300" cy="859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0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4" name="Google Shape;1774;p125"/>
          <p:cNvSpPr/>
          <p:nvPr/>
        </p:nvSpPr>
        <p:spPr>
          <a:xfrm>
            <a:off x="7043175" y="3130100"/>
            <a:ext cx="16053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0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6" name="Google Shape;1776;p125"/>
          <p:cNvPicPr preferRelativeResize="0"/>
          <p:nvPr/>
        </p:nvPicPr>
        <p:blipFill/>
        <p:spPr>
          <a:xfrm>
            <a:off x="4447772" y="4029238"/>
            <a:ext cx="1273576" cy="10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125"/>
          <p:cNvSpPr txBox="1"/>
          <p:nvPr/>
        </p:nvSpPr>
        <p:spPr>
          <a:xfrm>
            <a:off x="5734225" y="4104275"/>
            <a:ext cx="32952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3" name="Google Shape;1783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now calculated gini impurity for features that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categories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Finally, let’s explore calculating gini impurity for a feature that is multicategorical.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4" name="Google Shape;1784;p12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5" name="Google Shape;1785;p12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1" name="Google Shape;1791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Multicategorical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2" name="Google Shape;1792;p12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3" name="Google Shape;1793;p12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4" name="Google Shape;1794;p127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Sender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0" name="Google Shape;1800;p12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gini impurity for all combinations: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1" name="Google Shape;1801;p12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2" name="Google Shape;1802;p12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3" name="Google Shape;1803;p128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Sender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9" name="Google Shape;1809;p12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gini impurity for all combinations: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0" name="Google Shape;1810;p12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1" name="Google Shape;1811;p12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2" name="Google Shape;1812;p129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Sender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1813" name="Google Shape;1813;p129"/>
          <p:cNvSpPr/>
          <p:nvPr/>
        </p:nvSpPr>
        <p:spPr>
          <a:xfrm>
            <a:off x="5808325" y="19289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Abe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4" name="Google Shape;1814;p129"/>
          <p:cNvCxnSpPr/>
          <p:nvPr/>
        </p:nvCxnSpPr>
        <p:spPr>
          <a:xfrm flipH="1">
            <a:off x="6234775" y="2447000"/>
            <a:ext cx="683100" cy="6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5" name="Google Shape;1815;p129"/>
          <p:cNvCxnSpPr>
            <a:endCxn id="1816" idx="0"/>
          </p:cNvCxnSpPr>
          <p:nvPr/>
        </p:nvCxnSpPr>
        <p:spPr>
          <a:xfrm>
            <a:off x="6917925" y="2447000"/>
            <a:ext cx="927900" cy="6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7" name="Google Shape;1817;p129"/>
          <p:cNvSpPr/>
          <p:nvPr/>
        </p:nvSpPr>
        <p:spPr>
          <a:xfrm>
            <a:off x="5137550" y="3130100"/>
            <a:ext cx="1605300" cy="859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6" name="Google Shape;1816;p129"/>
          <p:cNvSpPr/>
          <p:nvPr/>
        </p:nvSpPr>
        <p:spPr>
          <a:xfrm>
            <a:off x="7043175" y="3130100"/>
            <a:ext cx="16053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3" name="Google Shape;1823;p13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gini impurity for all combinations: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4" name="Google Shape;1824;p13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5" name="Google Shape;1825;p13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6" name="Google Shape;1826;p130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Sender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7" name="Google Shape;1827;p130"/>
          <p:cNvSpPr/>
          <p:nvPr/>
        </p:nvSpPr>
        <p:spPr>
          <a:xfrm>
            <a:off x="5808325" y="19289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Abe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8" name="Google Shape;1828;p130"/>
          <p:cNvCxnSpPr>
            <a:stCxn id="1827" idx="2"/>
            <a:endCxn id="1829" idx="0"/>
          </p:cNvCxnSpPr>
          <p:nvPr/>
        </p:nvCxnSpPr>
        <p:spPr>
          <a:xfrm flipH="1">
            <a:off x="6443575" y="24389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0" name="Google Shape;1830;p130"/>
          <p:cNvCxnSpPr>
            <a:stCxn id="1827" idx="2"/>
            <a:endCxn id="1831" idx="0"/>
          </p:cNvCxnSpPr>
          <p:nvPr/>
        </p:nvCxnSpPr>
        <p:spPr>
          <a:xfrm>
            <a:off x="6881875" y="24389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9" name="Google Shape;1829;p130"/>
          <p:cNvSpPr/>
          <p:nvPr/>
        </p:nvSpPr>
        <p:spPr>
          <a:xfrm>
            <a:off x="6160975" y="25941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1" name="Google Shape;1831;p130"/>
          <p:cNvSpPr/>
          <p:nvPr/>
        </p:nvSpPr>
        <p:spPr>
          <a:xfrm>
            <a:off x="7127600" y="25941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7" name="Google Shape;1837;p131"/>
          <p:cNvSpPr txBox="1"/>
          <p:nvPr>
            <p:ph idx="1" type="body"/>
          </p:nvPr>
        </p:nvSpPr>
        <p:spPr>
          <a:xfrm>
            <a:off x="311700" y="1152475"/>
            <a:ext cx="88323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gini impurity for all combinations: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8" name="Google Shape;1838;p13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9" name="Google Shape;1839;p13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0" name="Google Shape;1840;p131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Sender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1" name="Google Shape;1841;p131"/>
          <p:cNvSpPr/>
          <p:nvPr/>
        </p:nvSpPr>
        <p:spPr>
          <a:xfrm>
            <a:off x="4512925" y="18527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Abe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2" name="Google Shape;1842;p131"/>
          <p:cNvCxnSpPr>
            <a:stCxn id="1841" idx="2"/>
            <a:endCxn id="1843" idx="0"/>
          </p:cNvCxnSpPr>
          <p:nvPr/>
        </p:nvCxnSpPr>
        <p:spPr>
          <a:xfrm flipH="1">
            <a:off x="5148175" y="23627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4" name="Google Shape;1844;p131"/>
          <p:cNvCxnSpPr>
            <a:stCxn id="1841" idx="2"/>
            <a:endCxn id="1845" idx="0"/>
          </p:cNvCxnSpPr>
          <p:nvPr/>
        </p:nvCxnSpPr>
        <p:spPr>
          <a:xfrm>
            <a:off x="5586475" y="23627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3" name="Google Shape;1843;p131"/>
          <p:cNvSpPr/>
          <p:nvPr/>
        </p:nvSpPr>
        <p:spPr>
          <a:xfrm>
            <a:off x="4865575" y="25179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5" name="Google Shape;1845;p131"/>
          <p:cNvSpPr/>
          <p:nvPr/>
        </p:nvSpPr>
        <p:spPr>
          <a:xfrm>
            <a:off x="5832200" y="25179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6" name="Google Shape;1846;p131"/>
          <p:cNvSpPr/>
          <p:nvPr/>
        </p:nvSpPr>
        <p:spPr>
          <a:xfrm>
            <a:off x="4589125" y="29957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Bob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7" name="Google Shape;1847;p131"/>
          <p:cNvCxnSpPr>
            <a:stCxn id="1846" idx="2"/>
            <a:endCxn id="1848" idx="0"/>
          </p:cNvCxnSpPr>
          <p:nvPr/>
        </p:nvCxnSpPr>
        <p:spPr>
          <a:xfrm flipH="1">
            <a:off x="5224375" y="35057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9" name="Google Shape;1849;p131"/>
          <p:cNvCxnSpPr>
            <a:stCxn id="1846" idx="2"/>
            <a:endCxn id="1850" idx="0"/>
          </p:cNvCxnSpPr>
          <p:nvPr/>
        </p:nvCxnSpPr>
        <p:spPr>
          <a:xfrm>
            <a:off x="5662675" y="35057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8" name="Google Shape;1848;p131"/>
          <p:cNvSpPr/>
          <p:nvPr/>
        </p:nvSpPr>
        <p:spPr>
          <a:xfrm>
            <a:off x="4941775" y="36609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0" name="Google Shape;1850;p131"/>
          <p:cNvSpPr/>
          <p:nvPr/>
        </p:nvSpPr>
        <p:spPr>
          <a:xfrm>
            <a:off x="5908400" y="36609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1" name="Google Shape;1851;p131"/>
          <p:cNvSpPr/>
          <p:nvPr/>
        </p:nvSpPr>
        <p:spPr>
          <a:xfrm>
            <a:off x="4505475" y="4085425"/>
            <a:ext cx="23157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Claire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2" name="Google Shape;1852;p131"/>
          <p:cNvCxnSpPr>
            <a:stCxn id="1851" idx="2"/>
            <a:endCxn id="1853" idx="0"/>
          </p:cNvCxnSpPr>
          <p:nvPr/>
        </p:nvCxnSpPr>
        <p:spPr>
          <a:xfrm flipH="1">
            <a:off x="5255325" y="4595425"/>
            <a:ext cx="4080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4" name="Google Shape;1854;p131"/>
          <p:cNvCxnSpPr>
            <a:stCxn id="1851" idx="2"/>
            <a:endCxn id="1855" idx="0"/>
          </p:cNvCxnSpPr>
          <p:nvPr/>
        </p:nvCxnSpPr>
        <p:spPr>
          <a:xfrm>
            <a:off x="5663325" y="4595425"/>
            <a:ext cx="5451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3" name="Google Shape;1853;p131"/>
          <p:cNvSpPr/>
          <p:nvPr/>
        </p:nvSpPr>
        <p:spPr>
          <a:xfrm>
            <a:off x="4972850" y="475062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5" name="Google Shape;1855;p131"/>
          <p:cNvSpPr/>
          <p:nvPr/>
        </p:nvSpPr>
        <p:spPr>
          <a:xfrm>
            <a:off x="5939475" y="475062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Claude Shannon is known as the “father of information theory”.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2156275"/>
            <a:ext cx="59076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Published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Mathematical Theory of Communication”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1948 in Bell System Technical Journal.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/>
        <p:spPr>
          <a:xfrm>
            <a:off x="6219250" y="1773975"/>
            <a:ext cx="2139848" cy="32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1" name="Google Shape;1861;p132"/>
          <p:cNvSpPr txBox="1"/>
          <p:nvPr>
            <p:ph idx="1" type="body"/>
          </p:nvPr>
        </p:nvSpPr>
        <p:spPr>
          <a:xfrm>
            <a:off x="311700" y="1152475"/>
            <a:ext cx="88323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gini impurity for all combinations: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2" name="Google Shape;1862;p13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3" name="Google Shape;1863;p13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4" name="Google Shape;1864;p132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Sender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5" name="Google Shape;1865;p132"/>
          <p:cNvSpPr/>
          <p:nvPr/>
        </p:nvSpPr>
        <p:spPr>
          <a:xfrm>
            <a:off x="4512925" y="18527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Abe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6" name="Google Shape;1866;p132"/>
          <p:cNvCxnSpPr>
            <a:stCxn id="1865" idx="2"/>
            <a:endCxn id="1867" idx="0"/>
          </p:cNvCxnSpPr>
          <p:nvPr/>
        </p:nvCxnSpPr>
        <p:spPr>
          <a:xfrm flipH="1">
            <a:off x="5148175" y="23627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8" name="Google Shape;1868;p132"/>
          <p:cNvCxnSpPr>
            <a:stCxn id="1865" idx="2"/>
            <a:endCxn id="1869" idx="0"/>
          </p:cNvCxnSpPr>
          <p:nvPr/>
        </p:nvCxnSpPr>
        <p:spPr>
          <a:xfrm>
            <a:off x="5586475" y="23627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7" name="Google Shape;1867;p132"/>
          <p:cNvSpPr/>
          <p:nvPr/>
        </p:nvSpPr>
        <p:spPr>
          <a:xfrm>
            <a:off x="4865575" y="25179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9" name="Google Shape;1869;p132"/>
          <p:cNvSpPr/>
          <p:nvPr/>
        </p:nvSpPr>
        <p:spPr>
          <a:xfrm>
            <a:off x="5832200" y="25179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0" name="Google Shape;1870;p132"/>
          <p:cNvSpPr/>
          <p:nvPr/>
        </p:nvSpPr>
        <p:spPr>
          <a:xfrm>
            <a:off x="4589125" y="29957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Bob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1" name="Google Shape;1871;p132"/>
          <p:cNvCxnSpPr>
            <a:stCxn id="1870" idx="2"/>
            <a:endCxn id="1872" idx="0"/>
          </p:cNvCxnSpPr>
          <p:nvPr/>
        </p:nvCxnSpPr>
        <p:spPr>
          <a:xfrm flipH="1">
            <a:off x="5224375" y="35057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3" name="Google Shape;1873;p132"/>
          <p:cNvCxnSpPr>
            <a:stCxn id="1870" idx="2"/>
            <a:endCxn id="1874" idx="0"/>
          </p:cNvCxnSpPr>
          <p:nvPr/>
        </p:nvCxnSpPr>
        <p:spPr>
          <a:xfrm>
            <a:off x="5662675" y="35057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2" name="Google Shape;1872;p132"/>
          <p:cNvSpPr/>
          <p:nvPr/>
        </p:nvSpPr>
        <p:spPr>
          <a:xfrm>
            <a:off x="4941775" y="36609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4" name="Google Shape;1874;p132"/>
          <p:cNvSpPr/>
          <p:nvPr/>
        </p:nvSpPr>
        <p:spPr>
          <a:xfrm>
            <a:off x="5908400" y="36609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5" name="Google Shape;1875;p132"/>
          <p:cNvSpPr/>
          <p:nvPr/>
        </p:nvSpPr>
        <p:spPr>
          <a:xfrm>
            <a:off x="4505475" y="4085425"/>
            <a:ext cx="23157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Claire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6" name="Google Shape;1876;p132"/>
          <p:cNvCxnSpPr>
            <a:stCxn id="1875" idx="2"/>
            <a:endCxn id="1877" idx="0"/>
          </p:cNvCxnSpPr>
          <p:nvPr/>
        </p:nvCxnSpPr>
        <p:spPr>
          <a:xfrm flipH="1">
            <a:off x="5255325" y="4595425"/>
            <a:ext cx="4080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8" name="Google Shape;1878;p132"/>
          <p:cNvCxnSpPr>
            <a:stCxn id="1875" idx="2"/>
            <a:endCxn id="1879" idx="0"/>
          </p:cNvCxnSpPr>
          <p:nvPr/>
        </p:nvCxnSpPr>
        <p:spPr>
          <a:xfrm>
            <a:off x="5663325" y="4595425"/>
            <a:ext cx="5451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7" name="Google Shape;1877;p132"/>
          <p:cNvSpPr/>
          <p:nvPr/>
        </p:nvSpPr>
        <p:spPr>
          <a:xfrm>
            <a:off x="4972850" y="475062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9" name="Google Shape;1879;p132"/>
          <p:cNvSpPr/>
          <p:nvPr/>
        </p:nvSpPr>
        <p:spPr>
          <a:xfrm>
            <a:off x="5939475" y="475062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0" name="Google Shape;1880;p132"/>
          <p:cNvSpPr/>
          <p:nvPr/>
        </p:nvSpPr>
        <p:spPr>
          <a:xfrm>
            <a:off x="6875125" y="18527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Abe or Bob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1" name="Google Shape;1881;p132"/>
          <p:cNvCxnSpPr>
            <a:stCxn id="1880" idx="2"/>
            <a:endCxn id="1882" idx="0"/>
          </p:cNvCxnSpPr>
          <p:nvPr/>
        </p:nvCxnSpPr>
        <p:spPr>
          <a:xfrm flipH="1">
            <a:off x="7510375" y="23627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3" name="Google Shape;1883;p132"/>
          <p:cNvCxnSpPr>
            <a:stCxn id="1880" idx="2"/>
            <a:endCxn id="1884" idx="0"/>
          </p:cNvCxnSpPr>
          <p:nvPr/>
        </p:nvCxnSpPr>
        <p:spPr>
          <a:xfrm>
            <a:off x="7948675" y="23627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2" name="Google Shape;1882;p132"/>
          <p:cNvSpPr/>
          <p:nvPr/>
        </p:nvSpPr>
        <p:spPr>
          <a:xfrm>
            <a:off x="7227775" y="25179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4" name="Google Shape;1884;p132"/>
          <p:cNvSpPr/>
          <p:nvPr/>
        </p:nvSpPr>
        <p:spPr>
          <a:xfrm>
            <a:off x="8194400" y="25179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5" name="Google Shape;1885;p132"/>
          <p:cNvSpPr/>
          <p:nvPr/>
        </p:nvSpPr>
        <p:spPr>
          <a:xfrm>
            <a:off x="6875125" y="29957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Claire or Bob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6" name="Google Shape;1886;p132"/>
          <p:cNvCxnSpPr>
            <a:stCxn id="1885" idx="2"/>
            <a:endCxn id="1887" idx="0"/>
          </p:cNvCxnSpPr>
          <p:nvPr/>
        </p:nvCxnSpPr>
        <p:spPr>
          <a:xfrm flipH="1">
            <a:off x="7510375" y="35057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8" name="Google Shape;1888;p132"/>
          <p:cNvCxnSpPr>
            <a:stCxn id="1885" idx="2"/>
            <a:endCxn id="1889" idx="0"/>
          </p:cNvCxnSpPr>
          <p:nvPr/>
        </p:nvCxnSpPr>
        <p:spPr>
          <a:xfrm>
            <a:off x="7948675" y="35057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7" name="Google Shape;1887;p132"/>
          <p:cNvSpPr/>
          <p:nvPr/>
        </p:nvSpPr>
        <p:spPr>
          <a:xfrm>
            <a:off x="7227775" y="36609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9" name="Google Shape;1889;p132"/>
          <p:cNvSpPr/>
          <p:nvPr/>
        </p:nvSpPr>
        <p:spPr>
          <a:xfrm>
            <a:off x="8194400" y="36609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0" name="Google Shape;1890;p132"/>
          <p:cNvSpPr/>
          <p:nvPr/>
        </p:nvSpPr>
        <p:spPr>
          <a:xfrm>
            <a:off x="6875125" y="40625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Abe or Claire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1" name="Google Shape;1891;p132"/>
          <p:cNvCxnSpPr>
            <a:stCxn id="1890" idx="2"/>
            <a:endCxn id="1892" idx="0"/>
          </p:cNvCxnSpPr>
          <p:nvPr/>
        </p:nvCxnSpPr>
        <p:spPr>
          <a:xfrm flipH="1">
            <a:off x="7510375" y="45725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3" name="Google Shape;1893;p132"/>
          <p:cNvCxnSpPr>
            <a:stCxn id="1890" idx="2"/>
            <a:endCxn id="1894" idx="0"/>
          </p:cNvCxnSpPr>
          <p:nvPr/>
        </p:nvCxnSpPr>
        <p:spPr>
          <a:xfrm>
            <a:off x="7948675" y="45725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2" name="Google Shape;1892;p132"/>
          <p:cNvSpPr/>
          <p:nvPr/>
        </p:nvSpPr>
        <p:spPr>
          <a:xfrm>
            <a:off x="7227775" y="47277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4" name="Google Shape;1894;p132"/>
          <p:cNvSpPr/>
          <p:nvPr/>
        </p:nvSpPr>
        <p:spPr>
          <a:xfrm>
            <a:off x="8194400" y="47277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0" name="Google Shape;1900;p133"/>
          <p:cNvSpPr txBox="1"/>
          <p:nvPr>
            <p:ph idx="1" type="body"/>
          </p:nvPr>
        </p:nvSpPr>
        <p:spPr>
          <a:xfrm>
            <a:off x="311700" y="1152475"/>
            <a:ext cx="88323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lowest impurity split combination.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1" name="Google Shape;1901;p13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2" name="Google Shape;1902;p13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3" name="Google Shape;1903;p133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Sender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4" name="Google Shape;1904;p133"/>
          <p:cNvSpPr/>
          <p:nvPr/>
        </p:nvSpPr>
        <p:spPr>
          <a:xfrm>
            <a:off x="4512925" y="18527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Abe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5" name="Google Shape;1905;p133"/>
          <p:cNvCxnSpPr>
            <a:stCxn id="1904" idx="2"/>
            <a:endCxn id="1906" idx="0"/>
          </p:cNvCxnSpPr>
          <p:nvPr/>
        </p:nvCxnSpPr>
        <p:spPr>
          <a:xfrm flipH="1">
            <a:off x="5148175" y="23627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7" name="Google Shape;1907;p133"/>
          <p:cNvCxnSpPr>
            <a:stCxn id="1904" idx="2"/>
            <a:endCxn id="1908" idx="0"/>
          </p:cNvCxnSpPr>
          <p:nvPr/>
        </p:nvCxnSpPr>
        <p:spPr>
          <a:xfrm>
            <a:off x="5586475" y="23627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6" name="Google Shape;1906;p133"/>
          <p:cNvSpPr/>
          <p:nvPr/>
        </p:nvSpPr>
        <p:spPr>
          <a:xfrm>
            <a:off x="4865575" y="25179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8" name="Google Shape;1908;p133"/>
          <p:cNvSpPr/>
          <p:nvPr/>
        </p:nvSpPr>
        <p:spPr>
          <a:xfrm>
            <a:off x="5832200" y="25179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9" name="Google Shape;1909;p133"/>
          <p:cNvSpPr/>
          <p:nvPr/>
        </p:nvSpPr>
        <p:spPr>
          <a:xfrm>
            <a:off x="4589125" y="29957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Bob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0" name="Google Shape;1910;p133"/>
          <p:cNvCxnSpPr>
            <a:stCxn id="1909" idx="2"/>
            <a:endCxn id="1911" idx="0"/>
          </p:cNvCxnSpPr>
          <p:nvPr/>
        </p:nvCxnSpPr>
        <p:spPr>
          <a:xfrm flipH="1">
            <a:off x="5224375" y="35057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2" name="Google Shape;1912;p133"/>
          <p:cNvCxnSpPr>
            <a:stCxn id="1909" idx="2"/>
            <a:endCxn id="1913" idx="0"/>
          </p:cNvCxnSpPr>
          <p:nvPr/>
        </p:nvCxnSpPr>
        <p:spPr>
          <a:xfrm>
            <a:off x="5662675" y="35057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1" name="Google Shape;1911;p133"/>
          <p:cNvSpPr/>
          <p:nvPr/>
        </p:nvSpPr>
        <p:spPr>
          <a:xfrm>
            <a:off x="4941775" y="36609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3" name="Google Shape;1913;p133"/>
          <p:cNvSpPr/>
          <p:nvPr/>
        </p:nvSpPr>
        <p:spPr>
          <a:xfrm>
            <a:off x="5908400" y="36609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4" name="Google Shape;1914;p133"/>
          <p:cNvSpPr/>
          <p:nvPr/>
        </p:nvSpPr>
        <p:spPr>
          <a:xfrm>
            <a:off x="4505475" y="4085425"/>
            <a:ext cx="23157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Claire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5" name="Google Shape;1915;p133"/>
          <p:cNvCxnSpPr>
            <a:stCxn id="1914" idx="2"/>
            <a:endCxn id="1916" idx="0"/>
          </p:cNvCxnSpPr>
          <p:nvPr/>
        </p:nvCxnSpPr>
        <p:spPr>
          <a:xfrm flipH="1">
            <a:off x="5255325" y="4595425"/>
            <a:ext cx="4080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7" name="Google Shape;1917;p133"/>
          <p:cNvCxnSpPr>
            <a:stCxn id="1914" idx="2"/>
            <a:endCxn id="1918" idx="0"/>
          </p:cNvCxnSpPr>
          <p:nvPr/>
        </p:nvCxnSpPr>
        <p:spPr>
          <a:xfrm>
            <a:off x="5663325" y="4595425"/>
            <a:ext cx="5451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6" name="Google Shape;1916;p133"/>
          <p:cNvSpPr/>
          <p:nvPr/>
        </p:nvSpPr>
        <p:spPr>
          <a:xfrm>
            <a:off x="4972850" y="475062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8" name="Google Shape;1918;p133"/>
          <p:cNvSpPr/>
          <p:nvPr/>
        </p:nvSpPr>
        <p:spPr>
          <a:xfrm>
            <a:off x="5939475" y="475062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9" name="Google Shape;1919;p133"/>
          <p:cNvSpPr/>
          <p:nvPr/>
        </p:nvSpPr>
        <p:spPr>
          <a:xfrm>
            <a:off x="6875125" y="18527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Abe or Bob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20" name="Google Shape;1920;p133"/>
          <p:cNvCxnSpPr>
            <a:stCxn id="1919" idx="2"/>
            <a:endCxn id="1921" idx="0"/>
          </p:cNvCxnSpPr>
          <p:nvPr/>
        </p:nvCxnSpPr>
        <p:spPr>
          <a:xfrm flipH="1">
            <a:off x="7510375" y="23627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2" name="Google Shape;1922;p133"/>
          <p:cNvCxnSpPr>
            <a:stCxn id="1919" idx="2"/>
            <a:endCxn id="1923" idx="0"/>
          </p:cNvCxnSpPr>
          <p:nvPr/>
        </p:nvCxnSpPr>
        <p:spPr>
          <a:xfrm>
            <a:off x="7948675" y="23627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1" name="Google Shape;1921;p133"/>
          <p:cNvSpPr/>
          <p:nvPr/>
        </p:nvSpPr>
        <p:spPr>
          <a:xfrm>
            <a:off x="7227775" y="25179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3" name="Google Shape;1923;p133"/>
          <p:cNvSpPr/>
          <p:nvPr/>
        </p:nvSpPr>
        <p:spPr>
          <a:xfrm>
            <a:off x="8194400" y="25179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4" name="Google Shape;1924;p133"/>
          <p:cNvSpPr/>
          <p:nvPr/>
        </p:nvSpPr>
        <p:spPr>
          <a:xfrm>
            <a:off x="6875125" y="29957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Claire or Bob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25" name="Google Shape;1925;p133"/>
          <p:cNvCxnSpPr>
            <a:stCxn id="1924" idx="2"/>
            <a:endCxn id="1926" idx="0"/>
          </p:cNvCxnSpPr>
          <p:nvPr/>
        </p:nvCxnSpPr>
        <p:spPr>
          <a:xfrm flipH="1">
            <a:off x="7510375" y="35057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7" name="Google Shape;1927;p133"/>
          <p:cNvCxnSpPr>
            <a:stCxn id="1924" idx="2"/>
            <a:endCxn id="1928" idx="0"/>
          </p:cNvCxnSpPr>
          <p:nvPr/>
        </p:nvCxnSpPr>
        <p:spPr>
          <a:xfrm>
            <a:off x="7948675" y="35057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6" name="Google Shape;1926;p133"/>
          <p:cNvSpPr/>
          <p:nvPr/>
        </p:nvSpPr>
        <p:spPr>
          <a:xfrm>
            <a:off x="7227775" y="36609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8" name="Google Shape;1928;p133"/>
          <p:cNvSpPr/>
          <p:nvPr/>
        </p:nvSpPr>
        <p:spPr>
          <a:xfrm>
            <a:off x="8194400" y="36609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9" name="Google Shape;1929;p133"/>
          <p:cNvSpPr/>
          <p:nvPr/>
        </p:nvSpPr>
        <p:spPr>
          <a:xfrm>
            <a:off x="6875125" y="4062550"/>
            <a:ext cx="2147100" cy="510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Sender ==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Abe or Claire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0" name="Google Shape;1930;p133"/>
          <p:cNvCxnSpPr>
            <a:stCxn id="1929" idx="2"/>
            <a:endCxn id="1931" idx="0"/>
          </p:cNvCxnSpPr>
          <p:nvPr/>
        </p:nvCxnSpPr>
        <p:spPr>
          <a:xfrm flipH="1">
            <a:off x="7510375" y="4572550"/>
            <a:ext cx="4383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2" name="Google Shape;1932;p133"/>
          <p:cNvCxnSpPr>
            <a:stCxn id="1929" idx="2"/>
            <a:endCxn id="1933" idx="0"/>
          </p:cNvCxnSpPr>
          <p:nvPr/>
        </p:nvCxnSpPr>
        <p:spPr>
          <a:xfrm>
            <a:off x="7948675" y="4572550"/>
            <a:ext cx="514500" cy="15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1" name="Google Shape;1931;p133"/>
          <p:cNvSpPr/>
          <p:nvPr/>
        </p:nvSpPr>
        <p:spPr>
          <a:xfrm>
            <a:off x="7227775" y="472775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3" name="Google Shape;1933;p133"/>
          <p:cNvSpPr/>
          <p:nvPr/>
        </p:nvSpPr>
        <p:spPr>
          <a:xfrm>
            <a:off x="8194400" y="472775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9" name="Google Shape;1939;p1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can split any type of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the decision tree decide on the root node of a multi-feature dataset?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the gini impurity values of each feature and choose the lowest impurity value to split on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0" name="Google Shape;1940;p13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1" name="Google Shape;1941;p13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7" name="Google Shape;1947;p1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choosing the feature with the lowest resulting gini impurity in its leaf nodes, we are choosing the feature that best splits the data into “pure”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8" name="Google Shape;1948;p13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9" name="Google Shape;1949;p13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5" name="Google Shape;1955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should also note, by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a measurement of the effectiveness of a node split, we can perform automatic feature selection by mandating an impurity threshold for an additional feature based split to occur.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6" name="Google Shape;1956;p13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7" name="Google Shape;1957;p13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3" name="Google Shape;1963;p137"/>
          <p:cNvSpPr txBox="1"/>
          <p:nvPr>
            <p:ph idx="1" type="body"/>
          </p:nvPr>
        </p:nvSpPr>
        <p:spPr>
          <a:xfrm>
            <a:off x="311700" y="1152475"/>
            <a:ext cx="86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overfitted tree: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4" name="Google Shape;1964;p13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5" name="Google Shape;1965;p13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6" name="Google Shape;1966;p137"/>
          <p:cNvSpPr/>
          <p:nvPr/>
        </p:nvSpPr>
        <p:spPr>
          <a:xfrm>
            <a:off x="4041050" y="19100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7" name="Google Shape;1967;p137"/>
          <p:cNvCxnSpPr>
            <a:stCxn id="1966" idx="2"/>
            <a:endCxn id="1968" idx="0"/>
          </p:cNvCxnSpPr>
          <p:nvPr/>
        </p:nvCxnSpPr>
        <p:spPr>
          <a:xfrm flipH="1">
            <a:off x="3718550" y="2294050"/>
            <a:ext cx="591300" cy="26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9" name="Google Shape;1969;p137"/>
          <p:cNvCxnSpPr>
            <a:stCxn id="1966" idx="2"/>
            <a:endCxn id="1970" idx="0"/>
          </p:cNvCxnSpPr>
          <p:nvPr/>
        </p:nvCxnSpPr>
        <p:spPr>
          <a:xfrm>
            <a:off x="4309850" y="2294050"/>
            <a:ext cx="705600" cy="2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8" name="Google Shape;1968;p137"/>
          <p:cNvSpPr/>
          <p:nvPr/>
        </p:nvSpPr>
        <p:spPr>
          <a:xfrm>
            <a:off x="3449625" y="25583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0" name="Google Shape;1970;p137"/>
          <p:cNvSpPr/>
          <p:nvPr/>
        </p:nvSpPr>
        <p:spPr>
          <a:xfrm>
            <a:off x="4746775" y="2589425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1" name="Google Shape;1971;p137"/>
          <p:cNvSpPr/>
          <p:nvPr/>
        </p:nvSpPr>
        <p:spPr>
          <a:xfrm>
            <a:off x="2541075" y="32482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137"/>
          <p:cNvSpPr/>
          <p:nvPr/>
        </p:nvSpPr>
        <p:spPr>
          <a:xfrm>
            <a:off x="36061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3" name="Google Shape;1973;p137"/>
          <p:cNvSpPr/>
          <p:nvPr/>
        </p:nvSpPr>
        <p:spPr>
          <a:xfrm>
            <a:off x="4887450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4" name="Google Shape;1974;p137"/>
          <p:cNvSpPr/>
          <p:nvPr/>
        </p:nvSpPr>
        <p:spPr>
          <a:xfrm>
            <a:off x="4579438" y="40151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5" name="Google Shape;1975;p137"/>
          <p:cNvSpPr/>
          <p:nvPr/>
        </p:nvSpPr>
        <p:spPr>
          <a:xfrm>
            <a:off x="5425050" y="40151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6" name="Google Shape;1976;p137"/>
          <p:cNvSpPr/>
          <p:nvPr/>
        </p:nvSpPr>
        <p:spPr>
          <a:xfrm>
            <a:off x="31700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137"/>
          <p:cNvSpPr/>
          <p:nvPr/>
        </p:nvSpPr>
        <p:spPr>
          <a:xfrm>
            <a:off x="38747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8" name="Google Shape;1978;p137"/>
          <p:cNvSpPr/>
          <p:nvPr/>
        </p:nvSpPr>
        <p:spPr>
          <a:xfrm>
            <a:off x="15979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9" name="Google Shape;1979;p137"/>
          <p:cNvSpPr/>
          <p:nvPr/>
        </p:nvSpPr>
        <p:spPr>
          <a:xfrm>
            <a:off x="247310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0" name="Google Shape;1980;p137"/>
          <p:cNvCxnSpPr>
            <a:stCxn id="1970" idx="2"/>
            <a:endCxn id="1973" idx="0"/>
          </p:cNvCxnSpPr>
          <p:nvPr/>
        </p:nvCxnSpPr>
        <p:spPr>
          <a:xfrm>
            <a:off x="5015575" y="2973425"/>
            <a:ext cx="1407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1" name="Google Shape;1981;p137"/>
          <p:cNvCxnSpPr>
            <a:stCxn id="1973" idx="2"/>
            <a:endCxn id="1975" idx="0"/>
          </p:cNvCxnSpPr>
          <p:nvPr/>
        </p:nvCxnSpPr>
        <p:spPr>
          <a:xfrm>
            <a:off x="5156250" y="3668600"/>
            <a:ext cx="5376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2" name="Google Shape;1982;p137"/>
          <p:cNvCxnSpPr>
            <a:stCxn id="1973" idx="2"/>
            <a:endCxn id="1974" idx="0"/>
          </p:cNvCxnSpPr>
          <p:nvPr/>
        </p:nvCxnSpPr>
        <p:spPr>
          <a:xfrm flipH="1">
            <a:off x="4848150" y="3668600"/>
            <a:ext cx="308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3" name="Google Shape;1983;p137"/>
          <p:cNvCxnSpPr>
            <a:stCxn id="1968" idx="2"/>
            <a:endCxn id="1972" idx="0"/>
          </p:cNvCxnSpPr>
          <p:nvPr/>
        </p:nvCxnSpPr>
        <p:spPr>
          <a:xfrm>
            <a:off x="3718425" y="2942350"/>
            <a:ext cx="1566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4" name="Google Shape;1984;p137"/>
          <p:cNvCxnSpPr>
            <a:stCxn id="1968" idx="2"/>
            <a:endCxn id="1971" idx="0"/>
          </p:cNvCxnSpPr>
          <p:nvPr/>
        </p:nvCxnSpPr>
        <p:spPr>
          <a:xfrm flipH="1">
            <a:off x="2810025" y="2942350"/>
            <a:ext cx="908400" cy="3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5" name="Google Shape;1985;p137"/>
          <p:cNvCxnSpPr>
            <a:stCxn id="1971" idx="2"/>
            <a:endCxn id="1978" idx="0"/>
          </p:cNvCxnSpPr>
          <p:nvPr/>
        </p:nvCxnSpPr>
        <p:spPr>
          <a:xfrm flipH="1">
            <a:off x="1866675" y="3632250"/>
            <a:ext cx="9432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6" name="Google Shape;1986;p137"/>
          <p:cNvCxnSpPr>
            <a:stCxn id="1971" idx="2"/>
            <a:endCxn id="1979" idx="0"/>
          </p:cNvCxnSpPr>
          <p:nvPr/>
        </p:nvCxnSpPr>
        <p:spPr>
          <a:xfrm flipH="1">
            <a:off x="2741775" y="3632250"/>
            <a:ext cx="681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7" name="Google Shape;1987;p137"/>
          <p:cNvCxnSpPr>
            <a:stCxn id="1972" idx="2"/>
            <a:endCxn id="1976" idx="0"/>
          </p:cNvCxnSpPr>
          <p:nvPr/>
        </p:nvCxnSpPr>
        <p:spPr>
          <a:xfrm flipH="1">
            <a:off x="3438725" y="3668600"/>
            <a:ext cx="4362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8" name="Google Shape;1988;p137"/>
          <p:cNvCxnSpPr>
            <a:stCxn id="1972" idx="2"/>
            <a:endCxn id="1977" idx="0"/>
          </p:cNvCxnSpPr>
          <p:nvPr/>
        </p:nvCxnSpPr>
        <p:spPr>
          <a:xfrm>
            <a:off x="3874925" y="3668600"/>
            <a:ext cx="2685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9" name="Google Shape;1989;p137"/>
          <p:cNvSpPr/>
          <p:nvPr/>
        </p:nvSpPr>
        <p:spPr>
          <a:xfrm>
            <a:off x="61105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0" name="Google Shape;1990;p137"/>
          <p:cNvCxnSpPr>
            <a:endCxn id="1989" idx="0"/>
          </p:cNvCxnSpPr>
          <p:nvPr/>
        </p:nvCxnSpPr>
        <p:spPr>
          <a:xfrm>
            <a:off x="5015525" y="2973500"/>
            <a:ext cx="13638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6" name="Google Shape;1996;p138"/>
          <p:cNvSpPr txBox="1"/>
          <p:nvPr>
            <p:ph idx="1" type="body"/>
          </p:nvPr>
        </p:nvSpPr>
        <p:spPr>
          <a:xfrm>
            <a:off x="311700" y="1152475"/>
            <a:ext cx="86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minimum gini impurity decrease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7" name="Google Shape;1997;p13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8" name="Google Shape;1998;p13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9" name="Google Shape;1999;p138"/>
          <p:cNvSpPr/>
          <p:nvPr/>
        </p:nvSpPr>
        <p:spPr>
          <a:xfrm>
            <a:off x="4041050" y="19100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0" name="Google Shape;2000;p138"/>
          <p:cNvCxnSpPr>
            <a:stCxn id="1999" idx="2"/>
            <a:endCxn id="2001" idx="0"/>
          </p:cNvCxnSpPr>
          <p:nvPr/>
        </p:nvCxnSpPr>
        <p:spPr>
          <a:xfrm flipH="1">
            <a:off x="3718550" y="2294050"/>
            <a:ext cx="591300" cy="26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2" name="Google Shape;2002;p138"/>
          <p:cNvCxnSpPr>
            <a:stCxn id="1999" idx="2"/>
            <a:endCxn id="2003" idx="0"/>
          </p:cNvCxnSpPr>
          <p:nvPr/>
        </p:nvCxnSpPr>
        <p:spPr>
          <a:xfrm>
            <a:off x="4309850" y="2294050"/>
            <a:ext cx="705600" cy="2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1" name="Google Shape;2001;p138"/>
          <p:cNvSpPr/>
          <p:nvPr/>
        </p:nvSpPr>
        <p:spPr>
          <a:xfrm>
            <a:off x="3449625" y="25583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3" name="Google Shape;2003;p138"/>
          <p:cNvSpPr/>
          <p:nvPr/>
        </p:nvSpPr>
        <p:spPr>
          <a:xfrm>
            <a:off x="4746775" y="2589425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4" name="Google Shape;2004;p138"/>
          <p:cNvSpPr/>
          <p:nvPr/>
        </p:nvSpPr>
        <p:spPr>
          <a:xfrm>
            <a:off x="2541075" y="32482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5" name="Google Shape;2005;p138"/>
          <p:cNvSpPr/>
          <p:nvPr/>
        </p:nvSpPr>
        <p:spPr>
          <a:xfrm>
            <a:off x="36061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6" name="Google Shape;2006;p138"/>
          <p:cNvSpPr/>
          <p:nvPr/>
        </p:nvSpPr>
        <p:spPr>
          <a:xfrm>
            <a:off x="4887450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7" name="Google Shape;2007;p138"/>
          <p:cNvSpPr/>
          <p:nvPr/>
        </p:nvSpPr>
        <p:spPr>
          <a:xfrm>
            <a:off x="4579438" y="40151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8" name="Google Shape;2008;p138"/>
          <p:cNvSpPr/>
          <p:nvPr/>
        </p:nvSpPr>
        <p:spPr>
          <a:xfrm>
            <a:off x="5425050" y="40151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9" name="Google Shape;2009;p138"/>
          <p:cNvSpPr/>
          <p:nvPr/>
        </p:nvSpPr>
        <p:spPr>
          <a:xfrm>
            <a:off x="31700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0" name="Google Shape;2010;p138"/>
          <p:cNvSpPr/>
          <p:nvPr/>
        </p:nvSpPr>
        <p:spPr>
          <a:xfrm>
            <a:off x="38747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1" name="Google Shape;2011;p138"/>
          <p:cNvSpPr/>
          <p:nvPr/>
        </p:nvSpPr>
        <p:spPr>
          <a:xfrm>
            <a:off x="15979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2" name="Google Shape;2012;p138"/>
          <p:cNvSpPr/>
          <p:nvPr/>
        </p:nvSpPr>
        <p:spPr>
          <a:xfrm>
            <a:off x="247310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3" name="Google Shape;2013;p138"/>
          <p:cNvCxnSpPr>
            <a:stCxn id="2003" idx="2"/>
            <a:endCxn id="2006" idx="0"/>
          </p:cNvCxnSpPr>
          <p:nvPr/>
        </p:nvCxnSpPr>
        <p:spPr>
          <a:xfrm>
            <a:off x="5015575" y="2973425"/>
            <a:ext cx="1407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4" name="Google Shape;2014;p138"/>
          <p:cNvCxnSpPr>
            <a:stCxn id="2006" idx="2"/>
            <a:endCxn id="2008" idx="0"/>
          </p:cNvCxnSpPr>
          <p:nvPr/>
        </p:nvCxnSpPr>
        <p:spPr>
          <a:xfrm>
            <a:off x="5156250" y="3668600"/>
            <a:ext cx="5376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Google Shape;2015;p138"/>
          <p:cNvCxnSpPr>
            <a:stCxn id="2006" idx="2"/>
            <a:endCxn id="2007" idx="0"/>
          </p:cNvCxnSpPr>
          <p:nvPr/>
        </p:nvCxnSpPr>
        <p:spPr>
          <a:xfrm flipH="1">
            <a:off x="4848150" y="3668600"/>
            <a:ext cx="308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6" name="Google Shape;2016;p138"/>
          <p:cNvCxnSpPr>
            <a:stCxn id="2001" idx="2"/>
            <a:endCxn id="2005" idx="0"/>
          </p:cNvCxnSpPr>
          <p:nvPr/>
        </p:nvCxnSpPr>
        <p:spPr>
          <a:xfrm>
            <a:off x="3718425" y="2942350"/>
            <a:ext cx="1566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7" name="Google Shape;2017;p138"/>
          <p:cNvCxnSpPr>
            <a:stCxn id="2001" idx="2"/>
            <a:endCxn id="2004" idx="0"/>
          </p:cNvCxnSpPr>
          <p:nvPr/>
        </p:nvCxnSpPr>
        <p:spPr>
          <a:xfrm flipH="1">
            <a:off x="2810025" y="2942350"/>
            <a:ext cx="908400" cy="3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8" name="Google Shape;2018;p138"/>
          <p:cNvCxnSpPr>
            <a:stCxn id="2004" idx="2"/>
            <a:endCxn id="2011" idx="0"/>
          </p:cNvCxnSpPr>
          <p:nvPr/>
        </p:nvCxnSpPr>
        <p:spPr>
          <a:xfrm flipH="1">
            <a:off x="1866675" y="3632250"/>
            <a:ext cx="9432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9" name="Google Shape;2019;p138"/>
          <p:cNvCxnSpPr>
            <a:stCxn id="2004" idx="2"/>
            <a:endCxn id="2012" idx="0"/>
          </p:cNvCxnSpPr>
          <p:nvPr/>
        </p:nvCxnSpPr>
        <p:spPr>
          <a:xfrm flipH="1">
            <a:off x="2741775" y="3632250"/>
            <a:ext cx="681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0" name="Google Shape;2020;p138"/>
          <p:cNvCxnSpPr>
            <a:stCxn id="2005" idx="2"/>
            <a:endCxn id="2009" idx="0"/>
          </p:cNvCxnSpPr>
          <p:nvPr/>
        </p:nvCxnSpPr>
        <p:spPr>
          <a:xfrm flipH="1">
            <a:off x="3438725" y="3668600"/>
            <a:ext cx="4362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1" name="Google Shape;2021;p138"/>
          <p:cNvCxnSpPr>
            <a:stCxn id="2005" idx="2"/>
            <a:endCxn id="2010" idx="0"/>
          </p:cNvCxnSpPr>
          <p:nvPr/>
        </p:nvCxnSpPr>
        <p:spPr>
          <a:xfrm>
            <a:off x="3874925" y="3668600"/>
            <a:ext cx="2685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138"/>
          <p:cNvSpPr/>
          <p:nvPr/>
        </p:nvSpPr>
        <p:spPr>
          <a:xfrm>
            <a:off x="61105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3" name="Google Shape;2023;p138"/>
          <p:cNvCxnSpPr>
            <a:endCxn id="2022" idx="0"/>
          </p:cNvCxnSpPr>
          <p:nvPr/>
        </p:nvCxnSpPr>
        <p:spPr>
          <a:xfrm>
            <a:off x="5015525" y="2973500"/>
            <a:ext cx="13638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9" name="Google Shape;2029;p139"/>
          <p:cNvSpPr txBox="1"/>
          <p:nvPr>
            <p:ph idx="1" type="body"/>
          </p:nvPr>
        </p:nvSpPr>
        <p:spPr>
          <a:xfrm>
            <a:off x="311700" y="1152475"/>
            <a:ext cx="86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minimum gini impurity decrease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0" name="Google Shape;2030;p13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1" name="Google Shape;2031;p13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2" name="Google Shape;2032;p139"/>
          <p:cNvSpPr/>
          <p:nvPr/>
        </p:nvSpPr>
        <p:spPr>
          <a:xfrm>
            <a:off x="4041050" y="19100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3" name="Google Shape;2033;p139"/>
          <p:cNvCxnSpPr>
            <a:stCxn id="2032" idx="2"/>
            <a:endCxn id="2034" idx="0"/>
          </p:cNvCxnSpPr>
          <p:nvPr/>
        </p:nvCxnSpPr>
        <p:spPr>
          <a:xfrm flipH="1">
            <a:off x="3718550" y="2294050"/>
            <a:ext cx="591300" cy="26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5" name="Google Shape;2035;p139"/>
          <p:cNvCxnSpPr>
            <a:stCxn id="2032" idx="2"/>
            <a:endCxn id="2036" idx="0"/>
          </p:cNvCxnSpPr>
          <p:nvPr/>
        </p:nvCxnSpPr>
        <p:spPr>
          <a:xfrm>
            <a:off x="4309850" y="2294050"/>
            <a:ext cx="705600" cy="2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4" name="Google Shape;2034;p139"/>
          <p:cNvSpPr/>
          <p:nvPr/>
        </p:nvSpPr>
        <p:spPr>
          <a:xfrm>
            <a:off x="3449625" y="25583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6" name="Google Shape;2036;p139"/>
          <p:cNvSpPr/>
          <p:nvPr/>
        </p:nvSpPr>
        <p:spPr>
          <a:xfrm>
            <a:off x="4746775" y="2589425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7" name="Google Shape;2037;p139"/>
          <p:cNvSpPr/>
          <p:nvPr/>
        </p:nvSpPr>
        <p:spPr>
          <a:xfrm>
            <a:off x="2541075" y="32482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139"/>
          <p:cNvSpPr/>
          <p:nvPr/>
        </p:nvSpPr>
        <p:spPr>
          <a:xfrm>
            <a:off x="36061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9" name="Google Shape;2039;p139"/>
          <p:cNvSpPr/>
          <p:nvPr/>
        </p:nvSpPr>
        <p:spPr>
          <a:xfrm>
            <a:off x="4887450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0" name="Google Shape;2040;p139"/>
          <p:cNvSpPr/>
          <p:nvPr/>
        </p:nvSpPr>
        <p:spPr>
          <a:xfrm>
            <a:off x="61105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1" name="Google Shape;2041;p139"/>
          <p:cNvSpPr/>
          <p:nvPr/>
        </p:nvSpPr>
        <p:spPr>
          <a:xfrm>
            <a:off x="4579438" y="40151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2" name="Google Shape;2042;p139"/>
          <p:cNvSpPr/>
          <p:nvPr/>
        </p:nvSpPr>
        <p:spPr>
          <a:xfrm>
            <a:off x="5425050" y="40151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3" name="Google Shape;2043;p139"/>
          <p:cNvSpPr/>
          <p:nvPr/>
        </p:nvSpPr>
        <p:spPr>
          <a:xfrm>
            <a:off x="31700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4" name="Google Shape;2044;p139"/>
          <p:cNvSpPr/>
          <p:nvPr/>
        </p:nvSpPr>
        <p:spPr>
          <a:xfrm>
            <a:off x="38747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5" name="Google Shape;2045;p139"/>
          <p:cNvSpPr/>
          <p:nvPr/>
        </p:nvSpPr>
        <p:spPr>
          <a:xfrm>
            <a:off x="15979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6" name="Google Shape;2046;p139"/>
          <p:cNvSpPr/>
          <p:nvPr/>
        </p:nvSpPr>
        <p:spPr>
          <a:xfrm>
            <a:off x="247310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7" name="Google Shape;2047;p139"/>
          <p:cNvCxnSpPr>
            <a:stCxn id="2036" idx="2"/>
            <a:endCxn id="2040" idx="0"/>
          </p:cNvCxnSpPr>
          <p:nvPr/>
        </p:nvCxnSpPr>
        <p:spPr>
          <a:xfrm>
            <a:off x="5015575" y="2973425"/>
            <a:ext cx="13638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8" name="Google Shape;2048;p139"/>
          <p:cNvCxnSpPr>
            <a:stCxn id="2036" idx="2"/>
            <a:endCxn id="2039" idx="0"/>
          </p:cNvCxnSpPr>
          <p:nvPr/>
        </p:nvCxnSpPr>
        <p:spPr>
          <a:xfrm>
            <a:off x="5015575" y="2973425"/>
            <a:ext cx="1407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9" name="Google Shape;2049;p139"/>
          <p:cNvCxnSpPr>
            <a:stCxn id="2039" idx="2"/>
            <a:endCxn id="2042" idx="0"/>
          </p:cNvCxnSpPr>
          <p:nvPr/>
        </p:nvCxnSpPr>
        <p:spPr>
          <a:xfrm>
            <a:off x="5156250" y="3668600"/>
            <a:ext cx="5376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0" name="Google Shape;2050;p139"/>
          <p:cNvCxnSpPr>
            <a:stCxn id="2039" idx="2"/>
            <a:endCxn id="2041" idx="0"/>
          </p:cNvCxnSpPr>
          <p:nvPr/>
        </p:nvCxnSpPr>
        <p:spPr>
          <a:xfrm flipH="1">
            <a:off x="4848150" y="3668600"/>
            <a:ext cx="308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1" name="Google Shape;2051;p139"/>
          <p:cNvCxnSpPr>
            <a:stCxn id="2034" idx="2"/>
            <a:endCxn id="2038" idx="0"/>
          </p:cNvCxnSpPr>
          <p:nvPr/>
        </p:nvCxnSpPr>
        <p:spPr>
          <a:xfrm>
            <a:off x="3718425" y="2942350"/>
            <a:ext cx="1566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2" name="Google Shape;2052;p139"/>
          <p:cNvCxnSpPr>
            <a:stCxn id="2034" idx="2"/>
            <a:endCxn id="2037" idx="0"/>
          </p:cNvCxnSpPr>
          <p:nvPr/>
        </p:nvCxnSpPr>
        <p:spPr>
          <a:xfrm flipH="1">
            <a:off x="2810025" y="2942350"/>
            <a:ext cx="908400" cy="3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3" name="Google Shape;2053;p139"/>
          <p:cNvCxnSpPr>
            <a:stCxn id="2037" idx="2"/>
            <a:endCxn id="2045" idx="0"/>
          </p:cNvCxnSpPr>
          <p:nvPr/>
        </p:nvCxnSpPr>
        <p:spPr>
          <a:xfrm flipH="1">
            <a:off x="1866675" y="3632250"/>
            <a:ext cx="9432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4" name="Google Shape;2054;p139"/>
          <p:cNvCxnSpPr>
            <a:stCxn id="2037" idx="2"/>
            <a:endCxn id="2046" idx="0"/>
          </p:cNvCxnSpPr>
          <p:nvPr/>
        </p:nvCxnSpPr>
        <p:spPr>
          <a:xfrm flipH="1">
            <a:off x="2741775" y="3632250"/>
            <a:ext cx="681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5" name="Google Shape;2055;p139"/>
          <p:cNvCxnSpPr>
            <a:stCxn id="2038" idx="2"/>
            <a:endCxn id="2043" idx="0"/>
          </p:cNvCxnSpPr>
          <p:nvPr/>
        </p:nvCxnSpPr>
        <p:spPr>
          <a:xfrm flipH="1">
            <a:off x="3438725" y="3668600"/>
            <a:ext cx="4362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6" name="Google Shape;2056;p139"/>
          <p:cNvCxnSpPr>
            <a:stCxn id="2038" idx="2"/>
            <a:endCxn id="2044" idx="0"/>
          </p:cNvCxnSpPr>
          <p:nvPr/>
        </p:nvCxnSpPr>
        <p:spPr>
          <a:xfrm>
            <a:off x="3874925" y="3668600"/>
            <a:ext cx="2685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7" name="Google Shape;2057;p139"/>
          <p:cNvSpPr/>
          <p:nvPr/>
        </p:nvSpPr>
        <p:spPr>
          <a:xfrm>
            <a:off x="1435000" y="3033700"/>
            <a:ext cx="1695900" cy="153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139"/>
          <p:cNvSpPr/>
          <p:nvPr/>
        </p:nvSpPr>
        <p:spPr>
          <a:xfrm>
            <a:off x="4514750" y="3207775"/>
            <a:ext cx="1541400" cy="140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4" name="Google Shape;2064;p140"/>
          <p:cNvSpPr txBox="1"/>
          <p:nvPr>
            <p:ph idx="1" type="body"/>
          </p:nvPr>
        </p:nvSpPr>
        <p:spPr>
          <a:xfrm>
            <a:off x="311700" y="1152475"/>
            <a:ext cx="86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minimum gini impurity decrease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5" name="Google Shape;2065;p14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6" name="Google Shape;2066;p14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7" name="Google Shape;2067;p140"/>
          <p:cNvSpPr/>
          <p:nvPr/>
        </p:nvSpPr>
        <p:spPr>
          <a:xfrm>
            <a:off x="4041050" y="19100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8" name="Google Shape;2068;p140"/>
          <p:cNvCxnSpPr>
            <a:stCxn id="2067" idx="2"/>
            <a:endCxn id="2069" idx="0"/>
          </p:cNvCxnSpPr>
          <p:nvPr/>
        </p:nvCxnSpPr>
        <p:spPr>
          <a:xfrm flipH="1">
            <a:off x="3718550" y="2294050"/>
            <a:ext cx="591300" cy="26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0" name="Google Shape;2070;p140"/>
          <p:cNvCxnSpPr>
            <a:stCxn id="2067" idx="2"/>
            <a:endCxn id="2071" idx="0"/>
          </p:cNvCxnSpPr>
          <p:nvPr/>
        </p:nvCxnSpPr>
        <p:spPr>
          <a:xfrm>
            <a:off x="4309850" y="2294050"/>
            <a:ext cx="705600" cy="2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9" name="Google Shape;2069;p140"/>
          <p:cNvSpPr/>
          <p:nvPr/>
        </p:nvSpPr>
        <p:spPr>
          <a:xfrm>
            <a:off x="3449625" y="25583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1" name="Google Shape;2071;p140"/>
          <p:cNvSpPr/>
          <p:nvPr/>
        </p:nvSpPr>
        <p:spPr>
          <a:xfrm>
            <a:off x="4746775" y="2589425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2" name="Google Shape;2072;p140"/>
          <p:cNvSpPr/>
          <p:nvPr/>
        </p:nvSpPr>
        <p:spPr>
          <a:xfrm>
            <a:off x="2541075" y="32482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3" name="Google Shape;2073;p140"/>
          <p:cNvSpPr/>
          <p:nvPr/>
        </p:nvSpPr>
        <p:spPr>
          <a:xfrm>
            <a:off x="36061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4" name="Google Shape;2074;p140"/>
          <p:cNvSpPr/>
          <p:nvPr/>
        </p:nvSpPr>
        <p:spPr>
          <a:xfrm>
            <a:off x="4887450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5" name="Google Shape;2075;p140"/>
          <p:cNvSpPr/>
          <p:nvPr/>
        </p:nvSpPr>
        <p:spPr>
          <a:xfrm>
            <a:off x="61105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6" name="Google Shape;2076;p140"/>
          <p:cNvSpPr/>
          <p:nvPr/>
        </p:nvSpPr>
        <p:spPr>
          <a:xfrm>
            <a:off x="31700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7" name="Google Shape;2077;p140"/>
          <p:cNvSpPr/>
          <p:nvPr/>
        </p:nvSpPr>
        <p:spPr>
          <a:xfrm>
            <a:off x="38747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78" name="Google Shape;2078;p140"/>
          <p:cNvCxnSpPr>
            <a:stCxn id="2071" idx="2"/>
            <a:endCxn id="2075" idx="0"/>
          </p:cNvCxnSpPr>
          <p:nvPr/>
        </p:nvCxnSpPr>
        <p:spPr>
          <a:xfrm>
            <a:off x="5015575" y="2973425"/>
            <a:ext cx="13638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9" name="Google Shape;2079;p140"/>
          <p:cNvCxnSpPr>
            <a:stCxn id="2071" idx="2"/>
            <a:endCxn id="2074" idx="0"/>
          </p:cNvCxnSpPr>
          <p:nvPr/>
        </p:nvCxnSpPr>
        <p:spPr>
          <a:xfrm>
            <a:off x="5015575" y="2973425"/>
            <a:ext cx="1407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0" name="Google Shape;2080;p140"/>
          <p:cNvCxnSpPr>
            <a:stCxn id="2069" idx="2"/>
            <a:endCxn id="2073" idx="0"/>
          </p:cNvCxnSpPr>
          <p:nvPr/>
        </p:nvCxnSpPr>
        <p:spPr>
          <a:xfrm>
            <a:off x="3718425" y="2942350"/>
            <a:ext cx="1566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1" name="Google Shape;2081;p140"/>
          <p:cNvCxnSpPr>
            <a:stCxn id="2069" idx="2"/>
            <a:endCxn id="2072" idx="0"/>
          </p:cNvCxnSpPr>
          <p:nvPr/>
        </p:nvCxnSpPr>
        <p:spPr>
          <a:xfrm flipH="1">
            <a:off x="2810025" y="2942350"/>
            <a:ext cx="908400" cy="3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2" name="Google Shape;2082;p140"/>
          <p:cNvCxnSpPr>
            <a:stCxn id="2073" idx="2"/>
            <a:endCxn id="2076" idx="0"/>
          </p:cNvCxnSpPr>
          <p:nvPr/>
        </p:nvCxnSpPr>
        <p:spPr>
          <a:xfrm flipH="1">
            <a:off x="3438725" y="3668600"/>
            <a:ext cx="4362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3" name="Google Shape;2083;p140"/>
          <p:cNvCxnSpPr>
            <a:stCxn id="2073" idx="2"/>
            <a:endCxn id="2077" idx="0"/>
          </p:cNvCxnSpPr>
          <p:nvPr/>
        </p:nvCxnSpPr>
        <p:spPr>
          <a:xfrm>
            <a:off x="3874925" y="3668600"/>
            <a:ext cx="2685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1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9" name="Google Shape;2089;p141"/>
          <p:cNvSpPr txBox="1"/>
          <p:nvPr>
            <p:ph idx="1" type="body"/>
          </p:nvPr>
        </p:nvSpPr>
        <p:spPr>
          <a:xfrm>
            <a:off x="311700" y="1152475"/>
            <a:ext cx="86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mandate a max depth: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0" name="Google Shape;2090;p14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1" name="Google Shape;2091;p14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2" name="Google Shape;2092;p141"/>
          <p:cNvSpPr/>
          <p:nvPr/>
        </p:nvSpPr>
        <p:spPr>
          <a:xfrm>
            <a:off x="4041050" y="19100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3" name="Google Shape;2093;p141"/>
          <p:cNvCxnSpPr>
            <a:stCxn id="2092" idx="2"/>
            <a:endCxn id="2094" idx="0"/>
          </p:cNvCxnSpPr>
          <p:nvPr/>
        </p:nvCxnSpPr>
        <p:spPr>
          <a:xfrm flipH="1">
            <a:off x="3718550" y="2294050"/>
            <a:ext cx="591300" cy="26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5" name="Google Shape;2095;p141"/>
          <p:cNvCxnSpPr>
            <a:stCxn id="2092" idx="2"/>
            <a:endCxn id="2096" idx="0"/>
          </p:cNvCxnSpPr>
          <p:nvPr/>
        </p:nvCxnSpPr>
        <p:spPr>
          <a:xfrm>
            <a:off x="4309850" y="2294050"/>
            <a:ext cx="705600" cy="2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4" name="Google Shape;2094;p141"/>
          <p:cNvSpPr/>
          <p:nvPr/>
        </p:nvSpPr>
        <p:spPr>
          <a:xfrm>
            <a:off x="3449625" y="25583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6" name="Google Shape;2096;p141"/>
          <p:cNvSpPr/>
          <p:nvPr/>
        </p:nvSpPr>
        <p:spPr>
          <a:xfrm>
            <a:off x="4746775" y="2589425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7" name="Google Shape;2097;p141"/>
          <p:cNvSpPr/>
          <p:nvPr/>
        </p:nvSpPr>
        <p:spPr>
          <a:xfrm>
            <a:off x="2541075" y="32482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8" name="Google Shape;2098;p141"/>
          <p:cNvSpPr/>
          <p:nvPr/>
        </p:nvSpPr>
        <p:spPr>
          <a:xfrm>
            <a:off x="36061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9" name="Google Shape;2099;p141"/>
          <p:cNvSpPr/>
          <p:nvPr/>
        </p:nvSpPr>
        <p:spPr>
          <a:xfrm>
            <a:off x="4887450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0" name="Google Shape;2100;p141"/>
          <p:cNvSpPr/>
          <p:nvPr/>
        </p:nvSpPr>
        <p:spPr>
          <a:xfrm>
            <a:off x="4579438" y="40151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1" name="Google Shape;2101;p141"/>
          <p:cNvSpPr/>
          <p:nvPr/>
        </p:nvSpPr>
        <p:spPr>
          <a:xfrm>
            <a:off x="5425050" y="40151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2" name="Google Shape;2102;p141"/>
          <p:cNvSpPr/>
          <p:nvPr/>
        </p:nvSpPr>
        <p:spPr>
          <a:xfrm>
            <a:off x="31700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3" name="Google Shape;2103;p141"/>
          <p:cNvSpPr/>
          <p:nvPr/>
        </p:nvSpPr>
        <p:spPr>
          <a:xfrm>
            <a:off x="38747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4" name="Google Shape;2104;p141"/>
          <p:cNvSpPr/>
          <p:nvPr/>
        </p:nvSpPr>
        <p:spPr>
          <a:xfrm>
            <a:off x="15979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5" name="Google Shape;2105;p141"/>
          <p:cNvSpPr/>
          <p:nvPr/>
        </p:nvSpPr>
        <p:spPr>
          <a:xfrm>
            <a:off x="247310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6" name="Google Shape;2106;p141"/>
          <p:cNvCxnSpPr>
            <a:stCxn id="2096" idx="2"/>
            <a:endCxn id="2099" idx="0"/>
          </p:cNvCxnSpPr>
          <p:nvPr/>
        </p:nvCxnSpPr>
        <p:spPr>
          <a:xfrm>
            <a:off x="5015575" y="2973425"/>
            <a:ext cx="1407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7" name="Google Shape;2107;p141"/>
          <p:cNvCxnSpPr>
            <a:stCxn id="2099" idx="2"/>
            <a:endCxn id="2101" idx="0"/>
          </p:cNvCxnSpPr>
          <p:nvPr/>
        </p:nvCxnSpPr>
        <p:spPr>
          <a:xfrm>
            <a:off x="5156250" y="3668600"/>
            <a:ext cx="5376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8" name="Google Shape;2108;p141"/>
          <p:cNvCxnSpPr>
            <a:stCxn id="2099" idx="2"/>
            <a:endCxn id="2100" idx="0"/>
          </p:cNvCxnSpPr>
          <p:nvPr/>
        </p:nvCxnSpPr>
        <p:spPr>
          <a:xfrm flipH="1">
            <a:off x="4848150" y="3668600"/>
            <a:ext cx="308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9" name="Google Shape;2109;p141"/>
          <p:cNvCxnSpPr>
            <a:stCxn id="2094" idx="2"/>
            <a:endCxn id="2098" idx="0"/>
          </p:cNvCxnSpPr>
          <p:nvPr/>
        </p:nvCxnSpPr>
        <p:spPr>
          <a:xfrm>
            <a:off x="3718425" y="2942350"/>
            <a:ext cx="1566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0" name="Google Shape;2110;p141"/>
          <p:cNvCxnSpPr>
            <a:stCxn id="2094" idx="2"/>
            <a:endCxn id="2097" idx="0"/>
          </p:cNvCxnSpPr>
          <p:nvPr/>
        </p:nvCxnSpPr>
        <p:spPr>
          <a:xfrm flipH="1">
            <a:off x="2810025" y="2942350"/>
            <a:ext cx="908400" cy="3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1" name="Google Shape;2111;p141"/>
          <p:cNvCxnSpPr>
            <a:stCxn id="2097" idx="2"/>
            <a:endCxn id="2104" idx="0"/>
          </p:cNvCxnSpPr>
          <p:nvPr/>
        </p:nvCxnSpPr>
        <p:spPr>
          <a:xfrm flipH="1">
            <a:off x="1866675" y="3632250"/>
            <a:ext cx="9432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2" name="Google Shape;2112;p141"/>
          <p:cNvCxnSpPr>
            <a:stCxn id="2097" idx="2"/>
            <a:endCxn id="2105" idx="0"/>
          </p:cNvCxnSpPr>
          <p:nvPr/>
        </p:nvCxnSpPr>
        <p:spPr>
          <a:xfrm flipH="1">
            <a:off x="2741775" y="3632250"/>
            <a:ext cx="681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3" name="Google Shape;2113;p141"/>
          <p:cNvCxnSpPr>
            <a:stCxn id="2098" idx="2"/>
            <a:endCxn id="2102" idx="0"/>
          </p:cNvCxnSpPr>
          <p:nvPr/>
        </p:nvCxnSpPr>
        <p:spPr>
          <a:xfrm flipH="1">
            <a:off x="3438725" y="3668600"/>
            <a:ext cx="4362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4" name="Google Shape;2114;p141"/>
          <p:cNvCxnSpPr>
            <a:stCxn id="2098" idx="2"/>
            <a:endCxn id="2103" idx="0"/>
          </p:cNvCxnSpPr>
          <p:nvPr/>
        </p:nvCxnSpPr>
        <p:spPr>
          <a:xfrm>
            <a:off x="3874925" y="3668600"/>
            <a:ext cx="2685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5" name="Google Shape;2115;p141"/>
          <p:cNvSpPr/>
          <p:nvPr/>
        </p:nvSpPr>
        <p:spPr>
          <a:xfrm>
            <a:off x="61105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6" name="Google Shape;2116;p141"/>
          <p:cNvCxnSpPr>
            <a:endCxn id="2115" idx="0"/>
          </p:cNvCxnSpPr>
          <p:nvPr/>
        </p:nvCxnSpPr>
        <p:spPr>
          <a:xfrm>
            <a:off x="5015525" y="2973500"/>
            <a:ext cx="13638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published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“</a:t>
            </a:r>
            <a:r>
              <a:rPr i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Mathematical Theory of Communication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/>
        <p:spPr>
          <a:xfrm>
            <a:off x="6219250" y="1773975"/>
            <a:ext cx="2139848" cy="32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2156275"/>
            <a:ext cx="59076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Worked in many fields: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Circuit Design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Cryptography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Wearable Computers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Intelligence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2" name="Google Shape;2122;p142"/>
          <p:cNvSpPr txBox="1"/>
          <p:nvPr>
            <p:ph idx="1" type="body"/>
          </p:nvPr>
        </p:nvSpPr>
        <p:spPr>
          <a:xfrm>
            <a:off x="311700" y="1152475"/>
            <a:ext cx="86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mandate a max depth: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3" name="Google Shape;2123;p14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4" name="Google Shape;2124;p14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Google Shape;2125;p142"/>
          <p:cNvSpPr/>
          <p:nvPr/>
        </p:nvSpPr>
        <p:spPr>
          <a:xfrm>
            <a:off x="4041050" y="19100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6" name="Google Shape;2126;p142"/>
          <p:cNvCxnSpPr>
            <a:stCxn id="2125" idx="2"/>
            <a:endCxn id="2127" idx="0"/>
          </p:cNvCxnSpPr>
          <p:nvPr/>
        </p:nvCxnSpPr>
        <p:spPr>
          <a:xfrm flipH="1">
            <a:off x="3718550" y="2294050"/>
            <a:ext cx="591300" cy="26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8" name="Google Shape;2128;p142"/>
          <p:cNvCxnSpPr>
            <a:stCxn id="2125" idx="2"/>
            <a:endCxn id="2129" idx="0"/>
          </p:cNvCxnSpPr>
          <p:nvPr/>
        </p:nvCxnSpPr>
        <p:spPr>
          <a:xfrm>
            <a:off x="4309850" y="2294050"/>
            <a:ext cx="705600" cy="2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7" name="Google Shape;2127;p142"/>
          <p:cNvSpPr/>
          <p:nvPr/>
        </p:nvSpPr>
        <p:spPr>
          <a:xfrm>
            <a:off x="3449625" y="25583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9" name="Google Shape;2129;p142"/>
          <p:cNvSpPr/>
          <p:nvPr/>
        </p:nvSpPr>
        <p:spPr>
          <a:xfrm>
            <a:off x="4746775" y="2589425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0" name="Google Shape;2130;p142"/>
          <p:cNvSpPr/>
          <p:nvPr/>
        </p:nvSpPr>
        <p:spPr>
          <a:xfrm>
            <a:off x="2541075" y="32482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1" name="Google Shape;2131;p142"/>
          <p:cNvSpPr/>
          <p:nvPr/>
        </p:nvSpPr>
        <p:spPr>
          <a:xfrm>
            <a:off x="36061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2" name="Google Shape;2132;p142"/>
          <p:cNvSpPr/>
          <p:nvPr/>
        </p:nvSpPr>
        <p:spPr>
          <a:xfrm>
            <a:off x="4887450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3" name="Google Shape;2133;p142"/>
          <p:cNvSpPr/>
          <p:nvPr/>
        </p:nvSpPr>
        <p:spPr>
          <a:xfrm>
            <a:off x="4579438" y="40151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4" name="Google Shape;2134;p142"/>
          <p:cNvSpPr/>
          <p:nvPr/>
        </p:nvSpPr>
        <p:spPr>
          <a:xfrm>
            <a:off x="5425050" y="40151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142"/>
          <p:cNvSpPr/>
          <p:nvPr/>
        </p:nvSpPr>
        <p:spPr>
          <a:xfrm>
            <a:off x="31700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6" name="Google Shape;2136;p142"/>
          <p:cNvSpPr/>
          <p:nvPr/>
        </p:nvSpPr>
        <p:spPr>
          <a:xfrm>
            <a:off x="38747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7" name="Google Shape;2137;p142"/>
          <p:cNvSpPr/>
          <p:nvPr/>
        </p:nvSpPr>
        <p:spPr>
          <a:xfrm>
            <a:off x="159795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8" name="Google Shape;2138;p142"/>
          <p:cNvSpPr/>
          <p:nvPr/>
        </p:nvSpPr>
        <p:spPr>
          <a:xfrm>
            <a:off x="2473100" y="40108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9" name="Google Shape;2139;p142"/>
          <p:cNvCxnSpPr>
            <a:stCxn id="2129" idx="2"/>
            <a:endCxn id="2132" idx="0"/>
          </p:cNvCxnSpPr>
          <p:nvPr/>
        </p:nvCxnSpPr>
        <p:spPr>
          <a:xfrm>
            <a:off x="5015575" y="2973425"/>
            <a:ext cx="1407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0" name="Google Shape;2140;p142"/>
          <p:cNvCxnSpPr>
            <a:stCxn id="2132" idx="2"/>
            <a:endCxn id="2134" idx="0"/>
          </p:cNvCxnSpPr>
          <p:nvPr/>
        </p:nvCxnSpPr>
        <p:spPr>
          <a:xfrm>
            <a:off x="5156250" y="3668600"/>
            <a:ext cx="5376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1" name="Google Shape;2141;p142"/>
          <p:cNvCxnSpPr>
            <a:stCxn id="2132" idx="2"/>
            <a:endCxn id="2133" idx="0"/>
          </p:cNvCxnSpPr>
          <p:nvPr/>
        </p:nvCxnSpPr>
        <p:spPr>
          <a:xfrm flipH="1">
            <a:off x="4848150" y="3668600"/>
            <a:ext cx="308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Google Shape;2142;p142"/>
          <p:cNvCxnSpPr>
            <a:stCxn id="2127" idx="2"/>
            <a:endCxn id="2131" idx="0"/>
          </p:cNvCxnSpPr>
          <p:nvPr/>
        </p:nvCxnSpPr>
        <p:spPr>
          <a:xfrm>
            <a:off x="3718425" y="2942350"/>
            <a:ext cx="1566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3" name="Google Shape;2143;p142"/>
          <p:cNvCxnSpPr>
            <a:stCxn id="2127" idx="2"/>
            <a:endCxn id="2130" idx="0"/>
          </p:cNvCxnSpPr>
          <p:nvPr/>
        </p:nvCxnSpPr>
        <p:spPr>
          <a:xfrm flipH="1">
            <a:off x="2810025" y="2942350"/>
            <a:ext cx="908400" cy="3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4" name="Google Shape;2144;p142"/>
          <p:cNvCxnSpPr>
            <a:stCxn id="2130" idx="2"/>
            <a:endCxn id="2137" idx="0"/>
          </p:cNvCxnSpPr>
          <p:nvPr/>
        </p:nvCxnSpPr>
        <p:spPr>
          <a:xfrm flipH="1">
            <a:off x="1866675" y="3632250"/>
            <a:ext cx="9432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5" name="Google Shape;2145;p142"/>
          <p:cNvCxnSpPr>
            <a:stCxn id="2130" idx="2"/>
            <a:endCxn id="2138" idx="0"/>
          </p:cNvCxnSpPr>
          <p:nvPr/>
        </p:nvCxnSpPr>
        <p:spPr>
          <a:xfrm flipH="1">
            <a:off x="2741775" y="3632250"/>
            <a:ext cx="681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6" name="Google Shape;2146;p142"/>
          <p:cNvCxnSpPr>
            <a:stCxn id="2131" idx="2"/>
            <a:endCxn id="2135" idx="0"/>
          </p:cNvCxnSpPr>
          <p:nvPr/>
        </p:nvCxnSpPr>
        <p:spPr>
          <a:xfrm flipH="1">
            <a:off x="3438725" y="3668600"/>
            <a:ext cx="4362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7" name="Google Shape;2147;p142"/>
          <p:cNvCxnSpPr>
            <a:stCxn id="2131" idx="2"/>
            <a:endCxn id="2136" idx="0"/>
          </p:cNvCxnSpPr>
          <p:nvPr/>
        </p:nvCxnSpPr>
        <p:spPr>
          <a:xfrm>
            <a:off x="3874925" y="3668600"/>
            <a:ext cx="2685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8" name="Google Shape;2148;p142"/>
          <p:cNvSpPr/>
          <p:nvPr/>
        </p:nvSpPr>
        <p:spPr>
          <a:xfrm>
            <a:off x="61105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9" name="Google Shape;2149;p142"/>
          <p:cNvCxnSpPr>
            <a:endCxn id="2148" idx="0"/>
          </p:cNvCxnSpPr>
          <p:nvPr/>
        </p:nvCxnSpPr>
        <p:spPr>
          <a:xfrm>
            <a:off x="5015525" y="2973500"/>
            <a:ext cx="13638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0" name="Google Shape;2150;p142"/>
          <p:cNvCxnSpPr/>
          <p:nvPr/>
        </p:nvCxnSpPr>
        <p:spPr>
          <a:xfrm>
            <a:off x="427425" y="3777525"/>
            <a:ext cx="83772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1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6" name="Google Shape;2156;p143"/>
          <p:cNvSpPr txBox="1"/>
          <p:nvPr>
            <p:ph idx="1" type="body"/>
          </p:nvPr>
        </p:nvSpPr>
        <p:spPr>
          <a:xfrm>
            <a:off x="311700" y="1152475"/>
            <a:ext cx="86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mandate a max depth: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7" name="Google Shape;2157;p14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8" name="Google Shape;2158;p14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9" name="Google Shape;2159;p143"/>
          <p:cNvSpPr/>
          <p:nvPr/>
        </p:nvSpPr>
        <p:spPr>
          <a:xfrm>
            <a:off x="4041050" y="19100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0" name="Google Shape;2160;p143"/>
          <p:cNvCxnSpPr>
            <a:stCxn id="2159" idx="2"/>
            <a:endCxn id="2161" idx="0"/>
          </p:cNvCxnSpPr>
          <p:nvPr/>
        </p:nvCxnSpPr>
        <p:spPr>
          <a:xfrm flipH="1">
            <a:off x="3718550" y="2294050"/>
            <a:ext cx="591300" cy="26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2" name="Google Shape;2162;p143"/>
          <p:cNvCxnSpPr>
            <a:stCxn id="2159" idx="2"/>
            <a:endCxn id="2163" idx="0"/>
          </p:cNvCxnSpPr>
          <p:nvPr/>
        </p:nvCxnSpPr>
        <p:spPr>
          <a:xfrm>
            <a:off x="4309850" y="2294050"/>
            <a:ext cx="705600" cy="2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1" name="Google Shape;2161;p143"/>
          <p:cNvSpPr/>
          <p:nvPr/>
        </p:nvSpPr>
        <p:spPr>
          <a:xfrm>
            <a:off x="3449625" y="25583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3" name="Google Shape;2163;p143"/>
          <p:cNvSpPr/>
          <p:nvPr/>
        </p:nvSpPr>
        <p:spPr>
          <a:xfrm>
            <a:off x="4746775" y="2589425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4" name="Google Shape;2164;p143"/>
          <p:cNvSpPr/>
          <p:nvPr/>
        </p:nvSpPr>
        <p:spPr>
          <a:xfrm>
            <a:off x="2541075" y="324825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5" name="Google Shape;2165;p143"/>
          <p:cNvSpPr/>
          <p:nvPr/>
        </p:nvSpPr>
        <p:spPr>
          <a:xfrm>
            <a:off x="36061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6" name="Google Shape;2166;p143"/>
          <p:cNvSpPr/>
          <p:nvPr/>
        </p:nvSpPr>
        <p:spPr>
          <a:xfrm>
            <a:off x="4887450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7" name="Google Shape;2167;p143"/>
          <p:cNvCxnSpPr>
            <a:stCxn id="2163" idx="2"/>
            <a:endCxn id="2166" idx="0"/>
          </p:cNvCxnSpPr>
          <p:nvPr/>
        </p:nvCxnSpPr>
        <p:spPr>
          <a:xfrm>
            <a:off x="5015575" y="2973425"/>
            <a:ext cx="1407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8" name="Google Shape;2168;p143"/>
          <p:cNvCxnSpPr>
            <a:stCxn id="2161" idx="2"/>
            <a:endCxn id="2165" idx="0"/>
          </p:cNvCxnSpPr>
          <p:nvPr/>
        </p:nvCxnSpPr>
        <p:spPr>
          <a:xfrm>
            <a:off x="3718425" y="2942350"/>
            <a:ext cx="156600" cy="3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9" name="Google Shape;2169;p143"/>
          <p:cNvCxnSpPr>
            <a:stCxn id="2161" idx="2"/>
            <a:endCxn id="2164" idx="0"/>
          </p:cNvCxnSpPr>
          <p:nvPr/>
        </p:nvCxnSpPr>
        <p:spPr>
          <a:xfrm flipH="1">
            <a:off x="2810025" y="2942350"/>
            <a:ext cx="908400" cy="3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0" name="Google Shape;2170;p143"/>
          <p:cNvSpPr/>
          <p:nvPr/>
        </p:nvSpPr>
        <p:spPr>
          <a:xfrm>
            <a:off x="6110525" y="3284600"/>
            <a:ext cx="537600" cy="38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1" name="Google Shape;2171;p143"/>
          <p:cNvCxnSpPr>
            <a:endCxn id="2170" idx="0"/>
          </p:cNvCxnSpPr>
          <p:nvPr/>
        </p:nvCxnSpPr>
        <p:spPr>
          <a:xfrm>
            <a:off x="5015525" y="2973500"/>
            <a:ext cx="1363800" cy="3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2" name="Google Shape;2172;p143"/>
          <p:cNvCxnSpPr/>
          <p:nvPr/>
        </p:nvCxnSpPr>
        <p:spPr>
          <a:xfrm>
            <a:off x="427425" y="3777525"/>
            <a:ext cx="83772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8" name="Google Shape;2178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explore these various hyperparameters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9" name="Google Shape;2179;p14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0" name="Google Shape;2180;p14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6" name="Google Shape;2186;p1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The Data</a:t>
            </a:r>
            <a:endParaRPr/>
          </a:p>
        </p:txBody>
      </p:sp>
      <p:pic>
        <p:nvPicPr>
          <p:cNvPr descr="watermark.jpg" id="2187" name="Google Shape;2187;p14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8" name="Google Shape;2188;p14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4" name="Google Shape;2194;p1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Creating the Model</a:t>
            </a:r>
            <a:endParaRPr/>
          </a:p>
        </p:txBody>
      </p:sp>
      <p:pic>
        <p:nvPicPr>
          <p:cNvPr descr="watermark.jpg" id="2195" name="Google Shape;2195;p14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6" name="Google Shape;2196;p14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ability to measure and define information will become more important as we learn the mathematics of how tree based methods are constructed.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revisit this idea later on, for now, let’s move on to the development of decision trees.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1963: First publication of regression tree algorithm by Morgan and Sonquist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/>
        <p:spPr>
          <a:xfrm>
            <a:off x="5446142" y="2651825"/>
            <a:ext cx="1464926" cy="1953224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4500000" dist="38100">
              <a:srgbClr val="674EA7">
                <a:alpha val="50000"/>
              </a:srgbClr>
            </a:outerShdw>
          </a:effectLst>
        </p:spPr>
      </p:pic>
      <p:pic>
        <p:nvPicPr>
          <p:cNvPr id="182" name="Google Shape;182;p27"/>
          <p:cNvPicPr preferRelativeResize="0"/>
          <p:nvPr/>
        </p:nvPicPr>
        <p:blipFill/>
        <p:spPr>
          <a:xfrm>
            <a:off x="2333375" y="2615650"/>
            <a:ext cx="1464925" cy="19532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4500000" dist="38100">
              <a:srgbClr val="674EA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1963: Morgan and Sonquist created piecewise-constant model with splits.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/>
        <p:spPr>
          <a:xfrm>
            <a:off x="5446142" y="2651825"/>
            <a:ext cx="1464926" cy="1953224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4500000" dist="38100">
              <a:srgbClr val="674EA7">
                <a:alpha val="50000"/>
              </a:srgbClr>
            </a:outerShdw>
          </a:effectLst>
        </p:spPr>
      </p:pic>
      <p:pic>
        <p:nvPicPr>
          <p:cNvPr id="192" name="Google Shape;192;p28"/>
          <p:cNvPicPr preferRelativeResize="0"/>
          <p:nvPr/>
        </p:nvPicPr>
        <p:blipFill/>
        <p:spPr>
          <a:xfrm>
            <a:off x="2333375" y="2615650"/>
            <a:ext cx="1464925" cy="19532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4500000" dist="38100">
              <a:srgbClr val="674EA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1963: Piecewise-constant regression tree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2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2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/>
          <p:nvPr/>
        </p:nvSpPr>
        <p:spPr>
          <a:xfrm>
            <a:off x="936625" y="2070475"/>
            <a:ext cx="2992500" cy="2188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2137950" y="43229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429375" y="29039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1963: Piecewise-constant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tree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936625" y="2070475"/>
            <a:ext cx="2992500" cy="2188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2167375" y="45215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152400" y="288850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1151150" y="35346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1421525" y="3182875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1654350" y="34275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2025500" y="27813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2322700" y="303033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2737900" y="27590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3029750" y="32899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3466400" y="32204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466400" y="35345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671125" y="42050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65435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2658975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7" name="Google Shape;227;p30"/>
          <p:cNvCxnSpPr/>
          <p:nvPr/>
        </p:nvCxnSpPr>
        <p:spPr>
          <a:xfrm>
            <a:off x="9366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1919850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0"/>
          <p:cNvCxnSpPr/>
          <p:nvPr/>
        </p:nvCxnSpPr>
        <p:spPr>
          <a:xfrm>
            <a:off x="292497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0"/>
          <p:cNvCxnSpPr/>
          <p:nvPr/>
        </p:nvCxnSpPr>
        <p:spPr>
          <a:xfrm>
            <a:off x="39291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0"/>
          <p:cNvSpPr txBox="1"/>
          <p:nvPr/>
        </p:nvSpPr>
        <p:spPr>
          <a:xfrm>
            <a:off x="366360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2" name="Google Shape;232;p30"/>
          <p:cNvCxnSpPr/>
          <p:nvPr/>
        </p:nvCxnSpPr>
        <p:spPr>
          <a:xfrm rot="10800000">
            <a:off x="844825" y="37407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 rot="10800000">
            <a:off x="844825" y="30452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0"/>
          <p:cNvCxnSpPr/>
          <p:nvPr/>
        </p:nvCxnSpPr>
        <p:spPr>
          <a:xfrm rot="10800000">
            <a:off x="844825" y="249510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0"/>
          <p:cNvSpPr txBox="1"/>
          <p:nvPr/>
        </p:nvSpPr>
        <p:spPr>
          <a:xfrm>
            <a:off x="465975" y="35467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65975" y="2864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465975" y="2292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1963: Piecewise-constant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tree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/>
          <p:nvPr/>
        </p:nvSpPr>
        <p:spPr>
          <a:xfrm>
            <a:off x="936625" y="2070475"/>
            <a:ext cx="2992500" cy="2188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2167375" y="45215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152400" y="288850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1151150" y="35346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1421525" y="3182875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1654350" y="34275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2025500" y="27813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2322700" y="303033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2737900" y="27590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3029750" y="32899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3466400" y="32204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466400" y="35345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671125" y="42050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165435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2658975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31"/>
          <p:cNvCxnSpPr/>
          <p:nvPr/>
        </p:nvCxnSpPr>
        <p:spPr>
          <a:xfrm>
            <a:off x="9366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1"/>
          <p:cNvCxnSpPr/>
          <p:nvPr/>
        </p:nvCxnSpPr>
        <p:spPr>
          <a:xfrm>
            <a:off x="1919850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1"/>
          <p:cNvCxnSpPr/>
          <p:nvPr/>
        </p:nvCxnSpPr>
        <p:spPr>
          <a:xfrm>
            <a:off x="292497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1"/>
          <p:cNvCxnSpPr/>
          <p:nvPr/>
        </p:nvCxnSpPr>
        <p:spPr>
          <a:xfrm>
            <a:off x="39291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1"/>
          <p:cNvSpPr txBox="1"/>
          <p:nvPr/>
        </p:nvSpPr>
        <p:spPr>
          <a:xfrm>
            <a:off x="366360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6" name="Google Shape;266;p31"/>
          <p:cNvCxnSpPr/>
          <p:nvPr/>
        </p:nvCxnSpPr>
        <p:spPr>
          <a:xfrm rot="10800000">
            <a:off x="844825" y="37407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1"/>
          <p:cNvCxnSpPr/>
          <p:nvPr/>
        </p:nvCxnSpPr>
        <p:spPr>
          <a:xfrm rot="10800000">
            <a:off x="844825" y="30452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1"/>
          <p:cNvCxnSpPr/>
          <p:nvPr/>
        </p:nvCxnSpPr>
        <p:spPr>
          <a:xfrm rot="10800000">
            <a:off x="844825" y="249510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1"/>
          <p:cNvSpPr txBox="1"/>
          <p:nvPr/>
        </p:nvSpPr>
        <p:spPr>
          <a:xfrm>
            <a:off x="465975" y="35467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465975" y="2864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465975" y="2292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942000" y="2940338"/>
            <a:ext cx="2997925" cy="1007200"/>
          </a:xfrm>
          <a:custGeom>
            <a:rect b="b" l="l" r="r" t="t"/>
            <a:pathLst>
              <a:path extrusionOk="0" h="40288" w="119917">
                <a:moveTo>
                  <a:pt x="0" y="40288"/>
                </a:moveTo>
                <a:cubicBezTo>
                  <a:pt x="8867" y="33602"/>
                  <a:pt x="33215" y="2389"/>
                  <a:pt x="53201" y="172"/>
                </a:cubicBezTo>
                <a:cubicBezTo>
                  <a:pt x="73187" y="-2045"/>
                  <a:pt x="108798" y="22518"/>
                  <a:pt x="119917" y="26987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few sections of the course will focus on tree based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Forests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Boosted Trees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1963: Piecewise-constant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tree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936625" y="2070475"/>
            <a:ext cx="2992500" cy="2188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2167375" y="45215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152400" y="288850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1151150" y="35346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1421525" y="3182875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1654350" y="34275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2025500" y="27813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2322700" y="303033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2737900" y="27590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3029750" y="32899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3466400" y="32204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3466400" y="35345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671125" y="42050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165435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2658975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6" name="Google Shape;296;p32"/>
          <p:cNvCxnSpPr/>
          <p:nvPr/>
        </p:nvCxnSpPr>
        <p:spPr>
          <a:xfrm>
            <a:off x="9366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2"/>
          <p:cNvCxnSpPr/>
          <p:nvPr/>
        </p:nvCxnSpPr>
        <p:spPr>
          <a:xfrm>
            <a:off x="1919850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2"/>
          <p:cNvCxnSpPr/>
          <p:nvPr/>
        </p:nvCxnSpPr>
        <p:spPr>
          <a:xfrm>
            <a:off x="292497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2"/>
          <p:cNvCxnSpPr/>
          <p:nvPr/>
        </p:nvCxnSpPr>
        <p:spPr>
          <a:xfrm>
            <a:off x="39291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2"/>
          <p:cNvSpPr txBox="1"/>
          <p:nvPr/>
        </p:nvSpPr>
        <p:spPr>
          <a:xfrm>
            <a:off x="366360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1" name="Google Shape;301;p32"/>
          <p:cNvCxnSpPr/>
          <p:nvPr/>
        </p:nvCxnSpPr>
        <p:spPr>
          <a:xfrm rot="10800000">
            <a:off x="844825" y="37407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2"/>
          <p:cNvCxnSpPr/>
          <p:nvPr/>
        </p:nvCxnSpPr>
        <p:spPr>
          <a:xfrm rot="10800000">
            <a:off x="844825" y="30452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2"/>
          <p:cNvCxnSpPr/>
          <p:nvPr/>
        </p:nvCxnSpPr>
        <p:spPr>
          <a:xfrm rot="10800000">
            <a:off x="844825" y="249510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2"/>
          <p:cNvSpPr txBox="1"/>
          <p:nvPr/>
        </p:nvSpPr>
        <p:spPr>
          <a:xfrm>
            <a:off x="465975" y="35467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465975" y="2864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465975" y="2292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1963: Piecewise-constant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tree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3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3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/>
          <p:nvPr/>
        </p:nvSpPr>
        <p:spPr>
          <a:xfrm>
            <a:off x="936625" y="2070475"/>
            <a:ext cx="2992500" cy="2188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 txBox="1"/>
          <p:nvPr/>
        </p:nvSpPr>
        <p:spPr>
          <a:xfrm>
            <a:off x="2167375" y="45215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152400" y="288850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1151150" y="35346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1421525" y="3182875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1654350" y="34275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2025500" y="27813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2322700" y="303033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2737900" y="27590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3029750" y="32899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3466400" y="32204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3466400" y="35345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6562825" y="17980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&lt;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671125" y="42050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165435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2658975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1" name="Google Shape;331;p33"/>
          <p:cNvCxnSpPr/>
          <p:nvPr/>
        </p:nvCxnSpPr>
        <p:spPr>
          <a:xfrm>
            <a:off x="9366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3"/>
          <p:cNvCxnSpPr/>
          <p:nvPr/>
        </p:nvCxnSpPr>
        <p:spPr>
          <a:xfrm>
            <a:off x="1919850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3"/>
          <p:cNvCxnSpPr/>
          <p:nvPr/>
        </p:nvCxnSpPr>
        <p:spPr>
          <a:xfrm>
            <a:off x="292497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3"/>
          <p:cNvCxnSpPr/>
          <p:nvPr/>
        </p:nvCxnSpPr>
        <p:spPr>
          <a:xfrm>
            <a:off x="39291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3"/>
          <p:cNvSpPr txBox="1"/>
          <p:nvPr/>
        </p:nvSpPr>
        <p:spPr>
          <a:xfrm>
            <a:off x="366360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" name="Google Shape;336;p33"/>
          <p:cNvCxnSpPr/>
          <p:nvPr/>
        </p:nvCxnSpPr>
        <p:spPr>
          <a:xfrm rot="10800000">
            <a:off x="844825" y="37407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3"/>
          <p:cNvCxnSpPr/>
          <p:nvPr/>
        </p:nvCxnSpPr>
        <p:spPr>
          <a:xfrm rot="10800000">
            <a:off x="844825" y="30452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3"/>
          <p:cNvCxnSpPr/>
          <p:nvPr/>
        </p:nvCxnSpPr>
        <p:spPr>
          <a:xfrm rot="10800000">
            <a:off x="844825" y="249510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3"/>
          <p:cNvSpPr txBox="1"/>
          <p:nvPr/>
        </p:nvSpPr>
        <p:spPr>
          <a:xfrm>
            <a:off x="465975" y="35467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465975" y="2864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465975" y="2292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1963: Piecewise-constant regression tree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3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3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4"/>
          <p:cNvSpPr/>
          <p:nvPr/>
        </p:nvSpPr>
        <p:spPr>
          <a:xfrm>
            <a:off x="936625" y="2070475"/>
            <a:ext cx="2992500" cy="2188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 txBox="1"/>
          <p:nvPr/>
        </p:nvSpPr>
        <p:spPr>
          <a:xfrm>
            <a:off x="2167375" y="45215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152400" y="288850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1151150" y="35346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1421525" y="3182875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"/>
          <p:cNvSpPr/>
          <p:nvPr/>
        </p:nvSpPr>
        <p:spPr>
          <a:xfrm>
            <a:off x="1654350" y="34275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2025500" y="27813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2322700" y="303033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2737900" y="27590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3029750" y="32899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3466400" y="32204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3466400" y="35345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"/>
          <p:cNvSpPr txBox="1"/>
          <p:nvPr/>
        </p:nvSpPr>
        <p:spPr>
          <a:xfrm>
            <a:off x="671125" y="42050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65435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2658975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5" name="Google Shape;365;p34"/>
          <p:cNvCxnSpPr/>
          <p:nvPr/>
        </p:nvCxnSpPr>
        <p:spPr>
          <a:xfrm>
            <a:off x="9366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4"/>
          <p:cNvCxnSpPr/>
          <p:nvPr/>
        </p:nvCxnSpPr>
        <p:spPr>
          <a:xfrm>
            <a:off x="1919850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4"/>
          <p:cNvCxnSpPr/>
          <p:nvPr/>
        </p:nvCxnSpPr>
        <p:spPr>
          <a:xfrm>
            <a:off x="292497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4"/>
          <p:cNvCxnSpPr/>
          <p:nvPr/>
        </p:nvCxnSpPr>
        <p:spPr>
          <a:xfrm>
            <a:off x="39291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4"/>
          <p:cNvSpPr txBox="1"/>
          <p:nvPr/>
        </p:nvSpPr>
        <p:spPr>
          <a:xfrm>
            <a:off x="366360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0" name="Google Shape;370;p34"/>
          <p:cNvCxnSpPr/>
          <p:nvPr/>
        </p:nvCxnSpPr>
        <p:spPr>
          <a:xfrm rot="10800000">
            <a:off x="844825" y="37407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4"/>
          <p:cNvCxnSpPr/>
          <p:nvPr/>
        </p:nvCxnSpPr>
        <p:spPr>
          <a:xfrm rot="10800000">
            <a:off x="844825" y="30452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4"/>
          <p:cNvCxnSpPr/>
          <p:nvPr/>
        </p:nvCxnSpPr>
        <p:spPr>
          <a:xfrm rot="10800000">
            <a:off x="844825" y="249510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34"/>
          <p:cNvSpPr txBox="1"/>
          <p:nvPr/>
        </p:nvSpPr>
        <p:spPr>
          <a:xfrm>
            <a:off x="465975" y="35467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465975" y="2864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465975" y="2292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6" name="Google Shape;376;p34"/>
          <p:cNvCxnSpPr/>
          <p:nvPr/>
        </p:nvCxnSpPr>
        <p:spPr>
          <a:xfrm>
            <a:off x="925900" y="3400500"/>
            <a:ext cx="9867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34"/>
          <p:cNvSpPr/>
          <p:nvPr/>
        </p:nvSpPr>
        <p:spPr>
          <a:xfrm>
            <a:off x="6562825" y="17980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8" name="Google Shape;378;p34"/>
          <p:cNvCxnSpPr>
            <a:stCxn id="377" idx="2"/>
            <a:endCxn id="379" idx="0"/>
          </p:cNvCxnSpPr>
          <p:nvPr/>
        </p:nvCxnSpPr>
        <p:spPr>
          <a:xfrm flipH="1">
            <a:off x="5986975" y="23707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4"/>
          <p:cNvSpPr/>
          <p:nvPr/>
        </p:nvSpPr>
        <p:spPr>
          <a:xfrm>
            <a:off x="5541925" y="28782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4"/>
          <p:cNvCxnSpPr>
            <a:stCxn id="377" idx="2"/>
            <a:endCxn id="381" idx="0"/>
          </p:cNvCxnSpPr>
          <p:nvPr/>
        </p:nvCxnSpPr>
        <p:spPr>
          <a:xfrm>
            <a:off x="7007875" y="23707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4"/>
          <p:cNvSpPr/>
          <p:nvPr/>
        </p:nvSpPr>
        <p:spPr>
          <a:xfrm>
            <a:off x="7328888" y="28782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6163425" y="23583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383" name="Google Shape;383;p34"/>
          <p:cNvSpPr txBox="1"/>
          <p:nvPr/>
        </p:nvSpPr>
        <p:spPr>
          <a:xfrm>
            <a:off x="7481875" y="23583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1963: Piecewise-constant regression tree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3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3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5"/>
          <p:cNvSpPr/>
          <p:nvPr/>
        </p:nvSpPr>
        <p:spPr>
          <a:xfrm>
            <a:off x="936625" y="2070475"/>
            <a:ext cx="2992500" cy="2188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"/>
          <p:cNvSpPr txBox="1"/>
          <p:nvPr/>
        </p:nvSpPr>
        <p:spPr>
          <a:xfrm>
            <a:off x="2167375" y="45215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152400" y="288850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1151150" y="35346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1421525" y="3182875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1654350" y="34275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2025500" y="27813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2322700" y="303033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2737900" y="27590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3029750" y="32899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3466400" y="32204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3466400" y="35345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"/>
          <p:cNvSpPr txBox="1"/>
          <p:nvPr/>
        </p:nvSpPr>
        <p:spPr>
          <a:xfrm>
            <a:off x="671125" y="42050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65435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2658975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35"/>
          <p:cNvCxnSpPr/>
          <p:nvPr/>
        </p:nvCxnSpPr>
        <p:spPr>
          <a:xfrm>
            <a:off x="9366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5"/>
          <p:cNvCxnSpPr/>
          <p:nvPr/>
        </p:nvCxnSpPr>
        <p:spPr>
          <a:xfrm>
            <a:off x="1919850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5"/>
          <p:cNvCxnSpPr/>
          <p:nvPr/>
        </p:nvCxnSpPr>
        <p:spPr>
          <a:xfrm>
            <a:off x="292497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5"/>
          <p:cNvCxnSpPr/>
          <p:nvPr/>
        </p:nvCxnSpPr>
        <p:spPr>
          <a:xfrm>
            <a:off x="39291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5"/>
          <p:cNvSpPr txBox="1"/>
          <p:nvPr/>
        </p:nvSpPr>
        <p:spPr>
          <a:xfrm>
            <a:off x="366360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2" name="Google Shape;412;p35"/>
          <p:cNvCxnSpPr/>
          <p:nvPr/>
        </p:nvCxnSpPr>
        <p:spPr>
          <a:xfrm rot="10800000">
            <a:off x="844825" y="37407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5"/>
          <p:cNvCxnSpPr/>
          <p:nvPr/>
        </p:nvCxnSpPr>
        <p:spPr>
          <a:xfrm rot="10800000">
            <a:off x="844825" y="30452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5"/>
          <p:cNvCxnSpPr/>
          <p:nvPr/>
        </p:nvCxnSpPr>
        <p:spPr>
          <a:xfrm rot="10800000">
            <a:off x="844825" y="249510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5"/>
          <p:cNvSpPr txBox="1"/>
          <p:nvPr/>
        </p:nvSpPr>
        <p:spPr>
          <a:xfrm>
            <a:off x="465975" y="35467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465975" y="2864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465975" y="2292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35"/>
          <p:cNvCxnSpPr/>
          <p:nvPr/>
        </p:nvCxnSpPr>
        <p:spPr>
          <a:xfrm>
            <a:off x="925900" y="3400500"/>
            <a:ext cx="9867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5"/>
          <p:cNvCxnSpPr/>
          <p:nvPr/>
        </p:nvCxnSpPr>
        <p:spPr>
          <a:xfrm>
            <a:off x="1916500" y="2943300"/>
            <a:ext cx="9867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5"/>
          <p:cNvCxnSpPr/>
          <p:nvPr/>
        </p:nvCxnSpPr>
        <p:spPr>
          <a:xfrm>
            <a:off x="2907100" y="3400500"/>
            <a:ext cx="9867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5"/>
          <p:cNvSpPr/>
          <p:nvPr/>
        </p:nvSpPr>
        <p:spPr>
          <a:xfrm>
            <a:off x="6562825" y="17980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2" name="Google Shape;422;p35"/>
          <p:cNvCxnSpPr>
            <a:stCxn id="421" idx="2"/>
            <a:endCxn id="423" idx="0"/>
          </p:cNvCxnSpPr>
          <p:nvPr/>
        </p:nvCxnSpPr>
        <p:spPr>
          <a:xfrm flipH="1">
            <a:off x="5986975" y="23707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35"/>
          <p:cNvSpPr/>
          <p:nvPr/>
        </p:nvSpPr>
        <p:spPr>
          <a:xfrm>
            <a:off x="5541925" y="28782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4" name="Google Shape;424;p35"/>
          <p:cNvCxnSpPr>
            <a:stCxn id="421" idx="2"/>
            <a:endCxn id="425" idx="0"/>
          </p:cNvCxnSpPr>
          <p:nvPr/>
        </p:nvCxnSpPr>
        <p:spPr>
          <a:xfrm>
            <a:off x="7007875" y="23707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5"/>
          <p:cNvSpPr/>
          <p:nvPr/>
        </p:nvSpPr>
        <p:spPr>
          <a:xfrm>
            <a:off x="7328888" y="28782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6" name="Google Shape;426;p35"/>
          <p:cNvCxnSpPr>
            <a:stCxn id="425" idx="2"/>
            <a:endCxn id="427" idx="0"/>
          </p:cNvCxnSpPr>
          <p:nvPr/>
        </p:nvCxnSpPr>
        <p:spPr>
          <a:xfrm>
            <a:off x="7773938" y="34509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35"/>
          <p:cNvSpPr/>
          <p:nvPr/>
        </p:nvSpPr>
        <p:spPr>
          <a:xfrm>
            <a:off x="6622650" y="38891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5"/>
          <p:cNvSpPr/>
          <p:nvPr/>
        </p:nvSpPr>
        <p:spPr>
          <a:xfrm>
            <a:off x="7928875" y="38891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9" name="Google Shape;429;p35"/>
          <p:cNvCxnSpPr>
            <a:stCxn id="425" idx="2"/>
            <a:endCxn id="428" idx="0"/>
          </p:cNvCxnSpPr>
          <p:nvPr/>
        </p:nvCxnSpPr>
        <p:spPr>
          <a:xfrm flipH="1">
            <a:off x="7085138" y="34509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5"/>
          <p:cNvSpPr txBox="1"/>
          <p:nvPr/>
        </p:nvSpPr>
        <p:spPr>
          <a:xfrm>
            <a:off x="8270725" y="35346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431" name="Google Shape;431;p35"/>
          <p:cNvSpPr txBox="1"/>
          <p:nvPr/>
        </p:nvSpPr>
        <p:spPr>
          <a:xfrm>
            <a:off x="6163425" y="23583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432" name="Google Shape;432;p35"/>
          <p:cNvSpPr txBox="1"/>
          <p:nvPr/>
        </p:nvSpPr>
        <p:spPr>
          <a:xfrm>
            <a:off x="7481875" y="23583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433" name="Google Shape;433;p35"/>
          <p:cNvSpPr txBox="1"/>
          <p:nvPr/>
        </p:nvSpPr>
        <p:spPr>
          <a:xfrm>
            <a:off x="7007875" y="34960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1963: Piecewise-constant regression tree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3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3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6"/>
          <p:cNvSpPr/>
          <p:nvPr/>
        </p:nvSpPr>
        <p:spPr>
          <a:xfrm>
            <a:off x="936625" y="2070475"/>
            <a:ext cx="2992500" cy="2188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"/>
          <p:cNvSpPr txBox="1"/>
          <p:nvPr/>
        </p:nvSpPr>
        <p:spPr>
          <a:xfrm>
            <a:off x="2167375" y="45215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152400" y="288850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1151150" y="35346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1421525" y="3182875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>
            <a:off x="1654350" y="34275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>
            <a:off x="2025500" y="27813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2322700" y="303033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6"/>
          <p:cNvSpPr/>
          <p:nvPr/>
        </p:nvSpPr>
        <p:spPr>
          <a:xfrm>
            <a:off x="2737900" y="27590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6"/>
          <p:cNvSpPr/>
          <p:nvPr/>
        </p:nvSpPr>
        <p:spPr>
          <a:xfrm>
            <a:off x="3029750" y="32899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>
            <a:off x="3466400" y="32204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>
            <a:off x="3466400" y="35345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>
            <a:off x="6562825" y="17980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36"/>
          <p:cNvSpPr txBox="1"/>
          <p:nvPr/>
        </p:nvSpPr>
        <p:spPr>
          <a:xfrm>
            <a:off x="671125" y="42050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>
            <a:off x="165435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36"/>
          <p:cNvSpPr txBox="1"/>
          <p:nvPr/>
        </p:nvSpPr>
        <p:spPr>
          <a:xfrm>
            <a:off x="2658975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8" name="Google Shape;458;p36"/>
          <p:cNvCxnSpPr/>
          <p:nvPr/>
        </p:nvCxnSpPr>
        <p:spPr>
          <a:xfrm>
            <a:off x="9366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6"/>
          <p:cNvCxnSpPr/>
          <p:nvPr/>
        </p:nvCxnSpPr>
        <p:spPr>
          <a:xfrm>
            <a:off x="1919850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6"/>
          <p:cNvCxnSpPr/>
          <p:nvPr/>
        </p:nvCxnSpPr>
        <p:spPr>
          <a:xfrm>
            <a:off x="292497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6"/>
          <p:cNvCxnSpPr/>
          <p:nvPr/>
        </p:nvCxnSpPr>
        <p:spPr>
          <a:xfrm>
            <a:off x="39291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6"/>
          <p:cNvSpPr txBox="1"/>
          <p:nvPr/>
        </p:nvSpPr>
        <p:spPr>
          <a:xfrm>
            <a:off x="366360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3" name="Google Shape;463;p36"/>
          <p:cNvCxnSpPr/>
          <p:nvPr/>
        </p:nvCxnSpPr>
        <p:spPr>
          <a:xfrm rot="10800000">
            <a:off x="844825" y="37407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6"/>
          <p:cNvCxnSpPr/>
          <p:nvPr/>
        </p:nvCxnSpPr>
        <p:spPr>
          <a:xfrm rot="10800000">
            <a:off x="844825" y="30452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6"/>
          <p:cNvCxnSpPr/>
          <p:nvPr/>
        </p:nvCxnSpPr>
        <p:spPr>
          <a:xfrm rot="10800000">
            <a:off x="844825" y="249510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36"/>
          <p:cNvSpPr txBox="1"/>
          <p:nvPr/>
        </p:nvSpPr>
        <p:spPr>
          <a:xfrm>
            <a:off x="465975" y="35467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465975" y="2864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36"/>
          <p:cNvSpPr txBox="1"/>
          <p:nvPr/>
        </p:nvSpPr>
        <p:spPr>
          <a:xfrm>
            <a:off x="465975" y="2292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9" name="Google Shape;469;p36"/>
          <p:cNvCxnSpPr>
            <a:stCxn id="454" idx="2"/>
            <a:endCxn id="470" idx="0"/>
          </p:cNvCxnSpPr>
          <p:nvPr/>
        </p:nvCxnSpPr>
        <p:spPr>
          <a:xfrm flipH="1">
            <a:off x="5986975" y="23707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36"/>
          <p:cNvSpPr/>
          <p:nvPr/>
        </p:nvSpPr>
        <p:spPr>
          <a:xfrm>
            <a:off x="5541925" y="28782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1" name="Google Shape;471;p36"/>
          <p:cNvCxnSpPr>
            <a:stCxn id="454" idx="2"/>
            <a:endCxn id="472" idx="0"/>
          </p:cNvCxnSpPr>
          <p:nvPr/>
        </p:nvCxnSpPr>
        <p:spPr>
          <a:xfrm>
            <a:off x="7007875" y="23707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6"/>
          <p:cNvSpPr/>
          <p:nvPr/>
        </p:nvSpPr>
        <p:spPr>
          <a:xfrm>
            <a:off x="7328888" y="28782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36"/>
          <p:cNvCxnSpPr>
            <a:stCxn id="472" idx="2"/>
            <a:endCxn id="474" idx="0"/>
          </p:cNvCxnSpPr>
          <p:nvPr/>
        </p:nvCxnSpPr>
        <p:spPr>
          <a:xfrm>
            <a:off x="7773938" y="34509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36"/>
          <p:cNvSpPr/>
          <p:nvPr/>
        </p:nvSpPr>
        <p:spPr>
          <a:xfrm>
            <a:off x="6622650" y="38891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36"/>
          <p:cNvSpPr/>
          <p:nvPr/>
        </p:nvSpPr>
        <p:spPr>
          <a:xfrm>
            <a:off x="7928875" y="38891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6" name="Google Shape;476;p36"/>
          <p:cNvCxnSpPr>
            <a:stCxn id="472" idx="2"/>
            <a:endCxn id="475" idx="0"/>
          </p:cNvCxnSpPr>
          <p:nvPr/>
        </p:nvCxnSpPr>
        <p:spPr>
          <a:xfrm flipH="1">
            <a:off x="7085138" y="34509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6"/>
          <p:cNvCxnSpPr/>
          <p:nvPr/>
        </p:nvCxnSpPr>
        <p:spPr>
          <a:xfrm>
            <a:off x="925900" y="3400500"/>
            <a:ext cx="9867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6"/>
          <p:cNvCxnSpPr/>
          <p:nvPr/>
        </p:nvCxnSpPr>
        <p:spPr>
          <a:xfrm>
            <a:off x="1916500" y="2943300"/>
            <a:ext cx="1009800" cy="15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6"/>
          <p:cNvCxnSpPr/>
          <p:nvPr/>
        </p:nvCxnSpPr>
        <p:spPr>
          <a:xfrm>
            <a:off x="2907100" y="3400500"/>
            <a:ext cx="9867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6"/>
          <p:cNvCxnSpPr/>
          <p:nvPr/>
        </p:nvCxnSpPr>
        <p:spPr>
          <a:xfrm rot="10800000">
            <a:off x="1919850" y="2931325"/>
            <a:ext cx="0" cy="4665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6"/>
          <p:cNvCxnSpPr/>
          <p:nvPr/>
        </p:nvCxnSpPr>
        <p:spPr>
          <a:xfrm rot="10800000">
            <a:off x="2924475" y="2931325"/>
            <a:ext cx="0" cy="4665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6"/>
          <p:cNvSpPr txBox="1"/>
          <p:nvPr/>
        </p:nvSpPr>
        <p:spPr>
          <a:xfrm>
            <a:off x="8270725" y="35346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483" name="Google Shape;483;p36"/>
          <p:cNvSpPr txBox="1"/>
          <p:nvPr/>
        </p:nvSpPr>
        <p:spPr>
          <a:xfrm>
            <a:off x="6163425" y="23583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484" name="Google Shape;484;p36"/>
          <p:cNvSpPr txBox="1"/>
          <p:nvPr/>
        </p:nvSpPr>
        <p:spPr>
          <a:xfrm>
            <a:off x="7481875" y="23583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485" name="Google Shape;485;p36"/>
          <p:cNvSpPr txBox="1"/>
          <p:nvPr/>
        </p:nvSpPr>
        <p:spPr>
          <a:xfrm>
            <a:off x="7007875" y="34960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1963 paper, splits at each node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were decided based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node impurity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which was simply defined as an error metric: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2" name="Google Shape;492;p3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3" name="Google Shape;493;p3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7"/>
          <p:cNvPicPr preferRelativeResize="0"/>
          <p:nvPr/>
        </p:nvPicPr>
        <p:blipFill/>
        <p:spPr>
          <a:xfrm>
            <a:off x="2354250" y="2979599"/>
            <a:ext cx="4679950" cy="9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1972: Robert Messenger and Lewis Mandell publish first classification tree algorithm with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model search technique for predictive nominal scale multivariate analysis.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condition was named Theta Automatic Interaction Detection (THAID)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3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3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1980: Gordon Kass publishes CHAID decision tree technique.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further work built on top of THAID algorithm from 1970s.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CHAID: Chi-square automatic interaction detection 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3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3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1970s: Leo Breiman and Charles Stone from Berkeley and Jerome Friedman and Richard Olshen from Stanford started developing the Classification and Regression tree (CART) based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7" name="Google Shape;517;p4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4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1984: The CART book (Breiman et al.) is officially published, including a software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CART was a huge leap forward in the practical usage of decision tree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CART based methods quickly became a standard (including scikit-learn!)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5" name="Google Shape;525;p4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4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methods stems from the basic decision tree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 each of these methods in their own section and then test your new skills with a project exercise after learning about all 3 method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CART introduces many concepts: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of Trees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Pruning Trees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Surrogate Splits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 Importance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Linear Splits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4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4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2"/>
          <p:cNvPicPr preferRelativeResize="0"/>
          <p:nvPr/>
        </p:nvPicPr>
        <p:blipFill/>
        <p:spPr>
          <a:xfrm>
            <a:off x="7244925" y="1974050"/>
            <a:ext cx="1642700" cy="26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1986: John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Ross Quinlan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developed ID3 decision tree algorithm based on the “gain ratio”.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1990s: Improved on ID3 with C4.5 (still very popular).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2000s: Released highly optimized commercial version C5.0 with various improvements.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2" name="Google Shape;542;p4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4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these improvements of basic decision trees were incorporated to other tree based methods such as random forests and gradient boosted trees.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understanding the fundamental ideas behind a decision tree!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4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4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Intuition: Decision Tree Basics</a:t>
            </a:r>
            <a:endParaRPr/>
          </a:p>
        </p:txBody>
      </p:sp>
      <p:pic>
        <p:nvPicPr>
          <p:cNvPr descr="watermark.jpg" id="558" name="Google Shape;558;p4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understanding a decision tree, we first need to review some terminology about the decision tree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4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4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simple regression tree: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4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4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7"/>
          <p:cNvSpPr/>
          <p:nvPr/>
        </p:nvSpPr>
        <p:spPr>
          <a:xfrm>
            <a:off x="936625" y="2070475"/>
            <a:ext cx="2992500" cy="2188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7"/>
          <p:cNvSpPr txBox="1"/>
          <p:nvPr/>
        </p:nvSpPr>
        <p:spPr>
          <a:xfrm>
            <a:off x="2167375" y="45215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47"/>
          <p:cNvSpPr txBox="1"/>
          <p:nvPr/>
        </p:nvSpPr>
        <p:spPr>
          <a:xfrm>
            <a:off x="152400" y="288850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47"/>
          <p:cNvSpPr/>
          <p:nvPr/>
        </p:nvSpPr>
        <p:spPr>
          <a:xfrm>
            <a:off x="1151150" y="35346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7"/>
          <p:cNvSpPr/>
          <p:nvPr/>
        </p:nvSpPr>
        <p:spPr>
          <a:xfrm>
            <a:off x="1421525" y="3182875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7"/>
          <p:cNvSpPr/>
          <p:nvPr/>
        </p:nvSpPr>
        <p:spPr>
          <a:xfrm>
            <a:off x="1654350" y="3427500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7"/>
          <p:cNvSpPr/>
          <p:nvPr/>
        </p:nvSpPr>
        <p:spPr>
          <a:xfrm>
            <a:off x="2025500" y="27813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7"/>
          <p:cNvSpPr/>
          <p:nvPr/>
        </p:nvSpPr>
        <p:spPr>
          <a:xfrm>
            <a:off x="2322700" y="303033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7"/>
          <p:cNvSpPr/>
          <p:nvPr/>
        </p:nvSpPr>
        <p:spPr>
          <a:xfrm>
            <a:off x="2737900" y="27590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7"/>
          <p:cNvSpPr/>
          <p:nvPr/>
        </p:nvSpPr>
        <p:spPr>
          <a:xfrm>
            <a:off x="3029750" y="32899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7"/>
          <p:cNvSpPr/>
          <p:nvPr/>
        </p:nvSpPr>
        <p:spPr>
          <a:xfrm>
            <a:off x="3466400" y="3220463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7"/>
          <p:cNvSpPr/>
          <p:nvPr/>
        </p:nvSpPr>
        <p:spPr>
          <a:xfrm>
            <a:off x="3466400" y="3534588"/>
            <a:ext cx="107100" cy="107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7"/>
          <p:cNvSpPr/>
          <p:nvPr/>
        </p:nvSpPr>
        <p:spPr>
          <a:xfrm>
            <a:off x="6562825" y="17980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671125" y="4205050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165435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7"/>
          <p:cNvSpPr txBox="1"/>
          <p:nvPr/>
        </p:nvSpPr>
        <p:spPr>
          <a:xfrm>
            <a:off x="2658975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2" name="Google Shape;592;p47"/>
          <p:cNvCxnSpPr/>
          <p:nvPr/>
        </p:nvCxnSpPr>
        <p:spPr>
          <a:xfrm>
            <a:off x="9366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7"/>
          <p:cNvCxnSpPr/>
          <p:nvPr/>
        </p:nvCxnSpPr>
        <p:spPr>
          <a:xfrm>
            <a:off x="1919850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7"/>
          <p:cNvCxnSpPr/>
          <p:nvPr/>
        </p:nvCxnSpPr>
        <p:spPr>
          <a:xfrm>
            <a:off x="292497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47"/>
          <p:cNvCxnSpPr/>
          <p:nvPr/>
        </p:nvCxnSpPr>
        <p:spPr>
          <a:xfrm>
            <a:off x="3929125" y="4205050"/>
            <a:ext cx="0" cy="123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47"/>
          <p:cNvSpPr txBox="1"/>
          <p:nvPr/>
        </p:nvSpPr>
        <p:spPr>
          <a:xfrm>
            <a:off x="3663600" y="42586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7" name="Google Shape;597;p47"/>
          <p:cNvCxnSpPr/>
          <p:nvPr/>
        </p:nvCxnSpPr>
        <p:spPr>
          <a:xfrm rot="10800000">
            <a:off x="844825" y="37407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47"/>
          <p:cNvCxnSpPr/>
          <p:nvPr/>
        </p:nvCxnSpPr>
        <p:spPr>
          <a:xfrm rot="10800000">
            <a:off x="844825" y="304525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47"/>
          <p:cNvCxnSpPr/>
          <p:nvPr/>
        </p:nvCxnSpPr>
        <p:spPr>
          <a:xfrm rot="10800000">
            <a:off x="844825" y="2495100"/>
            <a:ext cx="183600" cy="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47"/>
          <p:cNvSpPr txBox="1"/>
          <p:nvPr/>
        </p:nvSpPr>
        <p:spPr>
          <a:xfrm>
            <a:off x="465975" y="35467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47"/>
          <p:cNvSpPr txBox="1"/>
          <p:nvPr/>
        </p:nvSpPr>
        <p:spPr>
          <a:xfrm>
            <a:off x="465975" y="2864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47"/>
          <p:cNvSpPr txBox="1"/>
          <p:nvPr/>
        </p:nvSpPr>
        <p:spPr>
          <a:xfrm>
            <a:off x="465975" y="2292175"/>
            <a:ext cx="531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47"/>
          <p:cNvCxnSpPr>
            <a:stCxn id="588" idx="2"/>
            <a:endCxn id="604" idx="0"/>
          </p:cNvCxnSpPr>
          <p:nvPr/>
        </p:nvCxnSpPr>
        <p:spPr>
          <a:xfrm flipH="1">
            <a:off x="5986975" y="23707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47"/>
          <p:cNvSpPr/>
          <p:nvPr/>
        </p:nvSpPr>
        <p:spPr>
          <a:xfrm>
            <a:off x="5541925" y="28782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5" name="Google Shape;605;p47"/>
          <p:cNvCxnSpPr>
            <a:stCxn id="588" idx="2"/>
            <a:endCxn id="606" idx="0"/>
          </p:cNvCxnSpPr>
          <p:nvPr/>
        </p:nvCxnSpPr>
        <p:spPr>
          <a:xfrm>
            <a:off x="7007875" y="23707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47"/>
          <p:cNvSpPr/>
          <p:nvPr/>
        </p:nvSpPr>
        <p:spPr>
          <a:xfrm>
            <a:off x="7328888" y="28782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47"/>
          <p:cNvCxnSpPr>
            <a:stCxn id="606" idx="2"/>
            <a:endCxn id="608" idx="0"/>
          </p:cNvCxnSpPr>
          <p:nvPr/>
        </p:nvCxnSpPr>
        <p:spPr>
          <a:xfrm>
            <a:off x="7773938" y="34509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7"/>
          <p:cNvSpPr/>
          <p:nvPr/>
        </p:nvSpPr>
        <p:spPr>
          <a:xfrm>
            <a:off x="6622650" y="38891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47"/>
          <p:cNvSpPr/>
          <p:nvPr/>
        </p:nvSpPr>
        <p:spPr>
          <a:xfrm>
            <a:off x="7928875" y="38891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47"/>
          <p:cNvCxnSpPr>
            <a:stCxn id="606" idx="2"/>
            <a:endCxn id="609" idx="0"/>
          </p:cNvCxnSpPr>
          <p:nvPr/>
        </p:nvCxnSpPr>
        <p:spPr>
          <a:xfrm flipH="1">
            <a:off x="7085138" y="34509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7"/>
          <p:cNvCxnSpPr/>
          <p:nvPr/>
        </p:nvCxnSpPr>
        <p:spPr>
          <a:xfrm>
            <a:off x="925900" y="3400500"/>
            <a:ext cx="9867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7"/>
          <p:cNvCxnSpPr/>
          <p:nvPr/>
        </p:nvCxnSpPr>
        <p:spPr>
          <a:xfrm>
            <a:off x="1916500" y="2943300"/>
            <a:ext cx="1009800" cy="15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7"/>
          <p:cNvCxnSpPr/>
          <p:nvPr/>
        </p:nvCxnSpPr>
        <p:spPr>
          <a:xfrm>
            <a:off x="2907100" y="3400500"/>
            <a:ext cx="9867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7"/>
          <p:cNvCxnSpPr/>
          <p:nvPr/>
        </p:nvCxnSpPr>
        <p:spPr>
          <a:xfrm rot="10800000">
            <a:off x="1919850" y="2931325"/>
            <a:ext cx="0" cy="4665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47"/>
          <p:cNvCxnSpPr/>
          <p:nvPr/>
        </p:nvCxnSpPr>
        <p:spPr>
          <a:xfrm rot="10800000">
            <a:off x="2924475" y="2931325"/>
            <a:ext cx="0" cy="4665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47"/>
          <p:cNvSpPr txBox="1"/>
          <p:nvPr/>
        </p:nvSpPr>
        <p:spPr>
          <a:xfrm>
            <a:off x="8270725" y="35346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617" name="Google Shape;617;p47"/>
          <p:cNvSpPr txBox="1"/>
          <p:nvPr/>
        </p:nvSpPr>
        <p:spPr>
          <a:xfrm>
            <a:off x="6163425" y="23583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618" name="Google Shape;618;p47"/>
          <p:cNvSpPr txBox="1"/>
          <p:nvPr/>
        </p:nvSpPr>
        <p:spPr>
          <a:xfrm>
            <a:off x="7481875" y="23583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619" name="Google Shape;619;p47"/>
          <p:cNvSpPr txBox="1"/>
          <p:nvPr/>
        </p:nvSpPr>
        <p:spPr>
          <a:xfrm>
            <a:off x="7007875" y="34960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simple regression tree: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4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4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8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Google Shape;629;p48"/>
          <p:cNvCxnSpPr>
            <a:stCxn id="628" idx="2"/>
            <a:endCxn id="630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48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1" name="Google Shape;631;p48"/>
          <p:cNvCxnSpPr>
            <a:stCxn id="628" idx="2"/>
            <a:endCxn id="632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48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Google Shape;633;p48"/>
          <p:cNvCxnSpPr>
            <a:stCxn id="632" idx="2"/>
            <a:endCxn id="634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48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48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6" name="Google Shape;636;p48"/>
          <p:cNvCxnSpPr>
            <a:stCxn id="632" idx="2"/>
            <a:endCxn id="635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48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638" name="Google Shape;638;p48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639" name="Google Shape;639;p48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640" name="Google Shape;640;p48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4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4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9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0" name="Google Shape;650;p49"/>
          <p:cNvCxnSpPr>
            <a:stCxn id="649" idx="2"/>
            <a:endCxn id="651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49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2" name="Google Shape;652;p49"/>
          <p:cNvCxnSpPr>
            <a:stCxn id="649" idx="2"/>
            <a:endCxn id="653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49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4" name="Google Shape;654;p49"/>
          <p:cNvCxnSpPr>
            <a:stCxn id="653" idx="2"/>
            <a:endCxn id="655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49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49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7" name="Google Shape;657;p49"/>
          <p:cNvCxnSpPr>
            <a:stCxn id="653" idx="2"/>
            <a:endCxn id="656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49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659" name="Google Shape;659;p49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660" name="Google Shape;660;p49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661" name="Google Shape;661;p49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7" name="Google Shape;667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8" name="Google Shape;668;p5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9" name="Google Shape;669;p5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0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1" name="Google Shape;671;p50"/>
          <p:cNvCxnSpPr>
            <a:stCxn id="670" idx="2"/>
            <a:endCxn id="672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50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3" name="Google Shape;673;p50"/>
          <p:cNvCxnSpPr>
            <a:stCxn id="670" idx="2"/>
            <a:endCxn id="674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50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5" name="Google Shape;675;p50"/>
          <p:cNvCxnSpPr>
            <a:stCxn id="674" idx="2"/>
            <a:endCxn id="676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50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50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8" name="Google Shape;678;p50"/>
          <p:cNvCxnSpPr>
            <a:stCxn id="674" idx="2"/>
            <a:endCxn id="677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50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680" name="Google Shape;680;p50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681" name="Google Shape;681;p50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682" name="Google Shape;682;p50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9" name="Google Shape;689;p5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0" name="Google Shape;690;p5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1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2" name="Google Shape;692;p51"/>
          <p:cNvCxnSpPr>
            <a:stCxn id="691" idx="2"/>
            <a:endCxn id="693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51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4" name="Google Shape;694;p51"/>
          <p:cNvCxnSpPr>
            <a:stCxn id="691" idx="2"/>
            <a:endCxn id="695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51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6" name="Google Shape;696;p51"/>
          <p:cNvCxnSpPr>
            <a:stCxn id="695" idx="2"/>
            <a:endCxn id="697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51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51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9" name="Google Shape;699;p51"/>
          <p:cNvCxnSpPr>
            <a:stCxn id="695" idx="2"/>
            <a:endCxn id="698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51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701" name="Google Shape;701;p51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702" name="Google Shape;702;p51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703" name="Google Shape;703;p51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Related Reading in ISLR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Chapter 8 covers tree-based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5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5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52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3" name="Google Shape;713;p52"/>
          <p:cNvCxnSpPr>
            <a:stCxn id="712" idx="2"/>
            <a:endCxn id="714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4" name="Google Shape;714;p52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5" name="Google Shape;715;p52"/>
          <p:cNvCxnSpPr>
            <a:stCxn id="712" idx="2"/>
            <a:endCxn id="716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52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7" name="Google Shape;717;p52"/>
          <p:cNvCxnSpPr>
            <a:stCxn id="716" idx="2"/>
            <a:endCxn id="718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52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52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0" name="Google Shape;720;p52"/>
          <p:cNvCxnSpPr>
            <a:stCxn id="716" idx="2"/>
            <a:endCxn id="719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52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722" name="Google Shape;722;p52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723" name="Google Shape;723;p52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724" name="Google Shape;724;p52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Root Node: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5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5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53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53"/>
          <p:cNvCxnSpPr>
            <a:stCxn id="733" idx="2"/>
            <a:endCxn id="735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53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6" name="Google Shape;736;p53"/>
          <p:cNvCxnSpPr>
            <a:stCxn id="733" idx="2"/>
            <a:endCxn id="737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53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8" name="Google Shape;738;p53"/>
          <p:cNvCxnSpPr>
            <a:stCxn id="737" idx="2"/>
            <a:endCxn id="739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53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53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1" name="Google Shape;741;p53"/>
          <p:cNvCxnSpPr>
            <a:stCxn id="737" idx="2"/>
            <a:endCxn id="740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53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743" name="Google Shape;743;p53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744" name="Google Shape;744;p53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745" name="Google Shape;745;p53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Leaf (Terminal) Nodes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2" name="Google Shape;752;p5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3" name="Google Shape;753;p5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4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5" name="Google Shape;755;p54"/>
          <p:cNvCxnSpPr>
            <a:stCxn id="754" idx="2"/>
            <a:endCxn id="756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54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7" name="Google Shape;757;p54"/>
          <p:cNvCxnSpPr>
            <a:stCxn id="754" idx="2"/>
            <a:endCxn id="758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54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9" name="Google Shape;759;p54"/>
          <p:cNvCxnSpPr>
            <a:stCxn id="758" idx="2"/>
            <a:endCxn id="760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54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54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54"/>
          <p:cNvCxnSpPr>
            <a:stCxn id="758" idx="2"/>
            <a:endCxn id="761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54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764" name="Google Shape;764;p54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765" name="Google Shape;765;p54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766" name="Google Shape;766;p54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 and Children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3" name="Google Shape;773;p5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4" name="Google Shape;774;p5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55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6" name="Google Shape;776;p55"/>
          <p:cNvCxnSpPr>
            <a:stCxn id="775" idx="2"/>
            <a:endCxn id="777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55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55"/>
          <p:cNvCxnSpPr>
            <a:stCxn id="775" idx="2"/>
            <a:endCxn id="779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55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0" name="Google Shape;780;p55"/>
          <p:cNvCxnSpPr>
            <a:stCxn id="779" idx="2"/>
            <a:endCxn id="781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55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55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3" name="Google Shape;783;p55"/>
          <p:cNvCxnSpPr>
            <a:stCxn id="779" idx="2"/>
            <a:endCxn id="782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55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785" name="Google Shape;785;p55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786" name="Google Shape;786;p55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787" name="Google Shape;787;p55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 and Children Nodes: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5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5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56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7" name="Google Shape;797;p56"/>
          <p:cNvCxnSpPr>
            <a:stCxn id="796" idx="2"/>
            <a:endCxn id="798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8" name="Google Shape;798;p56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9" name="Google Shape;799;p56"/>
          <p:cNvCxnSpPr>
            <a:stCxn id="796" idx="2"/>
            <a:endCxn id="800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56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1" name="Google Shape;801;p56"/>
          <p:cNvCxnSpPr>
            <a:stCxn id="800" idx="2"/>
            <a:endCxn id="802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3" name="Google Shape;803;p56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6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4" name="Google Shape;804;p56"/>
          <p:cNvCxnSpPr>
            <a:stCxn id="800" idx="2"/>
            <a:endCxn id="803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56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806" name="Google Shape;806;p56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807" name="Google Shape;807;p56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808" name="Google Shape;808;p56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 and Children Nodes: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5" name="Google Shape;815;p5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6" name="Google Shape;816;p5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57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8" name="Google Shape;818;p57"/>
          <p:cNvCxnSpPr>
            <a:stCxn id="817" idx="2"/>
            <a:endCxn id="819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57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0" name="Google Shape;820;p57"/>
          <p:cNvCxnSpPr>
            <a:stCxn id="817" idx="2"/>
            <a:endCxn id="821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57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2" name="Google Shape;822;p57"/>
          <p:cNvCxnSpPr>
            <a:stCxn id="821" idx="2"/>
            <a:endCxn id="823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4" name="Google Shape;824;p57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3" name="Google Shape;823;p57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5" name="Google Shape;825;p57"/>
          <p:cNvCxnSpPr>
            <a:stCxn id="821" idx="2"/>
            <a:endCxn id="824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" name="Google Shape;826;p57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827" name="Google Shape;827;p57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828" name="Google Shape;828;p57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829" name="Google Shape;829;p57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Tree Branches (Sub Trees)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6" name="Google Shape;836;p5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7" name="Google Shape;837;p5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58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9" name="Google Shape;839;p58"/>
          <p:cNvCxnSpPr>
            <a:stCxn id="838" idx="2"/>
            <a:endCxn id="840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58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1" name="Google Shape;841;p58"/>
          <p:cNvCxnSpPr>
            <a:stCxn id="838" idx="2"/>
            <a:endCxn id="842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58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3" name="Google Shape;843;p58"/>
          <p:cNvCxnSpPr>
            <a:stCxn id="842" idx="2"/>
            <a:endCxn id="844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8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58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58"/>
          <p:cNvCxnSpPr>
            <a:stCxn id="842" idx="2"/>
            <a:endCxn id="845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58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848" name="Google Shape;848;p58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849" name="Google Shape;849;p58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850" name="Google Shape;850;p58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Tree Branches (Sub Trees):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7" name="Google Shape;857;p5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8" name="Google Shape;858;p5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59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0" name="Google Shape;860;p59"/>
          <p:cNvCxnSpPr>
            <a:stCxn id="859" idx="2"/>
            <a:endCxn id="861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59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2" name="Google Shape;862;p59"/>
          <p:cNvCxnSpPr>
            <a:stCxn id="859" idx="2"/>
            <a:endCxn id="863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59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4" name="Google Shape;864;p59"/>
          <p:cNvCxnSpPr>
            <a:stCxn id="863" idx="2"/>
            <a:endCxn id="865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59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59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7" name="Google Shape;867;p59"/>
          <p:cNvCxnSpPr>
            <a:stCxn id="863" idx="2"/>
            <a:endCxn id="866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59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869" name="Google Shape;869;p59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870" name="Google Shape;870;p59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871" name="Google Shape;871;p59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Pruning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6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6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60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1" name="Google Shape;881;p60"/>
          <p:cNvCxnSpPr>
            <a:stCxn id="880" idx="2"/>
            <a:endCxn id="882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60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3" name="Google Shape;883;p60"/>
          <p:cNvCxnSpPr>
            <a:stCxn id="880" idx="2"/>
            <a:endCxn id="884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60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5" name="Google Shape;885;p60"/>
          <p:cNvCxnSpPr>
            <a:stCxn id="884" idx="2"/>
            <a:endCxn id="886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60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60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8" name="Google Shape;888;p60"/>
          <p:cNvCxnSpPr>
            <a:stCxn id="884" idx="2"/>
            <a:endCxn id="887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60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890" name="Google Shape;890;p60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891" name="Google Shape;891;p60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892" name="Google Shape;892;p60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61"/>
          <p:cNvPicPr preferRelativeResize="0"/>
          <p:nvPr/>
        </p:nvPicPr>
        <p:blipFill/>
        <p:spPr>
          <a:xfrm rot="-5400000">
            <a:off x="5659294" y="2826106"/>
            <a:ext cx="1291625" cy="12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1"/>
          <p:cNvSpPr txBox="1"/>
          <p:nvPr>
            <p:ph idx="1" type="body"/>
          </p:nvPr>
        </p:nvSpPr>
        <p:spPr>
          <a:xfrm>
            <a:off x="311700" y="1152475"/>
            <a:ext cx="86841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Pruning: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0" name="Google Shape;900;p6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1" name="Google Shape;901;p6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61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3" name="Google Shape;903;p61"/>
          <p:cNvCxnSpPr>
            <a:stCxn id="902" idx="2"/>
            <a:endCxn id="904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61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5" name="Google Shape;905;p61"/>
          <p:cNvCxnSpPr>
            <a:stCxn id="902" idx="2"/>
            <a:endCxn id="906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1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7" name="Google Shape;907;p61"/>
          <p:cNvCxnSpPr>
            <a:stCxn id="906" idx="2"/>
            <a:endCxn id="908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09" name="Google Shape;909;p61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1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61"/>
          <p:cNvCxnSpPr>
            <a:stCxn id="906" idx="2"/>
            <a:endCxn id="909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61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912" name="Google Shape;912;p61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913" name="Google Shape;913;p61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914" name="Google Shape;914;p61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62"/>
          <p:cNvSpPr txBox="1"/>
          <p:nvPr>
            <p:ph idx="1" type="body"/>
          </p:nvPr>
        </p:nvSpPr>
        <p:spPr>
          <a:xfrm>
            <a:off x="311700" y="1152475"/>
            <a:ext cx="86841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Pruning: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1" name="Google Shape;921;p6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2" name="Google Shape;922;p6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62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4" name="Google Shape;924;p62"/>
          <p:cNvCxnSpPr>
            <a:stCxn id="923" idx="2"/>
            <a:endCxn id="925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62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6" name="Google Shape;926;p62"/>
          <p:cNvCxnSpPr>
            <a:stCxn id="923" idx="2"/>
            <a:endCxn id="927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62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Y=1.9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62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929" name="Google Shape;929;p62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930" name="Google Shape;930;p62"/>
          <p:cNvPicPr preferRelativeResize="0"/>
          <p:nvPr/>
        </p:nvPicPr>
        <p:blipFill/>
        <p:spPr>
          <a:xfrm rot="-5400000">
            <a:off x="5659294" y="2826106"/>
            <a:ext cx="1291625" cy="12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6" name="Google Shape;936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move on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tree!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7" name="Google Shape;937;p6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8" name="Google Shape;938;p6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63"/>
          <p:cNvSpPr/>
          <p:nvPr/>
        </p:nvSpPr>
        <p:spPr>
          <a:xfrm>
            <a:off x="3895825" y="20266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63"/>
          <p:cNvCxnSpPr>
            <a:stCxn id="939" idx="2"/>
            <a:endCxn id="941" idx="0"/>
          </p:cNvCxnSpPr>
          <p:nvPr/>
        </p:nvCxnSpPr>
        <p:spPr>
          <a:xfrm flipH="1">
            <a:off x="3319975" y="2599350"/>
            <a:ext cx="10209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63"/>
          <p:cNvSpPr/>
          <p:nvPr/>
        </p:nvSpPr>
        <p:spPr>
          <a:xfrm>
            <a:off x="2874925" y="3106825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63"/>
          <p:cNvCxnSpPr>
            <a:stCxn id="939" idx="2"/>
            <a:endCxn id="943" idx="0"/>
          </p:cNvCxnSpPr>
          <p:nvPr/>
        </p:nvCxnSpPr>
        <p:spPr>
          <a:xfrm>
            <a:off x="4340875" y="2599350"/>
            <a:ext cx="766200" cy="50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63"/>
          <p:cNvSpPr/>
          <p:nvPr/>
        </p:nvSpPr>
        <p:spPr>
          <a:xfrm>
            <a:off x="4661888" y="3106813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 ≤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4" name="Google Shape;944;p63"/>
          <p:cNvCxnSpPr>
            <a:stCxn id="943" idx="2"/>
            <a:endCxn id="945" idx="0"/>
          </p:cNvCxnSpPr>
          <p:nvPr/>
        </p:nvCxnSpPr>
        <p:spPr>
          <a:xfrm>
            <a:off x="5106938" y="3679513"/>
            <a:ext cx="6174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" name="Google Shape;946;p63"/>
          <p:cNvSpPr/>
          <p:nvPr/>
        </p:nvSpPr>
        <p:spPr>
          <a:xfrm>
            <a:off x="3955650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Y=2.2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63"/>
          <p:cNvSpPr/>
          <p:nvPr/>
        </p:nvSpPr>
        <p:spPr>
          <a:xfrm>
            <a:off x="5261875" y="4117725"/>
            <a:ext cx="9249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Y=1.5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7" name="Google Shape;947;p63"/>
          <p:cNvCxnSpPr>
            <a:stCxn id="943" idx="2"/>
            <a:endCxn id="946" idx="0"/>
          </p:cNvCxnSpPr>
          <p:nvPr/>
        </p:nvCxnSpPr>
        <p:spPr>
          <a:xfrm flipH="1">
            <a:off x="4418138" y="3679513"/>
            <a:ext cx="6888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63"/>
          <p:cNvSpPr txBox="1"/>
          <p:nvPr/>
        </p:nvSpPr>
        <p:spPr>
          <a:xfrm>
            <a:off x="5603725" y="376320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949" name="Google Shape;949;p63"/>
          <p:cNvSpPr txBox="1"/>
          <p:nvPr/>
        </p:nvSpPr>
        <p:spPr>
          <a:xfrm>
            <a:off x="349642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950" name="Google Shape;950;p63"/>
          <p:cNvSpPr txBox="1"/>
          <p:nvPr/>
        </p:nvSpPr>
        <p:spPr>
          <a:xfrm>
            <a:off x="4814875" y="25869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951" name="Google Shape;951;p63"/>
          <p:cNvSpPr txBox="1"/>
          <p:nvPr/>
        </p:nvSpPr>
        <p:spPr>
          <a:xfrm>
            <a:off x="4340875" y="3724650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Intuition: Gini Impurity</a:t>
            </a:r>
            <a:endParaRPr/>
          </a:p>
        </p:txBody>
      </p:sp>
      <p:pic>
        <p:nvPicPr>
          <p:cNvPr descr="watermark.jpg" id="958" name="Google Shape;958;p6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9" name="Google Shape;959;p6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5" name="Google Shape;96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explore how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splitting criterion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used in constructing decision trees, let’s explore the most common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measurement for decision trees,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6" name="Google Shape;966;p6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7" name="Google Shape;967;p6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 impurity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mathematical measurement of how “pure” the information in a data set 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regards to classification, we can think of this as a measurement of class uniformity.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this relates to the simplest case of two classes...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6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6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Classification: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set of classes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given dataset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baseline="-25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2" name="Google Shape;982;p6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3" name="Google Shape;983;p6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7"/>
          <p:cNvPicPr preferRelativeResize="0"/>
          <p:nvPr/>
        </p:nvPicPr>
        <p:blipFill/>
        <p:spPr>
          <a:xfrm>
            <a:off x="4264049" y="2850474"/>
            <a:ext cx="4056076" cy="12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Classification: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set of classes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given dataset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probability of class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6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6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68"/>
          <p:cNvPicPr preferRelativeResize="0"/>
          <p:nvPr/>
        </p:nvPicPr>
        <p:blipFill/>
        <p:spPr>
          <a:xfrm>
            <a:off x="4264049" y="2850474"/>
            <a:ext cx="4056076" cy="12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68"/>
          <p:cNvPicPr preferRelativeResize="0"/>
          <p:nvPr/>
        </p:nvPicPr>
        <p:blipFill/>
        <p:spPr>
          <a:xfrm>
            <a:off x="378800" y="2798299"/>
            <a:ext cx="3545518" cy="12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69"/>
          <p:cNvPicPr preferRelativeResize="0"/>
          <p:nvPr/>
        </p:nvPicPr>
        <p:blipFill/>
        <p:spPr>
          <a:xfrm>
            <a:off x="3189725" y="1694000"/>
            <a:ext cx="2619250" cy="7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69"/>
          <p:cNvPicPr preferRelativeResize="0"/>
          <p:nvPr/>
        </p:nvPicPr>
        <p:blipFill/>
        <p:spPr>
          <a:xfrm>
            <a:off x="2064849" y="2340099"/>
            <a:ext cx="5014300" cy="26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Classification: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6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6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" name="Google Shape;1009;p70"/>
          <p:cNvPicPr preferRelativeResize="0"/>
          <p:nvPr/>
        </p:nvPicPr>
        <p:blipFill/>
        <p:spPr>
          <a:xfrm>
            <a:off x="3189725" y="1694000"/>
            <a:ext cx="2619250" cy="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Classification: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2" name="Google Shape;1012;p7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3" name="Google Shape;1013;p7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70"/>
          <p:cNvSpPr/>
          <p:nvPr/>
        </p:nvSpPr>
        <p:spPr>
          <a:xfrm>
            <a:off x="3122400" y="2762200"/>
            <a:ext cx="2899200" cy="166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5" name="Google Shape;1015;p70"/>
          <p:cNvCxnSpPr>
            <a:stCxn id="1014" idx="2"/>
          </p:cNvCxnSpPr>
          <p:nvPr/>
        </p:nvCxnSpPr>
        <p:spPr>
          <a:xfrm flipH="1">
            <a:off x="3363900" y="4425700"/>
            <a:ext cx="1208100" cy="51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70"/>
          <p:cNvCxnSpPr>
            <a:stCxn id="1014" idx="2"/>
          </p:cNvCxnSpPr>
          <p:nvPr/>
        </p:nvCxnSpPr>
        <p:spPr>
          <a:xfrm>
            <a:off x="4572000" y="4425700"/>
            <a:ext cx="11526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" name="Google Shape;1021;p71"/>
          <p:cNvPicPr preferRelativeResize="0"/>
          <p:nvPr/>
        </p:nvPicPr>
        <p:blipFill/>
        <p:spPr>
          <a:xfrm>
            <a:off x="3189725" y="1694000"/>
            <a:ext cx="2619250" cy="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3" name="Google Shape;102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Classification: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4" name="Google Shape;1024;p7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5" name="Google Shape;1025;p7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71"/>
          <p:cNvSpPr/>
          <p:nvPr/>
        </p:nvSpPr>
        <p:spPr>
          <a:xfrm>
            <a:off x="3122400" y="2762200"/>
            <a:ext cx="2899200" cy="166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7" name="Google Shape;1027;p71"/>
          <p:cNvCxnSpPr>
            <a:stCxn id="1026" idx="2"/>
          </p:cNvCxnSpPr>
          <p:nvPr/>
        </p:nvCxnSpPr>
        <p:spPr>
          <a:xfrm flipH="1">
            <a:off x="3363900" y="4425700"/>
            <a:ext cx="1208100" cy="51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71"/>
          <p:cNvCxnSpPr>
            <a:stCxn id="1026" idx="2"/>
          </p:cNvCxnSpPr>
          <p:nvPr/>
        </p:nvCxnSpPr>
        <p:spPr>
          <a:xfrm>
            <a:off x="4572000" y="4425700"/>
            <a:ext cx="11526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29" name="Google Shape;1029;p71"/>
          <p:cNvSpPr/>
          <p:nvPr/>
        </p:nvSpPr>
        <p:spPr>
          <a:xfrm>
            <a:off x="3852075" y="2915800"/>
            <a:ext cx="496500" cy="496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71"/>
          <p:cNvSpPr/>
          <p:nvPr/>
        </p:nvSpPr>
        <p:spPr>
          <a:xfrm>
            <a:off x="3852075" y="3659178"/>
            <a:ext cx="496500" cy="496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71"/>
          <p:cNvSpPr/>
          <p:nvPr/>
        </p:nvSpPr>
        <p:spPr>
          <a:xfrm>
            <a:off x="4765275" y="2915788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71"/>
          <p:cNvSpPr/>
          <p:nvPr/>
        </p:nvSpPr>
        <p:spPr>
          <a:xfrm>
            <a:off x="4765275" y="3659165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Intuition: History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Google Shape;1037;p72"/>
          <p:cNvPicPr preferRelativeResize="0"/>
          <p:nvPr/>
        </p:nvPicPr>
        <p:blipFill/>
        <p:spPr>
          <a:xfrm>
            <a:off x="3189725" y="1694000"/>
            <a:ext cx="2619250" cy="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9" name="Google Shape;1039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Classification: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0" name="Google Shape;1040;p7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1" name="Google Shape;1041;p7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72"/>
          <p:cNvSpPr/>
          <p:nvPr/>
        </p:nvSpPr>
        <p:spPr>
          <a:xfrm>
            <a:off x="3122400" y="2762200"/>
            <a:ext cx="2899200" cy="166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72"/>
          <p:cNvCxnSpPr>
            <a:stCxn id="1042" idx="2"/>
          </p:cNvCxnSpPr>
          <p:nvPr/>
        </p:nvCxnSpPr>
        <p:spPr>
          <a:xfrm flipH="1">
            <a:off x="3363900" y="4425700"/>
            <a:ext cx="1208100" cy="51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2"/>
          <p:cNvCxnSpPr>
            <a:stCxn id="1042" idx="2"/>
          </p:cNvCxnSpPr>
          <p:nvPr/>
        </p:nvCxnSpPr>
        <p:spPr>
          <a:xfrm>
            <a:off x="4572000" y="4425700"/>
            <a:ext cx="11526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2"/>
          <p:cNvSpPr/>
          <p:nvPr/>
        </p:nvSpPr>
        <p:spPr>
          <a:xfrm>
            <a:off x="3852075" y="2915800"/>
            <a:ext cx="496500" cy="496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2"/>
          <p:cNvSpPr/>
          <p:nvPr/>
        </p:nvSpPr>
        <p:spPr>
          <a:xfrm>
            <a:off x="3852075" y="3659178"/>
            <a:ext cx="496500" cy="496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72"/>
          <p:cNvSpPr/>
          <p:nvPr/>
        </p:nvSpPr>
        <p:spPr>
          <a:xfrm>
            <a:off x="4765275" y="2915788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72"/>
          <p:cNvSpPr/>
          <p:nvPr/>
        </p:nvSpPr>
        <p:spPr>
          <a:xfrm>
            <a:off x="4765275" y="3659165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2"/>
          <p:cNvSpPr/>
          <p:nvPr/>
        </p:nvSpPr>
        <p:spPr>
          <a:xfrm>
            <a:off x="6521900" y="22288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Red        (2/4)(1 - 2/4) = 0.25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73"/>
          <p:cNvPicPr preferRelativeResize="0"/>
          <p:nvPr/>
        </p:nvPicPr>
        <p:blipFill/>
        <p:spPr>
          <a:xfrm>
            <a:off x="3189725" y="1694000"/>
            <a:ext cx="2619250" cy="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Classification: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7" name="Google Shape;1057;p7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8" name="Google Shape;1058;p7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73"/>
          <p:cNvSpPr/>
          <p:nvPr/>
        </p:nvSpPr>
        <p:spPr>
          <a:xfrm>
            <a:off x="3122400" y="2762200"/>
            <a:ext cx="2899200" cy="166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0" name="Google Shape;1060;p73"/>
          <p:cNvCxnSpPr>
            <a:stCxn id="1059" idx="2"/>
          </p:cNvCxnSpPr>
          <p:nvPr/>
        </p:nvCxnSpPr>
        <p:spPr>
          <a:xfrm flipH="1">
            <a:off x="3363900" y="4425700"/>
            <a:ext cx="1208100" cy="51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61" name="Google Shape;1061;p73"/>
          <p:cNvCxnSpPr>
            <a:stCxn id="1059" idx="2"/>
          </p:cNvCxnSpPr>
          <p:nvPr/>
        </p:nvCxnSpPr>
        <p:spPr>
          <a:xfrm>
            <a:off x="4572000" y="4425700"/>
            <a:ext cx="11526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62" name="Google Shape;1062;p73"/>
          <p:cNvSpPr/>
          <p:nvPr/>
        </p:nvSpPr>
        <p:spPr>
          <a:xfrm>
            <a:off x="3852075" y="2915800"/>
            <a:ext cx="496500" cy="496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73"/>
          <p:cNvSpPr/>
          <p:nvPr/>
        </p:nvSpPr>
        <p:spPr>
          <a:xfrm>
            <a:off x="3852075" y="3659178"/>
            <a:ext cx="496500" cy="496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73"/>
          <p:cNvSpPr/>
          <p:nvPr/>
        </p:nvSpPr>
        <p:spPr>
          <a:xfrm>
            <a:off x="4765275" y="2915788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3"/>
          <p:cNvSpPr/>
          <p:nvPr/>
        </p:nvSpPr>
        <p:spPr>
          <a:xfrm>
            <a:off x="4765275" y="3659165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73"/>
          <p:cNvSpPr/>
          <p:nvPr/>
        </p:nvSpPr>
        <p:spPr>
          <a:xfrm>
            <a:off x="6521900" y="2228850"/>
            <a:ext cx="2376300" cy="64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Red        (½)(1-½) = 0.5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3"/>
          <p:cNvSpPr/>
          <p:nvPr/>
        </p:nvSpPr>
        <p:spPr>
          <a:xfrm>
            <a:off x="6521900" y="22288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Red        (2/4)(1 - 2/4) = 0.25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8" name="Google Shape;1068;p73"/>
          <p:cNvSpPr/>
          <p:nvPr/>
        </p:nvSpPr>
        <p:spPr>
          <a:xfrm>
            <a:off x="6521900" y="32194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Blue        (2/4)(1 - 2/4) = 0.25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74"/>
          <p:cNvPicPr preferRelativeResize="0"/>
          <p:nvPr/>
        </p:nvPicPr>
        <p:blipFill/>
        <p:spPr>
          <a:xfrm>
            <a:off x="3189725" y="1694000"/>
            <a:ext cx="2619250" cy="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Classification: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6" name="Google Shape;1076;p7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7" name="Google Shape;1077;p7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74"/>
          <p:cNvSpPr/>
          <p:nvPr/>
        </p:nvSpPr>
        <p:spPr>
          <a:xfrm>
            <a:off x="3122400" y="2762200"/>
            <a:ext cx="2899200" cy="166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9" name="Google Shape;1079;p74"/>
          <p:cNvCxnSpPr>
            <a:stCxn id="1078" idx="2"/>
          </p:cNvCxnSpPr>
          <p:nvPr/>
        </p:nvCxnSpPr>
        <p:spPr>
          <a:xfrm flipH="1">
            <a:off x="3363900" y="4425700"/>
            <a:ext cx="1208100" cy="51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p74"/>
          <p:cNvCxnSpPr>
            <a:stCxn id="1078" idx="2"/>
          </p:cNvCxnSpPr>
          <p:nvPr/>
        </p:nvCxnSpPr>
        <p:spPr>
          <a:xfrm>
            <a:off x="4572000" y="4425700"/>
            <a:ext cx="11526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81" name="Google Shape;1081;p74"/>
          <p:cNvSpPr/>
          <p:nvPr/>
        </p:nvSpPr>
        <p:spPr>
          <a:xfrm>
            <a:off x="3852075" y="2915800"/>
            <a:ext cx="496500" cy="496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74"/>
          <p:cNvSpPr/>
          <p:nvPr/>
        </p:nvSpPr>
        <p:spPr>
          <a:xfrm>
            <a:off x="3852075" y="3659178"/>
            <a:ext cx="496500" cy="496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74"/>
          <p:cNvSpPr/>
          <p:nvPr/>
        </p:nvSpPr>
        <p:spPr>
          <a:xfrm>
            <a:off x="4765275" y="2915788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74"/>
          <p:cNvSpPr/>
          <p:nvPr/>
        </p:nvSpPr>
        <p:spPr>
          <a:xfrm>
            <a:off x="4765275" y="3659165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74"/>
          <p:cNvSpPr/>
          <p:nvPr/>
        </p:nvSpPr>
        <p:spPr>
          <a:xfrm>
            <a:off x="6521900" y="2228850"/>
            <a:ext cx="2376300" cy="64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Red        (½)(1-½) = 0.5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6" name="Google Shape;1086;p74"/>
          <p:cNvSpPr/>
          <p:nvPr/>
        </p:nvSpPr>
        <p:spPr>
          <a:xfrm>
            <a:off x="6521900" y="22288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Red        (2/4)(1 - 2/4) = 0.25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7" name="Google Shape;1087;p74"/>
          <p:cNvSpPr/>
          <p:nvPr/>
        </p:nvSpPr>
        <p:spPr>
          <a:xfrm>
            <a:off x="6521900" y="32194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Blue        (2/4)(1 - 2/4) = 0.25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74"/>
          <p:cNvSpPr/>
          <p:nvPr/>
        </p:nvSpPr>
        <p:spPr>
          <a:xfrm>
            <a:off x="6521900" y="42100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    0.25 + 0.25 = 0.5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74"/>
          <p:cNvSpPr/>
          <p:nvPr/>
        </p:nvSpPr>
        <p:spPr>
          <a:xfrm>
            <a:off x="7586000" y="2915800"/>
            <a:ext cx="248100" cy="221700"/>
          </a:xfrm>
          <a:prstGeom prst="mathPlus">
            <a:avLst>
              <a:gd fmla="val 23520" name="adj1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4"/>
          <p:cNvSpPr/>
          <p:nvPr/>
        </p:nvSpPr>
        <p:spPr>
          <a:xfrm>
            <a:off x="7636100" y="3913050"/>
            <a:ext cx="147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75"/>
          <p:cNvPicPr preferRelativeResize="0"/>
          <p:nvPr/>
        </p:nvPicPr>
        <p:blipFill/>
        <p:spPr>
          <a:xfrm>
            <a:off x="3189725" y="1694000"/>
            <a:ext cx="2619250" cy="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“Maximum” Impurity Possible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8" name="Google Shape;1098;p7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Google Shape;1099;p7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75"/>
          <p:cNvSpPr/>
          <p:nvPr/>
        </p:nvSpPr>
        <p:spPr>
          <a:xfrm>
            <a:off x="3122400" y="2762200"/>
            <a:ext cx="2899200" cy="166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1" name="Google Shape;1101;p75"/>
          <p:cNvCxnSpPr>
            <a:stCxn id="1100" idx="2"/>
          </p:cNvCxnSpPr>
          <p:nvPr/>
        </p:nvCxnSpPr>
        <p:spPr>
          <a:xfrm flipH="1">
            <a:off x="3363900" y="4425700"/>
            <a:ext cx="1208100" cy="51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75"/>
          <p:cNvCxnSpPr>
            <a:stCxn id="1100" idx="2"/>
          </p:cNvCxnSpPr>
          <p:nvPr/>
        </p:nvCxnSpPr>
        <p:spPr>
          <a:xfrm>
            <a:off x="4572000" y="4425700"/>
            <a:ext cx="11526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3" name="Google Shape;1103;p75"/>
          <p:cNvSpPr/>
          <p:nvPr/>
        </p:nvSpPr>
        <p:spPr>
          <a:xfrm>
            <a:off x="3852075" y="2915800"/>
            <a:ext cx="496500" cy="496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75"/>
          <p:cNvSpPr/>
          <p:nvPr/>
        </p:nvSpPr>
        <p:spPr>
          <a:xfrm>
            <a:off x="3852075" y="3659178"/>
            <a:ext cx="496500" cy="496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75"/>
          <p:cNvSpPr/>
          <p:nvPr/>
        </p:nvSpPr>
        <p:spPr>
          <a:xfrm>
            <a:off x="4765275" y="2915788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5"/>
          <p:cNvSpPr/>
          <p:nvPr/>
        </p:nvSpPr>
        <p:spPr>
          <a:xfrm>
            <a:off x="4765275" y="3659165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75"/>
          <p:cNvSpPr/>
          <p:nvPr/>
        </p:nvSpPr>
        <p:spPr>
          <a:xfrm>
            <a:off x="6521900" y="2228850"/>
            <a:ext cx="2376300" cy="64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Red        (½)(1-½) = 0.5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75"/>
          <p:cNvSpPr/>
          <p:nvPr/>
        </p:nvSpPr>
        <p:spPr>
          <a:xfrm>
            <a:off x="6521900" y="22288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Red        (2/4)(1 - 2/4) = 0.25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75"/>
          <p:cNvSpPr/>
          <p:nvPr/>
        </p:nvSpPr>
        <p:spPr>
          <a:xfrm>
            <a:off x="6521900" y="32194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Blue        (2/4)(1 - 2/4) = 0.25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75"/>
          <p:cNvSpPr/>
          <p:nvPr/>
        </p:nvSpPr>
        <p:spPr>
          <a:xfrm>
            <a:off x="6521900" y="42100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Gini Impurity        0.25 + 0.25 = 0.5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75"/>
          <p:cNvSpPr/>
          <p:nvPr/>
        </p:nvSpPr>
        <p:spPr>
          <a:xfrm>
            <a:off x="7586000" y="2915800"/>
            <a:ext cx="248100" cy="221700"/>
          </a:xfrm>
          <a:prstGeom prst="mathPlus">
            <a:avLst>
              <a:gd fmla="val 23520" name="adj1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75"/>
          <p:cNvSpPr/>
          <p:nvPr/>
        </p:nvSpPr>
        <p:spPr>
          <a:xfrm>
            <a:off x="7636100" y="3913050"/>
            <a:ext cx="147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" name="Google Shape;1117;p76"/>
          <p:cNvPicPr preferRelativeResize="0"/>
          <p:nvPr/>
        </p:nvPicPr>
        <p:blipFill/>
        <p:spPr>
          <a:xfrm>
            <a:off x="3189725" y="1694000"/>
            <a:ext cx="2619250" cy="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9" name="Google Shape;1119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is more “pure” (less impurity)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0" name="Google Shape;1120;p7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1" name="Google Shape;1121;p7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76"/>
          <p:cNvSpPr/>
          <p:nvPr/>
        </p:nvSpPr>
        <p:spPr>
          <a:xfrm>
            <a:off x="3122400" y="2762200"/>
            <a:ext cx="2899200" cy="166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3" name="Google Shape;1123;p76"/>
          <p:cNvCxnSpPr>
            <a:stCxn id="1122" idx="2"/>
          </p:cNvCxnSpPr>
          <p:nvPr/>
        </p:nvCxnSpPr>
        <p:spPr>
          <a:xfrm flipH="1">
            <a:off x="3363900" y="4425700"/>
            <a:ext cx="1208100" cy="51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76"/>
          <p:cNvCxnSpPr>
            <a:stCxn id="1122" idx="2"/>
          </p:cNvCxnSpPr>
          <p:nvPr/>
        </p:nvCxnSpPr>
        <p:spPr>
          <a:xfrm>
            <a:off x="4572000" y="4425700"/>
            <a:ext cx="11526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5" name="Google Shape;1125;p76"/>
          <p:cNvSpPr/>
          <p:nvPr/>
        </p:nvSpPr>
        <p:spPr>
          <a:xfrm>
            <a:off x="3852075" y="2915800"/>
            <a:ext cx="496500" cy="496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76"/>
          <p:cNvSpPr/>
          <p:nvPr/>
        </p:nvSpPr>
        <p:spPr>
          <a:xfrm>
            <a:off x="3852075" y="3659178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76"/>
          <p:cNvSpPr/>
          <p:nvPr/>
        </p:nvSpPr>
        <p:spPr>
          <a:xfrm>
            <a:off x="4765275" y="2915788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76"/>
          <p:cNvSpPr/>
          <p:nvPr/>
        </p:nvSpPr>
        <p:spPr>
          <a:xfrm>
            <a:off x="4765275" y="3659165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6"/>
          <p:cNvSpPr/>
          <p:nvPr/>
        </p:nvSpPr>
        <p:spPr>
          <a:xfrm>
            <a:off x="6521900" y="2228850"/>
            <a:ext cx="2376300" cy="64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Red        (½)(1-½) = 0.5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0" name="Google Shape;1130;p76"/>
          <p:cNvSpPr/>
          <p:nvPr/>
        </p:nvSpPr>
        <p:spPr>
          <a:xfrm>
            <a:off x="6521900" y="22288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Class Red       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(1/4)(1 - 1/4) =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0.1875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1" name="Google Shape;1131;p76"/>
          <p:cNvSpPr/>
          <p:nvPr/>
        </p:nvSpPr>
        <p:spPr>
          <a:xfrm>
            <a:off x="6521900" y="32194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Class Blue        (3/4)(1 - 3/4) =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0.1875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6"/>
          <p:cNvSpPr/>
          <p:nvPr/>
        </p:nvSpPr>
        <p:spPr>
          <a:xfrm>
            <a:off x="6521900" y="42100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Gini Impurity       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0.1875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0.1875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0.375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6"/>
          <p:cNvSpPr/>
          <p:nvPr/>
        </p:nvSpPr>
        <p:spPr>
          <a:xfrm>
            <a:off x="7586000" y="2915800"/>
            <a:ext cx="248100" cy="221700"/>
          </a:xfrm>
          <a:prstGeom prst="mathPlus">
            <a:avLst>
              <a:gd fmla="val 23520" name="adj1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76"/>
          <p:cNvSpPr/>
          <p:nvPr/>
        </p:nvSpPr>
        <p:spPr>
          <a:xfrm>
            <a:off x="7636100" y="3913050"/>
            <a:ext cx="147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77"/>
          <p:cNvPicPr preferRelativeResize="0"/>
          <p:nvPr/>
        </p:nvPicPr>
        <p:blipFill/>
        <p:spPr>
          <a:xfrm>
            <a:off x="3189725" y="1694000"/>
            <a:ext cx="2619250" cy="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is completely “pure” (no impurity)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7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7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77"/>
          <p:cNvSpPr/>
          <p:nvPr/>
        </p:nvSpPr>
        <p:spPr>
          <a:xfrm>
            <a:off x="3122400" y="2762200"/>
            <a:ext cx="2899200" cy="166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5" name="Google Shape;1145;p77"/>
          <p:cNvCxnSpPr>
            <a:stCxn id="1144" idx="2"/>
          </p:cNvCxnSpPr>
          <p:nvPr/>
        </p:nvCxnSpPr>
        <p:spPr>
          <a:xfrm flipH="1">
            <a:off x="3363900" y="4425700"/>
            <a:ext cx="1208100" cy="51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77"/>
          <p:cNvCxnSpPr>
            <a:stCxn id="1144" idx="2"/>
          </p:cNvCxnSpPr>
          <p:nvPr/>
        </p:nvCxnSpPr>
        <p:spPr>
          <a:xfrm>
            <a:off x="4572000" y="4425700"/>
            <a:ext cx="11526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7" name="Google Shape;1147;p77"/>
          <p:cNvSpPr/>
          <p:nvPr/>
        </p:nvSpPr>
        <p:spPr>
          <a:xfrm>
            <a:off x="3852075" y="2915800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77"/>
          <p:cNvSpPr/>
          <p:nvPr/>
        </p:nvSpPr>
        <p:spPr>
          <a:xfrm>
            <a:off x="3852075" y="3659178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77"/>
          <p:cNvSpPr/>
          <p:nvPr/>
        </p:nvSpPr>
        <p:spPr>
          <a:xfrm>
            <a:off x="4765275" y="2915788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77"/>
          <p:cNvSpPr/>
          <p:nvPr/>
        </p:nvSpPr>
        <p:spPr>
          <a:xfrm>
            <a:off x="4765275" y="3659165"/>
            <a:ext cx="496500" cy="49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77"/>
          <p:cNvSpPr/>
          <p:nvPr/>
        </p:nvSpPr>
        <p:spPr>
          <a:xfrm>
            <a:off x="6521900" y="2228850"/>
            <a:ext cx="2376300" cy="64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Class Red        (½)(1-½) = 0.5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77"/>
          <p:cNvSpPr/>
          <p:nvPr/>
        </p:nvSpPr>
        <p:spPr>
          <a:xfrm>
            <a:off x="6521900" y="22288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Class Red       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(0/4)(1 - 0/4) = 0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77"/>
          <p:cNvSpPr/>
          <p:nvPr/>
        </p:nvSpPr>
        <p:spPr>
          <a:xfrm>
            <a:off x="6521900" y="32194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Class Blue        (4/4)(1 - 4/4) = 0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77"/>
          <p:cNvSpPr/>
          <p:nvPr/>
        </p:nvSpPr>
        <p:spPr>
          <a:xfrm>
            <a:off x="6521900" y="4210050"/>
            <a:ext cx="2424000" cy="644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Gini Impurity       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0 + 0 = 0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5" name="Google Shape;1155;p77"/>
          <p:cNvSpPr/>
          <p:nvPr/>
        </p:nvSpPr>
        <p:spPr>
          <a:xfrm>
            <a:off x="7586000" y="2915800"/>
            <a:ext cx="248100" cy="221700"/>
          </a:xfrm>
          <a:prstGeom prst="mathPlus">
            <a:avLst>
              <a:gd fmla="val 23520" name="adj1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77"/>
          <p:cNvSpPr/>
          <p:nvPr/>
        </p:nvSpPr>
        <p:spPr>
          <a:xfrm>
            <a:off x="7636100" y="3913050"/>
            <a:ext cx="147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the goal of a decision tree is to separate out classes, 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decide on data split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minimize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gini impurity at leaf nodes.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Minimized impurity at leaf nodes means we are separating classes effectively!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3" name="Google Shape;1163;p7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4" name="Google Shape;1164;p7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construct a basic example of using gini impurity from a data set to calculate feature gini impurity.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Afterwards, we’ll explore splitting various feature types and deciding which feature should be the root node.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1" name="Google Shape;1171;p7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2" name="Google Shape;1172;p7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Intuition: Gini Impurity in Trees</a:t>
            </a:r>
            <a:endParaRPr/>
          </a:p>
        </p:txBody>
      </p:sp>
      <p:pic>
        <p:nvPicPr>
          <p:cNvPr descr="watermark.jpg" id="1179" name="Google Shape;1179;p8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0" name="Google Shape;1180;p8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6" name="Google Shape;118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understand how the ordering of nodes is decided and how splits are conducted within a tree.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exploring how a decision tree is constructed from a training data set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7" name="Google Shape;1187;p8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8" name="Google Shape;1188;p8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the use of basic decision trees for modeling choices and outcomes have been around for a very long time, statistical decision trees are a more recent development.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careful to note the difference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first constructing a tree, we need to decide what feature will be used as the root node.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compare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contained within features for the training data.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further...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5" name="Google Shape;1195;p8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6" name="Google Shape;1196;p8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Classification: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set of classes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given dataset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baseline="-25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3" name="Google Shape;1203;p8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8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83"/>
          <p:cNvPicPr preferRelativeResize="0"/>
          <p:nvPr/>
        </p:nvPicPr>
        <p:blipFill/>
        <p:spPr>
          <a:xfrm>
            <a:off x="4264049" y="2850474"/>
            <a:ext cx="4056076" cy="12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Classification: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set of classes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given dataset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probability of class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8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8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84"/>
          <p:cNvPicPr preferRelativeResize="0"/>
          <p:nvPr/>
        </p:nvPicPr>
        <p:blipFill/>
        <p:spPr>
          <a:xfrm>
            <a:off x="4264049" y="2850474"/>
            <a:ext cx="4056076" cy="12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84"/>
          <p:cNvPicPr preferRelativeResize="0"/>
          <p:nvPr/>
        </p:nvPicPr>
        <p:blipFill/>
        <p:spPr>
          <a:xfrm>
            <a:off x="378800" y="2798299"/>
            <a:ext cx="3545518" cy="12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Classification: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set of classes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given dataset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probability of class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8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8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85"/>
          <p:cNvPicPr preferRelativeResize="0"/>
          <p:nvPr/>
        </p:nvPicPr>
        <p:blipFill/>
        <p:spPr>
          <a:xfrm>
            <a:off x="4264049" y="2850474"/>
            <a:ext cx="4056076" cy="12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85"/>
          <p:cNvPicPr preferRelativeResize="0"/>
          <p:nvPr/>
        </p:nvPicPr>
        <p:blipFill/>
        <p:spPr>
          <a:xfrm>
            <a:off x="378800" y="2798299"/>
            <a:ext cx="3545518" cy="12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85"/>
          <p:cNvSpPr/>
          <p:nvPr/>
        </p:nvSpPr>
        <p:spPr>
          <a:xfrm>
            <a:off x="1125750" y="2944950"/>
            <a:ext cx="2798700" cy="105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85"/>
          <p:cNvSpPr/>
          <p:nvPr/>
        </p:nvSpPr>
        <p:spPr>
          <a:xfrm>
            <a:off x="6485425" y="3097350"/>
            <a:ext cx="4248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85"/>
          <p:cNvSpPr/>
          <p:nvPr/>
        </p:nvSpPr>
        <p:spPr>
          <a:xfrm>
            <a:off x="7726150" y="3176050"/>
            <a:ext cx="362100" cy="42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9" name="Google Shape;1229;p85"/>
          <p:cNvCxnSpPr>
            <a:stCxn id="1225" idx="2"/>
            <a:endCxn id="1227" idx="2"/>
          </p:cNvCxnSpPr>
          <p:nvPr/>
        </p:nvCxnSpPr>
        <p:spPr>
          <a:xfrm rot="-5400000">
            <a:off x="4242109" y="1579449"/>
            <a:ext cx="365100" cy="4546200"/>
          </a:xfrm>
          <a:prstGeom prst="curvedConnector3">
            <a:avLst>
              <a:gd fmla="val -164887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85"/>
          <p:cNvCxnSpPr>
            <a:stCxn id="1225" idx="2"/>
            <a:endCxn id="1228" idx="2"/>
          </p:cNvCxnSpPr>
          <p:nvPr/>
        </p:nvCxnSpPr>
        <p:spPr>
          <a:xfrm rot="-5400000">
            <a:off x="4812409" y="940449"/>
            <a:ext cx="433800" cy="5755500"/>
          </a:xfrm>
          <a:prstGeom prst="curvedConnector3">
            <a:avLst>
              <a:gd fmla="val -204069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this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7" name="Google Shape;1237;p8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8" name="Google Shape;1238;p8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9" name="Google Shape;1239;p86"/>
          <p:cNvGraphicFramePr/>
          <p:nvPr/>
        </p:nvGraphicFramePr>
        <p:xfrm>
          <a:off x="679450" y="16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URL Link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decision tree to predict spam.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8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8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8" name="Google Shape;1248;p87"/>
          <p:cNvGraphicFramePr/>
          <p:nvPr/>
        </p:nvGraphicFramePr>
        <p:xfrm>
          <a:off x="679450" y="16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URL Link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one X feature to use for a node.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5" name="Google Shape;1255;p8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6" name="Google Shape;1256;p8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7" name="Google Shape;1257;p88"/>
          <p:cNvGraphicFramePr/>
          <p:nvPr/>
        </p:nvGraphicFramePr>
        <p:xfrm>
          <a:off x="679450" y="16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URL Link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8" name="Google Shape;1258;p88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if email is spam if it contains a URL: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8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8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7" name="Google Shape;1267;p89"/>
          <p:cNvGraphicFramePr/>
          <p:nvPr/>
        </p:nvGraphicFramePr>
        <p:xfrm>
          <a:off x="679450" y="16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URL Link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8" name="Google Shape;1268;p89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9" name="Google Shape;1269;p89"/>
          <p:cNvCxnSpPr/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0" name="Google Shape;1270;p89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cxnSp>
        <p:nvCxnSpPr>
          <p:cNvPr id="1271" name="Google Shape;1271;p89"/>
          <p:cNvCxnSpPr/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2" name="Google Shape;1272;p89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8" name="Google Shape;127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if email is spam if it contains a URL: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9" name="Google Shape;1279;p9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0" name="Google Shape;1280;p9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1" name="Google Shape;1281;p90"/>
          <p:cNvGraphicFramePr/>
          <p:nvPr/>
        </p:nvGraphicFramePr>
        <p:xfrm>
          <a:off x="679450" y="16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URL Link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282" name="Google Shape;1282;p90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3" name="Google Shape;1283;p90"/>
          <p:cNvCxnSpPr>
            <a:stCxn id="1282" idx="2"/>
            <a:endCxn id="1284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4" name="Google Shape;1284;p90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5" name="Google Shape;1285;p90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if email is spam if it contains a URL: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2" name="Google Shape;1292;p9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3" name="Google Shape;1293;p9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4" name="Google Shape;1294;p91"/>
          <p:cNvGraphicFramePr/>
          <p:nvPr/>
        </p:nvGraphicFramePr>
        <p:xfrm>
          <a:off x="679450" y="16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URL Link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5" name="Google Shape;1295;p91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6" name="Google Shape;1296;p91"/>
          <p:cNvCxnSpPr>
            <a:stCxn id="1295" idx="2"/>
            <a:endCxn id="1297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91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91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cxnSp>
        <p:nvCxnSpPr>
          <p:cNvPr id="1299" name="Google Shape;1299;p91"/>
          <p:cNvCxnSpPr/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0" name="Google Shape;1300;p91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1301" name="Google Shape;1301;p91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term “decision tree” can refer to a flowchart mapping out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if email is spam if it contains a URL: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8" name="Google Shape;1308;p9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9" name="Google Shape;1309;p9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0" name="Google Shape;1310;p92"/>
          <p:cNvGraphicFramePr/>
          <p:nvPr/>
        </p:nvGraphicFramePr>
        <p:xfrm>
          <a:off x="679450" y="16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URL Link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1" name="Google Shape;1311;p92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2" name="Google Shape;1312;p92"/>
          <p:cNvCxnSpPr>
            <a:stCxn id="1311" idx="2"/>
            <a:endCxn id="1313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3" name="Google Shape;1313;p92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92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cxnSp>
        <p:nvCxnSpPr>
          <p:cNvPr id="1315" name="Google Shape;1315;p92"/>
          <p:cNvCxnSpPr/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6" name="Google Shape;1316;p92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1317" name="Google Shape;1317;p92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the gini impurity formula: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4" name="Google Shape;1324;p9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9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6" name="Google Shape;1326;p93"/>
          <p:cNvGraphicFramePr/>
          <p:nvPr/>
        </p:nvGraphicFramePr>
        <p:xfrm>
          <a:off x="679450" y="16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URL Link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7" name="Google Shape;1327;p93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8" name="Google Shape;1328;p93"/>
          <p:cNvCxnSpPr>
            <a:stCxn id="1327" idx="2"/>
            <a:endCxn id="1329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9" name="Google Shape;1329;p93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93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cxnSp>
        <p:nvCxnSpPr>
          <p:cNvPr id="1331" name="Google Shape;1331;p93"/>
          <p:cNvCxnSpPr/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2" name="Google Shape;1332;p93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1333" name="Google Shape;1333;p93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4" name="Google Shape;1334;p93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94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Yes Spam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Spam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9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9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94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4" name="Google Shape;1344;p94"/>
          <p:cNvCxnSpPr>
            <a:stCxn id="1343" idx="2"/>
            <a:endCxn id="1345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5" name="Google Shape;1345;p94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6" name="Google Shape;1346;p94"/>
          <p:cNvCxnSpPr>
            <a:stCxn id="1343" idx="2"/>
            <a:endCxn id="1347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94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94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349" name="Google Shape;1349;p94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350" name="Google Shape;1350;p94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94"/>
          <p:cNvSpPr txBox="1"/>
          <p:nvPr>
            <p:ph idx="1" type="body"/>
          </p:nvPr>
        </p:nvSpPr>
        <p:spPr>
          <a:xfrm>
            <a:off x="311700" y="17620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95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Yes Spam and No Spam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8" name="Google Shape;1358;p9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9" name="Google Shape;1359;p9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95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1" name="Google Shape;1361;p95"/>
          <p:cNvCxnSpPr>
            <a:stCxn id="1360" idx="2"/>
            <a:endCxn id="1362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2" name="Google Shape;1362;p95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3" name="Google Shape;1363;p95"/>
          <p:cNvCxnSpPr>
            <a:stCxn id="1360" idx="2"/>
            <a:endCxn id="1364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4" name="Google Shape;1364;p95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5" name="Google Shape;1365;p95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366" name="Google Shape;1366;p95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367" name="Google Shape;1367;p95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95"/>
          <p:cNvSpPr txBox="1"/>
          <p:nvPr>
            <p:ph idx="1" type="body"/>
          </p:nvPr>
        </p:nvSpPr>
        <p:spPr>
          <a:xfrm>
            <a:off x="311700" y="17620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Leaf Node: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(⅔)(1-⅔)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4" name="Google Shape;1374;p96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Yes Spam and No Spam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5" name="Google Shape;1375;p9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6" name="Google Shape;1376;p9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96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8" name="Google Shape;1378;p96"/>
          <p:cNvCxnSpPr>
            <a:stCxn id="1377" idx="2"/>
            <a:endCxn id="1379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9" name="Google Shape;1379;p96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0" name="Google Shape;1380;p96"/>
          <p:cNvCxnSpPr>
            <a:stCxn id="1377" idx="2"/>
            <a:endCxn id="1381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1" name="Google Shape;1381;p96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2" name="Google Shape;1382;p96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383" name="Google Shape;1383;p96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384" name="Google Shape;1384;p96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5" name="Google Shape;1385;p96"/>
          <p:cNvSpPr txBox="1"/>
          <p:nvPr>
            <p:ph idx="1" type="body"/>
          </p:nvPr>
        </p:nvSpPr>
        <p:spPr>
          <a:xfrm>
            <a:off x="311700" y="17620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Leaf Node: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(⅔)(1-⅔) + (⅓)(1-⅓)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97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Yes Spam and No Spam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2" name="Google Shape;1392;p9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3" name="Google Shape;1393;p9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97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5" name="Google Shape;1395;p97"/>
          <p:cNvCxnSpPr>
            <a:stCxn id="1394" idx="2"/>
            <a:endCxn id="1396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6" name="Google Shape;1396;p97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7" name="Google Shape;1397;p97"/>
          <p:cNvCxnSpPr>
            <a:stCxn id="1394" idx="2"/>
            <a:endCxn id="1398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97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97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400" name="Google Shape;1400;p97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401" name="Google Shape;1401;p97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97"/>
          <p:cNvSpPr txBox="1"/>
          <p:nvPr>
            <p:ph idx="1" type="body"/>
          </p:nvPr>
        </p:nvSpPr>
        <p:spPr>
          <a:xfrm>
            <a:off x="311700" y="17620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Leaf Node: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(⅔)(1-⅔) + (⅓)(1-⅓)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Leaf Gini=0.44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98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Yes Spam and No Spam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9" name="Google Shape;1409;p9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0" name="Google Shape;1410;p9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98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2" name="Google Shape;1412;p98"/>
          <p:cNvCxnSpPr>
            <a:stCxn id="1411" idx="2"/>
            <a:endCxn id="1413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3" name="Google Shape;1413;p98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4" name="Google Shape;1414;p98"/>
          <p:cNvCxnSpPr>
            <a:stCxn id="1411" idx="2"/>
            <a:endCxn id="1415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5" name="Google Shape;1415;p98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6" name="Google Shape;1416;p98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417" name="Google Shape;1417;p98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418" name="Google Shape;1418;p98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98"/>
          <p:cNvSpPr txBox="1"/>
          <p:nvPr>
            <p:ph idx="1" type="body"/>
          </p:nvPr>
        </p:nvSpPr>
        <p:spPr>
          <a:xfrm>
            <a:off x="311700" y="17620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Leaf Node: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(⅔)(1-⅔) + (⅓)(1-⅓)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Leaf Gini=0.44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Leaf Node: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(¼)(1-¼) + (¾)(1-¾)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Leaf Gini=0.375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99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calculate gini impurity of URL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9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9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99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9" name="Google Shape;1429;p99"/>
          <p:cNvCxnSpPr>
            <a:stCxn id="1428" idx="2"/>
            <a:endCxn id="1430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0" name="Google Shape;1430;p99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1" name="Google Shape;1431;p99"/>
          <p:cNvCxnSpPr>
            <a:stCxn id="1428" idx="2"/>
            <a:endCxn id="1432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2" name="Google Shape;1432;p99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3" name="Google Shape;1433;p99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434" name="Google Shape;1434;p99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435" name="Google Shape;1435;p99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99"/>
          <p:cNvSpPr txBox="1"/>
          <p:nvPr>
            <p:ph idx="1" type="body"/>
          </p:nvPr>
        </p:nvSpPr>
        <p:spPr>
          <a:xfrm>
            <a:off x="311700" y="17620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Weighted Average of both: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Leaf Gini=0.44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Leaf Gini=0.375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100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Emails: (2+1) + (1+3) = 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3" name="Google Shape;1443;p10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4" name="Google Shape;1444;p10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100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6" name="Google Shape;1446;p100"/>
          <p:cNvCxnSpPr>
            <a:stCxn id="1445" idx="2"/>
            <a:endCxn id="1447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7" name="Google Shape;1447;p100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8" name="Google Shape;1448;p100"/>
          <p:cNvCxnSpPr>
            <a:stCxn id="1445" idx="2"/>
            <a:endCxn id="1449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9" name="Google Shape;1449;p100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100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451" name="Google Shape;1451;p100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452" name="Google Shape;1452;p100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100"/>
          <p:cNvSpPr txBox="1"/>
          <p:nvPr>
            <p:ph idx="1" type="body"/>
          </p:nvPr>
        </p:nvSpPr>
        <p:spPr>
          <a:xfrm>
            <a:off x="311700" y="17620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Leaf Gini=0.44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Leaf Gini=0.375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101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Emails: (2+1) + (1+3) = 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Leaf Gini=0.44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Leaf Gini=0.375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Emails: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Emails: 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0" name="Google Shape;1460;p10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1" name="Google Shape;1461;p10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101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3" name="Google Shape;1463;p101"/>
          <p:cNvCxnSpPr>
            <a:stCxn id="1462" idx="2"/>
            <a:endCxn id="1464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4" name="Google Shape;1464;p101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5" name="Google Shape;1465;p101"/>
          <p:cNvCxnSpPr>
            <a:stCxn id="1462" idx="2"/>
            <a:endCxn id="1466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6" name="Google Shape;1466;p101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101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468" name="Google Shape;1468;p101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469" name="Google Shape;1469;p101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Tree Based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term “decision tree” can refer to a flowchart mapping out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2062050" y="2962125"/>
            <a:ext cx="1506900" cy="106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Coin Flip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5461000" y="2328325"/>
            <a:ext cx="1506900" cy="1064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Heads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5461000" y="3912825"/>
            <a:ext cx="1506900" cy="1064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Tails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21"/>
          <p:cNvCxnSpPr>
            <a:stCxn id="122" idx="3"/>
            <a:endCxn id="123" idx="1"/>
          </p:cNvCxnSpPr>
          <p:nvPr/>
        </p:nvCxnSpPr>
        <p:spPr>
          <a:xfrm flipH="1" rot="10800000">
            <a:off x="3568950" y="2860575"/>
            <a:ext cx="1892100" cy="63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>
            <a:stCxn id="122" idx="3"/>
            <a:endCxn id="124" idx="1"/>
          </p:cNvCxnSpPr>
          <p:nvPr/>
        </p:nvCxnSpPr>
        <p:spPr>
          <a:xfrm>
            <a:off x="3568950" y="3494475"/>
            <a:ext cx="1892100" cy="95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 txBox="1"/>
          <p:nvPr/>
        </p:nvSpPr>
        <p:spPr>
          <a:xfrm>
            <a:off x="3816500" y="2706650"/>
            <a:ext cx="1110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 = 0.5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816500" y="4026825"/>
            <a:ext cx="1110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 = 0.5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5" name="Google Shape;1475;p102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Emails: (2+1) + (1+3) = 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Leaf Gini=0.44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Leaf Gini=0.375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Emails: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Emails: 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(3/7)*0.44 + (4/7)*0.375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6" name="Google Shape;1476;p10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7" name="Google Shape;1477;p10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Google Shape;1478;p102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9" name="Google Shape;1479;p102"/>
          <p:cNvCxnSpPr>
            <a:stCxn id="1478" idx="2"/>
            <a:endCxn id="1480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0" name="Google Shape;1480;p102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1" name="Google Shape;1481;p102"/>
          <p:cNvCxnSpPr>
            <a:stCxn id="1478" idx="2"/>
            <a:endCxn id="1482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2" name="Google Shape;1482;p102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3" name="Google Shape;1483;p102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484" name="Google Shape;1484;p102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485" name="Google Shape;1485;p102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1" name="Google Shape;1491;p103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Emails: (2+1) + (1+3) = 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Leaf Gini=0.44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Leaf Gini=0.375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Emails: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Emails: 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(3/7)*0.44 + (4/7)*0.375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Impurity: 0.403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2" name="Google Shape;1492;p10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3" name="Google Shape;1493;p10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103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5" name="Google Shape;1495;p103"/>
          <p:cNvCxnSpPr>
            <a:stCxn id="1494" idx="2"/>
            <a:endCxn id="1496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6" name="Google Shape;1496;p103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7" name="Google Shape;1497;p103"/>
          <p:cNvCxnSpPr>
            <a:stCxn id="1494" idx="2"/>
            <a:endCxn id="1498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8" name="Google Shape;1498;p103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9" name="Google Shape;1499;p103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500" name="Google Shape;1500;p103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501" name="Google Shape;1501;p103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7" name="Google Shape;1507;p104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Gini Impurity for URL feature: 0.403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8" name="Google Shape;1508;p10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9" name="Google Shape;1509;p10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104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1" name="Google Shape;1511;p104"/>
          <p:cNvCxnSpPr>
            <a:stCxn id="1510" idx="2"/>
            <a:endCxn id="1512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2" name="Google Shape;1512;p104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3" name="Google Shape;1513;p104"/>
          <p:cNvCxnSpPr>
            <a:stCxn id="1510" idx="2"/>
            <a:endCxn id="1514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4" name="Google Shape;1514;p104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5" name="Google Shape;1515;p104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516" name="Google Shape;1516;p104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517" name="Google Shape;1517;p104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3" name="Google Shape;1523;p105"/>
          <p:cNvSpPr txBox="1"/>
          <p:nvPr>
            <p:ph idx="1" type="body"/>
          </p:nvPr>
        </p:nvSpPr>
        <p:spPr>
          <a:xfrm>
            <a:off x="311700" y="1152475"/>
            <a:ext cx="8684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had multiple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4" name="Google Shape;1524;p10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5" name="Google Shape;1525;p10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105"/>
          <p:cNvSpPr/>
          <p:nvPr/>
        </p:nvSpPr>
        <p:spPr>
          <a:xfrm>
            <a:off x="6410425" y="1874250"/>
            <a:ext cx="8901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7" name="Google Shape;1527;p105"/>
          <p:cNvCxnSpPr>
            <a:stCxn id="1526" idx="2"/>
            <a:endCxn id="1528" idx="0"/>
          </p:cNvCxnSpPr>
          <p:nvPr/>
        </p:nvCxnSpPr>
        <p:spPr>
          <a:xfrm flipH="1">
            <a:off x="5896675" y="2446950"/>
            <a:ext cx="9588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8" name="Google Shape;1528;p105"/>
          <p:cNvSpPr/>
          <p:nvPr/>
        </p:nvSpPr>
        <p:spPr>
          <a:xfrm>
            <a:off x="5180950" y="3051325"/>
            <a:ext cx="1431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9" name="Google Shape;1529;p105"/>
          <p:cNvCxnSpPr>
            <a:stCxn id="1526" idx="2"/>
            <a:endCxn id="1530" idx="0"/>
          </p:cNvCxnSpPr>
          <p:nvPr/>
        </p:nvCxnSpPr>
        <p:spPr>
          <a:xfrm>
            <a:off x="6855475" y="2446950"/>
            <a:ext cx="1431000" cy="6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0" name="Google Shape;1530;p105"/>
          <p:cNvSpPr/>
          <p:nvPr/>
        </p:nvSpPr>
        <p:spPr>
          <a:xfrm>
            <a:off x="7570675" y="3051325"/>
            <a:ext cx="1431300" cy="91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Spam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Yes: 1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No: 3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1" name="Google Shape;1531;p105"/>
          <p:cNvSpPr txBox="1"/>
          <p:nvPr/>
        </p:nvSpPr>
        <p:spPr>
          <a:xfrm>
            <a:off x="601102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532" name="Google Shape;1532;p105"/>
          <p:cNvSpPr txBox="1"/>
          <p:nvPr/>
        </p:nvSpPr>
        <p:spPr>
          <a:xfrm>
            <a:off x="7523275" y="2434525"/>
            <a:ext cx="241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pic>
        <p:nvPicPr>
          <p:cNvPr id="1533" name="Google Shape;1533;p105"/>
          <p:cNvPicPr preferRelativeResize="0"/>
          <p:nvPr/>
        </p:nvPicPr>
        <p:blipFill/>
        <p:spPr>
          <a:xfrm>
            <a:off x="5295846" y="4057775"/>
            <a:ext cx="3396980" cy="10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9" name="Google Shape;1539;p106"/>
          <p:cNvSpPr txBox="1"/>
          <p:nvPr>
            <p:ph idx="1" type="body"/>
          </p:nvPr>
        </p:nvSpPr>
        <p:spPr>
          <a:xfrm>
            <a:off x="311700" y="1152475"/>
            <a:ext cx="8684100" cy="30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still have more issues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Multi-categorical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incorporate the gini impurity to each of these issues to solve for best root nodes and best split parameters for leaves.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0" name="Google Shape;1540;p10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1" name="Google Shape;1541;p10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7" name="Google Shape;1547;p1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Intuition: Gini Impurity Part Two</a:t>
            </a:r>
            <a:endParaRPr/>
          </a:p>
        </p:txBody>
      </p:sp>
      <p:pic>
        <p:nvPicPr>
          <p:cNvPr descr="watermark.jpg" id="1548" name="Google Shape;1548;p10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9" name="Google Shape;1549;p10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5" name="Google Shape;1555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explored how to calculate gini impurity for a binary categorical feature (only consisting of two categories).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numeric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Multi-categorical features (N&gt;2)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root node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6" name="Google Shape;1556;p10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7" name="Google Shape;1557;p10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3" name="Google Shape;1563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continuous feature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4" name="Google Shape;1564;p10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5" name="Google Shape;1565;p10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6" name="Google Shape;1566;p109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2" name="Google Shape;1572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calculate the feature gini impurity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3" name="Google Shape;1573;p11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4" name="Google Shape;1574;p11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5" name="Google Shape;1575;p110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sort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2" name="Google Shape;1582;p11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3" name="Google Shape;1583;p11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4" name="Google Shape;1584;p111"/>
          <p:cNvGraphicFramePr/>
          <p:nvPr/>
        </p:nvGraphicFramePr>
        <p:xfrm>
          <a:off x="679450" y="20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{1F448FD1-A4AB-49ED-9079-14E1EFBA9B59}</a:tableStyleId>
              </a:tblPr>
              <a:tblGrid>
                <a:gridCol w="1850900"/>
                <a:gridCol w="1850900"/>
              </a:tblGrid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Words in Email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Y-Spam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