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1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597818db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597818db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597818db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597818db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597818db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597818db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597818dbd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597818dbd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597818db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597818db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597818dbd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597818dbd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597818dbd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597818db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597818dbd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597818dbd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597818dbd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597818dbd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9db81efe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9db81efe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c597818dbd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c597818dbd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9db81efe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9db81efe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597818dbd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597818dbd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9db81ef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9db81ef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9db81ef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9db81ef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9db81efe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9db81ef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9db81ef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9db81ef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597818d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597818d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597818db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597818db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25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Raw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" name="Google Shape;133;p22"/>
          <p:cNvCxnSpPr>
            <a:stCxn id="130" idx="3"/>
            <a:endCxn id="132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" name="Google Shape;14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Raw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3"/>
          <p:cNvCxnSpPr>
            <a:stCxn id="141" idx="3"/>
            <a:endCxn id="14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3"/>
          <p:cNvSpPr txBox="1"/>
          <p:nvPr/>
        </p:nvSpPr>
        <p:spPr>
          <a:xfrm>
            <a:off x="1297950" y="2864525"/>
            <a:ext cx="18594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Physical Sensors, Surveys, Simulations, Experiments,  Data Usage, etc...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Raw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4"/>
          <p:cNvCxnSpPr>
            <a:stCxn id="153" idx="3"/>
            <a:endCxn id="155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4"/>
          <p:cNvSpPr txBox="1"/>
          <p:nvPr/>
        </p:nvSpPr>
        <p:spPr>
          <a:xfrm>
            <a:off x="2814675" y="2903775"/>
            <a:ext cx="18594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SQL Database, CSV files, Excel, Cloud Storage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Process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9" name="Google Shape;159;p24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0" name="Google Shape;170;p25"/>
          <p:cNvCxnSpPr>
            <a:stCxn id="167" idx="3"/>
            <a:endCxn id="169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1" name="Google Shape;181;p26"/>
          <p:cNvCxnSpPr>
            <a:stCxn id="178" idx="3"/>
            <a:endCxn id="180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6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3" name="Google Shape;183;p26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6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5" name="Google Shape;185;p26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" name="Google Shape;191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7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6" name="Google Shape;196;p27"/>
          <p:cNvCxnSpPr>
            <a:stCxn id="193" idx="3"/>
            <a:endCxn id="195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7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8" name="Google Shape;198;p27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7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0" name="Google Shape;200;p27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7"/>
          <p:cNvCxnSpPr/>
          <p:nvPr/>
        </p:nvCxnSpPr>
        <p:spPr>
          <a:xfrm>
            <a:off x="6067263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7"/>
          <p:cNvSpPr/>
          <p:nvPr/>
        </p:nvSpPr>
        <p:spPr>
          <a:xfrm>
            <a:off x="64080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5813600" y="2980675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Learning: 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Predict an Outcome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Discover Patterns in Data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8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4" name="Google Shape;214;p28"/>
          <p:cNvCxnSpPr>
            <a:stCxn id="211" idx="3"/>
            <a:endCxn id="21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8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" name="Google Shape;216;p28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8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8" name="Google Shape;218;p28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8"/>
          <p:cNvSpPr/>
          <p:nvPr/>
        </p:nvSpPr>
        <p:spPr>
          <a:xfrm>
            <a:off x="6568325" y="2780200"/>
            <a:ext cx="17052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Dimensionality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Reduction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8"/>
          <p:cNvSpPr/>
          <p:nvPr/>
        </p:nvSpPr>
        <p:spPr>
          <a:xfrm>
            <a:off x="6552250" y="1320675"/>
            <a:ext cx="17052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1" name="Google Shape;221;p28"/>
          <p:cNvCxnSpPr>
            <a:stCxn id="217" idx="3"/>
            <a:endCxn id="219" idx="1"/>
          </p:cNvCxnSpPr>
          <p:nvPr/>
        </p:nvCxnSpPr>
        <p:spPr>
          <a:xfrm>
            <a:off x="6067275" y="2466125"/>
            <a:ext cx="501000" cy="712500"/>
          </a:xfrm>
          <a:prstGeom prst="curvedConnector3">
            <a:avLst>
              <a:gd fmla="val 50005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8"/>
          <p:cNvCxnSpPr>
            <a:stCxn id="217" idx="3"/>
            <a:endCxn id="220" idx="1"/>
          </p:cNvCxnSpPr>
          <p:nvPr/>
        </p:nvCxnSpPr>
        <p:spPr>
          <a:xfrm flipH="1" rot="10800000">
            <a:off x="6067275" y="1719125"/>
            <a:ext cx="485100" cy="747000"/>
          </a:xfrm>
          <a:prstGeom prst="curvedConnector3">
            <a:avLst>
              <a:gd fmla="val 49987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23" name="Google Shape;223;p28"/>
          <p:cNvSpPr txBox="1"/>
          <p:nvPr/>
        </p:nvSpPr>
        <p:spPr>
          <a:xfrm>
            <a:off x="6161250" y="2153950"/>
            <a:ext cx="2806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Discover Patterns in Data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4" name="Google Shape;234;p29"/>
          <p:cNvCxnSpPr>
            <a:stCxn id="231" idx="3"/>
            <a:endCxn id="233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29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6" name="Google Shape;236;p29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9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8" name="Google Shape;238;p29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9"/>
          <p:cNvSpPr/>
          <p:nvPr/>
        </p:nvSpPr>
        <p:spPr>
          <a:xfrm>
            <a:off x="6552375" y="2067700"/>
            <a:ext cx="17052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0" name="Google Shape;240;p29"/>
          <p:cNvCxnSpPr>
            <a:stCxn id="237" idx="3"/>
            <a:endCxn id="239" idx="1"/>
          </p:cNvCxnSpPr>
          <p:nvPr/>
        </p:nvCxnSpPr>
        <p:spPr>
          <a:xfrm>
            <a:off x="6067275" y="2466125"/>
            <a:ext cx="4851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41" name="Google Shape;241;p29"/>
          <p:cNvSpPr txBox="1"/>
          <p:nvPr/>
        </p:nvSpPr>
        <p:spPr>
          <a:xfrm>
            <a:off x="1305875" y="3443350"/>
            <a:ext cx="71439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Clustering: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If we have unlabeled data, can we attempt to cluster or group similar data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points together to “discover” possible labels for clusters?</a:t>
            </a:r>
            <a:endParaRPr i="1"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0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0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0"/>
          <p:cNvSpPr/>
          <p:nvPr/>
        </p:nvSpPr>
        <p:spPr>
          <a:xfrm>
            <a:off x="1557550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 &amp; Store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2" name="Google Shape;252;p30"/>
          <p:cNvCxnSpPr>
            <a:stCxn id="249" idx="3"/>
            <a:endCxn id="251" idx="1"/>
          </p:cNvCxnSpPr>
          <p:nvPr/>
        </p:nvCxnSpPr>
        <p:spPr>
          <a:xfrm>
            <a:off x="1216650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30"/>
          <p:cNvSpPr/>
          <p:nvPr/>
        </p:nvSpPr>
        <p:spPr>
          <a:xfrm>
            <a:off x="3098425" y="2067713"/>
            <a:ext cx="11409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Clean &amp; Organize</a:t>
            </a:r>
            <a:br>
              <a:rPr b="1"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4" name="Google Shape;254;p30"/>
          <p:cNvCxnSpPr/>
          <p:nvPr/>
        </p:nvCxnSpPr>
        <p:spPr>
          <a:xfrm>
            <a:off x="2728038" y="246611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30"/>
          <p:cNvSpPr/>
          <p:nvPr/>
        </p:nvSpPr>
        <p:spPr>
          <a:xfrm>
            <a:off x="4639275" y="2067725"/>
            <a:ext cx="1428000" cy="7968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6" name="Google Shape;256;p30"/>
          <p:cNvCxnSpPr/>
          <p:nvPr/>
        </p:nvCxnSpPr>
        <p:spPr>
          <a:xfrm>
            <a:off x="4268888" y="2505362"/>
            <a:ext cx="34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30"/>
          <p:cNvSpPr/>
          <p:nvPr/>
        </p:nvSpPr>
        <p:spPr>
          <a:xfrm>
            <a:off x="6552375" y="2067700"/>
            <a:ext cx="1705200" cy="7968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Dimensionality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Reduction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8" name="Google Shape;258;p30"/>
          <p:cNvCxnSpPr>
            <a:stCxn id="255" idx="3"/>
            <a:endCxn id="257" idx="1"/>
          </p:cNvCxnSpPr>
          <p:nvPr/>
        </p:nvCxnSpPr>
        <p:spPr>
          <a:xfrm>
            <a:off x="6067275" y="2466125"/>
            <a:ext cx="4851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59" name="Google Shape;259;p30"/>
          <p:cNvSpPr txBox="1"/>
          <p:nvPr/>
        </p:nvSpPr>
        <p:spPr>
          <a:xfrm>
            <a:off x="1305875" y="3443350"/>
            <a:ext cx="71439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If we have unlabeled data, can we attempt to reduce the number of features by combining them into new components? Do these new components give us further insight for the data?</a:t>
            </a:r>
            <a:endParaRPr i="1"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by discovering clustering methods such as K-Means and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clustering, then move on to dimensionality reduction.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learn about methods for interpreting the model results, since results and performance is much more nuanced in unsupervised learning.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7" name="Google Shape;267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now time to begin learn about machine learning algorithms used for Unsupervised Learning!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will be a paradigm shift from our previous discussions on Supervised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Questions to keep in mind: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does it really mean to “discover” labels through clustering?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Without known labels how do we measure performance?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 combinations of features hold important insights?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4" name="Google Shape;274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5" name="Google Shape;275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type="ctrTitle"/>
          </p:nvPr>
        </p:nvSpPr>
        <p:spPr>
          <a:xfrm>
            <a:off x="311708" y="896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2" name="Google Shape;282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Data Science is a mix between an art and a mathematical science, unsupervised learning is where we get to dive deeper into the art.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historical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data, predict a label on new data (regression or classification).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data, discover patterns, clusters, or significant 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features, group together data rows into distinct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features, discover how to combine and reduce into fewer 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Paradigm shift for supervised to unsupervised learning: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p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erformance metrics will not apply for unsupervised learning!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can we compare to a correct label answer, if there was no label to begin with?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of metrics like RMSE or Accuracy, we will need to figure out other ways of assessing unsupervised model performance or reasonableness.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 our understanding of what “performance” actually means will need to change with unsupervised learning!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does our Machine Learning Pathway look like with Unsupervised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Unsupervised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Pathway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 rotWithShape="1">
          <a:blip r:embed="rId4">
            <a:alphaModFix/>
          </a:blip>
          <a:srcRect b="53787" l="36131" r="35637" t="6069"/>
          <a:stretch/>
        </p:blipFill>
        <p:spPr>
          <a:xfrm>
            <a:off x="152400" y="1925800"/>
            <a:ext cx="1064250" cy="1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240800" y="2903775"/>
            <a:ext cx="8271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World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