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9"/>
  </p:notesMasterIdLst>
  <p:sldIdLst>
    <p:sldId id="256" r:id="rId2"/>
    <p:sldId id="261" r:id="rId3"/>
    <p:sldId id="265" r:id="rId4"/>
    <p:sldId id="263" r:id="rId5"/>
    <p:sldId id="262" r:id="rId6"/>
    <p:sldId id="259"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A104F-9160-409A-91DB-A4D2E633A53C}" type="datetimeFigureOut">
              <a:rPr lang="en-IN" smtClean="0"/>
              <a:t>06-02-2020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0995E-00AE-4C54-90E7-B073E6E6E134}" type="slidenum">
              <a:rPr lang="en-IN" smtClean="0"/>
              <a:t>‹#›</a:t>
            </a:fld>
            <a:endParaRPr lang="en-IN"/>
          </a:p>
        </p:txBody>
      </p:sp>
    </p:spTree>
    <p:extLst>
      <p:ext uri="{BB962C8B-B14F-4D97-AF65-F5344CB8AC3E}">
        <p14:creationId xmlns:p14="http://schemas.microsoft.com/office/powerpoint/2010/main" val="533649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840995E-00AE-4C54-90E7-B073E6E6E134}" type="slidenum">
              <a:rPr lang="en-IN" smtClean="0"/>
              <a:t>1</a:t>
            </a:fld>
            <a:endParaRPr lang="en-IN"/>
          </a:p>
        </p:txBody>
      </p:sp>
    </p:spTree>
    <p:extLst>
      <p:ext uri="{BB962C8B-B14F-4D97-AF65-F5344CB8AC3E}">
        <p14:creationId xmlns:p14="http://schemas.microsoft.com/office/powerpoint/2010/main" val="1180618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3248BE-F87E-4B3B-B312-7A33A2100ADE}" type="datetimeFigureOut">
              <a:rPr lang="en-IN" smtClean="0"/>
              <a:t>06-02-2020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328159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48BE-F87E-4B3B-B312-7A33A2100ADE}" type="datetimeFigureOut">
              <a:rPr lang="en-IN" smtClean="0"/>
              <a:t>06-02-2020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183466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48BE-F87E-4B3B-B312-7A33A2100ADE}" type="datetimeFigureOut">
              <a:rPr lang="en-IN" smtClean="0"/>
              <a:t>06-02-2020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7067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48BE-F87E-4B3B-B312-7A33A2100ADE}" type="datetimeFigureOut">
              <a:rPr lang="en-IN" smtClean="0"/>
              <a:t>06-02-2020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1556740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48BE-F87E-4B3B-B312-7A33A2100ADE}" type="datetimeFigureOut">
              <a:rPr lang="en-IN" smtClean="0"/>
              <a:t>06-02-2020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9951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48BE-F87E-4B3B-B312-7A33A2100ADE}" type="datetimeFigureOut">
              <a:rPr lang="en-IN" smtClean="0"/>
              <a:t>06-02-2020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2816524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248BE-F87E-4B3B-B312-7A33A2100ADE}" type="datetimeFigureOut">
              <a:rPr lang="en-IN" smtClean="0"/>
              <a:t>06-02-2020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4233010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248BE-F87E-4B3B-B312-7A33A2100ADE}" type="datetimeFigureOut">
              <a:rPr lang="en-IN" smtClean="0"/>
              <a:t>06-02-2020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104769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248BE-F87E-4B3B-B312-7A33A2100ADE}" type="datetimeFigureOut">
              <a:rPr lang="en-IN" smtClean="0"/>
              <a:t>06-02-2020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41188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48BE-F87E-4B3B-B312-7A33A2100ADE}" type="datetimeFigureOut">
              <a:rPr lang="en-IN" smtClean="0"/>
              <a:t>06-02-2020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483213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3248BE-F87E-4B3B-B312-7A33A2100ADE}" type="datetimeFigureOut">
              <a:rPr lang="en-IN" smtClean="0"/>
              <a:t>06-02-2020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3368994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3248BE-F87E-4B3B-B312-7A33A2100ADE}" type="datetimeFigureOut">
              <a:rPr lang="en-IN" smtClean="0"/>
              <a:t>06-02-2020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233434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3248BE-F87E-4B3B-B312-7A33A2100ADE}" type="datetimeFigureOut">
              <a:rPr lang="en-IN" smtClean="0"/>
              <a:t>06-02-2020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406335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248BE-F87E-4B3B-B312-7A33A2100ADE}" type="datetimeFigureOut">
              <a:rPr lang="en-IN" smtClean="0"/>
              <a:t>06-02-2020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423101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248BE-F87E-4B3B-B312-7A33A2100ADE}" type="datetimeFigureOut">
              <a:rPr lang="en-IN" smtClean="0"/>
              <a:t>06-02-2020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314707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4200FC-7E67-4213-8BFC-5592E580A800}" type="slidenum">
              <a:rPr lang="en-IN" smtClean="0"/>
              <a:t>‹#›</a:t>
            </a:fld>
            <a:endParaRPr lang="en-IN"/>
          </a:p>
        </p:txBody>
      </p:sp>
      <p:sp>
        <p:nvSpPr>
          <p:cNvPr id="5" name="Date Placeholder 4"/>
          <p:cNvSpPr>
            <a:spLocks noGrp="1"/>
          </p:cNvSpPr>
          <p:nvPr>
            <p:ph type="dt" sz="half" idx="10"/>
          </p:nvPr>
        </p:nvSpPr>
        <p:spPr/>
        <p:txBody>
          <a:bodyPr/>
          <a:lstStyle/>
          <a:p>
            <a:fld id="{273248BE-F87E-4B3B-B312-7A33A2100ADE}" type="datetimeFigureOut">
              <a:rPr lang="en-IN" smtClean="0"/>
              <a:t>06-02-2020</a:t>
            </a:fld>
            <a:endParaRPr lang="en-IN"/>
          </a:p>
        </p:txBody>
      </p:sp>
    </p:spTree>
    <p:extLst>
      <p:ext uri="{BB962C8B-B14F-4D97-AF65-F5344CB8AC3E}">
        <p14:creationId xmlns:p14="http://schemas.microsoft.com/office/powerpoint/2010/main" val="350132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3248BE-F87E-4B3B-B312-7A33A2100ADE}" type="datetimeFigureOut">
              <a:rPr lang="en-IN" smtClean="0"/>
              <a:t>06-02-2020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4200FC-7E67-4213-8BFC-5592E580A800}" type="slidenum">
              <a:rPr lang="en-IN" smtClean="0"/>
              <a:t>‹#›</a:t>
            </a:fld>
            <a:endParaRPr lang="en-IN"/>
          </a:p>
        </p:txBody>
      </p:sp>
    </p:spTree>
    <p:extLst>
      <p:ext uri="{BB962C8B-B14F-4D97-AF65-F5344CB8AC3E}">
        <p14:creationId xmlns:p14="http://schemas.microsoft.com/office/powerpoint/2010/main" val="309080851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1849-C001-454A-B5E0-84373118053D}"/>
              </a:ext>
            </a:extLst>
          </p:cNvPr>
          <p:cNvSpPr>
            <a:spLocks noGrp="1"/>
          </p:cNvSpPr>
          <p:nvPr>
            <p:ph type="ctrTitle"/>
          </p:nvPr>
        </p:nvSpPr>
        <p:spPr>
          <a:xfrm>
            <a:off x="1412476" y="1610064"/>
            <a:ext cx="8628669" cy="1263192"/>
          </a:xfrm>
        </p:spPr>
        <p:txBody>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Problem Statement</a:t>
            </a:r>
            <a:r>
              <a:rPr lang="en-US" sz="3200" dirty="0">
                <a:solidFill>
                  <a:schemeClr val="accent2">
                    <a:lumMod val="50000"/>
                  </a:schemeClr>
                </a:solidFill>
              </a:rPr>
              <a:t/>
            </a:r>
            <a:br>
              <a:rPr lang="en-US" sz="3200" dirty="0">
                <a:solidFill>
                  <a:schemeClr val="accent2">
                    <a:lumMod val="50000"/>
                  </a:schemeClr>
                </a:solidFill>
              </a:rPr>
            </a:br>
            <a:r>
              <a:rPr lang="en-US" sz="3200" dirty="0">
                <a:solidFill>
                  <a:schemeClr val="accent2">
                    <a:lumMod val="50000"/>
                  </a:schemeClr>
                </a:solidFill>
              </a:rPr>
              <a:t>Data Analytics to provide complete solution for groundwater management for the country</a:t>
            </a:r>
            <a:endParaRPr lang="en-IN" sz="3200" dirty="0">
              <a:solidFill>
                <a:schemeClr val="accent2">
                  <a:lumMod val="50000"/>
                </a:schemeClr>
              </a:solidFill>
            </a:endParaRPr>
          </a:p>
        </p:txBody>
      </p:sp>
      <p:sp>
        <p:nvSpPr>
          <p:cNvPr id="3" name="Subtitle 2">
            <a:extLst>
              <a:ext uri="{FF2B5EF4-FFF2-40B4-BE49-F238E27FC236}">
                <a16:creationId xmlns:a16="http://schemas.microsoft.com/office/drawing/2014/main" id="{1A2AC552-A097-4B42-B96C-0B9630053A21}"/>
              </a:ext>
            </a:extLst>
          </p:cNvPr>
          <p:cNvSpPr>
            <a:spLocks noGrp="1"/>
          </p:cNvSpPr>
          <p:nvPr>
            <p:ph type="subTitle" idx="1"/>
          </p:nvPr>
        </p:nvSpPr>
        <p:spPr>
          <a:xfrm>
            <a:off x="3685881" y="5517772"/>
            <a:ext cx="3890128" cy="1071564"/>
          </a:xfrm>
        </p:spPr>
        <p:txBody>
          <a:bodyPr/>
          <a:lstStyle/>
          <a:p>
            <a:pPr algn="ctr"/>
            <a:r>
              <a:rPr lang="en-IN" b="1" dirty="0">
                <a:solidFill>
                  <a:schemeClr val="tx1"/>
                </a:solidFill>
                <a:latin typeface="Arial" panose="020B0604020202020204" pitchFamily="34" charset="0"/>
                <a:cs typeface="Arial" panose="020B0604020202020204" pitchFamily="34" charset="0"/>
              </a:rPr>
              <a:t>Team Name : </a:t>
            </a:r>
            <a:r>
              <a:rPr lang="en-IN" b="1" dirty="0" err="1">
                <a:solidFill>
                  <a:schemeClr val="tx1"/>
                </a:solidFill>
                <a:latin typeface="Arial" panose="020B0604020202020204" pitchFamily="34" charset="0"/>
                <a:cs typeface="Arial" panose="020B0604020202020204" pitchFamily="34" charset="0"/>
              </a:rPr>
              <a:t>DataTech</a:t>
            </a:r>
            <a:endParaRPr lang="en-IN" b="1" dirty="0">
              <a:solidFill>
                <a:schemeClr val="tx1"/>
              </a:solidFill>
              <a:latin typeface="Arial" panose="020B0604020202020204" pitchFamily="34" charset="0"/>
              <a:cs typeface="Arial" panose="020B0604020202020204" pitchFamily="34" charset="0"/>
            </a:endParaRPr>
          </a:p>
          <a:p>
            <a:pPr algn="ctr"/>
            <a:r>
              <a:rPr lang="en-IN" b="1" dirty="0">
                <a:solidFill>
                  <a:schemeClr val="tx1"/>
                </a:solidFill>
                <a:latin typeface="Arial" panose="020B0604020202020204" pitchFamily="34" charset="0"/>
                <a:cs typeface="Arial" panose="020B0604020202020204" pitchFamily="34" charset="0"/>
              </a:rPr>
              <a:t>Team Leader : Lal Babu </a:t>
            </a:r>
            <a:r>
              <a:rPr lang="en-IN" b="1" dirty="0" err="1">
                <a:solidFill>
                  <a:schemeClr val="tx1"/>
                </a:solidFill>
                <a:latin typeface="Arial" panose="020B0604020202020204" pitchFamily="34" charset="0"/>
                <a:cs typeface="Arial" panose="020B0604020202020204" pitchFamily="34" charset="0"/>
              </a:rPr>
              <a:t>Sah</a:t>
            </a:r>
            <a:endParaRPr lang="en-IN" b="1" dirty="0">
              <a:solidFill>
                <a:schemeClr val="tx1"/>
              </a:solidFill>
              <a:latin typeface="Arial" panose="020B0604020202020204" pitchFamily="34" charset="0"/>
              <a:cs typeface="Arial" panose="020B0604020202020204" pitchFamily="34" charset="0"/>
            </a:endParaRPr>
          </a:p>
        </p:txBody>
      </p:sp>
      <p:pic>
        <p:nvPicPr>
          <p:cNvPr id="1026" name="Picture 2" descr="Image result for smart india hackathon logo">
            <a:extLst>
              <a:ext uri="{FF2B5EF4-FFF2-40B4-BE49-F238E27FC236}">
                <a16:creationId xmlns:a16="http://schemas.microsoft.com/office/drawing/2014/main" id="{0BE5081A-E28F-4CC4-9DF7-01806E11E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1856" y="239235"/>
            <a:ext cx="1691227" cy="7645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F69DCF-100B-4F79-BE0C-144BE311D16C}"/>
              </a:ext>
            </a:extLst>
          </p:cNvPr>
          <p:cNvSpPr txBox="1"/>
          <p:nvPr/>
        </p:nvSpPr>
        <p:spPr>
          <a:xfrm>
            <a:off x="2025220" y="436867"/>
            <a:ext cx="7214648" cy="584775"/>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Ministry/</a:t>
            </a:r>
            <a:r>
              <a:rPr lang="en-US" sz="1400" dirty="0" err="1">
                <a:latin typeface="Arial" panose="020B0604020202020204" pitchFamily="34" charset="0"/>
                <a:cs typeface="Arial" panose="020B0604020202020204" pitchFamily="34" charset="0"/>
              </a:rPr>
              <a:t>Organisation</a:t>
            </a:r>
            <a:r>
              <a:rPr lang="en-US" sz="1400" dirty="0">
                <a:latin typeface="Arial" panose="020B0604020202020204" pitchFamily="34" charset="0"/>
                <a:cs typeface="Arial" panose="020B0604020202020204" pitchFamily="34" charset="0"/>
              </a:rPr>
              <a:t> name</a:t>
            </a:r>
          </a:p>
          <a:p>
            <a:pPr algn="ctr"/>
            <a:r>
              <a:rPr lang="en-US" b="1" dirty="0">
                <a:latin typeface="Arial" panose="020B0604020202020204" pitchFamily="34" charset="0"/>
                <a:cs typeface="Arial" panose="020B0604020202020204" pitchFamily="34" charset="0"/>
              </a:rPr>
              <a:t>CENTRAL GROUND WATER BOARD, MINISTRY OF JAL SHAKTI</a:t>
            </a:r>
            <a:endParaRPr lang="en-IN" b="1" dirty="0">
              <a:latin typeface="Arial" panose="020B0604020202020204" pitchFamily="34" charset="0"/>
              <a:cs typeface="Arial" panose="020B0604020202020204" pitchFamily="34" charset="0"/>
            </a:endParaRPr>
          </a:p>
        </p:txBody>
      </p:sp>
      <p:pic>
        <p:nvPicPr>
          <p:cNvPr id="1028" name="Picture 4" descr="Image result for indian emblem">
            <a:extLst>
              <a:ext uri="{FF2B5EF4-FFF2-40B4-BE49-F238E27FC236}">
                <a16:creationId xmlns:a16="http://schemas.microsoft.com/office/drawing/2014/main" id="{F13164D8-5211-468E-840C-7F3F48075C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745" y="239235"/>
            <a:ext cx="593487" cy="1010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iiest logo&quot;">
            <a:extLst>
              <a:ext uri="{FF2B5EF4-FFF2-40B4-BE49-F238E27FC236}">
                <a16:creationId xmlns:a16="http://schemas.microsoft.com/office/drawing/2014/main" id="{73AF0CF5-060D-4CBB-B202-323AD1BB6251}"/>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906808" y="3292717"/>
            <a:ext cx="1640006" cy="1645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060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CC255-1CA2-4462-AD93-0CFC996A49A7}"/>
              </a:ext>
            </a:extLst>
          </p:cNvPr>
          <p:cNvSpPr>
            <a:spLocks noGrp="1"/>
          </p:cNvSpPr>
          <p:nvPr>
            <p:ph type="title"/>
          </p:nvPr>
        </p:nvSpPr>
        <p:spPr/>
        <p:txBody>
          <a:bodyPr/>
          <a:lstStyle/>
          <a:p>
            <a:r>
              <a:rPr lang="en-IN" dirty="0">
                <a:solidFill>
                  <a:schemeClr val="tx2"/>
                </a:solidFill>
              </a:rPr>
              <a:t>BACKGROUND</a:t>
            </a:r>
          </a:p>
        </p:txBody>
      </p:sp>
      <p:sp>
        <p:nvSpPr>
          <p:cNvPr id="3" name="Content Placeholder 2">
            <a:extLst>
              <a:ext uri="{FF2B5EF4-FFF2-40B4-BE49-F238E27FC236}">
                <a16:creationId xmlns:a16="http://schemas.microsoft.com/office/drawing/2014/main" id="{C08B9F3F-236F-49FE-ACC1-1D249B235573}"/>
              </a:ext>
            </a:extLst>
          </p:cNvPr>
          <p:cNvSpPr>
            <a:spLocks noGrp="1"/>
          </p:cNvSpPr>
          <p:nvPr>
            <p:ph idx="1"/>
          </p:nvPr>
        </p:nvSpPr>
        <p:spPr/>
        <p:txBody>
          <a:bodyPr/>
          <a:lstStyle/>
          <a:p>
            <a:pPr>
              <a:buFont typeface="+mj-lt"/>
              <a:buAutoNum type="arabicPeriod"/>
            </a:pPr>
            <a:r>
              <a:rPr lang="en-IN" dirty="0">
                <a:solidFill>
                  <a:schemeClr val="tx1"/>
                </a:solidFill>
              </a:rPr>
              <a:t>The UNESCO World Water Development Report states that India is the largest extractor of groundwater in the world. Unfortunately, the groundwater levels in India has dropped drastically due to its overexploitation and contamination. </a:t>
            </a:r>
          </a:p>
          <a:p>
            <a:pPr>
              <a:buFont typeface="+mj-lt"/>
              <a:buAutoNum type="arabicPeriod"/>
            </a:pPr>
            <a:r>
              <a:rPr lang="en-IN" dirty="0">
                <a:solidFill>
                  <a:schemeClr val="tx1"/>
                </a:solidFill>
              </a:rPr>
              <a:t>Groundwater supports livelihoods of over 26 crore farmers and agricultural labourers. It accounts for 63% of all irrigation water and over 80% of rural and urban domestic water supplies. Wells including dug wells and shallow tube- wells and deep tube wells provide about 61.6% of water for irrigation, followed by canals with 24.5%.</a:t>
            </a:r>
          </a:p>
          <a:p>
            <a:pPr>
              <a:buFont typeface="+mj-lt"/>
              <a:buAutoNum type="arabicPeriod"/>
            </a:pPr>
            <a:r>
              <a:rPr lang="en-US" dirty="0">
                <a:solidFill>
                  <a:schemeClr val="tx1"/>
                </a:solidFill>
              </a:rPr>
              <a:t>21 major cities of India are expected to run out of groundwater as soon as 2020, affecting around 100 million people, the think tank’s new report states.</a:t>
            </a:r>
            <a:endParaRPr lang="en-IN" dirty="0">
              <a:solidFill>
                <a:schemeClr val="tx1"/>
              </a:solidFill>
            </a:endParaRPr>
          </a:p>
          <a:p>
            <a:pPr>
              <a:buFont typeface="+mj-lt"/>
              <a:buAutoNum type="arabicPeriod"/>
            </a:pPr>
            <a:endParaRPr lang="en-IN" dirty="0"/>
          </a:p>
        </p:txBody>
      </p:sp>
      <p:pic>
        <p:nvPicPr>
          <p:cNvPr id="4" name="Picture 2" descr="Image result for smart india hackathon logo">
            <a:extLst>
              <a:ext uri="{FF2B5EF4-FFF2-40B4-BE49-F238E27FC236}">
                <a16:creationId xmlns:a16="http://schemas.microsoft.com/office/drawing/2014/main" id="{1DF81B99-75FF-473C-8B96-FFA9EE84A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1856" y="239235"/>
            <a:ext cx="1691227" cy="76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815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8FE0-4DA8-47B1-9EC0-06C958D373D2}"/>
              </a:ext>
            </a:extLst>
          </p:cNvPr>
          <p:cNvSpPr>
            <a:spLocks noGrp="1"/>
          </p:cNvSpPr>
          <p:nvPr>
            <p:ph type="title"/>
          </p:nvPr>
        </p:nvSpPr>
        <p:spPr/>
        <p:txBody>
          <a:bodyPr/>
          <a:lstStyle/>
          <a:p>
            <a:r>
              <a:rPr lang="en-IN" dirty="0">
                <a:solidFill>
                  <a:schemeClr val="tx2"/>
                </a:solidFill>
              </a:rPr>
              <a:t>SOLUTION</a:t>
            </a:r>
            <a:endParaRPr lang="en-IN" dirty="0"/>
          </a:p>
        </p:txBody>
      </p:sp>
      <p:sp>
        <p:nvSpPr>
          <p:cNvPr id="3" name="Content Placeholder 2">
            <a:extLst>
              <a:ext uri="{FF2B5EF4-FFF2-40B4-BE49-F238E27FC236}">
                <a16:creationId xmlns:a16="http://schemas.microsoft.com/office/drawing/2014/main" id="{7EAB678F-EEB1-4CFA-9F16-934FEC27B9B2}"/>
              </a:ext>
            </a:extLst>
          </p:cNvPr>
          <p:cNvSpPr>
            <a:spLocks noGrp="1"/>
          </p:cNvSpPr>
          <p:nvPr>
            <p:ph idx="1"/>
          </p:nvPr>
        </p:nvSpPr>
        <p:spPr/>
        <p:txBody>
          <a:bodyPr/>
          <a:lstStyle/>
          <a:p>
            <a:pPr>
              <a:buFont typeface="+mj-lt"/>
              <a:buAutoNum type="arabicPeriod"/>
            </a:pPr>
            <a:r>
              <a:rPr lang="en-US" dirty="0">
                <a:solidFill>
                  <a:prstClr val="black"/>
                </a:solidFill>
              </a:rPr>
              <a:t>Identified blocks/districts/states with critical/average/increased groundwater levels in the country.</a:t>
            </a:r>
          </a:p>
          <a:p>
            <a:pPr>
              <a:buFont typeface="+mj-lt"/>
              <a:buAutoNum type="arabicPeriod"/>
            </a:pPr>
            <a:r>
              <a:rPr lang="en-US" dirty="0">
                <a:solidFill>
                  <a:prstClr val="black"/>
                </a:solidFill>
              </a:rPr>
              <a:t>Analyzed Pre-monsoon and post-monsoon groundwater levels in 2017 with respect to previous year i.e. 2016</a:t>
            </a:r>
          </a:p>
          <a:p>
            <a:pPr>
              <a:buFont typeface="+mj-lt"/>
              <a:buAutoNum type="arabicPeriod"/>
            </a:pPr>
            <a:r>
              <a:rPr lang="en-US" dirty="0">
                <a:solidFill>
                  <a:prstClr val="black"/>
                </a:solidFill>
              </a:rPr>
              <a:t>Analyzed pre-monsoon and post-monsoon groundwater levels in 2017 with decadal mean (2007-2016)</a:t>
            </a:r>
          </a:p>
          <a:p>
            <a:pPr>
              <a:buFont typeface="+mj-lt"/>
              <a:buAutoNum type="arabicPeriod"/>
            </a:pPr>
            <a:r>
              <a:rPr lang="en-US" dirty="0">
                <a:solidFill>
                  <a:prstClr val="black"/>
                </a:solidFill>
              </a:rPr>
              <a:t>Time series analysis of groundwater level from 1996 to 2018 for pre-monsoon and post-monsoon duration (using ARIMA [Autoregressive Integrated Moving Average] model and BI tool - Tableau)</a:t>
            </a:r>
          </a:p>
          <a:p>
            <a:pPr>
              <a:buFont typeface="+mj-lt"/>
              <a:buAutoNum type="arabicPeriod"/>
            </a:pPr>
            <a:r>
              <a:rPr lang="en-US" dirty="0">
                <a:solidFill>
                  <a:prstClr val="black"/>
                </a:solidFill>
              </a:rPr>
              <a:t>Percentage increase and decrease in the groundwater level at various sites(bore well, dug well and tube well)</a:t>
            </a:r>
          </a:p>
          <a:p>
            <a:endParaRPr lang="en-US" dirty="0">
              <a:solidFill>
                <a:prstClr val="black"/>
              </a:solidFill>
            </a:endParaRPr>
          </a:p>
          <a:p>
            <a:endParaRPr lang="en-IN" dirty="0"/>
          </a:p>
        </p:txBody>
      </p:sp>
      <p:pic>
        <p:nvPicPr>
          <p:cNvPr id="4" name="Picture 2" descr="Image result for smart india hackathon logo">
            <a:extLst>
              <a:ext uri="{FF2B5EF4-FFF2-40B4-BE49-F238E27FC236}">
                <a16:creationId xmlns:a16="http://schemas.microsoft.com/office/drawing/2014/main" id="{AC49EED1-4344-4CC0-A9D3-6EB5A0315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1856" y="239235"/>
            <a:ext cx="1691227" cy="76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412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8AF2-AA89-4FF0-A83D-5ABC321AC7F6}"/>
              </a:ext>
            </a:extLst>
          </p:cNvPr>
          <p:cNvSpPr>
            <a:spLocks noGrp="1"/>
          </p:cNvSpPr>
          <p:nvPr>
            <p:ph type="title"/>
          </p:nvPr>
        </p:nvSpPr>
        <p:spPr/>
        <p:txBody>
          <a:bodyPr/>
          <a:lstStyle/>
          <a:p>
            <a:r>
              <a:rPr lang="en-IN" dirty="0">
                <a:solidFill>
                  <a:schemeClr val="accent2">
                    <a:lumMod val="50000"/>
                  </a:schemeClr>
                </a:solidFill>
              </a:rPr>
              <a:t>TECHNOLOGY STACK</a:t>
            </a:r>
          </a:p>
        </p:txBody>
      </p:sp>
      <p:sp>
        <p:nvSpPr>
          <p:cNvPr id="3" name="Content Placeholder 2">
            <a:extLst>
              <a:ext uri="{FF2B5EF4-FFF2-40B4-BE49-F238E27FC236}">
                <a16:creationId xmlns:a16="http://schemas.microsoft.com/office/drawing/2014/main" id="{2A7AAC40-B5F4-4053-B723-B33597A1B824}"/>
              </a:ext>
            </a:extLst>
          </p:cNvPr>
          <p:cNvSpPr>
            <a:spLocks noGrp="1"/>
          </p:cNvSpPr>
          <p:nvPr>
            <p:ph idx="1"/>
          </p:nvPr>
        </p:nvSpPr>
        <p:spPr>
          <a:xfrm>
            <a:off x="677334" y="2160589"/>
            <a:ext cx="8358382" cy="4697411"/>
          </a:xfrm>
        </p:spPr>
        <p:txBody>
          <a:bodyPr/>
          <a:lstStyle/>
          <a:p>
            <a:pPr>
              <a:buFont typeface="+mj-lt"/>
              <a:buAutoNum type="arabicPeriod"/>
            </a:pPr>
            <a:r>
              <a:rPr lang="en-US" b="1" dirty="0">
                <a:solidFill>
                  <a:prstClr val="black"/>
                </a:solidFill>
              </a:rPr>
              <a:t>Data Acquisition </a:t>
            </a:r>
            <a:r>
              <a:rPr lang="en-US" dirty="0">
                <a:solidFill>
                  <a:prstClr val="black"/>
                </a:solidFill>
              </a:rPr>
              <a:t>: Python code to download data from the website of CGWA- </a:t>
            </a:r>
            <a:r>
              <a:rPr lang="en-US" dirty="0" err="1" smtClean="0">
                <a:solidFill>
                  <a:prstClr val="black"/>
                </a:solidFill>
              </a:rPr>
              <a:t>IndiaWRIS</a:t>
            </a:r>
            <a:r>
              <a:rPr lang="en-US" dirty="0" smtClean="0">
                <a:solidFill>
                  <a:prstClr val="black"/>
                </a:solidFill>
              </a:rPr>
              <a:t> (Water Resources Information System)</a:t>
            </a:r>
            <a:endParaRPr lang="en-US" dirty="0">
              <a:solidFill>
                <a:prstClr val="black"/>
              </a:solidFill>
            </a:endParaRPr>
          </a:p>
          <a:p>
            <a:pPr>
              <a:buFont typeface="+mj-lt"/>
              <a:buAutoNum type="arabicPeriod"/>
            </a:pPr>
            <a:r>
              <a:rPr lang="en-US" b="1" dirty="0">
                <a:solidFill>
                  <a:prstClr val="black"/>
                </a:solidFill>
              </a:rPr>
              <a:t>Data Preprocessing</a:t>
            </a:r>
            <a:r>
              <a:rPr lang="en-US" dirty="0">
                <a:solidFill>
                  <a:prstClr val="black"/>
                </a:solidFill>
              </a:rPr>
              <a:t>: Python (Libraries-Pandas, NumPy, Seaborn) on Jupyter notebook platform</a:t>
            </a:r>
          </a:p>
          <a:p>
            <a:pPr>
              <a:buFont typeface="+mj-lt"/>
              <a:buAutoNum type="arabicPeriod"/>
            </a:pPr>
            <a:r>
              <a:rPr lang="en-US" b="1" dirty="0">
                <a:solidFill>
                  <a:prstClr val="black"/>
                </a:solidFill>
              </a:rPr>
              <a:t>Data Model</a:t>
            </a:r>
            <a:r>
              <a:rPr lang="en-US" dirty="0">
                <a:solidFill>
                  <a:prstClr val="black"/>
                </a:solidFill>
              </a:rPr>
              <a:t>: </a:t>
            </a:r>
            <a:r>
              <a:rPr lang="en-US" dirty="0" smtClean="0">
                <a:solidFill>
                  <a:prstClr val="black"/>
                </a:solidFill>
              </a:rPr>
              <a:t>Machine Learning model ARIMA (Auto Regressive Integrated Moving Average) for time series </a:t>
            </a:r>
            <a:r>
              <a:rPr lang="en-US" dirty="0" err="1" smtClean="0">
                <a:solidFill>
                  <a:prstClr val="black"/>
                </a:solidFill>
              </a:rPr>
              <a:t>forcasting</a:t>
            </a:r>
            <a:r>
              <a:rPr lang="en-US" dirty="0" smtClean="0">
                <a:solidFill>
                  <a:prstClr val="black"/>
                </a:solidFill>
              </a:rPr>
              <a:t>.</a:t>
            </a:r>
            <a:endParaRPr lang="en-US" dirty="0">
              <a:solidFill>
                <a:prstClr val="black"/>
              </a:solidFill>
            </a:endParaRPr>
          </a:p>
          <a:p>
            <a:pPr>
              <a:buFont typeface="+mj-lt"/>
              <a:buAutoNum type="arabicPeriod"/>
            </a:pPr>
            <a:r>
              <a:rPr lang="en-US" b="1" dirty="0">
                <a:solidFill>
                  <a:prstClr val="black"/>
                </a:solidFill>
              </a:rPr>
              <a:t>Data Visualization and Analysis</a:t>
            </a:r>
            <a:r>
              <a:rPr lang="en-US" dirty="0">
                <a:solidFill>
                  <a:prstClr val="black"/>
                </a:solidFill>
              </a:rPr>
              <a:t>: Business Intelligence tool –TABLEAU</a:t>
            </a:r>
          </a:p>
          <a:p>
            <a:pPr>
              <a:buFont typeface="+mj-lt"/>
              <a:buAutoNum type="arabicPeriod"/>
            </a:pPr>
            <a:endParaRPr lang="en-US" dirty="0">
              <a:solidFill>
                <a:prstClr val="black"/>
              </a:solidFill>
            </a:endParaRPr>
          </a:p>
          <a:p>
            <a:pPr>
              <a:buFont typeface="+mj-lt"/>
              <a:buAutoNum type="arabicPeriod"/>
            </a:pPr>
            <a:endParaRPr lang="en-US" dirty="0">
              <a:solidFill>
                <a:prstClr val="black"/>
              </a:solidFill>
            </a:endParaRPr>
          </a:p>
          <a:p>
            <a:endParaRPr lang="en-IN" dirty="0"/>
          </a:p>
        </p:txBody>
      </p:sp>
      <p:pic>
        <p:nvPicPr>
          <p:cNvPr id="4" name="Picture 2" descr="Image result for smart india hackathon logo">
            <a:extLst>
              <a:ext uri="{FF2B5EF4-FFF2-40B4-BE49-F238E27FC236}">
                <a16:creationId xmlns:a16="http://schemas.microsoft.com/office/drawing/2014/main" id="{9A8DE75D-37D2-49B1-8D2D-9514AF0F9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1856" y="239235"/>
            <a:ext cx="1691227" cy="76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878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541B08-E131-4B8D-8B48-7C00ED9561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768" y="790575"/>
            <a:ext cx="8934450" cy="5524500"/>
          </a:xfrm>
        </p:spPr>
      </p:pic>
      <p:sp>
        <p:nvSpPr>
          <p:cNvPr id="2" name="Title 1">
            <a:extLst>
              <a:ext uri="{FF2B5EF4-FFF2-40B4-BE49-F238E27FC236}">
                <a16:creationId xmlns:a16="http://schemas.microsoft.com/office/drawing/2014/main" id="{8A4E91E2-82F7-465F-9509-66B006A1ED6D}"/>
              </a:ext>
            </a:extLst>
          </p:cNvPr>
          <p:cNvSpPr>
            <a:spLocks noGrp="1"/>
          </p:cNvSpPr>
          <p:nvPr>
            <p:ph type="title"/>
          </p:nvPr>
        </p:nvSpPr>
        <p:spPr>
          <a:xfrm>
            <a:off x="952499" y="4124325"/>
            <a:ext cx="4181475" cy="990600"/>
          </a:xfrm>
        </p:spPr>
        <p:txBody>
          <a:bodyPr>
            <a:normAutofit/>
          </a:bodyPr>
          <a:lstStyle/>
          <a:p>
            <a:pPr algn="ctr"/>
            <a:r>
              <a:rPr lang="en-IN" sz="1800" b="1" u="sng" dirty="0">
                <a:solidFill>
                  <a:schemeClr val="tx1"/>
                </a:solidFill>
              </a:rPr>
              <a:t>PROCESS FLOW FOR DATA ANALYTICS OF GROUNDWATER LEVELS </a:t>
            </a:r>
          </a:p>
        </p:txBody>
      </p:sp>
      <p:pic>
        <p:nvPicPr>
          <p:cNvPr id="6" name="Picture 2" descr="Image result for smart india hackathon logo">
            <a:extLst>
              <a:ext uri="{FF2B5EF4-FFF2-40B4-BE49-F238E27FC236}">
                <a16:creationId xmlns:a16="http://schemas.microsoft.com/office/drawing/2014/main" id="{81858E64-034F-4E1F-AE17-F8629AB09F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1856" y="239235"/>
            <a:ext cx="1691227" cy="76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991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8C13-CA82-4C37-9190-039344E9E58E}"/>
              </a:ext>
            </a:extLst>
          </p:cNvPr>
          <p:cNvSpPr>
            <a:spLocks noGrp="1"/>
          </p:cNvSpPr>
          <p:nvPr>
            <p:ph type="title"/>
          </p:nvPr>
        </p:nvSpPr>
        <p:spPr/>
        <p:txBody>
          <a:bodyPr/>
          <a:lstStyle/>
          <a:p>
            <a:r>
              <a:rPr lang="en-IN" dirty="0">
                <a:solidFill>
                  <a:schemeClr val="tx2"/>
                </a:solidFill>
              </a:rPr>
              <a:t>USED CASES</a:t>
            </a:r>
          </a:p>
        </p:txBody>
      </p:sp>
      <p:sp>
        <p:nvSpPr>
          <p:cNvPr id="3" name="Content Placeholder 2">
            <a:extLst>
              <a:ext uri="{FF2B5EF4-FFF2-40B4-BE49-F238E27FC236}">
                <a16:creationId xmlns:a16="http://schemas.microsoft.com/office/drawing/2014/main" id="{551414B0-C103-45EF-8071-7F643BC5A0B5}"/>
              </a:ext>
            </a:extLst>
          </p:cNvPr>
          <p:cNvSpPr>
            <a:spLocks noGrp="1"/>
          </p:cNvSpPr>
          <p:nvPr>
            <p:ph idx="1"/>
          </p:nvPr>
        </p:nvSpPr>
        <p:spPr/>
        <p:txBody>
          <a:bodyPr/>
          <a:lstStyle/>
          <a:p>
            <a:pPr>
              <a:buFont typeface="+mj-lt"/>
              <a:buAutoNum type="arabicPeriod"/>
            </a:pPr>
            <a:r>
              <a:rPr lang="en-IN" dirty="0">
                <a:solidFill>
                  <a:schemeClr val="tx1"/>
                </a:solidFill>
              </a:rPr>
              <a:t>The areas under critical condition can be identified.</a:t>
            </a:r>
          </a:p>
          <a:p>
            <a:pPr>
              <a:buFont typeface="+mj-lt"/>
              <a:buAutoNum type="arabicPeriod"/>
            </a:pPr>
            <a:r>
              <a:rPr lang="en-IN" dirty="0">
                <a:solidFill>
                  <a:schemeClr val="tx1"/>
                </a:solidFill>
              </a:rPr>
              <a:t>The concerned authorities can now take necessary measures to tackle the issue in these areas.</a:t>
            </a:r>
          </a:p>
          <a:p>
            <a:pPr>
              <a:buFont typeface="+mj-lt"/>
              <a:buAutoNum type="arabicPeriod"/>
            </a:pPr>
            <a:r>
              <a:rPr lang="en-IN" dirty="0">
                <a:solidFill>
                  <a:schemeClr val="tx1"/>
                </a:solidFill>
              </a:rPr>
              <a:t>The areas which are on the verge of getting hit by groundwater shortage can take up precautionary measures to restore these resources.</a:t>
            </a:r>
          </a:p>
          <a:p>
            <a:pPr>
              <a:buFont typeface="+mj-lt"/>
              <a:buAutoNum type="arabicPeriod"/>
            </a:pPr>
            <a:r>
              <a:rPr lang="en-IN" dirty="0">
                <a:solidFill>
                  <a:schemeClr val="tx1"/>
                </a:solidFill>
              </a:rPr>
              <a:t>The solution provided will aid the government in formulating ideas and strategies to help people in groundwater depreciating regions.</a:t>
            </a:r>
          </a:p>
          <a:p>
            <a:pPr>
              <a:buFont typeface="+mj-lt"/>
              <a:buAutoNum type="arabicPeriod"/>
            </a:pPr>
            <a:r>
              <a:rPr lang="en-IN" dirty="0">
                <a:solidFill>
                  <a:schemeClr val="tx1"/>
                </a:solidFill>
              </a:rPr>
              <a:t>Flexibility of ARIMA model will enable us to forecast groundwater level trends. </a:t>
            </a:r>
          </a:p>
          <a:p>
            <a:pPr marL="0" indent="0">
              <a:buNone/>
            </a:pPr>
            <a:endParaRPr lang="en-IN" dirty="0"/>
          </a:p>
        </p:txBody>
      </p:sp>
      <p:pic>
        <p:nvPicPr>
          <p:cNvPr id="4" name="Picture 2" descr="Image result for smart india hackathon logo">
            <a:extLst>
              <a:ext uri="{FF2B5EF4-FFF2-40B4-BE49-F238E27FC236}">
                <a16:creationId xmlns:a16="http://schemas.microsoft.com/office/drawing/2014/main" id="{2E6B05E9-E629-42F3-AB5F-F193A6F11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1856" y="239235"/>
            <a:ext cx="1691227" cy="76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941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EB03-5544-4F8E-A9A8-B8CBBBEBD10D}"/>
              </a:ext>
            </a:extLst>
          </p:cNvPr>
          <p:cNvSpPr>
            <a:spLocks noGrp="1"/>
          </p:cNvSpPr>
          <p:nvPr>
            <p:ph type="title"/>
          </p:nvPr>
        </p:nvSpPr>
        <p:spPr/>
        <p:txBody>
          <a:bodyPr/>
          <a:lstStyle/>
          <a:p>
            <a:r>
              <a:rPr lang="en-IN" dirty="0">
                <a:solidFill>
                  <a:schemeClr val="tx2"/>
                </a:solidFill>
              </a:rPr>
              <a:t>DEPENDENCIES/SHOW STOPPER </a:t>
            </a:r>
            <a:endParaRPr lang="en-IN" dirty="0"/>
          </a:p>
        </p:txBody>
      </p:sp>
      <p:sp>
        <p:nvSpPr>
          <p:cNvPr id="3" name="Content Placeholder 2">
            <a:extLst>
              <a:ext uri="{FF2B5EF4-FFF2-40B4-BE49-F238E27FC236}">
                <a16:creationId xmlns:a16="http://schemas.microsoft.com/office/drawing/2014/main" id="{B66CF176-83B8-421F-B4AE-7D5A26079C06}"/>
              </a:ext>
            </a:extLst>
          </p:cNvPr>
          <p:cNvSpPr>
            <a:spLocks noGrp="1"/>
          </p:cNvSpPr>
          <p:nvPr>
            <p:ph idx="1"/>
          </p:nvPr>
        </p:nvSpPr>
        <p:spPr/>
        <p:txBody>
          <a:bodyPr/>
          <a:lstStyle/>
          <a:p>
            <a:pPr>
              <a:buFont typeface="+mj-lt"/>
              <a:buAutoNum type="arabicPeriod"/>
            </a:pPr>
            <a:r>
              <a:rPr lang="en-US" dirty="0">
                <a:solidFill>
                  <a:prstClr val="black"/>
                </a:solidFill>
              </a:rPr>
              <a:t>Detailed and effective representation of data through maps (on Tableau – a Business Intelligence tool)</a:t>
            </a:r>
          </a:p>
          <a:p>
            <a:pPr>
              <a:buFont typeface="+mj-lt"/>
              <a:buAutoNum type="arabicPeriod"/>
            </a:pPr>
            <a:r>
              <a:rPr lang="en-US" dirty="0">
                <a:solidFill>
                  <a:prstClr val="black"/>
                </a:solidFill>
              </a:rPr>
              <a:t>In depth analysis of changing trends over the years.</a:t>
            </a:r>
          </a:p>
          <a:p>
            <a:pPr>
              <a:buFont typeface="+mj-lt"/>
              <a:buAutoNum type="arabicPeriod"/>
            </a:pPr>
            <a:r>
              <a:rPr lang="en-US" dirty="0">
                <a:solidFill>
                  <a:prstClr val="black"/>
                </a:solidFill>
              </a:rPr>
              <a:t>Identification of areas with scarcity of groundwater.</a:t>
            </a:r>
          </a:p>
          <a:p>
            <a:pPr>
              <a:buFont typeface="+mj-lt"/>
              <a:buAutoNum type="arabicPeriod"/>
            </a:pPr>
            <a:r>
              <a:rPr lang="en-US" dirty="0">
                <a:solidFill>
                  <a:prstClr val="black"/>
                </a:solidFill>
              </a:rPr>
              <a:t>The analysis will help further in building of groundwater management strategies to save these areas.</a:t>
            </a:r>
          </a:p>
          <a:p>
            <a:pPr>
              <a:buFont typeface="+mj-lt"/>
              <a:buAutoNum type="arabicPeriod"/>
            </a:pPr>
            <a:r>
              <a:rPr lang="en-US" dirty="0">
                <a:solidFill>
                  <a:prstClr val="black"/>
                </a:solidFill>
              </a:rPr>
              <a:t>Prospect: Culminating the results of the analysis under a platform (website) for making it more comprehensible.</a:t>
            </a:r>
          </a:p>
          <a:p>
            <a:pPr>
              <a:buFont typeface="+mj-lt"/>
              <a:buAutoNum type="arabicPeriod"/>
            </a:pPr>
            <a:endParaRPr lang="en-US" dirty="0">
              <a:solidFill>
                <a:prstClr val="black"/>
              </a:solidFill>
            </a:endParaRPr>
          </a:p>
          <a:p>
            <a:endParaRPr lang="en-IN" dirty="0"/>
          </a:p>
        </p:txBody>
      </p:sp>
      <p:pic>
        <p:nvPicPr>
          <p:cNvPr id="4" name="Picture 2" descr="Image result for smart india hackathon logo">
            <a:extLst>
              <a:ext uri="{FF2B5EF4-FFF2-40B4-BE49-F238E27FC236}">
                <a16:creationId xmlns:a16="http://schemas.microsoft.com/office/drawing/2014/main" id="{DFEF74F7-4C0F-4B7B-A8EC-6C9B362CD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1856" y="239235"/>
            <a:ext cx="1691227" cy="76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308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1121</TotalTime>
  <Words>472</Words>
  <Application>Microsoft Office PowerPoint</Application>
  <PresentationFormat>Widescreen</PresentationFormat>
  <Paragraphs>35</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Problem Statement Data Analytics to provide complete solution for groundwater management for the country</vt:lpstr>
      <vt:lpstr>BACKGROUND</vt:lpstr>
      <vt:lpstr>SOLUTION</vt:lpstr>
      <vt:lpstr>TECHNOLOGY STACK</vt:lpstr>
      <vt:lpstr>PROCESS FLOW FOR DATA ANALYTICS OF GROUNDWATER LEVELS </vt:lpstr>
      <vt:lpstr>USED CASES</vt:lpstr>
      <vt:lpstr>DEPENDENCIES/SHOW STOPPER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SINGH</dc:creator>
  <cp:lastModifiedBy>LALBABU SAH</cp:lastModifiedBy>
  <cp:revision>25</cp:revision>
  <dcterms:created xsi:type="dcterms:W3CDTF">2020-02-02T06:22:33Z</dcterms:created>
  <dcterms:modified xsi:type="dcterms:W3CDTF">2020-02-06T19:41:46Z</dcterms:modified>
</cp:coreProperties>
</file>