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8D4B-BC33-E632-0E0F-5D104760F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01E6C-51F5-76F3-77AB-9C5E1447C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0DB11-22F3-349F-2550-CFB42D1A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424-292B-4F0F-9DE6-E639861249E8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AEA8E-CB3B-AFF8-D82F-4DACB2AA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9F4F8-2351-F415-3F16-6E774C28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01C1-480A-4848-9FB9-A0BC346D2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624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B3DB6-7939-3837-2177-09F2C488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60786-F25F-F6F0-2EC8-F63C9FD35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8377-C7CF-E309-2255-D79878E5F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424-292B-4F0F-9DE6-E639861249E8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17C0A-2124-E5AE-7737-6F3A02E16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1A6EE-5552-C1F0-A41C-200FDF06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01C1-480A-4848-9FB9-A0BC346D2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839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51D885-A9E3-34BE-89A9-FF315AAAD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35EAC-387C-4737-C4FC-165EF82B4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95130-B8F5-1EEE-1AAD-CA3947739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424-292B-4F0F-9DE6-E639861249E8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E6144-EDB1-F9EA-5B9F-AC7DCFEA2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E043C-0301-CDE8-A8FA-83786583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01C1-480A-4848-9FB9-A0BC346D2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49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9D09-0635-640E-F8A6-D9C7CCB1A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D7103-7F15-A39A-F91B-3CE72025B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D0156-8512-44CB-773A-365B7203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424-292B-4F0F-9DE6-E639861249E8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1959E-E6F3-EE49-005E-906841EA7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56486-A8B3-B4AC-0044-3F98F91D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01C1-480A-4848-9FB9-A0BC346D2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0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A3B-7F25-F74C-EDE8-DDAED77E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ACE77-4C44-185D-F240-0A3637198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B2FDB-7051-F4B0-E2E1-7172B09F7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424-292B-4F0F-9DE6-E639861249E8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D9EDF-4832-DA70-FA59-3112C2290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97BE3-D8E5-7A10-1B0C-11EF0123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01C1-480A-4848-9FB9-A0BC346D2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DC866-F0EC-24A5-6AC9-30E844C3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9469-EB9A-4556-F256-7F32D45B6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55FFD-2EDA-7FF3-80B4-CA3614163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BBEE2-9053-4E81-E73E-78AA038E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424-292B-4F0F-9DE6-E639861249E8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87468-9E17-7322-ED9A-E115C65A2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51CC4-FD1E-63E6-9960-81C24AB5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01C1-480A-4848-9FB9-A0BC346D2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26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5452A-F0F0-D190-132E-81AC5D8B1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71416-42CF-D623-2479-C22D2AC64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C2B21-78A3-F94F-418C-3E95F73AF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0B4DA-3CC1-ED74-47AB-EA2568FA7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4BC23A-4DAF-DFA6-77FA-635E614D2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08E532-6CB8-BB23-17C3-B0DBD5708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424-292B-4F0F-9DE6-E639861249E8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45CFAE-5BDE-5D28-6BD8-D8E8A96B9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65B84-0FBA-9176-416F-4F80B0219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01C1-480A-4848-9FB9-A0BC346D2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024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F977-6214-48C6-7291-2FB99C68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3818F3-67E7-7765-A396-5DD55134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424-292B-4F0F-9DE6-E639861249E8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BF3230-0865-2272-5039-7EB425E31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ADEE3-1462-77D9-21F5-1EE7CCCD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01C1-480A-4848-9FB9-A0BC346D2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02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C3B87-EB34-B67C-F76F-2F83295E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424-292B-4F0F-9DE6-E639861249E8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D5DAE-1E81-6FB7-7E14-63EE0096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D6842-86C4-C96A-0416-E3878ED74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01C1-480A-4848-9FB9-A0BC346D2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96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79FB-F75C-977C-8051-A0FBEB618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DE246-7013-3173-361A-B0C877B2E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1F0F5-2BE1-A337-1CF0-EC30398B0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810C1-B0DF-A1CD-3E1F-A3E4AEB8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424-292B-4F0F-9DE6-E639861249E8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2821C-5A77-33B7-4E45-69AFA815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21D53-2C19-2B37-50F9-10D03FE7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01C1-480A-4848-9FB9-A0BC346D2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16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21FCA-8911-9B5C-BE89-997742DC6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79E8F1-F301-63B0-4BB8-77A60AF54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AA4170-7006-F98F-8794-C8A9D144B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49CC9-9630-F26D-CA4F-EF143284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0424-292B-4F0F-9DE6-E639861249E8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8C3D3-73E3-7152-750E-C8116D83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2C943-C34E-2B9D-07BA-0A195029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301C1-480A-4848-9FB9-A0BC346D2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87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9C844-034E-EE35-7F55-E7B929D5C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7779D-AFD8-A987-4FCA-3BE7BEEE6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73B91-771F-D1E1-803C-552CD4319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2E0424-292B-4F0F-9DE6-E639861249E8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988AD-02F8-6C61-2F45-43C0CBBE0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69872-8CE6-CFBB-C316-60C94C08E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E301C1-480A-4848-9FB9-A0BC346D29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33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46D740-CF82-4579-A697-FDF0434ECF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39" y="1012536"/>
            <a:ext cx="4613300" cy="3163224"/>
          </a:xfrm>
        </p:spPr>
        <p:txBody>
          <a:bodyPr anchor="t">
            <a:normAutofit/>
          </a:bodyPr>
          <a:lstStyle/>
          <a:p>
            <a:r>
              <a:rPr lang="en-IN" sz="8000" b="1" i="1" u="sng" dirty="0">
                <a:latin typeface="Amasis MT Pro Medium" panose="02040604050005020304" pitchFamily="18" charset="0"/>
              </a:rPr>
              <a:t>Brewediq</a:t>
            </a:r>
            <a:br>
              <a:rPr lang="en-IN" sz="8000" b="1" i="1" u="sng" dirty="0">
                <a:latin typeface="Amasis MT Pro Medium" panose="02040604050005020304" pitchFamily="18" charset="0"/>
              </a:rPr>
            </a:br>
            <a:r>
              <a:rPr lang="en-IN" sz="8000" b="1" i="1" u="sng" dirty="0">
                <a:latin typeface="Amasis MT Pro Medium" panose="02040604050005020304" pitchFamily="18" charset="0"/>
              </a:rPr>
              <a:t>Coffee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B725D-E640-42E7-2A4A-DFED95F02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38" y="3853888"/>
            <a:ext cx="4408228" cy="1652177"/>
          </a:xfrm>
        </p:spPr>
        <p:txBody>
          <a:bodyPr anchor="b">
            <a:normAutofit fontScale="55000" lnSpcReduction="20000"/>
          </a:bodyPr>
          <a:lstStyle/>
          <a:p>
            <a:pPr algn="l"/>
            <a:r>
              <a:rPr lang="en-IN" sz="8700" dirty="0"/>
              <a:t>Coffee Shop Sales Analysis</a:t>
            </a:r>
          </a:p>
          <a:p>
            <a:pPr algn="l"/>
            <a:r>
              <a:rPr lang="en-IN" sz="3200" dirty="0"/>
              <a:t>By- Mohit Vaidya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of a coffee shop&#10;&#10;AI-generated content may be incorrect.">
            <a:extLst>
              <a:ext uri="{FF2B5EF4-FFF2-40B4-BE49-F238E27FC236}">
                <a16:creationId xmlns:a16="http://schemas.microsoft.com/office/drawing/2014/main" id="{26342634-B428-5F38-C906-52FC3DDCF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861"/>
          <a:stretch>
            <a:fillRect/>
          </a:stretch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19995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6DAC9-79BE-019B-AFAE-D7C94FA8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0888"/>
          </a:xfrm>
        </p:spPr>
        <p:txBody>
          <a:bodyPr/>
          <a:lstStyle/>
          <a:p>
            <a:pPr algn="ctr"/>
            <a:r>
              <a:rPr lang="en-US" dirty="0"/>
              <a:t>Hell’s Kitchen Month on Month Growth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B3B305-415D-33CB-FFEE-B80444F48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606" y="1494502"/>
            <a:ext cx="7069394" cy="499837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88C70E-2FA1-EEBB-7162-D6FD01CB8453}"/>
              </a:ext>
            </a:extLst>
          </p:cNvPr>
          <p:cNvSpPr txBox="1"/>
          <p:nvPr/>
        </p:nvSpPr>
        <p:spPr>
          <a:xfrm>
            <a:off x="226142" y="1851766"/>
            <a:ext cx="4739148" cy="3657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1D35"/>
                </a:solidFill>
                <a:effectLst/>
                <a:latin typeface="Google Sans"/>
              </a:rPr>
              <a:t>February :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Google Sans"/>
              </a:rPr>
              <a:t> The value is negative. This represents a significant decrease or negative outcome compared to January.</a:t>
            </a:r>
          </a:p>
          <a:p>
            <a:pPr marL="342900" indent="-342900"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1D35"/>
                </a:solidFill>
                <a:effectLst/>
                <a:latin typeface="Google Sans"/>
              </a:rPr>
              <a:t>March :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Google Sans"/>
              </a:rPr>
              <a:t> There's a substantial increase. This is the highest positive value observed in the period.</a:t>
            </a:r>
          </a:p>
          <a:p>
            <a:pPr marL="342900" indent="-342900"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1D35"/>
                </a:solidFill>
                <a:effectLst/>
                <a:latin typeface="Google Sans"/>
              </a:rPr>
              <a:t>April :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Google Sans"/>
              </a:rPr>
              <a:t> The value drops significantly from March but remains positive</a:t>
            </a:r>
            <a:r>
              <a:rPr lang="en-US" sz="2000" dirty="0">
                <a:solidFill>
                  <a:srgbClr val="001D35"/>
                </a:solidFill>
                <a:latin typeface="Google Sans"/>
              </a:rPr>
              <a:t>.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Google Sans"/>
              </a:rPr>
              <a:t> </a:t>
            </a:r>
          </a:p>
          <a:p>
            <a:pPr marL="342900" indent="-342900"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1D35"/>
                </a:solidFill>
                <a:effectLst/>
                <a:latin typeface="Google Sans"/>
              </a:rPr>
              <a:t>May :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Google Sans"/>
              </a:rPr>
              <a:t> The value recovers to a level similar to March.</a:t>
            </a:r>
          </a:p>
          <a:p>
            <a:pPr marL="342900" indent="-342900"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1D35"/>
                </a:solidFill>
                <a:effectLst/>
                <a:latin typeface="Google Sans"/>
              </a:rPr>
              <a:t>June :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Google Sans"/>
              </a:rPr>
              <a:t> The value experiences a sharp decline, ending at a positive but much lower value.</a:t>
            </a:r>
          </a:p>
        </p:txBody>
      </p:sp>
    </p:spTree>
    <p:extLst>
      <p:ext uri="{BB962C8B-B14F-4D97-AF65-F5344CB8AC3E}">
        <p14:creationId xmlns:p14="http://schemas.microsoft.com/office/powerpoint/2010/main" val="76125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89FE-7FA0-52A2-2761-E7945D86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Lower Manhattan</a:t>
            </a:r>
            <a:r>
              <a:rPr lang="en-US" sz="4000" dirty="0"/>
              <a:t> Month on Month Growth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19CDCD-A88C-26DA-2C8D-CDEC6F7A3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934" y="1524001"/>
            <a:ext cx="6961239" cy="511635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4EDDC53-CB33-EE59-80D2-9BEB19BB6A24}"/>
              </a:ext>
            </a:extLst>
          </p:cNvPr>
          <p:cNvSpPr txBox="1"/>
          <p:nvPr/>
        </p:nvSpPr>
        <p:spPr>
          <a:xfrm>
            <a:off x="245806" y="1941954"/>
            <a:ext cx="4788310" cy="3869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February 2023: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 The value drops below zero, showing a negative value.</a:t>
            </a:r>
          </a:p>
          <a:p>
            <a:pPr marL="285750" indent="-285750"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March 2023: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 There's a significant increase, with the value reaching approximately 30, representing the highest positive value in the period.</a:t>
            </a:r>
          </a:p>
          <a:p>
            <a:pPr marL="285750" indent="-285750"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April 2023: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 The value decreases substantially from March but remains positive, around 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20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.</a:t>
            </a:r>
          </a:p>
          <a:p>
            <a:pPr marL="285750" indent="-285750"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May 2023: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 The value rebounds to a level similar to March, again close to 30, marking another peak.</a:t>
            </a:r>
          </a:p>
          <a:p>
            <a:pPr marL="285750" indent="-285750" algn="l">
              <a:lnSpc>
                <a:spcPts val="1650"/>
              </a:lnSpc>
              <a:spcBef>
                <a:spcPts val="75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June 2023: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 The value drops sharply again to a positive value around 5, significantly lower than the preceding month.</a:t>
            </a:r>
          </a:p>
        </p:txBody>
      </p:sp>
    </p:spTree>
    <p:extLst>
      <p:ext uri="{BB962C8B-B14F-4D97-AF65-F5344CB8AC3E}">
        <p14:creationId xmlns:p14="http://schemas.microsoft.com/office/powerpoint/2010/main" val="3045114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94B1-EB16-619F-87F7-5AAC7561F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9881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Astoria </a:t>
            </a:r>
            <a:r>
              <a:rPr lang="en-US" sz="4000" dirty="0"/>
              <a:t>Month on Month Growth</a:t>
            </a:r>
            <a:r>
              <a:rPr lang="en-IN" sz="4000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C6C4BB-5603-EEEA-5B83-F1D830E02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923" y="1641987"/>
            <a:ext cx="6912077" cy="506361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E3D638-6733-F2FC-7828-FD1FCA59ECD1}"/>
              </a:ext>
            </a:extLst>
          </p:cNvPr>
          <p:cNvSpPr txBox="1"/>
          <p:nvPr/>
        </p:nvSpPr>
        <p:spPr>
          <a:xfrm>
            <a:off x="186815" y="2274416"/>
            <a:ext cx="5093108" cy="3341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February: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T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he value is negative, approximately -7.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March : </a:t>
            </a:r>
            <a:r>
              <a:rPr lang="en-US" dirty="0"/>
              <a:t>The value is positive and significantly high, around 31.</a:t>
            </a:r>
          </a:p>
          <a:p>
            <a:pPr marL="742950" lvl="1" indent="-285750"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April: 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T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he value is positive, around 20.</a:t>
            </a:r>
          </a:p>
          <a:p>
            <a:pPr marL="742950" lvl="1" indent="-285750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May:  </a:t>
            </a:r>
            <a:r>
              <a:rPr lang="en-US" dirty="0"/>
              <a:t>The value is also positive and high, around 32, representing the highest value in the observed period.</a:t>
            </a:r>
            <a:endParaRPr lang="en-US" dirty="0">
              <a:solidFill>
                <a:srgbClr val="001D35"/>
              </a:solidFill>
              <a:latin typeface="Google Sans"/>
            </a:endParaRPr>
          </a:p>
          <a:p>
            <a:pPr marL="742950" lvl="1" indent="-285750"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1D35"/>
                </a:solidFill>
                <a:effectLst/>
                <a:latin typeface="Google Sans"/>
              </a:rPr>
              <a:t>June: 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T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he value is positive, around 5.</a:t>
            </a:r>
          </a:p>
          <a:p>
            <a:pPr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7291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2E77-13F1-73AE-C2D0-493AE5F1F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0552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Product Category Distribution by Sales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F4FE74-7997-8B8A-422D-1802448C4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297" y="1504335"/>
            <a:ext cx="7285703" cy="498853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8254DD-FA18-7348-647C-8B62D74D71FA}"/>
              </a:ext>
            </a:extLst>
          </p:cNvPr>
          <p:cNvSpPr txBox="1"/>
          <p:nvPr/>
        </p:nvSpPr>
        <p:spPr>
          <a:xfrm>
            <a:off x="88490" y="1937345"/>
            <a:ext cx="504394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Selling Category: Coffee clearly stands out as the product category with the highest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Second Highest Selling Category: Tea ranks as the second highest in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Moderately Performing: Bakery and Packaged Chocolate also show substantial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Lower Performing Categories: Coffee and Drinking Chocolate have considerably lower sales compared to the top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Lowest Selling Categories: Branded products, </a:t>
            </a:r>
            <a:r>
              <a:rPr lang="en-US" dirty="0" err="1"/>
              <a:t>Flavours</a:t>
            </a:r>
            <a:r>
              <a:rPr lang="en-US" dirty="0"/>
              <a:t>, and Loose Tea represent the categories with the lowest sales figures.</a:t>
            </a:r>
          </a:p>
        </p:txBody>
      </p:sp>
    </p:spTree>
    <p:extLst>
      <p:ext uri="{BB962C8B-B14F-4D97-AF65-F5344CB8AC3E}">
        <p14:creationId xmlns:p14="http://schemas.microsoft.com/office/powerpoint/2010/main" val="3911935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B8A9C-00FB-09F3-369B-7AA1622B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dirty="0"/>
              <a:t>Product Category Distribution by Transaction</a:t>
            </a:r>
          </a:p>
        </p:txBody>
      </p:sp>
      <p:pic>
        <p:nvPicPr>
          <p:cNvPr id="5" name="Content Placeholder 4" descr="A graph of a product distribution">
            <a:extLst>
              <a:ext uri="{FF2B5EF4-FFF2-40B4-BE49-F238E27FC236}">
                <a16:creationId xmlns:a16="http://schemas.microsoft.com/office/drawing/2014/main" id="{A0854EA0-9871-A33B-C373-219E38BBE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796129"/>
            <a:ext cx="7160855" cy="487014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0BF280-6E2B-884C-1CC3-FB61190CAA1C}"/>
              </a:ext>
            </a:extLst>
          </p:cNvPr>
          <p:cNvSpPr txBox="1"/>
          <p:nvPr/>
        </p:nvSpPr>
        <p:spPr>
          <a:xfrm>
            <a:off x="154345" y="2069234"/>
            <a:ext cx="4722455" cy="418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ts val="18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A0A0A"/>
                </a:solidFill>
                <a:effectLst/>
                <a:latin typeface="Google Sans"/>
              </a:rPr>
              <a:t>Dominant Categories: "Coffee" has the highest transaction quantity, significantly exceeding all other categories, nearing 90,000 units. "Packaged Chocolate" and "Tea" also show high transaction quantities, close to 70,000 units.</a:t>
            </a:r>
            <a:endParaRPr lang="en-US" sz="2000" dirty="0">
              <a:solidFill>
                <a:srgbClr val="0A0A0A"/>
              </a:solidFill>
              <a:latin typeface="Google Sans"/>
            </a:endParaRPr>
          </a:p>
          <a:p>
            <a:pPr marL="285750" indent="-285750" algn="l">
              <a:lnSpc>
                <a:spcPts val="18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A0A0A"/>
                </a:solidFill>
                <a:effectLst/>
                <a:latin typeface="Google Sans"/>
              </a:rPr>
              <a:t>Moderate Categories: "Bakery" and "Drinking Chocolate" have moderate transaction quantities, both falling between 20,000 and 40,000 units.</a:t>
            </a:r>
          </a:p>
          <a:p>
            <a:pPr marL="285750" indent="-285750" algn="l">
              <a:lnSpc>
                <a:spcPts val="18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A0A0A"/>
                </a:solidFill>
                <a:effectLst/>
                <a:latin typeface="Google Sans"/>
              </a:rPr>
              <a:t>Low Transaction Categories: "Branded," "Coffee beans," "</a:t>
            </a:r>
            <a:r>
              <a:rPr lang="en-US" sz="2000" b="0" i="0" dirty="0" err="1">
                <a:solidFill>
                  <a:srgbClr val="0A0A0A"/>
                </a:solidFill>
                <a:effectLst/>
                <a:latin typeface="Google Sans"/>
              </a:rPr>
              <a:t>Flavours</a:t>
            </a:r>
            <a:r>
              <a:rPr lang="en-US" sz="2000" b="0" i="0" dirty="0">
                <a:solidFill>
                  <a:srgbClr val="0A0A0A"/>
                </a:solidFill>
                <a:effectLst/>
                <a:latin typeface="Google Sans"/>
              </a:rPr>
              <a:t>," and "Loose Tea" have very low transaction quantities, all appearing to be well under 10,000 units.</a:t>
            </a:r>
          </a:p>
        </p:txBody>
      </p:sp>
    </p:spTree>
    <p:extLst>
      <p:ext uri="{BB962C8B-B14F-4D97-AF65-F5344CB8AC3E}">
        <p14:creationId xmlns:p14="http://schemas.microsoft.com/office/powerpoint/2010/main" val="87185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F3483-56C2-E374-B695-ADD2866F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Product Category wise Sales Distribution</a:t>
            </a:r>
            <a:endParaRPr lang="en-IN" sz="4000" dirty="0"/>
          </a:p>
        </p:txBody>
      </p:sp>
      <p:pic>
        <p:nvPicPr>
          <p:cNvPr id="9" name="Content Placeholder 8" descr="A pie chart with text on it">
            <a:extLst>
              <a:ext uri="{FF2B5EF4-FFF2-40B4-BE49-F238E27FC236}">
                <a16:creationId xmlns:a16="http://schemas.microsoft.com/office/drawing/2014/main" id="{818395E9-8BCD-8528-E3E0-143AF09CD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245" y="2046254"/>
            <a:ext cx="6411759" cy="4256223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F6164F-CE5B-B38C-FA59-D6A84580596F}"/>
              </a:ext>
            </a:extLst>
          </p:cNvPr>
          <p:cNvSpPr txBox="1"/>
          <p:nvPr/>
        </p:nvSpPr>
        <p:spPr>
          <a:xfrm>
            <a:off x="401996" y="2336824"/>
            <a:ext cx="5064739" cy="3026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ts val="18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A0A0A"/>
                </a:solidFill>
                <a:effectLst/>
                <a:latin typeface="Google Sans"/>
              </a:rPr>
              <a:t>Brewed Chai tea accounts for the largest share of sales, representing 39% of the total tea sales shown in the chart.</a:t>
            </a:r>
          </a:p>
          <a:p>
            <a:pPr marL="342900" indent="-342900" algn="l">
              <a:lnSpc>
                <a:spcPts val="18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A0A0A"/>
                </a:solidFill>
                <a:effectLst/>
                <a:latin typeface="Google Sans"/>
              </a:rPr>
              <a:t>Brewed Black tea and Brewed herbal tea share the second-largest portion equally, with each contributing 24% to the total sales.</a:t>
            </a:r>
          </a:p>
          <a:p>
            <a:pPr marL="342900" indent="-342900" algn="l">
              <a:lnSpc>
                <a:spcPts val="18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A0A0A"/>
                </a:solidFill>
                <a:effectLst/>
                <a:latin typeface="Google Sans"/>
              </a:rPr>
              <a:t>Brewed Green tea holds the smallest share of sales among the categories presented, at 12%.</a:t>
            </a:r>
          </a:p>
        </p:txBody>
      </p:sp>
    </p:spTree>
    <p:extLst>
      <p:ext uri="{BB962C8B-B14F-4D97-AF65-F5344CB8AC3E}">
        <p14:creationId xmlns:p14="http://schemas.microsoft.com/office/powerpoint/2010/main" val="2297858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D165A-0C11-B6A0-667A-6C269719E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072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Product Category wise Sales Distribution</a:t>
            </a:r>
            <a:endParaRPr lang="en-IN" sz="4000" dirty="0"/>
          </a:p>
        </p:txBody>
      </p:sp>
      <p:pic>
        <p:nvPicPr>
          <p:cNvPr id="9" name="Content Placeholder 8" descr="A pie chart with different colored circles">
            <a:extLst>
              <a:ext uri="{FF2B5EF4-FFF2-40B4-BE49-F238E27FC236}">
                <a16:creationId xmlns:a16="http://schemas.microsoft.com/office/drawing/2014/main" id="{7C0DCEB8-7B45-C3E2-A190-48C341CC5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452" y="1612490"/>
            <a:ext cx="6754881" cy="4729316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4DB5AB-8E32-3E63-41AA-44C0E8B83B55}"/>
              </a:ext>
            </a:extLst>
          </p:cNvPr>
          <p:cNvSpPr txBox="1"/>
          <p:nvPr/>
        </p:nvSpPr>
        <p:spPr>
          <a:xfrm>
            <a:off x="216310" y="1612490"/>
            <a:ext cx="5102942" cy="4539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Barista Espresso 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accounts for the largest share of sales, representing 33% of the total, making it the most popular coffee product category by sales in this distribution.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Gourmet brewed coffee 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holds the second-largest share at 25% of total sales, indicating a significant preference for this category.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Premium brewed coffee and Organic brewed coffee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have relatively similar contributions to sales, at 14% and 13% respectively.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Drip coffee 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constitutes the smallest portion of sales among the listed categories, with 11% of the total, indicating it is the least popular.</a:t>
            </a:r>
          </a:p>
        </p:txBody>
      </p:sp>
    </p:spTree>
    <p:extLst>
      <p:ext uri="{BB962C8B-B14F-4D97-AF65-F5344CB8AC3E}">
        <p14:creationId xmlns:p14="http://schemas.microsoft.com/office/powerpoint/2010/main" val="2968291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A92B-DC89-B012-1BB4-B77A8ABDA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9546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Product Category wise Sales Distribution</a:t>
            </a:r>
            <a:endParaRPr lang="en-IN" sz="4000" dirty="0"/>
          </a:p>
        </p:txBody>
      </p:sp>
      <p:pic>
        <p:nvPicPr>
          <p:cNvPr id="9" name="Content Placeholder 8" descr="A pie chart with text on it">
            <a:extLst>
              <a:ext uri="{FF2B5EF4-FFF2-40B4-BE49-F238E27FC236}">
                <a16:creationId xmlns:a16="http://schemas.microsoft.com/office/drawing/2014/main" id="{4239623F-48ED-1CD5-15F5-B0B6E24F0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981" y="1769807"/>
            <a:ext cx="5472101" cy="461132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81934F-2BE6-6F3A-F990-D2C8247705A8}"/>
              </a:ext>
            </a:extLst>
          </p:cNvPr>
          <p:cNvSpPr txBox="1"/>
          <p:nvPr/>
        </p:nvSpPr>
        <p:spPr>
          <a:xfrm>
            <a:off x="275303" y="2134683"/>
            <a:ext cx="5820697" cy="3342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Scone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is the highest-selling category, accounting for 44% of total bakery sales, indicating it is the most popular or highest revenue-generating product among the three.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Pastry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holds the second-largest share with 31% of sales, demonstrating a significant contribution, though less than Scone.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Biscotti 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represents the smallest portion of sales at 24%, suggesting it is the least popular or lowest revenue-generating product among the three categories shown.</a:t>
            </a:r>
          </a:p>
        </p:txBody>
      </p:sp>
    </p:spTree>
    <p:extLst>
      <p:ext uri="{BB962C8B-B14F-4D97-AF65-F5344CB8AC3E}">
        <p14:creationId xmlns:p14="http://schemas.microsoft.com/office/powerpoint/2010/main" val="431219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18F9-3AB9-ED4E-E87C-E8B3749B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365125"/>
            <a:ext cx="11549626" cy="1067435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Monthly Sales Trends Over Time</a:t>
            </a:r>
            <a:endParaRPr lang="en-IN" sz="4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59D5E1B-9CAD-346B-8A21-0024FB459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365" y="1421347"/>
            <a:ext cx="6323635" cy="4951039"/>
          </a:xfrm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C1388BAE-4F59-260B-217A-2036A3174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1681779"/>
            <a:ext cx="568960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January to February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Sales dropped slightly. This could be due to post-holiday season slowdown.</a:t>
            </a:r>
            <a:endParaRPr lang="en-US" altLang="en-US" sz="2000" b="1" dirty="0">
              <a:latin typeface="Arial" panose="020B0604020202020204" pitchFamily="34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February to March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Strong recovery , showing increasing customer activity.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March to April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Continued steady growth.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April to May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Sharp rise. This is the biggest jump, possibly due to promotions, seasonal events, or increased demand.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May to June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Growth continued , but at a slower rate compared to April–May.</a:t>
            </a:r>
          </a:p>
        </p:txBody>
      </p:sp>
    </p:spTree>
    <p:extLst>
      <p:ext uri="{BB962C8B-B14F-4D97-AF65-F5344CB8AC3E}">
        <p14:creationId xmlns:p14="http://schemas.microsoft.com/office/powerpoint/2010/main" val="21700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52B1D-A556-3C7F-7823-BA607CB4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Monthly Transaction Trend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FEA732-C06C-F966-274C-1CD83BDC5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99768"/>
            <a:ext cx="6096000" cy="537824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0DAAAB-5B01-5635-16AB-2684C12DDC1A}"/>
              </a:ext>
            </a:extLst>
          </p:cNvPr>
          <p:cNvSpPr txBox="1"/>
          <p:nvPr/>
        </p:nvSpPr>
        <p:spPr>
          <a:xfrm>
            <a:off x="419100" y="1771106"/>
            <a:ext cx="577522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__Inter_e8ce0c"/>
              </a:rPr>
              <a:t>There is a clear upward trend in the number of transactions from January to June.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transactions start at approximately 140 million in January.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is steady growth observed each month.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transaction count significantly rises between April and May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data indicates rapid growth in monthly transactions over the first half of 2023.</a:t>
            </a:r>
          </a:p>
        </p:txBody>
      </p:sp>
    </p:spTree>
    <p:extLst>
      <p:ext uri="{BB962C8B-B14F-4D97-AF65-F5344CB8AC3E}">
        <p14:creationId xmlns:p14="http://schemas.microsoft.com/office/powerpoint/2010/main" val="272219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2150-BA36-448B-A90C-124B47834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56053" cy="120032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Month-Over-Month Growth Rate</a:t>
            </a:r>
            <a:endParaRPr lang="en-IN" sz="3600" dirty="0"/>
          </a:p>
        </p:txBody>
      </p:sp>
      <p:pic>
        <p:nvPicPr>
          <p:cNvPr id="8" name="Content Placeholder 7" descr="A graph of different colored rectangles&#10;&#10;AI-generated content may be incorrect.">
            <a:extLst>
              <a:ext uri="{FF2B5EF4-FFF2-40B4-BE49-F238E27FC236}">
                <a16:creationId xmlns:a16="http://schemas.microsoft.com/office/drawing/2014/main" id="{F6C9B9C8-DAAB-4EE3-BC98-87753C76B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498" y="1690688"/>
            <a:ext cx="6309907" cy="4523299"/>
          </a:xfr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CE87DFBA-FAA0-0234-4C66-4D43C149B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84" y="1551680"/>
            <a:ext cx="515221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February dip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growth turned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negative (~ -6%)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compared to January.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Indicates a slowdown right after the initial start — possibly seasonal or post-holiday effects.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rebound in March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Growth jumped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~30%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showing a sharp recovery.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Likely due to successful campaigns, new demand, or seasonality.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Sustained positive growth (April &amp; May)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May hit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growth (~32%)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marking a peak performance month.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June slowdown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Growth dropped to only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~6%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While still positive, the sharp decline suggests cooling demand or early signs of plateauing</a:t>
            </a:r>
          </a:p>
        </p:txBody>
      </p:sp>
    </p:spTree>
    <p:extLst>
      <p:ext uri="{BB962C8B-B14F-4D97-AF65-F5344CB8AC3E}">
        <p14:creationId xmlns:p14="http://schemas.microsoft.com/office/powerpoint/2010/main" val="334601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B4CD3-1465-0831-4C5A-CA79C512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</a:t>
            </a:r>
            <a:endParaRPr lang="en-IN" dirty="0"/>
          </a:p>
        </p:txBody>
      </p:sp>
      <p:pic>
        <p:nvPicPr>
          <p:cNvPr id="5" name="Content Placeholder 4" descr="A graph with numbers and lines">
            <a:extLst>
              <a:ext uri="{FF2B5EF4-FFF2-40B4-BE49-F238E27FC236}">
                <a16:creationId xmlns:a16="http://schemas.microsoft.com/office/drawing/2014/main" id="{4BFEEB07-2BC7-C19B-D01D-1E28A9B69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65" y="1690688"/>
            <a:ext cx="6685934" cy="493625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824CEE-CAAE-17FE-ADE6-347738129BAD}"/>
              </a:ext>
            </a:extLst>
          </p:cNvPr>
          <p:cNvSpPr txBox="1"/>
          <p:nvPr/>
        </p:nvSpPr>
        <p:spPr>
          <a:xfrm>
            <a:off x="124133" y="2075564"/>
            <a:ext cx="547042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are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steadily increasing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the beginning of 2023 until around mid-June 2023.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curve shows consistent upward momentum, peaking towards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June 2023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The </a:t>
            </a:r>
            <a:r>
              <a:rPr lang="en-US" altLang="en-US" b="1" dirty="0">
                <a:latin typeface="Arial" panose="020B0604020202020204" pitchFamily="34" charset="0"/>
              </a:rPr>
              <a:t>moving average smooths out</a:t>
            </a:r>
            <a:r>
              <a:rPr lang="en-US" altLang="en-US" dirty="0">
                <a:latin typeface="Arial" panose="020B0604020202020204" pitchFamily="34" charset="0"/>
              </a:rPr>
              <a:t> short-term fluctuations, providing a clearer long-term trend.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Both lines track very closely, which means there is not much extreme volatility in sales.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The </a:t>
            </a:r>
            <a:r>
              <a:rPr lang="en-US" altLang="en-US" b="1" dirty="0">
                <a:latin typeface="Arial" panose="020B0604020202020204" pitchFamily="34" charset="0"/>
              </a:rPr>
              <a:t>sales line (brown)</a:t>
            </a:r>
            <a:r>
              <a:rPr lang="en-US" altLang="en-US" dirty="0">
                <a:latin typeface="Arial" panose="020B0604020202020204" pitchFamily="34" charset="0"/>
              </a:rPr>
              <a:t> fluctuates more sharply compared to the </a:t>
            </a:r>
            <a:r>
              <a:rPr lang="en-US" altLang="en-US" b="1" dirty="0">
                <a:latin typeface="Arial" panose="020B0604020202020204" pitchFamily="34" charset="0"/>
              </a:rPr>
              <a:t>moving average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company/product is </a:t>
            </a:r>
            <a:r>
              <a:rPr lang="en-US" b="1" dirty="0"/>
              <a:t>growing well overall</a:t>
            </a:r>
            <a:r>
              <a:rPr lang="en-US" dirty="0"/>
              <a:t>, with sales nearly </a:t>
            </a:r>
            <a:r>
              <a:rPr lang="en-US" b="1" dirty="0"/>
              <a:t>doubling from February to June.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moving average indicates strong long-term growth</a:t>
            </a:r>
            <a:r>
              <a:rPr lang="en-US" dirty="0"/>
              <a:t>, despite short-term dips.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32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6AF5-EB5B-70D6-D41E-A82AC60E7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/>
          <a:lstStyle/>
          <a:p>
            <a:pPr algn="ctr"/>
            <a:r>
              <a:rPr lang="en-US" dirty="0"/>
              <a:t>Average Daily Analysis</a:t>
            </a:r>
            <a:endParaRPr lang="en-IN" dirty="0"/>
          </a:p>
        </p:txBody>
      </p:sp>
      <p:pic>
        <p:nvPicPr>
          <p:cNvPr id="5" name="Content Placeholder 4" descr="A graph showing days of the week">
            <a:extLst>
              <a:ext uri="{FF2B5EF4-FFF2-40B4-BE49-F238E27FC236}">
                <a16:creationId xmlns:a16="http://schemas.microsoft.com/office/drawing/2014/main" id="{2D82B0AD-A541-5962-70EB-3D550FE3B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077" y="1632820"/>
            <a:ext cx="6803923" cy="4860054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2D30B29-595A-91FB-B87D-A2AD35F0F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55" y="1632820"/>
            <a:ext cx="497512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are fairly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uniform across all days of the week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extreme highs or lows → demand is steady.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Monday, Friday, and Saturday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 slightly higher sales.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dips may be due to mid-week slowdown and Sunday rest/holiday effects.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Weekdays (Mon–Fri) are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slightly stronger overall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than weekends.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Saturday matches weekday highs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showing strong weekend engagement.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Tuesday and Sunday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 slightly lower sales.</a:t>
            </a:r>
          </a:p>
        </p:txBody>
      </p:sp>
    </p:spTree>
    <p:extLst>
      <p:ext uri="{BB962C8B-B14F-4D97-AF65-F5344CB8AC3E}">
        <p14:creationId xmlns:p14="http://schemas.microsoft.com/office/powerpoint/2010/main" val="32731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6F2E-9ED9-13B7-4202-4F4F362B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0552"/>
          </a:xfrm>
        </p:spPr>
        <p:txBody>
          <a:bodyPr/>
          <a:lstStyle/>
          <a:p>
            <a:pPr algn="ctr"/>
            <a:r>
              <a:rPr lang="en-US" dirty="0"/>
              <a:t>Hourly Analysis</a:t>
            </a:r>
            <a:endParaRPr lang="en-IN" dirty="0"/>
          </a:p>
        </p:txBody>
      </p:sp>
      <p:pic>
        <p:nvPicPr>
          <p:cNvPr id="5" name="Content Placeholder 4" descr="A graph showing the growth of sales">
            <a:extLst>
              <a:ext uri="{FF2B5EF4-FFF2-40B4-BE49-F238E27FC236}">
                <a16:creationId xmlns:a16="http://schemas.microsoft.com/office/drawing/2014/main" id="{D0502FBA-D285-0471-0C77-0BF4BF76E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258" y="1690688"/>
            <a:ext cx="6931742" cy="5167312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2EB8B7B6-5ED3-6A03-08A1-593567925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9" y="1974410"/>
            <a:ext cx="4843305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Morning hours (7–10 AM)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prime sales window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accounting for the largest spike.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 sharply after 10 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never reach that peak again during the day.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business is highly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morning-driven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which may reflect customer habits (breakfast purchases, office commuters, etc.).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Afternoons are steady but not strong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while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evenings see continuous decline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4833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FC53-E1FF-2F6B-040F-6281D7B9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3236"/>
          </a:xfrm>
        </p:spPr>
        <p:txBody>
          <a:bodyPr/>
          <a:lstStyle/>
          <a:p>
            <a:pPr algn="ctr"/>
            <a:r>
              <a:rPr lang="en-US" dirty="0"/>
              <a:t>Hourly Sales By Product Category</a:t>
            </a:r>
            <a:endParaRPr lang="en-IN" dirty="0"/>
          </a:p>
        </p:txBody>
      </p:sp>
      <p:pic>
        <p:nvPicPr>
          <p:cNvPr id="5" name="Content Placeholder 4" descr="A graph of sales">
            <a:extLst>
              <a:ext uri="{FF2B5EF4-FFF2-40B4-BE49-F238E27FC236}">
                <a16:creationId xmlns:a16="http://schemas.microsoft.com/office/drawing/2014/main" id="{8F516C30-A2CD-CBEC-02FF-16F323BA6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884" y="1474839"/>
            <a:ext cx="6558116" cy="527009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182ED9F-B8AD-3B7F-046E-12B24ECE8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23" y="1781539"/>
            <a:ext cx="543723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Morning Peak (7–10 AM)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Coffee, tea, bakery, and drinking chocolate dominate.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sales window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driven by breakfast and morning routines.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Mid-day (11 AM – 2 PM)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drop significantly, but coffee and tea maintain moderate demand.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Bakery and chocolate lose importance after the morning rush.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Afternoon &amp; Evening (2 PM – 8 PM)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Coffee and tea continue steady but lower sales.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Packaged chocolate and branded products have small evening bumps, reflecting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leisure or impulse buys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5188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A4D9-385D-3CAF-E6CD-6FF5A6BE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062"/>
          </a:xfrm>
        </p:spPr>
        <p:txBody>
          <a:bodyPr/>
          <a:lstStyle/>
          <a:p>
            <a:pPr algn="ctr"/>
            <a:r>
              <a:rPr lang="en-US" dirty="0"/>
              <a:t>Store Rankings</a:t>
            </a:r>
            <a:endParaRPr lang="en-IN" dirty="0"/>
          </a:p>
        </p:txBody>
      </p:sp>
      <p:pic>
        <p:nvPicPr>
          <p:cNvPr id="5" name="Content Placeholder 4" descr="A graph showing a line">
            <a:extLst>
              <a:ext uri="{FF2B5EF4-FFF2-40B4-BE49-F238E27FC236}">
                <a16:creationId xmlns:a16="http://schemas.microsoft.com/office/drawing/2014/main" id="{552F9292-C53B-62E7-FBA0-CC3BCBD2D7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130" y="1690688"/>
            <a:ext cx="7177618" cy="490675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C99F68-BDE7-5B19-7B18-5B58F2C2447D}"/>
              </a:ext>
            </a:extLst>
          </p:cNvPr>
          <p:cNvSpPr txBox="1"/>
          <p:nvPr/>
        </p:nvSpPr>
        <p:spPr>
          <a:xfrm>
            <a:off x="245806" y="1949185"/>
            <a:ext cx="4670324" cy="3657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1D35"/>
                </a:solidFill>
                <a:effectLst/>
                <a:latin typeface="Google Sans"/>
              </a:rPr>
              <a:t>Hell's Kitchen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Google Sans"/>
              </a:rPr>
              <a:t> consistently maintains the highest number of visits throughout the entire period, particularly noticeable from March onwards, ending near 57,000 visits in June.</a:t>
            </a:r>
          </a:p>
          <a:p>
            <a:pPr marL="342900" indent="-342900" algn="l">
              <a:spcBef>
                <a:spcPts val="75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1D35"/>
                </a:solidFill>
                <a:effectLst/>
                <a:latin typeface="Google Sans"/>
              </a:rPr>
              <a:t>Lower Manhattan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Google Sans"/>
              </a:rPr>
              <a:t> and </a:t>
            </a:r>
            <a:r>
              <a:rPr lang="en-US" sz="2000" b="1" i="0" dirty="0">
                <a:solidFill>
                  <a:srgbClr val="001D35"/>
                </a:solidFill>
                <a:effectLst/>
                <a:latin typeface="Google Sans"/>
              </a:rPr>
              <a:t>Astoria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Google Sans"/>
              </a:rPr>
              <a:t> show very similar visit patterns and numbers, staying close to each other throughout the period. They both experience strong growth, ending around 54,000-55,000 visits in June.</a:t>
            </a:r>
          </a:p>
        </p:txBody>
      </p:sp>
    </p:spTree>
    <p:extLst>
      <p:ext uri="{BB962C8B-B14F-4D97-AF65-F5344CB8AC3E}">
        <p14:creationId xmlns:p14="http://schemas.microsoft.com/office/powerpoint/2010/main" val="1231204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1388</Words>
  <Application>Microsoft Office PowerPoint</Application>
  <PresentationFormat>Widescreen</PresentationFormat>
  <Paragraphs>104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__Inter_e8ce0c</vt:lpstr>
      <vt:lpstr>Amasis MT Pro Medium</vt:lpstr>
      <vt:lpstr>Aptos</vt:lpstr>
      <vt:lpstr>Aptos Display</vt:lpstr>
      <vt:lpstr>Arial</vt:lpstr>
      <vt:lpstr>Google Sans</vt:lpstr>
      <vt:lpstr>Symbol</vt:lpstr>
      <vt:lpstr>Office Theme</vt:lpstr>
      <vt:lpstr>Brewediq Coffee</vt:lpstr>
      <vt:lpstr>Monthly Sales Trends Over Time</vt:lpstr>
      <vt:lpstr>Monthly Transaction Trend</vt:lpstr>
      <vt:lpstr>Month-Over-Month Growth Rate</vt:lpstr>
      <vt:lpstr>Moving Average</vt:lpstr>
      <vt:lpstr>Average Daily Analysis</vt:lpstr>
      <vt:lpstr>Hourly Analysis</vt:lpstr>
      <vt:lpstr>Hourly Sales By Product Category</vt:lpstr>
      <vt:lpstr>Store Rankings</vt:lpstr>
      <vt:lpstr>Hell’s Kitchen Month on Month Growth</vt:lpstr>
      <vt:lpstr>Lower Manhattan Month on Month Growth</vt:lpstr>
      <vt:lpstr>Astoria Month on Month Growth </vt:lpstr>
      <vt:lpstr>Product Category Distribution by Sales</vt:lpstr>
      <vt:lpstr>Product Category Distribution by Transaction</vt:lpstr>
      <vt:lpstr>Product Category wise Sales Distribution</vt:lpstr>
      <vt:lpstr>Product Category wise Sales Distribution</vt:lpstr>
      <vt:lpstr>Product Category wise Sales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rautvanshika902@gmail.com</dc:creator>
  <cp:lastModifiedBy>rautvanshika902@gmail.com</cp:lastModifiedBy>
  <cp:revision>8</cp:revision>
  <dcterms:created xsi:type="dcterms:W3CDTF">2025-09-07T08:55:30Z</dcterms:created>
  <dcterms:modified xsi:type="dcterms:W3CDTF">2025-09-10T14:19:28Z</dcterms:modified>
</cp:coreProperties>
</file>