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316" r:id="rId5"/>
    <p:sldId id="260" r:id="rId6"/>
    <p:sldId id="309" r:id="rId7"/>
    <p:sldId id="261" r:id="rId8"/>
    <p:sldId id="262" r:id="rId9"/>
    <p:sldId id="318" r:id="rId10"/>
    <p:sldId id="317" r:id="rId11"/>
    <p:sldId id="263" r:id="rId12"/>
    <p:sldId id="310" r:id="rId13"/>
    <p:sldId id="264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69A8F-5C8E-4CA0-903C-8B6EAD61B8A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33CE-B621-4C2D-87E0-0D9D77E40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893A-3D29-429D-B396-25DA9DB18BB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 &amp;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“Computer Organization and Embedded Systems”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Carl </a:t>
            </a:r>
            <a:r>
              <a:rPr lang="en-US" dirty="0" err="1" smtClean="0">
                <a:solidFill>
                  <a:srgbClr val="FF0000"/>
                </a:solidFill>
              </a:rPr>
              <a:t>Hamacher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Zvonko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Vranesic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Safwat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Zaky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Naraig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Manjikian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LOAD R5, X(R7)</a:t>
            </a:r>
          </a:p>
          <a:p>
            <a:pPr lvl="1"/>
            <a:r>
              <a:rPr lang="en-US" sz="2400" dirty="0" smtClean="0"/>
              <a:t>Fetch instruction and increment the program counter</a:t>
            </a:r>
          </a:p>
          <a:p>
            <a:pPr lvl="1"/>
            <a:r>
              <a:rPr lang="en-US" sz="2400" dirty="0" smtClean="0"/>
              <a:t>Decode instruction and read contents of register R7</a:t>
            </a:r>
          </a:p>
          <a:p>
            <a:pPr lvl="1"/>
            <a:r>
              <a:rPr lang="en-US" sz="2400" dirty="0" smtClean="0"/>
              <a:t>Compute the effective address</a:t>
            </a:r>
          </a:p>
          <a:p>
            <a:pPr lvl="1"/>
            <a:r>
              <a:rPr lang="en-US" sz="2400" dirty="0" smtClean="0"/>
              <a:t>Read the memory source operand</a:t>
            </a:r>
          </a:p>
          <a:p>
            <a:pPr lvl="1"/>
            <a:r>
              <a:rPr lang="en-US" sz="2400" dirty="0" smtClean="0"/>
              <a:t>Load the operand into the destination register, R5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Ex. Add R3, R4, R5</a:t>
            </a:r>
          </a:p>
          <a:p>
            <a:pPr lvl="1"/>
            <a:r>
              <a:rPr lang="en-US" sz="2400" dirty="0" smtClean="0"/>
              <a:t>Fetch the instruction and increment the program counter</a:t>
            </a:r>
          </a:p>
          <a:p>
            <a:pPr lvl="1"/>
            <a:r>
              <a:rPr lang="en-US" sz="2400" dirty="0" smtClean="0"/>
              <a:t>Decode instruction and read contents of source registers R4 and R5 </a:t>
            </a:r>
          </a:p>
          <a:p>
            <a:pPr lvl="1"/>
            <a:r>
              <a:rPr lang="en-US" sz="2400" dirty="0" smtClean="0"/>
              <a:t>Compute the sum [R4] + [R5] </a:t>
            </a:r>
          </a:p>
          <a:p>
            <a:pPr lvl="1"/>
            <a:r>
              <a:rPr lang="en-US" sz="2400" dirty="0" smtClean="0"/>
              <a:t>Load the result into the destination register, R3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is advantageous to use same multistage processing hardware for as many instructions as possible </a:t>
            </a:r>
          </a:p>
          <a:p>
            <a:pPr lvl="1"/>
            <a:r>
              <a:rPr lang="en-US" sz="2400" dirty="0" smtClean="0"/>
              <a:t>Can be achieved if all instructions are made to be executed in the same number of steps </a:t>
            </a:r>
          </a:p>
          <a:p>
            <a:pPr lvl="1"/>
            <a:r>
              <a:rPr lang="en-US" sz="2400" dirty="0" smtClean="0"/>
              <a:t>To this end, Add instruction should be extended to </a:t>
            </a:r>
            <a:r>
              <a:rPr lang="en-US" sz="2400" dirty="0" err="1" smtClean="0"/>
              <a:t>ﬁve</a:t>
            </a:r>
            <a:r>
              <a:rPr lang="en-US" sz="2400" dirty="0" smtClean="0"/>
              <a:t> steps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instruction would then be performed as follows: </a:t>
            </a:r>
          </a:p>
          <a:p>
            <a:pPr lvl="1"/>
            <a:r>
              <a:rPr lang="en-US" sz="2400" dirty="0" smtClean="0"/>
              <a:t>Fetch the instruction and increment the program counter</a:t>
            </a:r>
          </a:p>
          <a:p>
            <a:pPr lvl="1"/>
            <a:r>
              <a:rPr lang="en-US" sz="2400" dirty="0" smtClean="0"/>
              <a:t>Decode the instruction and read registers R4 and R5 </a:t>
            </a:r>
          </a:p>
          <a:p>
            <a:pPr lvl="1"/>
            <a:r>
              <a:rPr lang="en-US" sz="2400" dirty="0" smtClean="0"/>
              <a:t>Compute the sum [R4] + [R5]</a:t>
            </a:r>
          </a:p>
          <a:p>
            <a:pPr lvl="1"/>
            <a:r>
              <a:rPr lang="en-US" sz="2400" dirty="0" smtClean="0"/>
              <a:t>No action </a:t>
            </a:r>
          </a:p>
          <a:p>
            <a:pPr lvl="1"/>
            <a:r>
              <a:rPr lang="en-US" sz="2400" dirty="0" smtClean="0"/>
              <a:t>Load the result into the destination register, R3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Ex. Add R3, R4, #1000</a:t>
            </a:r>
          </a:p>
          <a:p>
            <a:pPr lvl="1"/>
            <a:r>
              <a:rPr lang="en-US" sz="2400" dirty="0" smtClean="0"/>
              <a:t>Fetch the instruction and increment the program counter </a:t>
            </a:r>
          </a:p>
          <a:p>
            <a:pPr lvl="1"/>
            <a:r>
              <a:rPr lang="en-US" sz="2400" dirty="0" smtClean="0"/>
              <a:t>Decode the instruction and read register R4 </a:t>
            </a:r>
          </a:p>
          <a:p>
            <a:pPr lvl="1"/>
            <a:r>
              <a:rPr lang="en-US" sz="2400" dirty="0" smtClean="0"/>
              <a:t>Compute the sum [R4] + 1000</a:t>
            </a:r>
          </a:p>
          <a:p>
            <a:pPr lvl="1"/>
            <a:r>
              <a:rPr lang="en-US" sz="2400" dirty="0" smtClean="0"/>
              <a:t>No action </a:t>
            </a:r>
          </a:p>
          <a:p>
            <a:pPr lvl="1"/>
            <a:r>
              <a:rPr lang="en-US" sz="2400" dirty="0" smtClean="0"/>
              <a:t>Load the result into the destination register, R3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Instruction:</a:t>
            </a:r>
          </a:p>
          <a:p>
            <a:pPr lvl="1"/>
            <a:r>
              <a:rPr lang="en-US" sz="2400" dirty="0" smtClean="0"/>
              <a:t>Fetched from memory location pointed by program counter PC</a:t>
            </a:r>
          </a:p>
          <a:p>
            <a:pPr lvl="1"/>
            <a:r>
              <a:rPr lang="en-US" sz="2400" dirty="0" smtClean="0"/>
              <a:t>Put in the Instruction Register IR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IR &lt;- [[PC]]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PC &lt;- [PC] + 4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be carried out by performing one or more of the following actions: </a:t>
            </a:r>
          </a:p>
          <a:p>
            <a:pPr lvl="1"/>
            <a:r>
              <a:rPr lang="en-US" sz="2400" dirty="0" smtClean="0"/>
              <a:t>Read contents of a memory location and load into a processor register</a:t>
            </a:r>
          </a:p>
          <a:p>
            <a:pPr lvl="1"/>
            <a:r>
              <a:rPr lang="en-US" sz="2400" dirty="0" smtClean="0"/>
              <a:t>Read data from one or more processor registers</a:t>
            </a:r>
          </a:p>
          <a:p>
            <a:pPr lvl="1"/>
            <a:r>
              <a:rPr lang="en-US" sz="2400" dirty="0" smtClean="0"/>
              <a:t>Perform arithmetic or logic operation and place result into a processor register</a:t>
            </a:r>
          </a:p>
          <a:p>
            <a:pPr lvl="1"/>
            <a:r>
              <a:rPr lang="en-US" sz="2400" dirty="0" smtClean="0"/>
              <a:t>Store data from a processor register into a memory location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H/W Components of 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14478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752600"/>
            <a:ext cx="17526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Address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752600"/>
            <a:ext cx="1219200" cy="457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Memory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3886200"/>
            <a:ext cx="17526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4572000"/>
            <a:ext cx="1752600" cy="167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Circuitry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2971800"/>
            <a:ext cx="10668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4572000"/>
            <a:ext cx="12954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Register </a:t>
            </a:r>
            <a:r>
              <a:rPr lang="en-US" sz="2800" dirty="0" err="1" smtClean="0"/>
              <a:t>ﬁle</a:t>
            </a:r>
            <a:r>
              <a:rPr lang="en-US" sz="2800" dirty="0" smtClean="0"/>
              <a:t> are storage locations:</a:t>
            </a:r>
          </a:p>
          <a:p>
            <a:pPr lvl="1"/>
            <a:r>
              <a:rPr lang="en-US" sz="2400" dirty="0" smtClean="0"/>
              <a:t>Organized to form processor’s general-purpose registers</a:t>
            </a:r>
          </a:p>
          <a:p>
            <a:pPr lvl="1"/>
            <a:r>
              <a:rPr lang="en-US" sz="2400" dirty="0" smtClean="0"/>
              <a:t>Registers comprise edge-triggered </a:t>
            </a:r>
            <a:r>
              <a:rPr lang="en-US" sz="2400" dirty="0" err="1" smtClean="0"/>
              <a:t>ﬂip-ﬂops</a:t>
            </a:r>
            <a:endParaRPr lang="en-US" sz="2400" dirty="0" smtClean="0"/>
          </a:p>
          <a:p>
            <a:pPr lvl="2"/>
            <a:r>
              <a:rPr lang="en-US" dirty="0" smtClean="0"/>
              <a:t>Into which new data are loaded at the active edge of the clock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execution:</a:t>
            </a:r>
          </a:p>
          <a:p>
            <a:pPr lvl="1"/>
            <a:r>
              <a:rPr lang="en-US" sz="2400" dirty="0" smtClean="0"/>
              <a:t>Contents of specified registers are sent to arithmetic and logic unit (ALU)</a:t>
            </a:r>
          </a:p>
          <a:p>
            <a:pPr lvl="1"/>
            <a:r>
              <a:rPr lang="en-US" sz="2400" dirty="0" smtClean="0"/>
              <a:t>ALU performs the required computation</a:t>
            </a:r>
          </a:p>
          <a:p>
            <a:pPr lvl="1"/>
            <a:r>
              <a:rPr lang="en-US" sz="2400" dirty="0" smtClean="0"/>
              <a:t>Data are processed by combinational circuits and results placed into a register</a:t>
            </a:r>
          </a:p>
          <a:p>
            <a:pPr lvl="1"/>
            <a:r>
              <a:rPr lang="en-US" sz="2400" dirty="0" smtClean="0"/>
              <a:t>Results of computation are stored in a register in register </a:t>
            </a:r>
            <a:r>
              <a:rPr lang="en-US" sz="2400" dirty="0" err="1" smtClean="0"/>
              <a:t>ﬁle</a:t>
            </a:r>
            <a:endParaRPr lang="en-US" sz="2400" dirty="0" smtClean="0"/>
          </a:p>
          <a:p>
            <a:pPr lvl="1"/>
            <a:r>
              <a:rPr lang="en-US" sz="2400" dirty="0" smtClean="0"/>
              <a:t>A clock signal is used to control timing of data transfers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LOAD instruction</a:t>
            </a:r>
          </a:p>
          <a:p>
            <a:r>
              <a:rPr lang="en-US" sz="2800" dirty="0" smtClean="0"/>
              <a:t>Ex. Load R5, X(R7)</a:t>
            </a:r>
          </a:p>
          <a:p>
            <a:pPr lvl="1"/>
            <a:r>
              <a:rPr lang="en-US" sz="2400" dirty="0" smtClean="0"/>
              <a:t>Fetch the instruction from the memory</a:t>
            </a:r>
          </a:p>
          <a:p>
            <a:pPr lvl="1"/>
            <a:r>
              <a:rPr lang="en-US" sz="2400" dirty="0" smtClean="0"/>
              <a:t>Increment the program counter</a:t>
            </a:r>
          </a:p>
          <a:p>
            <a:pPr lvl="1"/>
            <a:r>
              <a:rPr lang="en-US" sz="2400" dirty="0" smtClean="0"/>
              <a:t>Decode instruction to determine operation to be performed</a:t>
            </a:r>
          </a:p>
          <a:p>
            <a:pPr lvl="1"/>
            <a:r>
              <a:rPr lang="en-US" sz="2400" dirty="0" smtClean="0"/>
              <a:t>Read register R7 </a:t>
            </a:r>
          </a:p>
          <a:p>
            <a:pPr lvl="1"/>
            <a:r>
              <a:rPr lang="en-US" sz="2400" dirty="0" smtClean="0"/>
              <a:t>Add immediate value X to the contents of R7 </a:t>
            </a:r>
          </a:p>
          <a:p>
            <a:pPr lvl="1"/>
            <a:r>
              <a:rPr lang="en-US" sz="2400" dirty="0" smtClean="0"/>
              <a:t>Use sum X + [R7] as effective address of source operand</a:t>
            </a:r>
          </a:p>
          <a:p>
            <a:pPr lvl="2"/>
            <a:r>
              <a:rPr lang="en-US" dirty="0" smtClean="0"/>
              <a:t>Read the contents of that location in the memory </a:t>
            </a:r>
          </a:p>
          <a:p>
            <a:pPr lvl="1"/>
            <a:r>
              <a:rPr lang="en-US" sz="2400" dirty="0" smtClean="0"/>
              <a:t>Load data received from memory into destination register, R5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Operations can often be broken down into several simpler steps</a:t>
            </a:r>
          </a:p>
          <a:p>
            <a:pPr lvl="1"/>
            <a:r>
              <a:rPr lang="en-US" sz="2400" dirty="0" smtClean="0"/>
              <a:t>Each step is performed by a </a:t>
            </a:r>
            <a:r>
              <a:rPr lang="en-US" sz="2400" dirty="0" err="1" smtClean="0"/>
              <a:t>subcircuit</a:t>
            </a:r>
            <a:r>
              <a:rPr lang="en-US" sz="2400" dirty="0" smtClean="0"/>
              <a:t> of the original circuit</a:t>
            </a:r>
          </a:p>
          <a:p>
            <a:pPr lvl="1"/>
            <a:r>
              <a:rPr lang="en-US" sz="2400" dirty="0" err="1" smtClean="0"/>
              <a:t>Subcircuits</a:t>
            </a:r>
            <a:r>
              <a:rPr lang="en-US" sz="2400" dirty="0" smtClean="0"/>
              <a:t> can be cascaded into a multistage structure</a:t>
            </a:r>
          </a:p>
          <a:p>
            <a:pPr lvl="1"/>
            <a:r>
              <a:rPr lang="en-US" sz="2400" dirty="0" smtClean="0"/>
              <a:t>If n stages are used, operation will be completed in n clock cycles</a:t>
            </a:r>
          </a:p>
          <a:p>
            <a:pPr lvl="1"/>
            <a:r>
              <a:rPr lang="en-US" sz="2400" dirty="0" smtClean="0"/>
              <a:t>Since </a:t>
            </a:r>
            <a:r>
              <a:rPr lang="en-US" sz="2400" dirty="0" err="1" smtClean="0"/>
              <a:t>subcircuits</a:t>
            </a:r>
            <a:r>
              <a:rPr lang="en-US" sz="2400" dirty="0" smtClean="0"/>
              <a:t> are smaller, they can complete operation in less time, and hence a shorter clock period can be used </a:t>
            </a:r>
          </a:p>
          <a:p>
            <a:r>
              <a:rPr lang="en-US" sz="2800" dirty="0" smtClean="0"/>
              <a:t>Key advantage of the multi-stage structure is that it is suitable for pipelined operation</a:t>
            </a:r>
          </a:p>
          <a:p>
            <a:pPr lvl="1"/>
            <a:r>
              <a:rPr lang="en-US" sz="2400" dirty="0" smtClean="0"/>
              <a:t>Particularly useful for implementing processors that have a RISC-style instruction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Assuming processor has </a:t>
            </a:r>
            <a:r>
              <a:rPr lang="en-US" sz="2800" dirty="0" err="1" smtClean="0"/>
              <a:t>ﬁve</a:t>
            </a:r>
            <a:r>
              <a:rPr lang="en-US" sz="2800" dirty="0" smtClean="0"/>
              <a:t> hardware stages, execution of each instruction is divided into </a:t>
            </a:r>
            <a:r>
              <a:rPr lang="en-US" sz="2800" dirty="0" err="1" smtClean="0"/>
              <a:t>ﬁve</a:t>
            </a:r>
            <a:r>
              <a:rPr lang="en-US" sz="2800" dirty="0" smtClean="0"/>
              <a:t> steps: </a:t>
            </a:r>
          </a:p>
          <a:p>
            <a:pPr lvl="1"/>
            <a:r>
              <a:rPr lang="en-US" sz="2400" dirty="0" smtClean="0"/>
              <a:t>Fetch instruction and increment the program counter</a:t>
            </a:r>
          </a:p>
          <a:p>
            <a:pPr lvl="1"/>
            <a:r>
              <a:rPr lang="en-US" sz="2400" dirty="0" smtClean="0"/>
              <a:t>Decode instruction and read source operands </a:t>
            </a:r>
          </a:p>
          <a:p>
            <a:pPr lvl="1"/>
            <a:r>
              <a:rPr lang="en-US" sz="2400" dirty="0" smtClean="0"/>
              <a:t>Compute</a:t>
            </a:r>
            <a:endParaRPr lang="en-US" sz="2400" dirty="0" smtClean="0"/>
          </a:p>
          <a:p>
            <a:pPr lvl="1"/>
            <a:r>
              <a:rPr lang="en-US" sz="2400" dirty="0" smtClean="0"/>
              <a:t>Access memory for read/write</a:t>
            </a:r>
          </a:p>
          <a:p>
            <a:pPr lvl="1"/>
            <a:r>
              <a:rPr lang="en-US" sz="2400" dirty="0" smtClean="0"/>
              <a:t>Store result in </a:t>
            </a:r>
            <a:r>
              <a:rPr lang="en-US" sz="2400" dirty="0" smtClean="0"/>
              <a:t>register file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638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Computer Organization &amp; Architecture</vt:lpstr>
      <vt:lpstr>Fundamentals</vt:lpstr>
      <vt:lpstr>Operations</vt:lpstr>
      <vt:lpstr>Main H/W Components of Processor</vt:lpstr>
      <vt:lpstr>Register File</vt:lpstr>
      <vt:lpstr>Execution</vt:lpstr>
      <vt:lpstr>Instruction execution</vt:lpstr>
      <vt:lpstr>Multi-stage structure</vt:lpstr>
      <vt:lpstr>Multi-stage structure</vt:lpstr>
      <vt:lpstr>Load instruction</vt:lpstr>
      <vt:lpstr>Arithmetic/Logical instruction</vt:lpstr>
      <vt:lpstr>Arithmetic/Logical instruction</vt:lpstr>
      <vt:lpstr>Arithmetic/Logical instruction</vt:lpstr>
      <vt:lpstr>Arithmetic/Logical instruction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Administrator</dc:creator>
  <cp:lastModifiedBy>Administrator</cp:lastModifiedBy>
  <cp:revision>171</cp:revision>
  <dcterms:created xsi:type="dcterms:W3CDTF">2020-05-26T11:42:31Z</dcterms:created>
  <dcterms:modified xsi:type="dcterms:W3CDTF">2020-09-09T08:18:28Z</dcterms:modified>
</cp:coreProperties>
</file>