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8" r:id="rId1"/>
  </p:sldMasterIdLst>
  <p:notesMasterIdLst>
    <p:notesMasterId r:id="rId63"/>
  </p:notesMasterIdLst>
  <p:handoutMasterIdLst>
    <p:handoutMasterId r:id="rId64"/>
  </p:handoutMasterIdLst>
  <p:sldIdLst>
    <p:sldId id="591" r:id="rId2"/>
    <p:sldId id="846" r:id="rId3"/>
    <p:sldId id="852" r:id="rId4"/>
    <p:sldId id="853" r:id="rId5"/>
    <p:sldId id="854" r:id="rId6"/>
    <p:sldId id="855" r:id="rId7"/>
    <p:sldId id="856" r:id="rId8"/>
    <p:sldId id="857" r:id="rId9"/>
    <p:sldId id="858" r:id="rId10"/>
    <p:sldId id="859" r:id="rId11"/>
    <p:sldId id="860" r:id="rId12"/>
    <p:sldId id="861" r:id="rId13"/>
    <p:sldId id="903" r:id="rId14"/>
    <p:sldId id="904" r:id="rId15"/>
    <p:sldId id="905" r:id="rId16"/>
    <p:sldId id="865" r:id="rId17"/>
    <p:sldId id="866" r:id="rId18"/>
    <p:sldId id="869" r:id="rId19"/>
    <p:sldId id="867" r:id="rId20"/>
    <p:sldId id="870" r:id="rId21"/>
    <p:sldId id="868" r:id="rId22"/>
    <p:sldId id="811" r:id="rId23"/>
    <p:sldId id="810" r:id="rId24"/>
    <p:sldId id="813" r:id="rId25"/>
    <p:sldId id="814" r:id="rId26"/>
    <p:sldId id="815" r:id="rId27"/>
    <p:sldId id="816" r:id="rId28"/>
    <p:sldId id="817" r:id="rId29"/>
    <p:sldId id="821" r:id="rId30"/>
    <p:sldId id="818" r:id="rId31"/>
    <p:sldId id="820" r:id="rId32"/>
    <p:sldId id="871" r:id="rId33"/>
    <p:sldId id="873" r:id="rId34"/>
    <p:sldId id="902" r:id="rId35"/>
    <p:sldId id="874" r:id="rId36"/>
    <p:sldId id="875" r:id="rId37"/>
    <p:sldId id="876" r:id="rId38"/>
    <p:sldId id="877" r:id="rId39"/>
    <p:sldId id="879" r:id="rId40"/>
    <p:sldId id="880" r:id="rId41"/>
    <p:sldId id="881" r:id="rId42"/>
    <p:sldId id="882" r:id="rId43"/>
    <p:sldId id="883" r:id="rId44"/>
    <p:sldId id="884" r:id="rId45"/>
    <p:sldId id="885" r:id="rId46"/>
    <p:sldId id="886" r:id="rId47"/>
    <p:sldId id="887" r:id="rId48"/>
    <p:sldId id="888" r:id="rId49"/>
    <p:sldId id="889" r:id="rId50"/>
    <p:sldId id="890" r:id="rId51"/>
    <p:sldId id="891" r:id="rId52"/>
    <p:sldId id="892" r:id="rId53"/>
    <p:sldId id="893" r:id="rId54"/>
    <p:sldId id="894" r:id="rId55"/>
    <p:sldId id="895" r:id="rId56"/>
    <p:sldId id="896" r:id="rId57"/>
    <p:sldId id="897" r:id="rId58"/>
    <p:sldId id="898" r:id="rId59"/>
    <p:sldId id="899" r:id="rId60"/>
    <p:sldId id="900" r:id="rId61"/>
    <p:sldId id="901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FF66"/>
    <a:srgbClr val="FF9999"/>
    <a:srgbClr val="FFFFFF"/>
    <a:srgbClr val="3399FF"/>
    <a:srgbClr val="CCFFFF"/>
    <a:srgbClr val="33CC33"/>
    <a:srgbClr val="663300"/>
    <a:srgbClr val="CC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1457" autoAdjust="0"/>
  </p:normalViewPr>
  <p:slideViewPr>
    <p:cSldViewPr>
      <p:cViewPr varScale="1">
        <p:scale>
          <a:sx n="74" d="100"/>
          <a:sy n="74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9F8C659C-D15A-4450-9FA3-E0856A0BF9E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8/26/2021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5FE35B2B-1B6F-40BA-8C4C-9A51FA9EFECE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3C8C13-F64C-4C4D-9639-6DDFFEBDE1E2}" type="datetimeFigureOut">
              <a:rPr lang="en-US" smtClean="0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1FF078-8AA0-4F24-951F-8200E8235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218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162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503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8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1995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80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7976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172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11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28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2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68580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 flipV="1">
            <a:off x="-19792" y="609600"/>
            <a:ext cx="5658592" cy="12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91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270000"/>
            <a:ext cx="7055380" cy="1015048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662519"/>
            <a:ext cx="6919300" cy="33445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440560"/>
            <a:ext cx="9144000" cy="41744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The LNM Institute of Information Technology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433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47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74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070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24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052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3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96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315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0" y="6440560"/>
            <a:ext cx="9144000" cy="4174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Image Processing by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Joyeeta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Singha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LNMIIT</a:t>
            </a:r>
          </a:p>
        </p:txBody>
      </p:sp>
      <p:sp>
        <p:nvSpPr>
          <p:cNvPr id="22" name="Oval 21"/>
          <p:cNvSpPr/>
          <p:nvPr/>
        </p:nvSpPr>
        <p:spPr>
          <a:xfrm>
            <a:off x="6466260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3973" y="1431230"/>
            <a:ext cx="7564929" cy="120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Heading Font:-Times new roman</a:t>
            </a:r>
            <a:br>
              <a:rPr lang="en-US" dirty="0" smtClean="0"/>
            </a:br>
            <a:r>
              <a:rPr lang="en-US" dirty="0" smtClean="0"/>
              <a:t>Size:-40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2" y="2696421"/>
            <a:ext cx="7564929" cy="355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Times new roman:-24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04619" y="6440560"/>
            <a:ext cx="687427" cy="41551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ctr">
              <a:defRPr sz="1600" b="0" i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B5E46D21-AF0A-4254-96F7-D9667919DEC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60" y="14862"/>
            <a:ext cx="2663688" cy="1192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46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  <p:sldLayoutId id="2147484166" r:id="rId18"/>
    <p:sldLayoutId id="2147484167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7" rtl="0" eaLnBrk="1" latinLnBrk="0" hangingPunct="1">
        <a:spcBef>
          <a:spcPct val="0"/>
        </a:spcBef>
        <a:buNone/>
        <a:defRPr sz="4000" b="0" i="0" kern="1200" baseline="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None/>
        <a:defRPr sz="2400" b="0" i="0" kern="1200" baseline="0">
          <a:solidFill>
            <a:srgbClr val="0070C0"/>
          </a:solidFill>
          <a:latin typeface="+mn-lt"/>
          <a:ea typeface="+mj-ea"/>
          <a:cs typeface="Times New Roman" panose="02020603050405020304" pitchFamily="18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Excel_97-2003_Worksheet1.xls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2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Enhancement-II</a:t>
            </a:r>
            <a:endParaRPr lang="en-US" sz="66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3276600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0" y="3352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Lecture-4 </a:t>
            </a:r>
            <a:r>
              <a:rPr lang="en-US" smtClean="0"/>
              <a:t>(</a:t>
            </a:r>
            <a:r>
              <a:rPr lang="en-US" smtClean="0"/>
              <a:t>26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August </a:t>
            </a:r>
            <a:r>
              <a:rPr lang="en-US" dirty="0" smtClean="0"/>
              <a:t>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63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Histogram equalization</a:t>
            </a:r>
            <a:endParaRPr lang="en-US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6964" y="990600"/>
                <a:ext cx="7772400" cy="5082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 smtClean="0"/>
                  <a:t>Normalized histogram</a:t>
                </a:r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Transformation function for histogram equalization</a:t>
                </a:r>
              </a:p>
              <a:p>
                <a:r>
                  <a:rPr lang="en-US" u="sng" dirty="0" smtClean="0"/>
                  <a:t>(cumulative)</a:t>
                </a:r>
              </a:p>
              <a:p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Intensity of the output image after equalization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4" y="990600"/>
                <a:ext cx="7772400" cy="5082482"/>
              </a:xfrm>
              <a:prstGeom prst="rect">
                <a:avLst/>
              </a:prstGeom>
              <a:blipFill rotWithShape="0">
                <a:blip r:embed="rId2"/>
                <a:stretch>
                  <a:fillRect l="-1569" t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2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1" y="228601"/>
          <a:ext cx="8458200" cy="6096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4622"/>
                <a:gridCol w="1949530"/>
                <a:gridCol w="1519713"/>
                <a:gridCol w="1519713"/>
                <a:gridCol w="1734622"/>
              </a:tblGrid>
              <a:tr h="11880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P(r) (normalized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PDF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CDF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 (output intensity values)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Sum=40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685800"/>
                <a:ext cx="7772400" cy="5205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 smtClean="0"/>
                  <a:t>Input histogram</a:t>
                </a:r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Target histogram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685800"/>
                <a:ext cx="7772400" cy="5205399"/>
              </a:xfrm>
              <a:prstGeom prst="rect">
                <a:avLst/>
              </a:prstGeom>
              <a:blipFill rotWithShape="0">
                <a:blip r:embed="rId2"/>
                <a:stretch>
                  <a:fillRect l="-1647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76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Histogram matching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111" y="2815391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Transformation matrices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" y="5862935"/>
                <a:ext cx="864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5862935"/>
                <a:ext cx="86487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1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534400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524"/>
                <a:gridCol w="1141605"/>
                <a:gridCol w="1343064"/>
                <a:gridCol w="1738852"/>
                <a:gridCol w="1027504"/>
                <a:gridCol w="1738851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610599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051"/>
                <a:gridCol w="1100603"/>
                <a:gridCol w="1294827"/>
                <a:gridCol w="382719"/>
                <a:gridCol w="1676400"/>
                <a:gridCol w="990600"/>
                <a:gridCol w="1676399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610599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051"/>
                <a:gridCol w="1100603"/>
                <a:gridCol w="1294827"/>
                <a:gridCol w="839919"/>
                <a:gridCol w="1219200"/>
                <a:gridCol w="990600"/>
                <a:gridCol w="1676399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4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38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Q1. A </a:t>
            </a:r>
            <a:r>
              <a:rPr lang="en-US" dirty="0"/>
              <a:t>color Image </a:t>
            </a:r>
            <a:r>
              <a:rPr lang="en-US" dirty="0" smtClean="0"/>
              <a:t>have</a:t>
            </a:r>
          </a:p>
          <a:p>
            <a:endParaRPr lang="en-US" dirty="0" smtClean="0"/>
          </a:p>
          <a:p>
            <a:pPr marL="971550" lvl="1" indent="-514350">
              <a:buAutoNum type="alphaLcPeriod"/>
            </a:pPr>
            <a:r>
              <a:rPr lang="en-US" dirty="0" smtClean="0"/>
              <a:t>2 </a:t>
            </a:r>
            <a:r>
              <a:rPr lang="en-US" dirty="0"/>
              <a:t>value per pixel </a:t>
            </a:r>
            <a:endParaRPr lang="en-US" dirty="0" smtClean="0"/>
          </a:p>
          <a:p>
            <a:pPr marL="971550" lvl="1" indent="-514350">
              <a:buAutoNum type="alphaLcPeriod"/>
            </a:pPr>
            <a:r>
              <a:rPr lang="en-US" dirty="0" smtClean="0"/>
              <a:t>3 </a:t>
            </a:r>
            <a:r>
              <a:rPr lang="en-US" dirty="0"/>
              <a:t>value per pixel </a:t>
            </a:r>
            <a:endParaRPr lang="en-US" dirty="0" smtClean="0"/>
          </a:p>
          <a:p>
            <a:pPr marL="971550" lvl="1" indent="-514350">
              <a:buAutoNum type="alphaLcPeriod"/>
            </a:pPr>
            <a:r>
              <a:rPr lang="en-US" dirty="0" smtClean="0"/>
              <a:t>4 </a:t>
            </a:r>
            <a:r>
              <a:rPr lang="en-US" dirty="0"/>
              <a:t>value per pixel 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1 </a:t>
            </a:r>
            <a:r>
              <a:rPr lang="en-US" dirty="0"/>
              <a:t>value per pixel</a:t>
            </a:r>
            <a:endParaRPr lang="en-US" b="1" dirty="0" smtClean="0">
              <a:solidFill>
                <a:srgbClr val="23527C"/>
              </a:solidFill>
              <a:latin typeface="Roboto"/>
            </a:endParaRPr>
          </a:p>
          <a:p>
            <a:endParaRPr lang="en-US" b="1" dirty="0" smtClean="0">
              <a:solidFill>
                <a:srgbClr val="23527C"/>
              </a:solidFill>
              <a:latin typeface="Roboto"/>
            </a:endParaRPr>
          </a:p>
          <a:p>
            <a:r>
              <a:rPr lang="en-US" sz="2400" dirty="0" err="1" smtClean="0">
                <a:latin typeface="Roboto"/>
              </a:rPr>
              <a:t>Ans</a:t>
            </a:r>
            <a:r>
              <a:rPr lang="en-US" sz="2400" dirty="0" smtClean="0">
                <a:latin typeface="Roboto"/>
              </a:rPr>
              <a:t>: b</a:t>
            </a:r>
          </a:p>
          <a:p>
            <a:endParaRPr lang="en-US" b="1" dirty="0">
              <a:solidFill>
                <a:srgbClr val="23527C"/>
              </a:solidFill>
              <a:latin typeface="Roboto"/>
            </a:endParaRPr>
          </a:p>
          <a:p>
            <a:r>
              <a:rPr lang="en-US" dirty="0" smtClean="0">
                <a:latin typeface="Roboto"/>
              </a:rPr>
              <a:t>Q2. </a:t>
            </a:r>
            <a:r>
              <a:rPr lang="en-US" dirty="0"/>
              <a:t>What is the storage requirement of 1024 X 1024, 8 level gray level image?</a:t>
            </a:r>
            <a:endParaRPr lang="en-US" b="1" dirty="0" smtClean="0">
              <a:solidFill>
                <a:srgbClr val="23527C"/>
              </a:solidFill>
              <a:latin typeface="Roboto"/>
            </a:endParaRPr>
          </a:p>
          <a:p>
            <a:endParaRPr lang="en-US" b="1" dirty="0">
              <a:solidFill>
                <a:srgbClr val="23527C"/>
              </a:solidFill>
              <a:latin typeface="Roboto"/>
            </a:endParaRPr>
          </a:p>
          <a:p>
            <a:r>
              <a:rPr lang="en-US" dirty="0" err="1" smtClean="0"/>
              <a:t>Ans</a:t>
            </a:r>
            <a:r>
              <a:rPr lang="en-US" dirty="0" smtClean="0"/>
              <a:t>: 1024 x 1024 x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Q3. Consider </a:t>
            </a:r>
            <a:r>
              <a:rPr lang="en-US" dirty="0"/>
              <a:t>image segment shown here: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4322281" cy="16906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0" y="3834468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V = {0, </a:t>
            </a:r>
            <a:r>
              <a:rPr lang="en-US" dirty="0" smtClean="0"/>
              <a:t>1}. Compute the </a:t>
            </a:r>
            <a:r>
              <a:rPr lang="en-US" dirty="0"/>
              <a:t>lengths of shortest 4, 8 and m-path between </a:t>
            </a:r>
            <a:r>
              <a:rPr lang="en-US" dirty="0" smtClean="0"/>
              <a:t>(p) </a:t>
            </a:r>
            <a:r>
              <a:rPr lang="en-US" dirty="0"/>
              <a:t>and </a:t>
            </a:r>
            <a:r>
              <a:rPr lang="en-US" dirty="0" smtClean="0"/>
              <a:t>(q).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03055"/>
            <a:ext cx="8763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Q4. </a:t>
            </a:r>
            <a:r>
              <a:rPr lang="en-US" sz="2400" dirty="0"/>
              <a:t>In order to obtain the image in Fig. </a:t>
            </a:r>
            <a:r>
              <a:rPr lang="en-US" sz="2400" dirty="0" smtClean="0"/>
              <a:t>1.b </a:t>
            </a:r>
            <a:r>
              <a:rPr lang="en-US" sz="2400" dirty="0"/>
              <a:t>from the original image in Fig. </a:t>
            </a:r>
            <a:r>
              <a:rPr lang="en-US" sz="2400" dirty="0" smtClean="0"/>
              <a:t>1.a, which point </a:t>
            </a:r>
            <a:r>
              <a:rPr lang="en-US" sz="2400" dirty="0"/>
              <a:t>processing operation should be applied: </a:t>
            </a:r>
            <a:endParaRPr lang="en-US" sz="2400" dirty="0" smtClean="0"/>
          </a:p>
          <a:p>
            <a:endParaRPr lang="en-US" sz="1200" dirty="0" smtClean="0"/>
          </a:p>
          <a:p>
            <a:pPr marL="971550" lvl="1" indent="-514350">
              <a:buAutoNum type="alphaLcParenR"/>
            </a:pPr>
            <a:r>
              <a:rPr lang="en-US" sz="2400" dirty="0" smtClean="0"/>
              <a:t>contrast stretching</a:t>
            </a:r>
          </a:p>
          <a:p>
            <a:pPr marL="971550" lvl="1" indent="-514350">
              <a:buAutoNum type="alphaLcParenR"/>
            </a:pPr>
            <a:r>
              <a:rPr lang="en-US" sz="2400" dirty="0" smtClean="0"/>
              <a:t>Image negative  </a:t>
            </a:r>
          </a:p>
          <a:p>
            <a:pPr marL="971550" lvl="1" indent="-514350">
              <a:buAutoNum type="alphaLcParenR"/>
            </a:pPr>
            <a:r>
              <a:rPr lang="en-US" sz="2400" dirty="0" smtClean="0"/>
              <a:t>histogram equalization</a:t>
            </a:r>
          </a:p>
          <a:p>
            <a:pPr marL="971550" lvl="1" indent="-514350">
              <a:buAutoNum type="alphaLcParenR"/>
            </a:pPr>
            <a:r>
              <a:rPr lang="en-US" sz="2400" dirty="0" smtClean="0"/>
              <a:t>Gamma transformation with gamma=3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657600"/>
            <a:ext cx="7620000" cy="23981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3600" y="5954944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Fig. </a:t>
            </a:r>
            <a:r>
              <a:rPr lang="en-US" sz="2400" dirty="0" smtClean="0">
                <a:solidFill>
                  <a:srgbClr val="FF0000"/>
                </a:solidFill>
              </a:rPr>
              <a:t>1.b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655" y="594360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Fig. </a:t>
            </a:r>
            <a:r>
              <a:rPr lang="en-US" sz="2400" dirty="0" smtClean="0">
                <a:solidFill>
                  <a:srgbClr val="FF0000"/>
                </a:solidFill>
              </a:rPr>
              <a:t>1.a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03055"/>
            <a:ext cx="8763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Q4. </a:t>
            </a:r>
            <a:r>
              <a:rPr lang="en-US" sz="2400" dirty="0"/>
              <a:t>In order to obtain the image in Fig. </a:t>
            </a:r>
            <a:r>
              <a:rPr lang="en-US" sz="2400" dirty="0" smtClean="0"/>
              <a:t>1.b </a:t>
            </a:r>
            <a:r>
              <a:rPr lang="en-US" sz="2400" dirty="0"/>
              <a:t>from the original image in Fig. </a:t>
            </a:r>
            <a:r>
              <a:rPr lang="en-US" sz="2400" dirty="0" smtClean="0"/>
              <a:t>1.a, which point </a:t>
            </a:r>
            <a:r>
              <a:rPr lang="en-US" sz="2400" dirty="0"/>
              <a:t>processing operation should be applied: </a:t>
            </a:r>
            <a:endParaRPr lang="en-US" sz="2400" dirty="0" smtClean="0"/>
          </a:p>
          <a:p>
            <a:endParaRPr lang="en-US" sz="1200" dirty="0" smtClean="0"/>
          </a:p>
          <a:p>
            <a:pPr marL="971550" lvl="1" indent="-514350">
              <a:buAutoNum type="alphaLcParenR"/>
            </a:pPr>
            <a:r>
              <a:rPr lang="en-US" sz="2400" dirty="0" smtClean="0"/>
              <a:t>contrast stretching</a:t>
            </a:r>
          </a:p>
          <a:p>
            <a:pPr marL="971550" lvl="1" indent="-514350">
              <a:buAutoNum type="alphaLcParenR"/>
            </a:pPr>
            <a:r>
              <a:rPr lang="en-US" sz="2400" dirty="0" smtClean="0"/>
              <a:t>Image negative  </a:t>
            </a:r>
          </a:p>
          <a:p>
            <a:pPr marL="971550" lvl="1" indent="-514350">
              <a:buAutoNum type="alphaLcParenR"/>
            </a:pPr>
            <a:r>
              <a:rPr lang="en-US" sz="2400" dirty="0" smtClean="0"/>
              <a:t>histogram equalization</a:t>
            </a:r>
          </a:p>
          <a:p>
            <a:pPr marL="971550" lvl="1" indent="-514350">
              <a:buAutoNum type="alphaLcParenR"/>
            </a:pPr>
            <a:r>
              <a:rPr lang="en-US" sz="2400" dirty="0" smtClean="0"/>
              <a:t>Gamma transformation with gamma=3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657600"/>
            <a:ext cx="7620000" cy="23981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3600" y="5954944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Fig. </a:t>
            </a:r>
            <a:r>
              <a:rPr lang="en-US" sz="2400" dirty="0" smtClean="0">
                <a:solidFill>
                  <a:srgbClr val="FF0000"/>
                </a:solidFill>
              </a:rPr>
              <a:t>1.b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655" y="594360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Fig. </a:t>
            </a:r>
            <a:r>
              <a:rPr lang="en-US" sz="2400" dirty="0" smtClean="0">
                <a:solidFill>
                  <a:srgbClr val="FF0000"/>
                </a:solidFill>
              </a:rPr>
              <a:t>1.a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9250" y="2386721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smtClean="0"/>
              <a:t>a,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Last lecture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312" y="1143000"/>
            <a:ext cx="85268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 enhancement techniques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Spatial domain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 negative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transformation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Gamma transformation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Contrast stretching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level slicing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processing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Histogram specification/matching/modification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79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973"/>
            <a:ext cx="6248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Q5. The </a:t>
            </a:r>
            <a:r>
              <a:rPr lang="en-US" sz="2000" dirty="0"/>
              <a:t>image in Fig. 2</a:t>
            </a:r>
            <a:r>
              <a:rPr lang="en-US" sz="2000" dirty="0" smtClean="0"/>
              <a:t>.a </a:t>
            </a:r>
            <a:r>
              <a:rPr lang="en-US" sz="2000" dirty="0"/>
              <a:t>represents an original image of low contrast, having </a:t>
            </a:r>
            <a:r>
              <a:rPr lang="en-US" sz="2000" dirty="0" smtClean="0"/>
              <a:t>a histogram </a:t>
            </a:r>
            <a:r>
              <a:rPr lang="en-US" sz="2000" dirty="0"/>
              <a:t>given in Fig. 2</a:t>
            </a:r>
            <a:r>
              <a:rPr lang="en-US" sz="2000" dirty="0" smtClean="0"/>
              <a:t>.b. If </a:t>
            </a:r>
            <a:r>
              <a:rPr lang="en-US" sz="2000" dirty="0"/>
              <a:t>on this image, a </a:t>
            </a:r>
            <a:r>
              <a:rPr lang="en-US" sz="2000" dirty="0" smtClean="0"/>
              <a:t>spatial domain </a:t>
            </a:r>
            <a:r>
              <a:rPr lang="en-US" sz="2000" dirty="0"/>
              <a:t>processing </a:t>
            </a:r>
            <a:r>
              <a:rPr lang="en-US" sz="2000" dirty="0" smtClean="0"/>
              <a:t>is </a:t>
            </a:r>
            <a:r>
              <a:rPr lang="en-US" sz="2000" dirty="0"/>
              <a:t>applied, using the transfer function </a:t>
            </a:r>
            <a:r>
              <a:rPr lang="en-US" sz="2000" dirty="0" smtClean="0"/>
              <a:t>- </a:t>
            </a:r>
            <a:r>
              <a:rPr lang="en-US" sz="2000" dirty="0"/>
              <a:t>Fig. 2</a:t>
            </a:r>
            <a:r>
              <a:rPr lang="en-US" sz="2000" dirty="0" smtClean="0"/>
              <a:t>.c, </a:t>
            </a:r>
            <a:r>
              <a:rPr lang="en-US" sz="2000" dirty="0"/>
              <a:t>which of the following will be the resulting image? </a:t>
            </a:r>
            <a:endParaRPr lang="en-US" sz="2000" dirty="0" smtClean="0"/>
          </a:p>
          <a:p>
            <a:pPr marL="457200" indent="-457200" algn="just">
              <a:buAutoNum type="alphaLcParenR"/>
            </a:pPr>
            <a:endParaRPr lang="en-US" sz="2400" dirty="0"/>
          </a:p>
          <a:p>
            <a:pPr marL="457200" indent="-457200" algn="just"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same as the original </a:t>
            </a:r>
            <a:endParaRPr lang="en-US" sz="2000" dirty="0" smtClean="0"/>
          </a:p>
          <a:p>
            <a:pPr marL="457200" indent="-457200" algn="just"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image in Fig. 2</a:t>
            </a:r>
            <a:r>
              <a:rPr lang="en-US" sz="2000" dirty="0" smtClean="0"/>
              <a:t>.d</a:t>
            </a:r>
          </a:p>
          <a:p>
            <a:pPr marL="457200" indent="-457200" algn="just"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image in Fig. 2</a:t>
            </a:r>
            <a:r>
              <a:rPr lang="en-US" sz="2000" dirty="0" smtClean="0"/>
              <a:t>.e</a:t>
            </a:r>
            <a:endParaRPr lang="en-US" sz="2000" dirty="0"/>
          </a:p>
          <a:p>
            <a:pPr marL="457200" indent="-457200" algn="just">
              <a:buFontTx/>
              <a:buAutoNum type="alphaLcParenR"/>
            </a:pPr>
            <a:r>
              <a:rPr lang="en-US" sz="2000" dirty="0"/>
              <a:t>the image in Fig. 2</a:t>
            </a:r>
            <a:r>
              <a:rPr lang="en-US" sz="2000" dirty="0" smtClean="0"/>
              <a:t>.f</a:t>
            </a:r>
            <a:endParaRPr lang="en-US" sz="2000" dirty="0"/>
          </a:p>
          <a:p>
            <a:pPr marL="457200" indent="-457200" algn="just">
              <a:buAutoNum type="alphaLcParenR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70" y="1537426"/>
            <a:ext cx="6181725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72" y="0"/>
            <a:ext cx="2588885" cy="1914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0"/>
            <a:ext cx="29718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42" y="4157059"/>
            <a:ext cx="295275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157059"/>
            <a:ext cx="2924175" cy="2200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3826044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2.d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1416" y="3838119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2.e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4156664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2.f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9942" y="3756949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2.b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5494" y="1905319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2.c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0234" y="363806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2</a:t>
            </a:r>
            <a:r>
              <a:rPr lang="en-US" sz="2000" dirty="0" smtClean="0">
                <a:solidFill>
                  <a:srgbClr val="0000CC"/>
                </a:solidFill>
              </a:rPr>
              <a:t>.a 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973"/>
            <a:ext cx="6248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Q5. The </a:t>
            </a:r>
            <a:r>
              <a:rPr lang="en-US" sz="2000" dirty="0"/>
              <a:t>image in Fig. 2</a:t>
            </a:r>
            <a:r>
              <a:rPr lang="en-US" sz="2000" dirty="0" smtClean="0"/>
              <a:t>.a </a:t>
            </a:r>
            <a:r>
              <a:rPr lang="en-US" sz="2000" dirty="0"/>
              <a:t>represents an original image of low contrast, having </a:t>
            </a:r>
            <a:r>
              <a:rPr lang="en-US" sz="2000" dirty="0" smtClean="0"/>
              <a:t>a histogram </a:t>
            </a:r>
            <a:r>
              <a:rPr lang="en-US" sz="2000" dirty="0"/>
              <a:t>given in Fig. 2</a:t>
            </a:r>
            <a:r>
              <a:rPr lang="en-US" sz="2000" dirty="0" smtClean="0"/>
              <a:t>.b. If </a:t>
            </a:r>
            <a:r>
              <a:rPr lang="en-US" sz="2000" dirty="0"/>
              <a:t>on this image, a </a:t>
            </a:r>
            <a:r>
              <a:rPr lang="en-US" sz="2000" dirty="0" smtClean="0"/>
              <a:t>spatial domain </a:t>
            </a:r>
            <a:r>
              <a:rPr lang="en-US" sz="2000" dirty="0"/>
              <a:t>processing </a:t>
            </a:r>
            <a:r>
              <a:rPr lang="en-US" sz="2000" dirty="0" smtClean="0"/>
              <a:t>is </a:t>
            </a:r>
            <a:r>
              <a:rPr lang="en-US" sz="2000" dirty="0"/>
              <a:t>applied, using the transfer function </a:t>
            </a:r>
            <a:r>
              <a:rPr lang="en-US" sz="2000" dirty="0" smtClean="0"/>
              <a:t>- </a:t>
            </a:r>
            <a:r>
              <a:rPr lang="en-US" sz="2000" dirty="0"/>
              <a:t>Fig. 2</a:t>
            </a:r>
            <a:r>
              <a:rPr lang="en-US" sz="2000" dirty="0" smtClean="0"/>
              <a:t>.c, </a:t>
            </a:r>
            <a:r>
              <a:rPr lang="en-US" sz="2000" dirty="0"/>
              <a:t>which of the following will be the resulting image? </a:t>
            </a:r>
            <a:endParaRPr lang="en-US" sz="2000" dirty="0" smtClean="0"/>
          </a:p>
          <a:p>
            <a:pPr marL="457200" indent="-457200" algn="just">
              <a:buAutoNum type="alphaLcParenR"/>
            </a:pPr>
            <a:endParaRPr lang="en-US" sz="2400" dirty="0"/>
          </a:p>
          <a:p>
            <a:pPr marL="457200" indent="-457200" algn="just"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same as the original </a:t>
            </a:r>
            <a:endParaRPr lang="en-US" sz="2000" dirty="0" smtClean="0"/>
          </a:p>
          <a:p>
            <a:pPr marL="457200" indent="-457200" algn="just"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image in Fig. 2</a:t>
            </a:r>
            <a:r>
              <a:rPr lang="en-US" sz="2000" dirty="0" smtClean="0"/>
              <a:t>.d</a:t>
            </a:r>
          </a:p>
          <a:p>
            <a:pPr marL="457200" indent="-457200" algn="just"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image in Fig. 2</a:t>
            </a:r>
            <a:r>
              <a:rPr lang="en-US" sz="2000" dirty="0" smtClean="0"/>
              <a:t>.e</a:t>
            </a:r>
            <a:endParaRPr lang="en-US" sz="2000" dirty="0"/>
          </a:p>
          <a:p>
            <a:pPr marL="457200" indent="-457200" algn="just">
              <a:buFontTx/>
              <a:buAutoNum type="alphaLcParenR"/>
            </a:pPr>
            <a:r>
              <a:rPr lang="en-US" sz="2000" dirty="0"/>
              <a:t>the image in Fig. 2</a:t>
            </a:r>
            <a:r>
              <a:rPr lang="en-US" sz="2000" dirty="0" smtClean="0"/>
              <a:t>.f</a:t>
            </a:r>
            <a:endParaRPr lang="en-US" sz="2000" dirty="0"/>
          </a:p>
          <a:p>
            <a:pPr marL="457200" indent="-457200" algn="just">
              <a:buAutoNum type="alphaLcParenR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76535"/>
            <a:ext cx="6181725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72" y="0"/>
            <a:ext cx="2588885" cy="1914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0"/>
            <a:ext cx="29718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42" y="4157059"/>
            <a:ext cx="295275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157059"/>
            <a:ext cx="2924175" cy="2200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6418889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2.d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791" y="6400800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2.e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8764" y="6381690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2.f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9942" y="3756949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2.b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5494" y="1905319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</a:t>
            </a:r>
            <a:r>
              <a:rPr lang="en-US" sz="2000" dirty="0" smtClean="0">
                <a:solidFill>
                  <a:srgbClr val="0000CC"/>
                </a:solidFill>
              </a:rPr>
              <a:t>2.c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039" y="3714690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Fig. 2</a:t>
            </a:r>
            <a:r>
              <a:rPr lang="en-US" sz="2000" dirty="0" smtClean="0">
                <a:solidFill>
                  <a:srgbClr val="0000CC"/>
                </a:solidFill>
              </a:rPr>
              <a:t>.a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64" y="3413811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image histogram?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 the transformation function of histogram equalization technique.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Suppose a digital image is subjected to histogram equalization. What effect will a second pass equalization have over the equalized image?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histogram matching technique? What are the steps to carry out this technique?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Today’s lecture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Mask processing techniques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Linear smoothing filter (averaging)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Median filter (nonlinear)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Sharpening filter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j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k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l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m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n</a:t>
              </a:r>
              <a:endParaRPr lang="el-GR" sz="2400" i="1">
                <a:latin typeface="Times New Roman" pitchFamily="18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o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p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q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r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GB" sz="2400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4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5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6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7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8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9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0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1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2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3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5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6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7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8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9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0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1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2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3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4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5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6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7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8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9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0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1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2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3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4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5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6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7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8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9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0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1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2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3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4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5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6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7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8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9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0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1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2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</p:grpSp>
      <p:sp>
        <p:nvSpPr>
          <p:cNvPr id="253" name="Line 254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 sz="2400"/>
          </a:p>
        </p:txBody>
      </p:sp>
      <p:sp>
        <p:nvSpPr>
          <p:cNvPr id="254" name="Line 255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 sz="2400"/>
          </a:p>
        </p:txBody>
      </p:sp>
      <p:sp>
        <p:nvSpPr>
          <p:cNvPr id="255" name="Text Box 256"/>
          <p:cNvSpPr txBox="1">
            <a:spLocks noChangeArrowheads="1"/>
          </p:cNvSpPr>
          <p:nvPr/>
        </p:nvSpPr>
        <p:spPr bwMode="auto">
          <a:xfrm>
            <a:off x="0" y="1255713"/>
            <a:ext cx="10230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 dirty="0">
                <a:latin typeface="Times New Roman" pitchFamily="18" charset="0"/>
              </a:rPr>
              <a:t>Origin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256" name="Text Box 257"/>
          <p:cNvSpPr txBox="1">
            <a:spLocks noChangeArrowheads="1"/>
          </p:cNvSpPr>
          <p:nvPr/>
        </p:nvSpPr>
        <p:spPr bwMode="auto">
          <a:xfrm>
            <a:off x="4140200" y="12573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>
                <a:latin typeface="Times New Roman" pitchFamily="18" charset="0"/>
              </a:rPr>
              <a:t>x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257" name="Text Box 258"/>
          <p:cNvSpPr txBox="1">
            <a:spLocks noChangeArrowheads="1"/>
          </p:cNvSpPr>
          <p:nvPr/>
        </p:nvSpPr>
        <p:spPr bwMode="auto">
          <a:xfrm>
            <a:off x="239713" y="4970463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>
                <a:latin typeface="Times New Roman" pitchFamily="18" charset="0"/>
              </a:rPr>
              <a:t>y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258" name="Text Box 259"/>
          <p:cNvSpPr txBox="1">
            <a:spLocks noChangeArrowheads="1"/>
          </p:cNvSpPr>
          <p:nvPr/>
        </p:nvSpPr>
        <p:spPr bwMode="auto">
          <a:xfrm>
            <a:off x="2797175" y="4997450"/>
            <a:ext cx="18934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>
                <a:latin typeface="Times New Roman" pitchFamily="18" charset="0"/>
              </a:rPr>
              <a:t>Image f (x, y)</a:t>
            </a:r>
            <a:endParaRPr lang="en-US" sz="2400" b="1" i="1">
              <a:latin typeface="Times New Roman" pitchFamily="18" charset="0"/>
            </a:endParaRPr>
          </a:p>
        </p:txBody>
      </p:sp>
      <p:cxnSp>
        <p:nvCxnSpPr>
          <p:cNvPr id="259" name="AutoShape 260"/>
          <p:cNvCxnSpPr>
            <a:cxnSpLocks noChangeShapeType="1"/>
            <a:stCxn id="263" idx="6"/>
            <a:endCxn id="291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60" name="Text Box 261"/>
          <p:cNvSpPr txBox="1">
            <a:spLocks noChangeArrowheads="1"/>
          </p:cNvSpPr>
          <p:nvPr/>
        </p:nvSpPr>
        <p:spPr bwMode="auto">
          <a:xfrm>
            <a:off x="4556821" y="4397285"/>
            <a:ext cx="445538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436688" algn="l"/>
              </a:tabLst>
            </a:pPr>
            <a:r>
              <a:rPr lang="en-IE" sz="2400" i="1" dirty="0" err="1">
                <a:latin typeface="Times New Roman" pitchFamily="18" charset="0"/>
              </a:rPr>
              <a:t>e</a:t>
            </a:r>
            <a:r>
              <a:rPr lang="en-IE" sz="2400" i="1" baseline="-25000" dirty="0" err="1">
                <a:latin typeface="Times New Roman" pitchFamily="18" charset="0"/>
              </a:rPr>
              <a:t>processed</a:t>
            </a:r>
            <a:r>
              <a:rPr lang="en-IE" sz="2400" i="1" dirty="0">
                <a:latin typeface="Times New Roman" pitchFamily="18" charset="0"/>
              </a:rPr>
              <a:t> = 	n*e + </a:t>
            </a:r>
            <a:r>
              <a:rPr lang="en-IE" sz="2400" i="1" dirty="0" smtClean="0">
                <a:latin typeface="Times New Roman" pitchFamily="18" charset="0"/>
              </a:rPr>
              <a:t>j*a </a:t>
            </a:r>
            <a:r>
              <a:rPr lang="en-IE" sz="2400" i="1" dirty="0">
                <a:latin typeface="Times New Roman" pitchFamily="18" charset="0"/>
              </a:rPr>
              <a:t>+ k*b + l*c </a:t>
            </a:r>
            <a:endParaRPr lang="en-IE" sz="2400" i="1" dirty="0" smtClean="0">
              <a:latin typeface="Times New Roman" pitchFamily="18" charset="0"/>
            </a:endParaRPr>
          </a:p>
          <a:p>
            <a:pPr>
              <a:tabLst>
                <a:tab pos="1436688" algn="l"/>
              </a:tabLst>
            </a:pPr>
            <a:r>
              <a:rPr lang="en-IE" sz="2400" i="1" dirty="0">
                <a:latin typeface="Times New Roman" pitchFamily="18" charset="0"/>
              </a:rPr>
              <a:t>	</a:t>
            </a:r>
            <a:r>
              <a:rPr lang="en-IE" sz="2400" i="1" dirty="0" smtClean="0">
                <a:latin typeface="Times New Roman" pitchFamily="18" charset="0"/>
              </a:rPr>
              <a:t>+ m*d </a:t>
            </a:r>
            <a:r>
              <a:rPr lang="en-IE" sz="2400" i="1" dirty="0">
                <a:latin typeface="Times New Roman" pitchFamily="18" charset="0"/>
              </a:rPr>
              <a:t>+ o*f + </a:t>
            </a:r>
            <a:r>
              <a:rPr lang="en-IE" sz="2400" i="1" dirty="0" smtClean="0">
                <a:latin typeface="Times New Roman" pitchFamily="18" charset="0"/>
              </a:rPr>
              <a:t>p*g </a:t>
            </a:r>
          </a:p>
          <a:p>
            <a:pPr>
              <a:tabLst>
                <a:tab pos="1436688" algn="l"/>
              </a:tabLst>
            </a:pPr>
            <a:r>
              <a:rPr lang="en-IE" sz="2400" i="1" dirty="0">
                <a:latin typeface="Times New Roman" pitchFamily="18" charset="0"/>
              </a:rPr>
              <a:t>	</a:t>
            </a:r>
            <a:r>
              <a:rPr lang="en-IE" sz="2400" i="1" dirty="0" smtClean="0">
                <a:latin typeface="Times New Roman" pitchFamily="18" charset="0"/>
              </a:rPr>
              <a:t>+ </a:t>
            </a:r>
            <a:r>
              <a:rPr lang="en-IE" sz="2400" i="1" dirty="0">
                <a:latin typeface="Times New Roman" pitchFamily="18" charset="0"/>
              </a:rPr>
              <a:t>q*h + r*</a:t>
            </a:r>
            <a:r>
              <a:rPr lang="en-IE" sz="2400" i="1" dirty="0" err="1">
                <a:latin typeface="Times New Roman" pitchFamily="18" charset="0"/>
              </a:rPr>
              <a:t>i</a:t>
            </a:r>
            <a:endParaRPr lang="en-IE" sz="2400" i="1" dirty="0">
              <a:latin typeface="Times New Roman" pitchFamily="18" charset="0"/>
            </a:endParaRPr>
          </a:p>
        </p:txBody>
      </p:sp>
      <p:sp>
        <p:nvSpPr>
          <p:cNvPr id="261" name="Text Box 262"/>
          <p:cNvSpPr txBox="1">
            <a:spLocks noChangeArrowheads="1"/>
          </p:cNvSpPr>
          <p:nvPr/>
        </p:nvSpPr>
        <p:spPr bwMode="auto">
          <a:xfrm>
            <a:off x="7013575" y="3038475"/>
            <a:ext cx="182086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400" b="1"/>
              <a:t>Filter (</a:t>
            </a:r>
            <a:r>
              <a:rPr lang="en-IE" sz="2400" i="1"/>
              <a:t>w</a:t>
            </a:r>
            <a:r>
              <a:rPr lang="en-IE" sz="2400" b="1"/>
              <a:t>)</a:t>
            </a:r>
            <a:endParaRPr lang="en-US" sz="2400" b="1"/>
          </a:p>
        </p:txBody>
      </p: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761757" y="3309938"/>
            <a:ext cx="1962393" cy="7386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18000" tIns="0" rIns="18000" bIns="0">
            <a:spAutoFit/>
          </a:bodyPr>
          <a:lstStyle/>
          <a:p>
            <a:pPr algn="ctr"/>
            <a:r>
              <a:rPr lang="en-IE" sz="2400" i="1" dirty="0">
                <a:latin typeface="Times New Roman" pitchFamily="18" charset="0"/>
              </a:rPr>
              <a:t>Simple 3*3</a:t>
            </a:r>
            <a:br>
              <a:rPr lang="en-IE" sz="2400" i="1" dirty="0">
                <a:latin typeface="Times New Roman" pitchFamily="18" charset="0"/>
              </a:rPr>
            </a:br>
            <a:r>
              <a:rPr lang="en-IE" sz="2400" i="1" dirty="0">
                <a:latin typeface="Times New Roman" pitchFamily="18" charset="0"/>
              </a:rPr>
              <a:t>Neighbourhood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263" name="Oval 264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264" name="Rectangle 265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IE" sz="2400" i="1">
                <a:latin typeface="Times New Roman" pitchFamily="18" charset="0"/>
              </a:rPr>
              <a:t>e</a:t>
            </a:r>
            <a:endParaRPr lang="en-US" sz="2400" i="1">
              <a:latin typeface="Times New Roman" pitchFamily="18" charset="0"/>
            </a:endParaRPr>
          </a:p>
        </p:txBody>
      </p:sp>
      <p:grpSp>
        <p:nvGrpSpPr>
          <p:cNvPr id="265" name="Group 266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266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7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8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9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0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1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2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3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274" name="Group 275"/>
          <p:cNvGrpSpPr>
            <a:grpSpLocks/>
          </p:cNvGrpSpPr>
          <p:nvPr/>
        </p:nvGrpSpPr>
        <p:grpSpPr bwMode="auto"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275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6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7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8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9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>
                <a:solidFill>
                  <a:schemeClr val="bg1"/>
                </a:solidFill>
              </a:endParaRPr>
            </a:p>
          </p:txBody>
        </p:sp>
        <p:sp>
          <p:nvSpPr>
            <p:cNvPr id="280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81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82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83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</p:grpSp>
      <p:sp>
        <p:nvSpPr>
          <p:cNvPr id="284" name="Text Box 285"/>
          <p:cNvSpPr txBox="1">
            <a:spLocks noChangeArrowheads="1"/>
          </p:cNvSpPr>
          <p:nvPr/>
        </p:nvSpPr>
        <p:spPr bwMode="auto">
          <a:xfrm>
            <a:off x="3386138" y="3684711"/>
            <a:ext cx="1273870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IE" sz="2400" i="1" dirty="0">
                <a:solidFill>
                  <a:srgbClr val="0033CC"/>
                </a:solidFill>
                <a:latin typeface="Times New Roman" pitchFamily="18" charset="0"/>
              </a:rPr>
              <a:t>3*3 Filter</a:t>
            </a:r>
            <a:endParaRPr lang="en-US" sz="2400" i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cxnSp>
        <p:nvCxnSpPr>
          <p:cNvPr id="285" name="AutoShape 286"/>
          <p:cNvCxnSpPr>
            <a:cxnSpLocks noChangeShapeType="1"/>
            <a:stCxn id="286" idx="6"/>
            <a:endCxn id="6" idx="1"/>
          </p:cNvCxnSpPr>
          <p:nvPr/>
        </p:nvCxnSpPr>
        <p:spPr bwMode="auto">
          <a:xfrm flipV="1">
            <a:off x="3697288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86" name="Oval 287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/>
          </a:p>
        </p:txBody>
      </p:sp>
      <p:grpSp>
        <p:nvGrpSpPr>
          <p:cNvPr id="287" name="Group 288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288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a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89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b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0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c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1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d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2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e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3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f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4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g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5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h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6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i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sp>
        <p:nvSpPr>
          <p:cNvPr id="297" name="Text Box 298"/>
          <p:cNvSpPr txBox="1">
            <a:spLocks noChangeArrowheads="1"/>
          </p:cNvSpPr>
          <p:nvPr/>
        </p:nvSpPr>
        <p:spPr bwMode="auto">
          <a:xfrm>
            <a:off x="4667152" y="3019851"/>
            <a:ext cx="216058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b="1" dirty="0"/>
              <a:t>Original Image Pixels</a:t>
            </a:r>
            <a:endParaRPr lang="en-US" sz="2400" b="1" dirty="0"/>
          </a:p>
        </p:txBody>
      </p:sp>
      <p:sp>
        <p:nvSpPr>
          <p:cNvPr id="298" name="Text Box 299"/>
          <p:cNvSpPr txBox="1">
            <a:spLocks noChangeArrowheads="1"/>
          </p:cNvSpPr>
          <p:nvPr/>
        </p:nvSpPr>
        <p:spPr bwMode="auto">
          <a:xfrm>
            <a:off x="6534116" y="1828800"/>
            <a:ext cx="466795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4400" dirty="0">
                <a:latin typeface="Times New Roman" pitchFamily="18" charset="0"/>
              </a:rPr>
              <a:t>*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300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smtClean="0">
                <a:solidFill>
                  <a:srgbClr val="0000CC"/>
                </a:solidFill>
                <a:ea typeface="ＭＳ Ｐゴシック" pitchFamily="34" charset="-128"/>
              </a:rPr>
              <a:t>The Spatial Filtering Process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7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261" grpId="0"/>
      <p:bldP spid="262" grpId="0" animBg="1"/>
      <p:bldP spid="263" grpId="0" animBg="1"/>
      <p:bldP spid="263" grpId="1" animBg="1"/>
      <p:bldP spid="264" grpId="0" animBg="1"/>
      <p:bldP spid="284" grpId="0" animBg="1"/>
      <p:bldP spid="286" grpId="0" animBg="1"/>
      <p:bldP spid="286" grpId="1" animBg="1"/>
      <p:bldP spid="297" grpId="0"/>
      <p:bldP spid="2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06667"/>
              </p:ext>
            </p:extLst>
          </p:nvPr>
        </p:nvGraphicFramePr>
        <p:xfrm>
          <a:off x="990600" y="2209800"/>
          <a:ext cx="745280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2222280" imgH="431640" progId="Equation.3">
                  <p:embed/>
                </p:oleObj>
              </mc:Choice>
              <mc:Fallback>
                <p:oleObj name="Equation" r:id="rId3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7452804" cy="144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4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Smoothing Spatial Filters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914400"/>
            <a:ext cx="8658225" cy="5524500"/>
          </a:xfrm>
          <a:prstGeom prst="rect">
            <a:avLst/>
          </a:prstGeom>
        </p:spPr>
        <p:txBody>
          <a:bodyPr/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spcAft>
                <a:spcPts val="600"/>
              </a:spcAft>
            </a:pPr>
            <a:r>
              <a:rPr lang="en-IE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Simple averaging filter</a:t>
            </a:r>
          </a:p>
          <a:p>
            <a:pPr lvl="1" fontAlgn="auto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IE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Simply average all of the pixels in a neighbourhood around a central value.</a:t>
            </a:r>
          </a:p>
          <a:p>
            <a:pPr lvl="1" fontAlgn="auto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IE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Useful in removing noise from images.</a:t>
            </a:r>
          </a:p>
        </p:txBody>
      </p:sp>
      <p:graphicFrame>
        <p:nvGraphicFramePr>
          <p:cNvPr id="4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718262"/>
              </p:ext>
            </p:extLst>
          </p:nvPr>
        </p:nvGraphicFramePr>
        <p:xfrm>
          <a:off x="1386786" y="3429000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E" sz="2400" b="1" dirty="0" smtClean="0"/>
                        <a:t>1</a:t>
                      </a:r>
                      <a:endParaRPr lang="en-US" sz="2400" b="1" dirty="0" smtClean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191000"/>
                <a:ext cx="62478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91000"/>
                <a:ext cx="624786" cy="80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04"/>
          <p:cNvGrpSpPr>
            <a:grpSpLocks/>
          </p:cNvGrpSpPr>
          <p:nvPr/>
        </p:nvGrpSpPr>
        <p:grpSpPr bwMode="auto">
          <a:xfrm>
            <a:off x="5105400" y="3396369"/>
            <a:ext cx="2971800" cy="2623431"/>
            <a:chOff x="3696" y="2149"/>
            <a:chExt cx="988" cy="983"/>
          </a:xfrm>
          <a:noFill/>
        </p:grpSpPr>
        <p:sp>
          <p:nvSpPr>
            <p:cNvPr id="8" name="Rectangle 266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67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68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69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270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l-GR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71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72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273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274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343400" y="44196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43400" y="45720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43400" y="47244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4896950" y="941386"/>
            <a:ext cx="2799250" cy="2398713"/>
            <a:chOff x="3696" y="2149"/>
            <a:chExt cx="988" cy="983"/>
          </a:xfrm>
        </p:grpSpPr>
        <p:sp>
          <p:nvSpPr>
            <p:cNvPr id="3" name="Rectangle 266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267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268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269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270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l-GR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71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72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73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74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568"/>
          <p:cNvSpPr txBox="1">
            <a:spLocks noChangeArrowheads="1"/>
          </p:cNvSpPr>
          <p:nvPr/>
        </p:nvSpPr>
        <p:spPr bwMode="auto">
          <a:xfrm>
            <a:off x="457200" y="4471500"/>
            <a:ext cx="8477250" cy="1431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IE" sz="2600" dirty="0">
                <a:latin typeface="Times New Roman" pitchFamily="18" charset="0"/>
              </a:rPr>
              <a:t>e = 	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*106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*104 </a:t>
            </a:r>
            <a:r>
              <a:rPr lang="en-IE" sz="2600" dirty="0">
                <a:latin typeface="Times New Roman" pitchFamily="18" charset="0"/>
              </a:rPr>
              <a:t>+ 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*100 + 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*108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*99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*98 </a:t>
            </a:r>
            <a:r>
              <a:rPr lang="en-IE" sz="2600" dirty="0">
                <a:latin typeface="Times New Roman" pitchFamily="18" charset="0"/>
              </a:rPr>
              <a:t>+ </a:t>
            </a:r>
            <a:br>
              <a:rPr lang="en-IE" sz="2600" dirty="0">
                <a:latin typeface="Times New Roman" pitchFamily="18" charset="0"/>
              </a:rPr>
            </a:br>
            <a:r>
              <a:rPr lang="en-IE" sz="2600" dirty="0">
                <a:latin typeface="Times New Roman" pitchFamily="18" charset="0"/>
              </a:rPr>
              <a:t>	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*95 + 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*90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*85</a:t>
            </a:r>
          </a:p>
          <a:p>
            <a:pPr>
              <a:tabLst>
                <a:tab pos="538163" algn="l"/>
              </a:tabLst>
            </a:pPr>
            <a:endParaRPr lang="en-IE" sz="900" dirty="0">
              <a:latin typeface="Times New Roman" pitchFamily="18" charset="0"/>
            </a:endParaRPr>
          </a:p>
          <a:p>
            <a:pPr>
              <a:tabLst>
                <a:tab pos="538163" algn="l"/>
              </a:tabLst>
            </a:pPr>
            <a:r>
              <a:rPr lang="en-IE" sz="2600" dirty="0">
                <a:latin typeface="Times New Roman" pitchFamily="18" charset="0"/>
              </a:rPr>
              <a:t>   =	98.3333</a:t>
            </a:r>
            <a:endParaRPr lang="en-US" sz="2600" dirty="0">
              <a:latin typeface="Times New Roman" pitchFamily="18" charset="0"/>
            </a:endParaRPr>
          </a:p>
        </p:txBody>
      </p:sp>
      <p:sp>
        <p:nvSpPr>
          <p:cNvPr id="14" name="Text Box 571"/>
          <p:cNvSpPr txBox="1">
            <a:spLocks noChangeArrowheads="1"/>
          </p:cNvSpPr>
          <p:nvPr/>
        </p:nvSpPr>
        <p:spPr bwMode="auto">
          <a:xfrm>
            <a:off x="5463304" y="3395846"/>
            <a:ext cx="182086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400" dirty="0"/>
              <a:t>Filter</a:t>
            </a:r>
            <a:endParaRPr lang="en-US" sz="2400" dirty="0"/>
          </a:p>
        </p:txBody>
      </p: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1143000" y="941386"/>
            <a:ext cx="3024188" cy="2398713"/>
            <a:chOff x="3689" y="895"/>
            <a:chExt cx="988" cy="983"/>
          </a:xfrm>
        </p:grpSpPr>
        <p:sp>
          <p:nvSpPr>
            <p:cNvPr id="16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104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9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99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0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106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1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2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95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3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85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25" name="Text Box 570"/>
          <p:cNvSpPr txBox="1">
            <a:spLocks noChangeArrowheads="1"/>
          </p:cNvSpPr>
          <p:nvPr/>
        </p:nvSpPr>
        <p:spPr bwMode="auto">
          <a:xfrm>
            <a:off x="740568" y="3409944"/>
            <a:ext cx="38290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dirty="0"/>
              <a:t>Original Image Pixels</a:t>
            </a:r>
            <a:endParaRPr lang="en-US" sz="2400" dirty="0"/>
          </a:p>
        </p:txBody>
      </p:sp>
      <p:sp>
        <p:nvSpPr>
          <p:cNvPr id="26" name="Text Box 569"/>
          <p:cNvSpPr txBox="1">
            <a:spLocks noChangeArrowheads="1"/>
          </p:cNvSpPr>
          <p:nvPr/>
        </p:nvSpPr>
        <p:spPr bwMode="auto">
          <a:xfrm>
            <a:off x="4167188" y="1851025"/>
            <a:ext cx="5270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5400" i="1" dirty="0">
                <a:latin typeface="Times New Roman" pitchFamily="18" charset="0"/>
              </a:rPr>
              <a:t>*</a:t>
            </a:r>
            <a:endParaRPr lang="en-US" sz="54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9405" y="1226038"/>
            <a:ext cx="8229600" cy="5524500"/>
          </a:xfrm>
          <a:prstGeom prst="rect">
            <a:avLst/>
          </a:prstGeom>
        </p:spPr>
        <p:txBody>
          <a:bodyPr/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image at the top left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an original image of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size 500*500 pixels.</a:t>
            </a:r>
          </a:p>
          <a:p>
            <a:pPr fontAlgn="auto"/>
            <a:endParaRPr lang="en-IE" sz="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subsequent images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show the image after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filtering with an averaging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filter of increasing sizes</a:t>
            </a:r>
          </a:p>
          <a:p>
            <a:pPr marL="457207" lvl="1" indent="0" fontAlgn="auto">
              <a:buNone/>
            </a:pPr>
            <a:r>
              <a:rPr lang="en-IE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E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3, 5, 9, 15 and 35</a:t>
            </a:r>
          </a:p>
          <a:p>
            <a:pPr fontAlgn="auto"/>
            <a:endParaRPr lang="en-IE" sz="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0368" y="213946"/>
            <a:ext cx="4123632" cy="614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818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smtClean="0">
                <a:solidFill>
                  <a:srgbClr val="0000CC"/>
                </a:solidFill>
                <a:ea typeface="ＭＳ Ｐゴシック" pitchFamily="34" charset="-128"/>
              </a:rPr>
              <a:t>Image Smoothing Example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7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8077200" cy="64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Image enhancement techniques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458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8638" indent="-1798638" algn="just">
              <a:spcBef>
                <a:spcPct val="50000"/>
              </a:spcBef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Objective – 	process an image so that the result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is more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suitable than the original image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 specific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application. (improve the quality)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en-GB" sz="2400" u="sng" dirty="0" smtClean="0">
                <a:latin typeface="Arial" pitchFamily="34" charset="0"/>
                <a:cs typeface="Arial" pitchFamily="34" charset="0"/>
              </a:rPr>
              <a:t>Methods:</a:t>
            </a:r>
            <a:endParaRPr lang="en-GB" sz="2400" u="sng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Spatial Domain                                                      	         	direct manipulation of pixels of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the image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Frequency Domain						modifying the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frequency transformed image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79584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Averaging filter disadvantage:</a:t>
            </a:r>
          </a:p>
          <a:p>
            <a:endParaRPr lang="en-US" sz="800" u="sng" dirty="0" smtClean="0"/>
          </a:p>
          <a:p>
            <a:r>
              <a:rPr lang="en-US" dirty="0" smtClean="0"/>
              <a:t>Noise is removed but has high blurring effect.</a:t>
            </a:r>
          </a:p>
          <a:p>
            <a:endParaRPr lang="en-US" dirty="0"/>
          </a:p>
          <a:p>
            <a:r>
              <a:rPr lang="en-US" dirty="0" smtClean="0"/>
              <a:t>To avoid high blurring effect in simple averaging 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63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Weighted averaging filter</a:t>
            </a:r>
            <a:endParaRPr lang="en-US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56257"/>
              </p:ext>
            </p:extLst>
          </p:nvPr>
        </p:nvGraphicFramePr>
        <p:xfrm>
          <a:off x="5242614" y="3276600"/>
          <a:ext cx="3048000" cy="2666999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871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513622"/>
              </p:ext>
            </p:extLst>
          </p:nvPr>
        </p:nvGraphicFramePr>
        <p:xfrm>
          <a:off x="1447800" y="3276600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E" sz="2400" b="1" dirty="0" smtClean="0"/>
                        <a:t>1</a:t>
                      </a:r>
                      <a:endParaRPr lang="en-US" sz="2400" b="1" dirty="0" smtClean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414" y="4038600"/>
                <a:ext cx="82355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4" y="4038600"/>
                <a:ext cx="823559" cy="80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404414" y="42672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04414" y="44196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4414" y="45720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514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case of weighted averaging filter, the blurring effect reduces compared to the averaging filter.</a:t>
            </a:r>
          </a:p>
        </p:txBody>
      </p:sp>
    </p:spTree>
    <p:extLst>
      <p:ext uri="{BB962C8B-B14F-4D97-AF65-F5344CB8AC3E}">
        <p14:creationId xmlns:p14="http://schemas.microsoft.com/office/powerpoint/2010/main" val="2830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tial Filtering : 13&#10;Weighted Averaging Filter:Weighted Averaging Filter:&#10;ExampleExampl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20000" cy="54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6019800"/>
            <a:ext cx="800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55" y="640394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Median filter</a:t>
            </a:r>
            <a:endParaRPr lang="en-US" u="sng" dirty="0"/>
          </a:p>
        </p:txBody>
      </p:sp>
      <p:grpSp>
        <p:nvGrpSpPr>
          <p:cNvPr id="3" name="Group 305"/>
          <p:cNvGrpSpPr>
            <a:grpSpLocks/>
          </p:cNvGrpSpPr>
          <p:nvPr/>
        </p:nvGrpSpPr>
        <p:grpSpPr bwMode="auto">
          <a:xfrm>
            <a:off x="483394" y="2519056"/>
            <a:ext cx="3024188" cy="2398713"/>
            <a:chOff x="3689" y="895"/>
            <a:chExt cx="988" cy="983"/>
          </a:xfrm>
        </p:grpSpPr>
        <p:sp>
          <p:nvSpPr>
            <p:cNvPr id="4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104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5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6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7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99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8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106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9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0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95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1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2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85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13" name="Text Box 570"/>
          <p:cNvSpPr txBox="1">
            <a:spLocks noChangeArrowheads="1"/>
          </p:cNvSpPr>
          <p:nvPr/>
        </p:nvSpPr>
        <p:spPr bwMode="auto">
          <a:xfrm>
            <a:off x="80962" y="4987614"/>
            <a:ext cx="38290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dirty="0"/>
              <a:t>Original Image Pixels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7582" y="1905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Ascending order: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4118901" y="4175564"/>
            <a:ext cx="685800" cy="611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13452" y="2496322"/>
            <a:ext cx="106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85</a:t>
            </a:r>
          </a:p>
          <a:p>
            <a:pPr algn="ctr"/>
            <a:r>
              <a:rPr lang="en-US" dirty="0" smtClean="0"/>
              <a:t>90</a:t>
            </a:r>
          </a:p>
          <a:p>
            <a:pPr algn="ctr"/>
            <a:r>
              <a:rPr lang="en-US" dirty="0" smtClean="0"/>
              <a:t>95</a:t>
            </a:r>
          </a:p>
          <a:p>
            <a:pPr algn="ctr"/>
            <a:r>
              <a:rPr lang="en-US" dirty="0" smtClean="0"/>
              <a:t>98</a:t>
            </a:r>
          </a:p>
          <a:p>
            <a:pPr algn="ctr"/>
            <a:r>
              <a:rPr lang="en-US" dirty="0" smtClean="0"/>
              <a:t>99</a:t>
            </a:r>
          </a:p>
          <a:p>
            <a:pPr algn="ctr"/>
            <a:r>
              <a:rPr lang="en-US" dirty="0" smtClean="0"/>
              <a:t>100</a:t>
            </a:r>
          </a:p>
          <a:p>
            <a:pPr algn="ctr"/>
            <a:r>
              <a:rPr lang="en-US" dirty="0" smtClean="0"/>
              <a:t>104</a:t>
            </a:r>
          </a:p>
          <a:p>
            <a:pPr algn="ctr"/>
            <a:r>
              <a:rPr lang="en-US" dirty="0" smtClean="0"/>
              <a:t>106</a:t>
            </a:r>
          </a:p>
          <a:p>
            <a:pPr algn="ctr"/>
            <a:r>
              <a:rPr lang="en-US" dirty="0" smtClean="0"/>
              <a:t>108</a:t>
            </a:r>
            <a:endParaRPr lang="en-US" dirty="0"/>
          </a:p>
        </p:txBody>
      </p:sp>
      <p:grpSp>
        <p:nvGrpSpPr>
          <p:cNvPr id="17" name="Group 305"/>
          <p:cNvGrpSpPr>
            <a:grpSpLocks/>
          </p:cNvGrpSpPr>
          <p:nvPr/>
        </p:nvGrpSpPr>
        <p:grpSpPr bwMode="auto">
          <a:xfrm>
            <a:off x="5558673" y="2513793"/>
            <a:ext cx="3024188" cy="2398713"/>
            <a:chOff x="3689" y="895"/>
            <a:chExt cx="988" cy="983"/>
          </a:xfrm>
        </p:grpSpPr>
        <p:sp>
          <p:nvSpPr>
            <p:cNvPr id="18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19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0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1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2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 dirty="0" smtClean="0">
                  <a:latin typeface="Times New Roman" pitchFamily="18" charset="0"/>
                </a:rPr>
                <a:t>99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5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6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</p:grpSp>
      <p:sp>
        <p:nvSpPr>
          <p:cNvPr id="27" name="Text Box 570"/>
          <p:cNvSpPr txBox="1">
            <a:spLocks noChangeArrowheads="1"/>
          </p:cNvSpPr>
          <p:nvPr/>
        </p:nvSpPr>
        <p:spPr bwMode="auto">
          <a:xfrm>
            <a:off x="5314950" y="5018100"/>
            <a:ext cx="38290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dirty="0" smtClean="0"/>
              <a:t>Processed </a:t>
            </a:r>
            <a:r>
              <a:rPr lang="en-IE" sz="2400" dirty="0"/>
              <a:t>Image Pixels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2355" y="1233459"/>
            <a:ext cx="3635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Based on statistics</a:t>
            </a:r>
            <a:endParaRPr lang="en-US" i="1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218413" y="-12892"/>
            <a:ext cx="8486775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Non-Linear Smoothing Filters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5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" y="1371600"/>
            <a:ext cx="893306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839200" cy="3961546"/>
          </a:xfrm>
          <a:prstGeom prst="rect">
            <a:avLst/>
          </a:prstGeom>
        </p:spPr>
      </p:pic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64123" y="5285400"/>
            <a:ext cx="41148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Image After</a:t>
            </a:r>
            <a:br>
              <a:rPr lang="en-IE" b="1" dirty="0"/>
            </a:br>
            <a:r>
              <a:rPr lang="en-IE" b="1" dirty="0"/>
              <a:t>Averaging Filter</a:t>
            </a:r>
            <a:endParaRPr lang="en-US" b="1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96000" y="5285399"/>
            <a:ext cx="238462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Image After</a:t>
            </a:r>
            <a:br>
              <a:rPr lang="en-IE" b="1" dirty="0"/>
            </a:br>
            <a:r>
              <a:rPr lang="en-IE" b="1" dirty="0"/>
              <a:t>Median Filter</a:t>
            </a:r>
            <a:endParaRPr lang="en-US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Averaging Filter Vs. Median Filter </a:t>
            </a:r>
          </a:p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Example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8923" y="5410200"/>
            <a:ext cx="105507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" y="11723"/>
            <a:ext cx="8348330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1296" y="4876800"/>
            <a:ext cx="105507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 X 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Averaging Filter Vs. Median Filter </a:t>
            </a:r>
          </a:p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Example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4800600"/>
            <a:ext cx="8229600" cy="683419"/>
          </a:xfrm>
          <a:prstGeom prst="rect">
            <a:avLst/>
          </a:prstGeom>
        </p:spPr>
        <p:txBody>
          <a:bodyPr/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Sharpness/ edges are blurred in averaging filter but in case of median filter, edges are less blurred.</a:t>
            </a:r>
          </a:p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median filter, noise removal can be achieved with less mask size.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" y="1296988"/>
            <a:ext cx="8143876" cy="3348036"/>
            <a:chOff x="336" y="817"/>
            <a:chExt cx="5130" cy="210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 b="29716"/>
            <a:stretch>
              <a:fillRect/>
            </a:stretch>
          </p:blipFill>
          <p:spPr bwMode="auto">
            <a:xfrm>
              <a:off x="336" y="817"/>
              <a:ext cx="5130" cy="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33" y="2475"/>
              <a:ext cx="1169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000" b="1" dirty="0"/>
                <a:t>Original Image</a:t>
              </a:r>
              <a:br>
                <a:rPr lang="en-IE" sz="2000" b="1" dirty="0"/>
              </a:br>
              <a:r>
                <a:rPr lang="en-IE" sz="2000" b="1" dirty="0"/>
                <a:t>With Noise</a:t>
              </a:r>
              <a:endParaRPr lang="en-US" sz="20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277" y="2475"/>
              <a:ext cx="1247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E" sz="2000" b="1" dirty="0"/>
                <a:t>Image After</a:t>
              </a:r>
              <a:br>
                <a:rPr lang="en-IE" sz="2000" b="1" dirty="0"/>
              </a:br>
              <a:r>
                <a:rPr lang="en-IE" sz="2000" b="1" dirty="0"/>
                <a:t>Averaging Filter</a:t>
              </a:r>
              <a:endParaRPr lang="en-US" sz="2000" b="1" dirty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080" y="2480"/>
              <a:ext cx="1071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000" b="1" dirty="0"/>
                <a:t>Image After</a:t>
              </a:r>
              <a:br>
                <a:rPr lang="en-IE" sz="2000" b="1" dirty="0"/>
              </a:br>
              <a:r>
                <a:rPr lang="en-IE" sz="2000" b="1" dirty="0"/>
                <a:t>Median Filter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Sharpening spatial filter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21" y="17526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principal objective of sharpening is to </a:t>
            </a:r>
            <a:r>
              <a:rPr lang="en-US" dirty="0">
                <a:solidFill>
                  <a:srgbClr val="0000CC"/>
                </a:solidFill>
              </a:rPr>
              <a:t>highlight fine detail in an image</a:t>
            </a:r>
            <a:r>
              <a:rPr lang="en-US" dirty="0"/>
              <a:t> or to </a:t>
            </a:r>
            <a:r>
              <a:rPr lang="en-US" dirty="0">
                <a:solidFill>
                  <a:srgbClr val="0000CC"/>
                </a:solidFill>
              </a:rPr>
              <a:t>enhance detail that has been blurred</a:t>
            </a:r>
            <a:r>
              <a:rPr lang="en-US" dirty="0"/>
              <a:t>, either in error or as an natural effect of a particular method of image </a:t>
            </a:r>
            <a:r>
              <a:rPr lang="en-US" dirty="0" smtClean="0"/>
              <a:t>acquisition.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676400"/>
            <a:ext cx="54665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order derivative </a:t>
            </a:r>
            <a:r>
              <a:rPr lang="en-US" sz="3200" dirty="0" smtClean="0"/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Second order derivative filter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48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550" y="16382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1</a:t>
            </a:r>
            <a:r>
              <a:rPr lang="en-US" sz="2400" b="1" dirty="0" smtClean="0">
                <a:solidFill>
                  <a:srgbClr val="0000CC"/>
                </a:solidFill>
              </a:rPr>
              <a:t>. Image Negative 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575" y="1424226"/>
            <a:ext cx="877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the image has an intensity level in the range [0 L-1], then the intensity transformation is given by s=L-1-r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17324" y="2672844"/>
            <a:ext cx="4264476" cy="3301534"/>
            <a:chOff x="2517324" y="2429708"/>
            <a:chExt cx="4264476" cy="3301534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2244680" y="4106996"/>
              <a:ext cx="2448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80784" y="5115108"/>
              <a:ext cx="33843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80784" y="50431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IN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1024" y="504310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L-1</a:t>
              </a:r>
              <a:endParaRPr lang="en-IN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4720" y="314385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L-1</a:t>
              </a:r>
              <a:endParaRPr lang="en-IN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20190" y="495316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9495" y="2429708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s=T(r)</a:t>
              </a:r>
              <a:endParaRPr lang="en-IN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00864" y="5331132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 intensity </a:t>
              </a:r>
              <a:endParaRPr lang="en-IN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797095" y="3792663"/>
              <a:ext cx="18405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Output intensity</a:t>
              </a:r>
              <a:endParaRPr lang="en-IN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482851" y="3355558"/>
              <a:ext cx="2117219" cy="175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019800" y="3488023"/>
            <a:ext cx="270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L=intensity levels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199" y="1315255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formula for the 1</a:t>
            </a:r>
            <a:r>
              <a:rPr lang="en-IE" sz="2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order derivative of a function f(x) is :</a:t>
            </a: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just"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</a:t>
            </a:r>
            <a:r>
              <a:rPr lang="en-IE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the difference between subsequent pixel values and measures the rate of change of the function</a:t>
            </a:r>
          </a:p>
          <a:p>
            <a:pPr fontAlgn="auto"/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2540793" y="2362200"/>
          <a:ext cx="40624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93" y="2362200"/>
                        <a:ext cx="4062413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78282"/>
            <a:ext cx="4548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First order derivative filter</a:t>
            </a:r>
          </a:p>
        </p:txBody>
      </p:sp>
    </p:spTree>
    <p:extLst>
      <p:ext uri="{BB962C8B-B14F-4D97-AF65-F5344CB8AC3E}">
        <p14:creationId xmlns:p14="http://schemas.microsoft.com/office/powerpoint/2010/main" val="36641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40970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formula for the 2</a:t>
            </a:r>
            <a:r>
              <a:rPr lang="en-IE" sz="2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nd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derivative of a function is as follows:</a:t>
            </a: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Simply takes into account the values both before and after the current value</a:t>
            </a:r>
          </a:p>
          <a:p>
            <a:pPr fontAlgn="auto"/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8282"/>
            <a:ext cx="5004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Second </a:t>
            </a:r>
            <a:r>
              <a:rPr lang="en-US" sz="3200" dirty="0">
                <a:solidFill>
                  <a:srgbClr val="0000CC"/>
                </a:solidFill>
              </a:rPr>
              <a:t>order derivative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605504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 l="19772" r="36916" b="45802"/>
          <a:stretch>
            <a:fillRect/>
          </a:stretch>
        </p:blipFill>
        <p:spPr bwMode="auto">
          <a:xfrm>
            <a:off x="1524000" y="914400"/>
            <a:ext cx="5232400" cy="52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1600200" y="3505200"/>
            <a:ext cx="51562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2819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lum bright="-60000" contrast="82000"/>
          </a:blip>
          <a:srcRect l="22882" t="56818" b="14615"/>
          <a:stretch>
            <a:fillRect/>
          </a:stretch>
        </p:blipFill>
        <p:spPr bwMode="auto">
          <a:xfrm>
            <a:off x="636588" y="3859212"/>
            <a:ext cx="78994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 l="19772" r="36916" b="45802"/>
          <a:stretch>
            <a:fillRect/>
          </a:stretch>
        </p:blipFill>
        <p:spPr bwMode="auto">
          <a:xfrm>
            <a:off x="3225800" y="914400"/>
            <a:ext cx="2719388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3125788" y="2270125"/>
            <a:ext cx="29718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2733675" y="2079625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159500" y="2082800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6661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5"/>
          <p:cNvGraphicFramePr>
            <a:graphicFrameLocks noGrp="1"/>
          </p:cNvGraphicFramePr>
          <p:nvPr>
            <p:extLst/>
          </p:nvPr>
        </p:nvGraphicFramePr>
        <p:xfrm>
          <a:off x="685792" y="4010024"/>
          <a:ext cx="7848605" cy="561976"/>
        </p:xfrm>
        <a:graphic>
          <a:graphicData uri="http://schemas.openxmlformats.org/drawingml/2006/table">
            <a:tbl>
              <a:tblPr/>
              <a:tblGrid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</a:tblGrid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17"/>
          <p:cNvGraphicFramePr>
            <a:graphicFrameLocks noGrp="1"/>
          </p:cNvGraphicFramePr>
          <p:nvPr>
            <p:extLst/>
          </p:nvPr>
        </p:nvGraphicFramePr>
        <p:xfrm>
          <a:off x="685800" y="5638800"/>
          <a:ext cx="7848605" cy="609600"/>
        </p:xfrm>
        <a:graphic>
          <a:graphicData uri="http://schemas.openxmlformats.org/drawingml/2006/table">
            <a:tbl>
              <a:tblPr/>
              <a:tblGrid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39"/>
          <p:cNvGraphicFramePr>
            <a:graphicFrameLocks noGrp="1"/>
          </p:cNvGraphicFramePr>
          <p:nvPr>
            <p:extLst/>
          </p:nvPr>
        </p:nvGraphicFramePr>
        <p:xfrm>
          <a:off x="685800" y="4800600"/>
          <a:ext cx="7848615" cy="609600"/>
        </p:xfrm>
        <a:graphic>
          <a:graphicData uri="http://schemas.openxmlformats.org/drawingml/2006/table">
            <a:tbl>
              <a:tblPr/>
              <a:tblGrid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836379"/>
          <a:ext cx="8305800" cy="297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hart" r:id="rId4" imgW="5981700" imgH="2552700" progId="Excel.Sheet.8">
                  <p:embed/>
                </p:oleObj>
              </mc:Choice>
              <mc:Fallback>
                <p:oleObj name="Chart" r:id="rId4" imgW="5981700" imgH="255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304800" y="836379"/>
                        <a:ext cx="8305800" cy="297362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930400" y="2164725"/>
            <a:ext cx="660400" cy="61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32200" y="1526772"/>
            <a:ext cx="937846" cy="22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27431" y="2254652"/>
            <a:ext cx="49823" cy="4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19546" y="2164725"/>
            <a:ext cx="348762" cy="5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1752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Ramp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4827" y="11075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Isolated point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7327" y="1752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 line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1831" y="1654462"/>
            <a:ext cx="101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8200" y="2853572"/>
            <a:ext cx="131885" cy="63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200" y="2411746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Flat segment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2967" y="4872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45179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Laplacian filter (2</a:t>
            </a:r>
            <a:r>
              <a:rPr lang="en-US" sz="3200" baseline="30000" dirty="0" smtClean="0">
                <a:solidFill>
                  <a:srgbClr val="0000CC"/>
                </a:solidFill>
              </a:rPr>
              <a:t>nd</a:t>
            </a:r>
            <a:r>
              <a:rPr lang="en-US" sz="3200" dirty="0" smtClean="0">
                <a:solidFill>
                  <a:srgbClr val="0000CC"/>
                </a:solidFill>
              </a:rPr>
              <a:t> order derivative)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835719"/>
            <a:ext cx="822960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IE" dirty="0" err="1" smtClean="0">
                <a:solidFill>
                  <a:schemeClr val="tx1"/>
                </a:solidFill>
                <a:ea typeface="ＭＳ Ｐゴシック" pitchFamily="34" charset="-128"/>
              </a:rPr>
              <a:t>Laplacian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is defined as follows:</a:t>
            </a: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where the partial 1</a:t>
            </a:r>
            <a:r>
              <a:rPr lang="en-IE" baseline="30000" dirty="0" smtClean="0">
                <a:solidFill>
                  <a:schemeClr val="tx1"/>
                </a:solidFill>
                <a:ea typeface="ＭＳ Ｐゴシック" pitchFamily="34" charset="-128"/>
              </a:rPr>
              <a:t>st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order derivative in the </a:t>
            </a:r>
            <a:r>
              <a:rPr lang="en-IE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direction is defined as follows:</a:t>
            </a: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and in the </a:t>
            </a:r>
            <a:r>
              <a:rPr lang="en-IE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direction as follows: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147641" y="3470832"/>
          <a:ext cx="69643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489040" imgH="419040" progId="Equation.3">
                  <p:embed/>
                </p:oleObj>
              </mc:Choice>
              <mc:Fallback>
                <p:oleObj name="Equation" r:id="rId3" imgW="248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641" y="3470832"/>
                        <a:ext cx="6964362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1434306" y="5181600"/>
          <a:ext cx="6964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2489040" imgH="444240" progId="Equation.3">
                  <p:embed/>
                </p:oleObj>
              </mc:Choice>
              <mc:Fallback>
                <p:oleObj name="Equation" r:id="rId5" imgW="248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306" y="5181600"/>
                        <a:ext cx="6964363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1331161"/>
            <a:ext cx="2695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4000" y="1071562"/>
            <a:ext cx="822960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So, the </a:t>
            </a:r>
            <a:r>
              <a:rPr lang="en-IE" sz="28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Laplacian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can be given as follows:</a:t>
            </a: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We can easily build a filter based on this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94506" y="1845020"/>
            <a:ext cx="6840642" cy="1126780"/>
            <a:chOff x="579" y="1182"/>
            <a:chExt cx="5346" cy="872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79" y="1182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3" imgW="1892160" imgH="228600" progId="Equation.3">
                    <p:embed/>
                  </p:oleObj>
                </mc:Choice>
                <mc:Fallback>
                  <p:oleObj name="Equation" r:id="rId3" imgW="1892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182"/>
                          <a:ext cx="3775" cy="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784" y="1639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5" imgW="1574640" imgH="203040" progId="Equation.3">
                    <p:embed/>
                  </p:oleObj>
                </mc:Choice>
                <mc:Fallback>
                  <p:oleObj name="Equation" r:id="rId5" imgW="1574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639"/>
                          <a:ext cx="3141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461" y="1648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7" imgW="672840" imgH="203040" progId="Equation.3">
                    <p:embed/>
                  </p:oleObj>
                </mc:Choice>
                <mc:Fallback>
                  <p:oleObj name="Equation" r:id="rId7" imgW="6728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1648"/>
                          <a:ext cx="134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352800" y="3967162"/>
            <a:ext cx="2139950" cy="2128838"/>
            <a:chOff x="3689" y="895"/>
            <a:chExt cx="988" cy="983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-4</a:t>
              </a:r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2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75108" y="121920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 fontAlgn="auto"/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Applying the </a:t>
            </a:r>
            <a:r>
              <a:rPr lang="en-IE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Laplacian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to an image we get a new image that highlights edges and other discontinuities.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57400" y="2362200"/>
            <a:ext cx="5562600" cy="3886200"/>
            <a:chOff x="709" y="1758"/>
            <a:chExt cx="2888" cy="226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 l="18556" b="50000"/>
            <a:stretch>
              <a:fillRect/>
            </a:stretch>
          </p:blipFill>
          <p:spPr bwMode="auto">
            <a:xfrm>
              <a:off x="709" y="1758"/>
              <a:ext cx="2888" cy="1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026" y="3493"/>
              <a:ext cx="786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  <a:b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270" y="3498"/>
              <a:ext cx="1205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Laplacian</a:t>
              </a:r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Filtered Image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3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4793" y="1143000"/>
            <a:ext cx="85344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 fontAlgn="auto"/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Subtract the </a:t>
            </a:r>
            <a:r>
              <a:rPr lang="en-IE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Laplacian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result from the original image to generate our final sharpened enhanced image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/>
          </p:nvPr>
        </p:nvGraphicFramePr>
        <p:xfrm>
          <a:off x="2209799" y="2133600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2133600"/>
                        <a:ext cx="46243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 l="18866" r="40298" b="50000"/>
          <a:stretch>
            <a:fillRect/>
          </a:stretch>
        </p:blipFill>
        <p:spPr bwMode="auto">
          <a:xfrm>
            <a:off x="501650" y="2979738"/>
            <a:ext cx="22987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5"/>
          <a:srcRect l="59193" t="49666"/>
          <a:stretch>
            <a:fillRect/>
          </a:stretch>
        </p:blipFill>
        <p:spPr bwMode="auto">
          <a:xfrm>
            <a:off x="6337300" y="2971800"/>
            <a:ext cx="2297113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68613" y="3749675"/>
            <a:ext cx="4127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5400"/>
              <a:t>-</a:t>
            </a:r>
            <a:endParaRPr lang="en-US" sz="54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684838" y="3830638"/>
            <a:ext cx="584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5400"/>
              <a:t>=</a:t>
            </a:r>
            <a:endParaRPr lang="en-US" sz="540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182688" y="5518150"/>
            <a:ext cx="9715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Original</a:t>
            </a:r>
            <a:br>
              <a:rPr lang="en-IE"/>
            </a:br>
            <a:r>
              <a:rPr lang="en-IE"/>
              <a:t>Image</a:t>
            </a:r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706813" y="5518150"/>
            <a:ext cx="1644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Laplacian</a:t>
            </a:r>
            <a:br>
              <a:rPr lang="en-IE"/>
            </a:br>
            <a:r>
              <a:rPr lang="en-IE"/>
              <a:t>Filtered Image</a:t>
            </a:r>
            <a:endParaRPr lang="en-US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840538" y="5518150"/>
            <a:ext cx="1301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Sharpened</a:t>
            </a:r>
            <a:br>
              <a:rPr lang="en-IE"/>
            </a:br>
            <a:r>
              <a:rPr lang="en-IE"/>
              <a:t>Image</a:t>
            </a:r>
            <a:endParaRPr lang="en-US"/>
          </a:p>
        </p:txBody>
      </p:sp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5"/>
          <a:srcRect l="59731" b="50000"/>
          <a:stretch>
            <a:fillRect/>
          </a:stretch>
        </p:blipFill>
        <p:spPr bwMode="auto">
          <a:xfrm>
            <a:off x="3349625" y="2979738"/>
            <a:ext cx="226695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284" y="185355"/>
            <a:ext cx="326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Log Transformation </a:t>
            </a:r>
            <a:endParaRPr lang="en-I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284" y="1374513"/>
            <a:ext cx="8892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an image having intensity ranging from [0 L-1], log transformation is given by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s=c log(1+r) 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c is a constant.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647" y="49534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5780" y="2625081"/>
            <a:ext cx="4047837" cy="3106434"/>
            <a:chOff x="285780" y="2625081"/>
            <a:chExt cx="4047837" cy="3106434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13137" y="4107269"/>
              <a:ext cx="2448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49241" y="5115381"/>
              <a:ext cx="33843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49241" y="504337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09481" y="5043373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177" y="3144127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6239" y="2625081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s=T(r)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9321" y="5331405"/>
              <a:ext cx="1835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intensity 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496165" y="3792936"/>
              <a:ext cx="1963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intensity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49478" y="3342935"/>
              <a:ext cx="2128603" cy="1783829"/>
            </a:xfrm>
            <a:custGeom>
              <a:avLst/>
              <a:gdLst>
                <a:gd name="connsiteX0" fmla="*/ 0 w 2128603"/>
                <a:gd name="connsiteY0" fmla="*/ 0 h 1783829"/>
                <a:gd name="connsiteX1" fmla="*/ 2128603 w 2128603"/>
                <a:gd name="connsiteY1" fmla="*/ 0 h 1783829"/>
                <a:gd name="connsiteX2" fmla="*/ 2128603 w 2128603"/>
                <a:gd name="connsiteY2" fmla="*/ 1783829 h 1783829"/>
                <a:gd name="connsiteX3" fmla="*/ 2128603 w 2128603"/>
                <a:gd name="connsiteY3" fmla="*/ 1783829 h 17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603" h="1783829">
                  <a:moveTo>
                    <a:pt x="0" y="0"/>
                  </a:moveTo>
                  <a:lnTo>
                    <a:pt x="2128603" y="0"/>
                  </a:lnTo>
                  <a:lnTo>
                    <a:pt x="2128603" y="1783829"/>
                  </a:lnTo>
                  <a:lnTo>
                    <a:pt x="2128603" y="1783829"/>
                  </a:lnTo>
                </a:path>
              </a:pathLst>
            </a:cu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37889" y="3324474"/>
              <a:ext cx="2160240" cy="1800200"/>
            </a:xfrm>
            <a:custGeom>
              <a:avLst/>
              <a:gdLst>
                <a:gd name="connsiteX0" fmla="*/ 0 w 2143593"/>
                <a:gd name="connsiteY0" fmla="*/ 1753849 h 1753849"/>
                <a:gd name="connsiteX1" fmla="*/ 644577 w 2143593"/>
                <a:gd name="connsiteY1" fmla="*/ 404734 h 1753849"/>
                <a:gd name="connsiteX2" fmla="*/ 2143593 w 2143593"/>
                <a:gd name="connsiteY2" fmla="*/ 0 h 17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593" h="1753849">
                  <a:moveTo>
                    <a:pt x="0" y="1753849"/>
                  </a:moveTo>
                  <a:cubicBezTo>
                    <a:pt x="143656" y="1225445"/>
                    <a:pt x="287312" y="697042"/>
                    <a:pt x="644577" y="404734"/>
                  </a:cubicBezTo>
                  <a:cubicBezTo>
                    <a:pt x="1001843" y="112426"/>
                    <a:pt x="1572718" y="56213"/>
                    <a:pt x="2143593" y="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24198" y="2887563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Maps the narrow range of low intensity values of input levels to wider range of output levels.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range  of high intensity input levels is  mapped to narrow range of out put levels.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18866" r="40298" b="50000"/>
          <a:stretch>
            <a:fillRect/>
          </a:stretch>
        </p:blipFill>
        <p:spPr bwMode="auto">
          <a:xfrm>
            <a:off x="187325" y="998537"/>
            <a:ext cx="4333875" cy="492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/>
          <a:srcRect l="59193" t="49666"/>
          <a:stretch>
            <a:fillRect/>
          </a:stretch>
        </p:blipFill>
        <p:spPr bwMode="auto">
          <a:xfrm>
            <a:off x="4573588" y="990600"/>
            <a:ext cx="43307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6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0999" y="1066800"/>
            <a:ext cx="8391525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entire enhancement can be combined into a single filtering operation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1974851" y="2833688"/>
          <a:ext cx="6330950" cy="6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3" imgW="2145960" imgH="203040" progId="Equation.3">
                  <p:embed/>
                </p:oleObj>
              </mc:Choice>
              <mc:Fallback>
                <p:oleObj name="Equation" r:id="rId3" imgW="2145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2833688"/>
                        <a:ext cx="6330950" cy="601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514600" y="3506786"/>
          <a:ext cx="4487862" cy="59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5" imgW="1536480" imgH="203040" progId="Equation.3">
                  <p:embed/>
                </p:oleObj>
              </mc:Choice>
              <mc:Fallback>
                <p:oleObj name="Equation" r:id="rId5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6786"/>
                        <a:ext cx="4487862" cy="5944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6950076" y="3444315"/>
          <a:ext cx="1941512" cy="55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7" imgW="711000" imgH="203040" progId="Equation.3">
                  <p:embed/>
                </p:oleObj>
              </mc:Choice>
              <mc:Fallback>
                <p:oleObj name="Equation" r:id="rId7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6" y="3444315"/>
                        <a:ext cx="1941512" cy="5558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533401" y="2082800"/>
          <a:ext cx="4343400" cy="68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9" imgW="1460160" imgH="228600" progId="Equation.3">
                  <p:embed/>
                </p:oleObj>
              </mc:Choice>
              <mc:Fallback>
                <p:oleObj name="Equation" r:id="rId9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2082800"/>
                        <a:ext cx="4343400" cy="6814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1974851" y="4127007"/>
          <a:ext cx="6421437" cy="60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1" imgW="2171520" imgH="203040" progId="Equation.3">
                  <p:embed/>
                </p:oleObj>
              </mc:Choice>
              <mc:Fallback>
                <p:oleObj name="Equation" r:id="rId11" imgW="2171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4127007"/>
                        <a:ext cx="6421437" cy="603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3851276" y="4728187"/>
          <a:ext cx="4545012" cy="60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3" imgW="1523880" imgH="203040" progId="Equation.3">
                  <p:embed/>
                </p:oleObj>
              </mc:Choice>
              <mc:Fallback>
                <p:oleObj name="Equation" r:id="rId13" imgW="152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6" y="4728187"/>
                        <a:ext cx="4545012" cy="606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513" y="4682252"/>
            <a:ext cx="1893887" cy="1884363"/>
            <a:chOff x="3689" y="895"/>
            <a:chExt cx="988" cy="9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5</a:t>
              </a:r>
              <a:endParaRPr lang="en-US" sz="240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225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6350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00CC"/>
                </a:solidFill>
                <a:ea typeface="ＭＳ Ｐゴシック" pitchFamily="34" charset="-128"/>
              </a:rPr>
              <a:t>Unsharp</a:t>
            </a:r>
            <a:r>
              <a:rPr lang="en-US" sz="3200" dirty="0" smtClean="0">
                <a:solidFill>
                  <a:srgbClr val="0000CC"/>
                </a:solidFill>
                <a:ea typeface="ＭＳ Ｐゴシック" pitchFamily="34" charset="-128"/>
              </a:rPr>
              <a:t> Masking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914400"/>
            <a:ext cx="8334375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u="sng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Steps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Blur</a:t>
            </a:r>
            <a:endParaRPr lang="en-US" dirty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Subtract </a:t>
            </a:r>
            <a:r>
              <a:rPr lang="en-US" dirty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from original </a:t>
            </a: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image (</a:t>
            </a:r>
            <a:r>
              <a:rPr lang="en-US" dirty="0" err="1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unsharp</a:t>
            </a: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 mask)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" dirty="0" smtClean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add </a:t>
            </a:r>
            <a:r>
              <a:rPr lang="en-US" dirty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resulting mask to original </a:t>
            </a: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image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7400" y="2998414"/>
                <a:ext cx="43310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𝑚𝑎𝑠𝑘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98414"/>
                <a:ext cx="43310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9800" y="1542997"/>
                <a:ext cx="1434431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42997"/>
                <a:ext cx="1434431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4476914"/>
                <a:ext cx="484966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𝑚𝑎𝑠𝑘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476914"/>
                <a:ext cx="4849661" cy="556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5263826"/>
                <a:ext cx="5332293" cy="556434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63826"/>
                <a:ext cx="5332293" cy="5564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33600" y="228600"/>
            <a:ext cx="4191000" cy="612404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3655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8989"/>
            <a:ext cx="3817143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63" y="958989"/>
            <a:ext cx="407374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169"/>
            <a:ext cx="3015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00CC"/>
                </a:solidFill>
                <a:ea typeface="ＭＳ Ｐゴシック" pitchFamily="34" charset="-128"/>
              </a:rPr>
              <a:t>H</a:t>
            </a:r>
            <a:r>
              <a:rPr lang="en-US" dirty="0" smtClean="0">
                <a:solidFill>
                  <a:srgbClr val="0000CC"/>
                </a:solidFill>
                <a:ea typeface="ＭＳ Ｐゴシック" pitchFamily="34" charset="-128"/>
              </a:rPr>
              <a:t>igh </a:t>
            </a:r>
            <a:r>
              <a:rPr lang="en-US" dirty="0">
                <a:solidFill>
                  <a:srgbClr val="0000CC"/>
                </a:solidFill>
                <a:ea typeface="ＭＳ Ｐゴシック" pitchFamily="34" charset="-128"/>
              </a:rPr>
              <a:t>boost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4222" y="1371600"/>
                <a:ext cx="7781104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h𝑏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2" y="1371600"/>
                <a:ext cx="778110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7400" y="2057400"/>
                <a:ext cx="61052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57400"/>
                <a:ext cx="61052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199797" y="2456597"/>
            <a:ext cx="2811439" cy="436728"/>
          </a:xfrm>
          <a:custGeom>
            <a:avLst/>
            <a:gdLst>
              <a:gd name="connsiteX0" fmla="*/ 0 w 2811439"/>
              <a:gd name="connsiteY0" fmla="*/ 109182 h 436728"/>
              <a:gd name="connsiteX1" fmla="*/ 68239 w 2811439"/>
              <a:gd name="connsiteY1" fmla="*/ 163773 h 436728"/>
              <a:gd name="connsiteX2" fmla="*/ 95534 w 2811439"/>
              <a:gd name="connsiteY2" fmla="*/ 204716 h 436728"/>
              <a:gd name="connsiteX3" fmla="*/ 177421 w 2811439"/>
              <a:gd name="connsiteY3" fmla="*/ 232012 h 436728"/>
              <a:gd name="connsiteX4" fmla="*/ 218364 w 2811439"/>
              <a:gd name="connsiteY4" fmla="*/ 245660 h 436728"/>
              <a:gd name="connsiteX5" fmla="*/ 532263 w 2811439"/>
              <a:gd name="connsiteY5" fmla="*/ 232012 h 436728"/>
              <a:gd name="connsiteX6" fmla="*/ 723331 w 2811439"/>
              <a:gd name="connsiteY6" fmla="*/ 204716 h 436728"/>
              <a:gd name="connsiteX7" fmla="*/ 846161 w 2811439"/>
              <a:gd name="connsiteY7" fmla="*/ 191069 h 436728"/>
              <a:gd name="connsiteX8" fmla="*/ 1091821 w 2811439"/>
              <a:gd name="connsiteY8" fmla="*/ 218364 h 436728"/>
              <a:gd name="connsiteX9" fmla="*/ 1173707 w 2811439"/>
              <a:gd name="connsiteY9" fmla="*/ 245660 h 436728"/>
              <a:gd name="connsiteX10" fmla="*/ 1214651 w 2811439"/>
              <a:gd name="connsiteY10" fmla="*/ 286603 h 436728"/>
              <a:gd name="connsiteX11" fmla="*/ 1255594 w 2811439"/>
              <a:gd name="connsiteY11" fmla="*/ 313899 h 436728"/>
              <a:gd name="connsiteX12" fmla="*/ 1282890 w 2811439"/>
              <a:gd name="connsiteY12" fmla="*/ 354842 h 436728"/>
              <a:gd name="connsiteX13" fmla="*/ 1364776 w 2811439"/>
              <a:gd name="connsiteY13" fmla="*/ 409433 h 436728"/>
              <a:gd name="connsiteX14" fmla="*/ 1405719 w 2811439"/>
              <a:gd name="connsiteY14" fmla="*/ 436728 h 436728"/>
              <a:gd name="connsiteX15" fmla="*/ 1514902 w 2811439"/>
              <a:gd name="connsiteY15" fmla="*/ 313899 h 436728"/>
              <a:gd name="connsiteX16" fmla="*/ 1610436 w 2811439"/>
              <a:gd name="connsiteY16" fmla="*/ 272955 h 436728"/>
              <a:gd name="connsiteX17" fmla="*/ 2415654 w 2811439"/>
              <a:gd name="connsiteY17" fmla="*/ 259307 h 436728"/>
              <a:gd name="connsiteX18" fmla="*/ 2579427 w 2811439"/>
              <a:gd name="connsiteY18" fmla="*/ 218364 h 436728"/>
              <a:gd name="connsiteX19" fmla="*/ 2661313 w 2811439"/>
              <a:gd name="connsiteY19" fmla="*/ 163773 h 436728"/>
              <a:gd name="connsiteX20" fmla="*/ 2729552 w 2811439"/>
              <a:gd name="connsiteY20" fmla="*/ 68239 h 436728"/>
              <a:gd name="connsiteX21" fmla="*/ 2784143 w 2811439"/>
              <a:gd name="connsiteY21" fmla="*/ 27296 h 436728"/>
              <a:gd name="connsiteX22" fmla="*/ 2811439 w 2811439"/>
              <a:gd name="connsiteY22" fmla="*/ 0 h 4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11439" h="436728">
                <a:moveTo>
                  <a:pt x="0" y="109182"/>
                </a:moveTo>
                <a:cubicBezTo>
                  <a:pt x="22746" y="127379"/>
                  <a:pt x="47641" y="143175"/>
                  <a:pt x="68239" y="163773"/>
                </a:cubicBezTo>
                <a:cubicBezTo>
                  <a:pt x="79837" y="175371"/>
                  <a:pt x="81625" y="196023"/>
                  <a:pt x="95534" y="204716"/>
                </a:cubicBezTo>
                <a:cubicBezTo>
                  <a:pt x="119933" y="219965"/>
                  <a:pt x="150125" y="222913"/>
                  <a:pt x="177421" y="232012"/>
                </a:cubicBezTo>
                <a:lnTo>
                  <a:pt x="218364" y="245660"/>
                </a:lnTo>
                <a:cubicBezTo>
                  <a:pt x="322997" y="241111"/>
                  <a:pt x="427874" y="240476"/>
                  <a:pt x="532263" y="232012"/>
                </a:cubicBezTo>
                <a:cubicBezTo>
                  <a:pt x="596389" y="226813"/>
                  <a:pt x="659388" y="211820"/>
                  <a:pt x="723331" y="204716"/>
                </a:cubicBezTo>
                <a:lnTo>
                  <a:pt x="846161" y="191069"/>
                </a:lnTo>
                <a:cubicBezTo>
                  <a:pt x="868636" y="193316"/>
                  <a:pt x="1058006" y="211118"/>
                  <a:pt x="1091821" y="218364"/>
                </a:cubicBezTo>
                <a:cubicBezTo>
                  <a:pt x="1119954" y="224393"/>
                  <a:pt x="1173707" y="245660"/>
                  <a:pt x="1173707" y="245660"/>
                </a:cubicBezTo>
                <a:cubicBezTo>
                  <a:pt x="1187355" y="259308"/>
                  <a:pt x="1199824" y="274247"/>
                  <a:pt x="1214651" y="286603"/>
                </a:cubicBezTo>
                <a:cubicBezTo>
                  <a:pt x="1227252" y="297104"/>
                  <a:pt x="1243996" y="302301"/>
                  <a:pt x="1255594" y="313899"/>
                </a:cubicBezTo>
                <a:cubicBezTo>
                  <a:pt x="1267192" y="325497"/>
                  <a:pt x="1270546" y="344041"/>
                  <a:pt x="1282890" y="354842"/>
                </a:cubicBezTo>
                <a:cubicBezTo>
                  <a:pt x="1307578" y="376444"/>
                  <a:pt x="1337481" y="391236"/>
                  <a:pt x="1364776" y="409433"/>
                </a:cubicBezTo>
                <a:lnTo>
                  <a:pt x="1405719" y="436728"/>
                </a:lnTo>
                <a:cubicBezTo>
                  <a:pt x="1405719" y="436728"/>
                  <a:pt x="1474520" y="350915"/>
                  <a:pt x="1514902" y="313899"/>
                </a:cubicBezTo>
                <a:cubicBezTo>
                  <a:pt x="1521575" y="307782"/>
                  <a:pt x="1593173" y="273512"/>
                  <a:pt x="1610436" y="272955"/>
                </a:cubicBezTo>
                <a:cubicBezTo>
                  <a:pt x="1878741" y="264300"/>
                  <a:pt x="2147248" y="263856"/>
                  <a:pt x="2415654" y="259307"/>
                </a:cubicBezTo>
                <a:cubicBezTo>
                  <a:pt x="2456587" y="252485"/>
                  <a:pt x="2543379" y="242396"/>
                  <a:pt x="2579427" y="218364"/>
                </a:cubicBezTo>
                <a:lnTo>
                  <a:pt x="2661313" y="163773"/>
                </a:lnTo>
                <a:cubicBezTo>
                  <a:pt x="2676810" y="140528"/>
                  <a:pt x="2712627" y="85164"/>
                  <a:pt x="2729552" y="68239"/>
                </a:cubicBezTo>
                <a:cubicBezTo>
                  <a:pt x="2745636" y="52155"/>
                  <a:pt x="2766669" y="41858"/>
                  <a:pt x="2784143" y="27296"/>
                </a:cubicBezTo>
                <a:cubicBezTo>
                  <a:pt x="2794028" y="19058"/>
                  <a:pt x="2802340" y="9099"/>
                  <a:pt x="2811439" y="0"/>
                </a:cubicBezTo>
              </a:path>
            </a:pathLst>
          </a:cu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2893325"/>
                <a:ext cx="502894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93325"/>
                <a:ext cx="5028941" cy="556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6629400" y="3449759"/>
            <a:ext cx="990600" cy="1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344975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Laplacian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86660" y="3649814"/>
                <a:ext cx="5576206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60" y="3649814"/>
                <a:ext cx="5576206" cy="5564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4313261" y="4137834"/>
            <a:ext cx="2811439" cy="436728"/>
          </a:xfrm>
          <a:custGeom>
            <a:avLst/>
            <a:gdLst>
              <a:gd name="connsiteX0" fmla="*/ 0 w 2811439"/>
              <a:gd name="connsiteY0" fmla="*/ 109182 h 436728"/>
              <a:gd name="connsiteX1" fmla="*/ 68239 w 2811439"/>
              <a:gd name="connsiteY1" fmla="*/ 163773 h 436728"/>
              <a:gd name="connsiteX2" fmla="*/ 95534 w 2811439"/>
              <a:gd name="connsiteY2" fmla="*/ 204716 h 436728"/>
              <a:gd name="connsiteX3" fmla="*/ 177421 w 2811439"/>
              <a:gd name="connsiteY3" fmla="*/ 232012 h 436728"/>
              <a:gd name="connsiteX4" fmla="*/ 218364 w 2811439"/>
              <a:gd name="connsiteY4" fmla="*/ 245660 h 436728"/>
              <a:gd name="connsiteX5" fmla="*/ 532263 w 2811439"/>
              <a:gd name="connsiteY5" fmla="*/ 232012 h 436728"/>
              <a:gd name="connsiteX6" fmla="*/ 723331 w 2811439"/>
              <a:gd name="connsiteY6" fmla="*/ 204716 h 436728"/>
              <a:gd name="connsiteX7" fmla="*/ 846161 w 2811439"/>
              <a:gd name="connsiteY7" fmla="*/ 191069 h 436728"/>
              <a:gd name="connsiteX8" fmla="*/ 1091821 w 2811439"/>
              <a:gd name="connsiteY8" fmla="*/ 218364 h 436728"/>
              <a:gd name="connsiteX9" fmla="*/ 1173707 w 2811439"/>
              <a:gd name="connsiteY9" fmla="*/ 245660 h 436728"/>
              <a:gd name="connsiteX10" fmla="*/ 1214651 w 2811439"/>
              <a:gd name="connsiteY10" fmla="*/ 286603 h 436728"/>
              <a:gd name="connsiteX11" fmla="*/ 1255594 w 2811439"/>
              <a:gd name="connsiteY11" fmla="*/ 313899 h 436728"/>
              <a:gd name="connsiteX12" fmla="*/ 1282890 w 2811439"/>
              <a:gd name="connsiteY12" fmla="*/ 354842 h 436728"/>
              <a:gd name="connsiteX13" fmla="*/ 1364776 w 2811439"/>
              <a:gd name="connsiteY13" fmla="*/ 409433 h 436728"/>
              <a:gd name="connsiteX14" fmla="*/ 1405719 w 2811439"/>
              <a:gd name="connsiteY14" fmla="*/ 436728 h 436728"/>
              <a:gd name="connsiteX15" fmla="*/ 1514902 w 2811439"/>
              <a:gd name="connsiteY15" fmla="*/ 313899 h 436728"/>
              <a:gd name="connsiteX16" fmla="*/ 1610436 w 2811439"/>
              <a:gd name="connsiteY16" fmla="*/ 272955 h 436728"/>
              <a:gd name="connsiteX17" fmla="*/ 2415654 w 2811439"/>
              <a:gd name="connsiteY17" fmla="*/ 259307 h 436728"/>
              <a:gd name="connsiteX18" fmla="*/ 2579427 w 2811439"/>
              <a:gd name="connsiteY18" fmla="*/ 218364 h 436728"/>
              <a:gd name="connsiteX19" fmla="*/ 2661313 w 2811439"/>
              <a:gd name="connsiteY19" fmla="*/ 163773 h 436728"/>
              <a:gd name="connsiteX20" fmla="*/ 2729552 w 2811439"/>
              <a:gd name="connsiteY20" fmla="*/ 68239 h 436728"/>
              <a:gd name="connsiteX21" fmla="*/ 2784143 w 2811439"/>
              <a:gd name="connsiteY21" fmla="*/ 27296 h 436728"/>
              <a:gd name="connsiteX22" fmla="*/ 2811439 w 2811439"/>
              <a:gd name="connsiteY22" fmla="*/ 0 h 4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11439" h="436728">
                <a:moveTo>
                  <a:pt x="0" y="109182"/>
                </a:moveTo>
                <a:cubicBezTo>
                  <a:pt x="22746" y="127379"/>
                  <a:pt x="47641" y="143175"/>
                  <a:pt x="68239" y="163773"/>
                </a:cubicBezTo>
                <a:cubicBezTo>
                  <a:pt x="79837" y="175371"/>
                  <a:pt x="81625" y="196023"/>
                  <a:pt x="95534" y="204716"/>
                </a:cubicBezTo>
                <a:cubicBezTo>
                  <a:pt x="119933" y="219965"/>
                  <a:pt x="150125" y="222913"/>
                  <a:pt x="177421" y="232012"/>
                </a:cubicBezTo>
                <a:lnTo>
                  <a:pt x="218364" y="245660"/>
                </a:lnTo>
                <a:cubicBezTo>
                  <a:pt x="322997" y="241111"/>
                  <a:pt x="427874" y="240476"/>
                  <a:pt x="532263" y="232012"/>
                </a:cubicBezTo>
                <a:cubicBezTo>
                  <a:pt x="596389" y="226813"/>
                  <a:pt x="659388" y="211820"/>
                  <a:pt x="723331" y="204716"/>
                </a:cubicBezTo>
                <a:lnTo>
                  <a:pt x="846161" y="191069"/>
                </a:lnTo>
                <a:cubicBezTo>
                  <a:pt x="868636" y="193316"/>
                  <a:pt x="1058006" y="211118"/>
                  <a:pt x="1091821" y="218364"/>
                </a:cubicBezTo>
                <a:cubicBezTo>
                  <a:pt x="1119954" y="224393"/>
                  <a:pt x="1173707" y="245660"/>
                  <a:pt x="1173707" y="245660"/>
                </a:cubicBezTo>
                <a:cubicBezTo>
                  <a:pt x="1187355" y="259308"/>
                  <a:pt x="1199824" y="274247"/>
                  <a:pt x="1214651" y="286603"/>
                </a:cubicBezTo>
                <a:cubicBezTo>
                  <a:pt x="1227252" y="297104"/>
                  <a:pt x="1243996" y="302301"/>
                  <a:pt x="1255594" y="313899"/>
                </a:cubicBezTo>
                <a:cubicBezTo>
                  <a:pt x="1267192" y="325497"/>
                  <a:pt x="1270546" y="344041"/>
                  <a:pt x="1282890" y="354842"/>
                </a:cubicBezTo>
                <a:cubicBezTo>
                  <a:pt x="1307578" y="376444"/>
                  <a:pt x="1337481" y="391236"/>
                  <a:pt x="1364776" y="409433"/>
                </a:cubicBezTo>
                <a:lnTo>
                  <a:pt x="1405719" y="436728"/>
                </a:lnTo>
                <a:cubicBezTo>
                  <a:pt x="1405719" y="436728"/>
                  <a:pt x="1474520" y="350915"/>
                  <a:pt x="1514902" y="313899"/>
                </a:cubicBezTo>
                <a:cubicBezTo>
                  <a:pt x="1521575" y="307782"/>
                  <a:pt x="1593173" y="273512"/>
                  <a:pt x="1610436" y="272955"/>
                </a:cubicBezTo>
                <a:cubicBezTo>
                  <a:pt x="1878741" y="264300"/>
                  <a:pt x="2147248" y="263856"/>
                  <a:pt x="2415654" y="259307"/>
                </a:cubicBezTo>
                <a:cubicBezTo>
                  <a:pt x="2456587" y="252485"/>
                  <a:pt x="2543379" y="242396"/>
                  <a:pt x="2579427" y="218364"/>
                </a:cubicBezTo>
                <a:lnTo>
                  <a:pt x="2661313" y="163773"/>
                </a:lnTo>
                <a:cubicBezTo>
                  <a:pt x="2676810" y="140528"/>
                  <a:pt x="2712627" y="85164"/>
                  <a:pt x="2729552" y="68239"/>
                </a:cubicBezTo>
                <a:cubicBezTo>
                  <a:pt x="2745636" y="52155"/>
                  <a:pt x="2766669" y="41858"/>
                  <a:pt x="2784143" y="27296"/>
                </a:cubicBezTo>
                <a:cubicBezTo>
                  <a:pt x="2794028" y="19058"/>
                  <a:pt x="2802340" y="9099"/>
                  <a:pt x="2811439" y="0"/>
                </a:cubicBezTo>
              </a:path>
            </a:pathLst>
          </a:cu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86660" y="4696830"/>
                <a:ext cx="3772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60" y="4696830"/>
                <a:ext cx="37721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8200" y="5638800"/>
            <a:ext cx="624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mask for this????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1" grpId="0"/>
      <p:bldP spid="13" grpId="0"/>
      <p:bldP spid="14" grpId="0" animBg="1"/>
      <p:bldP spid="15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0" y="1752600"/>
            <a:ext cx="3200400" cy="3048000"/>
            <a:chOff x="3689" y="895"/>
            <a:chExt cx="988" cy="98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A+4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0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smtClean="0">
                <a:solidFill>
                  <a:srgbClr val="0000CC"/>
                </a:solidFill>
                <a:ea typeface="ＭＳ Ｐゴシック" pitchFamily="34" charset="-128"/>
              </a:rPr>
              <a:t>Combining Spatial Enhancement Methods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676400"/>
            <a:ext cx="51054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image enhancement is typically not achieved using a single 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algn="just" fontAlgn="auto">
              <a:buClrTx/>
              <a:buSzPct val="100000"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we combine a range of techniques in order to achieve a final 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just" fontAlgn="auto">
              <a:buClrTx/>
              <a:buSzPct val="100000"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 r="50311" b="50046"/>
          <a:stretch>
            <a:fillRect/>
          </a:stretch>
        </p:blipFill>
        <p:spPr bwMode="auto">
          <a:xfrm>
            <a:off x="5867400" y="1066800"/>
            <a:ext cx="3090862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6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r="49304" b="50348"/>
          <a:stretch>
            <a:fillRect/>
          </a:stretch>
        </p:blipFill>
        <p:spPr bwMode="auto">
          <a:xfrm>
            <a:off x="382588" y="5862"/>
            <a:ext cx="1677987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 l="49832" b="50348"/>
          <a:stretch>
            <a:fillRect/>
          </a:stretch>
        </p:blipFill>
        <p:spPr bwMode="auto">
          <a:xfrm>
            <a:off x="2590800" y="872637"/>
            <a:ext cx="1660525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 t="49713" r="49832"/>
          <a:stretch>
            <a:fillRect/>
          </a:stretch>
        </p:blipFill>
        <p:spPr bwMode="auto">
          <a:xfrm>
            <a:off x="4781550" y="1680674"/>
            <a:ext cx="166052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 l="49832" t="49744"/>
          <a:stretch>
            <a:fillRect/>
          </a:stretch>
        </p:blipFill>
        <p:spPr bwMode="auto">
          <a:xfrm>
            <a:off x="6973888" y="2496649"/>
            <a:ext cx="166052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360488" y="2536337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4488" y="2998299"/>
            <a:ext cx="225266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latin typeface="Arial" panose="020B0604020202020204" pitchFamily="34" charset="0"/>
                <a:cs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586163" y="3396762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468563" y="3857137"/>
            <a:ext cx="236855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latin typeface="Arial" panose="020B0604020202020204" pitchFamily="34" charset="0"/>
                <a:cs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68938" y="4718633"/>
            <a:ext cx="23352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E" sz="1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derivative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944563" y="2545862"/>
            <a:ext cx="466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148013" y="3412637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364163" y="4220674"/>
            <a:ext cx="466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7569200" y="5036649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7977189" y="5030299"/>
            <a:ext cx="1166812" cy="441325"/>
          </a:xfrm>
          <a:prstGeom prst="rightArrow">
            <a:avLst>
              <a:gd name="adj1" fmla="val 50000"/>
              <a:gd name="adj2" fmla="val 954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773738" y="4228612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/>
          <a:srcRect l="49542" t="49515"/>
          <a:stretch>
            <a:fillRect/>
          </a:stretch>
        </p:blipFill>
        <p:spPr bwMode="auto">
          <a:xfrm>
            <a:off x="7294563" y="820738"/>
            <a:ext cx="1662112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/>
          <a:srcRect t="49545" r="50603"/>
          <a:stretch>
            <a:fillRect/>
          </a:stretch>
        </p:blipFill>
        <p:spPr bwMode="auto">
          <a:xfrm>
            <a:off x="5111750" y="1828800"/>
            <a:ext cx="1627188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2"/>
          <a:srcRect l="49542" b="50151"/>
          <a:stretch>
            <a:fillRect/>
          </a:stretch>
        </p:blipFill>
        <p:spPr bwMode="auto">
          <a:xfrm>
            <a:off x="2895600" y="2286000"/>
            <a:ext cx="1662113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2"/>
          <a:srcRect r="49591" b="49879"/>
          <a:stretch>
            <a:fillRect/>
          </a:stretch>
        </p:blipFill>
        <p:spPr bwMode="auto">
          <a:xfrm>
            <a:off x="681038" y="2984500"/>
            <a:ext cx="1660525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1689100" y="2613025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608013" y="1765300"/>
            <a:ext cx="236378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The product of (c) and (e) which will be used as a mask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3849688" y="1911350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911475" y="990600"/>
            <a:ext cx="225425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Sharpened image which is sum of (a) and (f)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5119688" y="381000"/>
            <a:ext cx="22479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Result of applying a power-law trans. to (g)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1271588" y="2622550"/>
            <a:ext cx="466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3475038" y="1939925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5691188" y="1482725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896225" y="520700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0" y="5118100"/>
            <a:ext cx="73342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622300" y="5518150"/>
            <a:ext cx="27447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latin typeface="Arial" panose="020B0604020202020204" pitchFamily="34" charset="0"/>
                <a:cs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 noChangeArrowheads="1"/>
          </p:cNvSpPr>
          <p:nvPr/>
        </p:nvSpPr>
        <p:spPr bwMode="auto">
          <a:xfrm>
            <a:off x="6115050" y="1449388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3" grpId="0"/>
      <p:bldP spid="44" grpId="0"/>
      <p:bldP spid="46" grpId="0"/>
      <p:bldP spid="47" grpId="0"/>
      <p:bldP spid="48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607" y="178935"/>
            <a:ext cx="555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Power-law (Gamma) Transformation </a:t>
            </a:r>
            <a:endParaRPr lang="en-I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409" y="1290935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has the basic form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s=c r</a:t>
            </a:r>
            <a:r>
              <a:rPr lang="el-GR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c and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are positive constants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13" y="2010972"/>
            <a:ext cx="4261939" cy="394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9971" y="5954126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Plot for c=1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747066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Dark input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bright output when gamma&lt;1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Same input and output at gamma=1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bright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dark output when gamma &gt;1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50072" t="49881"/>
          <a:stretch>
            <a:fillRect/>
          </a:stretch>
        </p:blipFill>
        <p:spPr bwMode="auto">
          <a:xfrm>
            <a:off x="5049837" y="685800"/>
            <a:ext cx="28622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/>
          <a:srcRect r="50311" b="50046"/>
          <a:stretch>
            <a:fillRect/>
          </a:stretch>
        </p:blipFill>
        <p:spPr bwMode="auto">
          <a:xfrm>
            <a:off x="762000" y="690563"/>
            <a:ext cx="2862262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708400" y="2779713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57200" y="5410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task: To obtain the output image using the techniques explained in previous slides.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more preferred for smoothening the image - averaging filter or median filter? Explain the reason.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first order derivative and second order derivative filter. Which is more preferred and why?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Laplacian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operator is normally used for image sharpening operations?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unsharp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masking?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is the mask for high boost filtering achieved?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269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</a:p>
        </p:txBody>
      </p:sp>
    </p:spTree>
    <p:extLst>
      <p:ext uri="{BB962C8B-B14F-4D97-AF65-F5344CB8AC3E}">
        <p14:creationId xmlns:p14="http://schemas.microsoft.com/office/powerpoint/2010/main" val="27520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044995" y="734394"/>
            <a:ext cx="219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T(r)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04402" y="99988"/>
            <a:ext cx="467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4. Contrast stretching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76800" y="479244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i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a range of intensities at input to desired range at output.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1517602"/>
            <a:ext cx="4038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Sometimes, image viewed in the screen is very dark (poor contrast).</a:t>
            </a: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Poor illumination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range of the sensor is very small. (capacity to record min and max intensity value)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aperture of lens is not properly set.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8600" y="1676400"/>
            <a:ext cx="4442552" cy="4317020"/>
            <a:chOff x="1466550" y="1778980"/>
            <a:chExt cx="4092458" cy="3850330"/>
          </a:xfrm>
        </p:grpSpPr>
        <p:sp>
          <p:nvSpPr>
            <p:cNvPr id="24" name="Rectangle 23"/>
            <p:cNvSpPr/>
            <p:nvPr/>
          </p:nvSpPr>
          <p:spPr>
            <a:xfrm>
              <a:off x="2411760" y="1988840"/>
              <a:ext cx="2880320" cy="2880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411760" y="414908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11760" y="342900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11760" y="27089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936830" y="2168860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656909" y="2168860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376990" y="2168860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08738" y="45423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0</a:t>
              </a:r>
              <a:endParaRPr lang="en-IN" sz="20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1098" y="482963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0</a:t>
              </a:r>
              <a:endParaRPr lang="en-IN" sz="20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5636" y="395098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L/4</a:t>
              </a:r>
              <a:endParaRPr lang="en-IN" sz="20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3808" y="486916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L/4</a:t>
              </a:r>
              <a:endParaRPr lang="en-IN" sz="20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5636" y="325794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L/2</a:t>
              </a:r>
              <a:endParaRPr lang="en-IN" sz="20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90726" y="2507886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3L/4</a:t>
              </a:r>
              <a:endParaRPr lang="en-IN" sz="200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9732" y="177898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L-1</a:t>
              </a:r>
              <a:endParaRPr lang="en-IN" sz="20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3888" y="486916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L/2</a:t>
              </a:r>
              <a:endParaRPr lang="en-IN" sz="20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11960" y="4869160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3L/4</a:t>
              </a:r>
              <a:endParaRPr lang="en-IN" sz="20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486916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L-1</a:t>
              </a:r>
              <a:endParaRPr lang="en-IN" sz="20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6248" y="52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Input intensity level, r  </a:t>
              </a:r>
              <a:endParaRPr lang="en-IN" sz="20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07712" y="3412568"/>
              <a:ext cx="2917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output intensity level, s  </a:t>
              </a:r>
              <a:endParaRPr lang="en-IN" sz="2000" dirty="0" smtClean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398426" y="2023672"/>
              <a:ext cx="2863122" cy="2833141"/>
            </a:xfrm>
            <a:custGeom>
              <a:avLst/>
              <a:gdLst>
                <a:gd name="connsiteX0" fmla="*/ 0 w 2863122"/>
                <a:gd name="connsiteY0" fmla="*/ 2833141 h 2833141"/>
                <a:gd name="connsiteX1" fmla="*/ 1094282 w 2863122"/>
                <a:gd name="connsiteY1" fmla="*/ 2488367 h 2833141"/>
                <a:gd name="connsiteX2" fmla="*/ 1828800 w 2863122"/>
                <a:gd name="connsiteY2" fmla="*/ 344774 h 2833141"/>
                <a:gd name="connsiteX3" fmla="*/ 2863122 w 2863122"/>
                <a:gd name="connsiteY3" fmla="*/ 0 h 283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3122" h="2833141">
                  <a:moveTo>
                    <a:pt x="0" y="2833141"/>
                  </a:moveTo>
                  <a:lnTo>
                    <a:pt x="1094282" y="2488367"/>
                  </a:lnTo>
                  <a:lnTo>
                    <a:pt x="1828800" y="344774"/>
                  </a:lnTo>
                  <a:lnTo>
                    <a:pt x="286312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9475" y="4524732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(r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,s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IN" sz="20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45349" y="2213808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(r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,s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)</a:t>
              </a:r>
              <a:endParaRPr lang="en-IN" sz="20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4862" y="3240014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T(r)</a:t>
              </a:r>
              <a:endParaRPr lang="en-IN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064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4793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Intensity Level slicing </a:t>
            </a:r>
            <a:endParaRPr lang="en-IN" sz="24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748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Highlighting specific range of intensities.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Example 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Enhancing features such as masses of water in the satellite imagery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Enhancing flaws in X-ray images. </a:t>
            </a:r>
          </a:p>
          <a:p>
            <a:pPr marL="0" lvl="2"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Contrast stretching: whole image intensity is affected</a:t>
            </a:r>
          </a:p>
        </p:txBody>
      </p:sp>
    </p:spTree>
    <p:extLst>
      <p:ext uri="{BB962C8B-B14F-4D97-AF65-F5344CB8AC3E}">
        <p14:creationId xmlns:p14="http://schemas.microsoft.com/office/powerpoint/2010/main" val="8652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404310" y="1862698"/>
            <a:ext cx="3613734" cy="3601939"/>
          </a:xfrm>
          <a:custGeom>
            <a:avLst/>
            <a:gdLst>
              <a:gd name="connsiteX0" fmla="*/ 0 w 2908092"/>
              <a:gd name="connsiteY0" fmla="*/ 0 h 2893102"/>
              <a:gd name="connsiteX1" fmla="*/ 14990 w 2908092"/>
              <a:gd name="connsiteY1" fmla="*/ 2893102 h 2893102"/>
              <a:gd name="connsiteX2" fmla="*/ 2908092 w 2908092"/>
              <a:gd name="connsiteY2" fmla="*/ 2893102 h 2893102"/>
              <a:gd name="connsiteX3" fmla="*/ 2908092 w 2908092"/>
              <a:gd name="connsiteY3" fmla="*/ 2893102 h 28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092" h="2893102">
                <a:moveTo>
                  <a:pt x="0" y="0"/>
                </a:moveTo>
                <a:cubicBezTo>
                  <a:pt x="4997" y="964367"/>
                  <a:pt x="9993" y="1928735"/>
                  <a:pt x="14990" y="2893102"/>
                </a:cubicBezTo>
                <a:lnTo>
                  <a:pt x="2908092" y="2893102"/>
                </a:lnTo>
                <a:lnTo>
                  <a:pt x="2908092" y="2893102"/>
                </a:lnTo>
              </a:path>
            </a:pathLst>
          </a:custGeom>
          <a:ln>
            <a:solidFill>
              <a:srgbClr val="101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2419300" y="1862698"/>
            <a:ext cx="3598744" cy="3601939"/>
          </a:xfrm>
          <a:custGeom>
            <a:avLst/>
            <a:gdLst>
              <a:gd name="connsiteX0" fmla="*/ 0 w 2893102"/>
              <a:gd name="connsiteY0" fmla="*/ 0 h 2878111"/>
              <a:gd name="connsiteX1" fmla="*/ 2863122 w 2893102"/>
              <a:gd name="connsiteY1" fmla="*/ 0 h 2878111"/>
              <a:gd name="connsiteX2" fmla="*/ 2893102 w 2893102"/>
              <a:gd name="connsiteY2" fmla="*/ 2878111 h 287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102" h="2878111">
                <a:moveTo>
                  <a:pt x="0" y="0"/>
                </a:moveTo>
                <a:lnTo>
                  <a:pt x="2863122" y="0"/>
                </a:lnTo>
                <a:lnTo>
                  <a:pt x="2893102" y="2878111"/>
                </a:lnTo>
              </a:path>
            </a:pathLst>
          </a:custGeom>
          <a:ln>
            <a:solidFill>
              <a:srgbClr val="10114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2417644" y="474301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17644" y="402293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17644" y="330285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17644" y="258277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957704" y="52830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662794" y="53005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379932" y="52855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102954" y="52855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1660" y="53190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0</a:t>
            </a:r>
            <a:endParaRPr lang="en-I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37684" y="152969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58004" y="539109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sp>
        <p:nvSpPr>
          <p:cNvPr id="15" name="Rounded Rectangular Callout 14"/>
          <p:cNvSpPr/>
          <p:nvPr/>
        </p:nvSpPr>
        <p:spPr>
          <a:xfrm>
            <a:off x="6876256" y="3002778"/>
            <a:ext cx="971600" cy="612648"/>
          </a:xfrm>
          <a:prstGeom prst="wedgeRoundRectCallout">
            <a:avLst>
              <a:gd name="adj1" fmla="val -250272"/>
              <a:gd name="adj2" fmla="val -5021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T(r)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8044" y="517506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/>
              <a:t>r</a:t>
            </a:r>
            <a:endParaRPr lang="en-IN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031956" y="31588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/>
              <a:t>s</a:t>
            </a:r>
            <a:endParaRPr lang="en-IN" sz="2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937684" y="152969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979712" y="4037928"/>
            <a:ext cx="28803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771800" y="4034986"/>
            <a:ext cx="28803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428407" y="1882540"/>
            <a:ext cx="3567659" cy="3567659"/>
          </a:xfrm>
          <a:custGeom>
            <a:avLst/>
            <a:gdLst>
              <a:gd name="connsiteX0" fmla="*/ 0 w 3567659"/>
              <a:gd name="connsiteY0" fmla="*/ 3567659 h 3567659"/>
              <a:gd name="connsiteX1" fmla="*/ 1004341 w 3567659"/>
              <a:gd name="connsiteY1" fmla="*/ 2503357 h 3567659"/>
              <a:gd name="connsiteX2" fmla="*/ 1004341 w 3567659"/>
              <a:gd name="connsiteY2" fmla="*/ 704538 h 3567659"/>
              <a:gd name="connsiteX3" fmla="*/ 1798819 w 3567659"/>
              <a:gd name="connsiteY3" fmla="*/ 719528 h 3567659"/>
              <a:gd name="connsiteX4" fmla="*/ 1783829 w 3567659"/>
              <a:gd name="connsiteY4" fmla="*/ 1783829 h 3567659"/>
              <a:gd name="connsiteX5" fmla="*/ 3567659 w 3567659"/>
              <a:gd name="connsiteY5" fmla="*/ 0 h 35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7659" h="3567659">
                <a:moveTo>
                  <a:pt x="0" y="3567659"/>
                </a:moveTo>
                <a:lnTo>
                  <a:pt x="1004341" y="2503357"/>
                </a:lnTo>
                <a:lnTo>
                  <a:pt x="1004341" y="704538"/>
                </a:lnTo>
                <a:lnTo>
                  <a:pt x="1798819" y="719528"/>
                </a:lnTo>
                <a:lnTo>
                  <a:pt x="1783829" y="1783829"/>
                </a:lnTo>
                <a:lnTo>
                  <a:pt x="3567659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Proposed Template for All LNMIIT Presentations</Template>
  <TotalTime>44398</TotalTime>
  <Words>1949</Words>
  <Application>Microsoft Office PowerPoint</Application>
  <PresentationFormat>On-screen Show (4:3)</PresentationFormat>
  <Paragraphs>706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ＭＳ Ｐゴシック</vt:lpstr>
      <vt:lpstr>Arial</vt:lpstr>
      <vt:lpstr>Calibri</vt:lpstr>
      <vt:lpstr>Cambria Math</vt:lpstr>
      <vt:lpstr>Roboto</vt:lpstr>
      <vt:lpstr>Times</vt:lpstr>
      <vt:lpstr>Times New Roman</vt:lpstr>
      <vt:lpstr>Wingdings</vt:lpstr>
      <vt:lpstr>Wingdings 3</vt:lpstr>
      <vt:lpstr>Ion</vt:lpstr>
      <vt:lpstr>Equation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SPG</dc:creator>
  <cp:lastModifiedBy>USER</cp:lastModifiedBy>
  <cp:revision>5150</cp:revision>
  <cp:lastPrinted>2010-06-11T01:42:17Z</cp:lastPrinted>
  <dcterms:created xsi:type="dcterms:W3CDTF">1601-01-01T00:00:00Z</dcterms:created>
  <dcterms:modified xsi:type="dcterms:W3CDTF">2021-08-26T04:01:29Z</dcterms:modified>
</cp:coreProperties>
</file>