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8" r:id="rId1"/>
  </p:sldMasterIdLst>
  <p:notesMasterIdLst>
    <p:notesMasterId r:id="rId41"/>
  </p:notesMasterIdLst>
  <p:handoutMasterIdLst>
    <p:handoutMasterId r:id="rId42"/>
  </p:handoutMasterIdLst>
  <p:sldIdLst>
    <p:sldId id="591" r:id="rId2"/>
    <p:sldId id="718" r:id="rId3"/>
    <p:sldId id="713" r:id="rId4"/>
    <p:sldId id="714" r:id="rId5"/>
    <p:sldId id="715" r:id="rId6"/>
    <p:sldId id="716" r:id="rId7"/>
    <p:sldId id="717" r:id="rId8"/>
    <p:sldId id="685" r:id="rId9"/>
    <p:sldId id="595" r:id="rId10"/>
    <p:sldId id="701" r:id="rId11"/>
    <p:sldId id="682" r:id="rId12"/>
    <p:sldId id="683" r:id="rId13"/>
    <p:sldId id="684" r:id="rId14"/>
    <p:sldId id="688" r:id="rId15"/>
    <p:sldId id="686" r:id="rId16"/>
    <p:sldId id="722" r:id="rId17"/>
    <p:sldId id="687" r:id="rId18"/>
    <p:sldId id="689" r:id="rId19"/>
    <p:sldId id="702" r:id="rId20"/>
    <p:sldId id="690" r:id="rId21"/>
    <p:sldId id="691" r:id="rId22"/>
    <p:sldId id="692" r:id="rId23"/>
    <p:sldId id="696" r:id="rId24"/>
    <p:sldId id="698" r:id="rId25"/>
    <p:sldId id="699" r:id="rId26"/>
    <p:sldId id="694" r:id="rId27"/>
    <p:sldId id="703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12" r:id="rId37"/>
    <p:sldId id="719" r:id="rId38"/>
    <p:sldId id="720" r:id="rId39"/>
    <p:sldId id="721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FF"/>
    <a:srgbClr val="33CC33"/>
    <a:srgbClr val="66FF66"/>
    <a:srgbClr val="663300"/>
    <a:srgbClr val="CC9900"/>
    <a:srgbClr val="3399FF"/>
    <a:srgbClr val="99FFCC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4" autoAdjust="0"/>
    <p:restoredTop sz="91457" autoAdjust="0"/>
  </p:normalViewPr>
  <p:slideViewPr>
    <p:cSldViewPr>
      <p:cViewPr varScale="1">
        <p:scale>
          <a:sx n="74" d="100"/>
          <a:sy n="74" d="100"/>
        </p:scale>
        <p:origin x="11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8/19/2021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35"/>
            <a:fld id="{4E313E40-4836-4538-AF04-3F4F972DE7C1}" type="slidenum">
              <a:rPr lang="en-US" smtClean="0"/>
              <a:pPr defTabSz="964935"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880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218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162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503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8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1995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0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7976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172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11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28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2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6858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 flipV="1">
            <a:off x="-19792" y="609600"/>
            <a:ext cx="5658592" cy="12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491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270000"/>
            <a:ext cx="7055380" cy="1015048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62519"/>
            <a:ext cx="6919300" cy="33445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440560"/>
            <a:ext cx="9144000" cy="4174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The LNM Institute of Information Technology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33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47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74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07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24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052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96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6D21-AF0A-4254-96F7-D9667919D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315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0" y="6440560"/>
            <a:ext cx="9144000" cy="4174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Image Processing by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Joyeeta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Singha</a:t>
            </a:r>
            <a:r>
              <a:rPr lang="en-IN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LNMIIT</a:t>
            </a:r>
          </a:p>
        </p:txBody>
      </p:sp>
      <p:sp>
        <p:nvSpPr>
          <p:cNvPr id="22" name="Oval 21"/>
          <p:cNvSpPr/>
          <p:nvPr/>
        </p:nvSpPr>
        <p:spPr>
          <a:xfrm>
            <a:off x="6466260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973" y="1431230"/>
            <a:ext cx="7564929" cy="120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Heading Font:-Times new roman</a:t>
            </a:r>
            <a:br>
              <a:rPr lang="en-US" dirty="0" smtClean="0"/>
            </a:br>
            <a:r>
              <a:rPr lang="en-US" dirty="0" smtClean="0"/>
              <a:t>Size:-40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2" y="2696421"/>
            <a:ext cx="7564929" cy="355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Times new roman:-24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04619" y="6440560"/>
            <a:ext cx="687427" cy="41551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ctr">
              <a:defRPr sz="1600" b="0" i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B5E46D21-AF0A-4254-96F7-D9667919DEC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60" y="14862"/>
            <a:ext cx="2663688" cy="1192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6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7" rtl="0" eaLnBrk="1" latinLnBrk="0" hangingPunct="1">
        <a:spcBef>
          <a:spcPct val="0"/>
        </a:spcBef>
        <a:buNone/>
        <a:defRPr sz="4000" b="0" i="0" kern="1200" baseline="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None/>
        <a:defRPr sz="2400" b="0" i="0" kern="1200" baseline="0">
          <a:solidFill>
            <a:srgbClr val="0070C0"/>
          </a:solidFill>
          <a:latin typeface="+mn-lt"/>
          <a:ea typeface="+mj-ea"/>
          <a:cs typeface="Times New Roman" panose="02020603050405020304" pitchFamily="18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Acquisition</a:t>
            </a:r>
            <a:endParaRPr lang="en-US" sz="6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276600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0" y="3352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Lecture-2 </a:t>
            </a:r>
            <a:r>
              <a:rPr lang="en-US" smtClean="0"/>
              <a:t>(19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smtClean="0"/>
              <a:t>August </a:t>
            </a:r>
            <a:r>
              <a:rPr lang="en-US" smtClean="0"/>
              <a:t>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digitization??</a:t>
            </a:r>
          </a:p>
          <a:p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 continuous image is represented by infinite number of points.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Each point may have one of the infinitely many possible intensity value. This will need infinite number of bits to represent the color.</a:t>
            </a:r>
          </a:p>
          <a:p>
            <a:endParaRPr lang="en-US" dirty="0"/>
          </a:p>
          <a:p>
            <a:pPr algn="just"/>
            <a:r>
              <a:rPr lang="en-US" dirty="0" smtClean="0"/>
              <a:t>Therefore, such  representation is not possible in any digital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Image Sampling and Quantization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219200"/>
                <a:ext cx="86868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has two components: co-ordinates and amplitude.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Image at lens focal plane is continuous.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digitize an image, both co-ordinates and amplitude needs to be digitized.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Digitizing the co-ordinate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b="1" dirty="0" smtClean="0">
                    <a:sym typeface="Wingdings" panose="05000000000000000000" pitchFamily="2" charset="2"/>
                  </a:rPr>
                  <a:t>sampling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Digitizing the amplitude values  </a:t>
                </a:r>
                <a:r>
                  <a:rPr lang="en-US" b="1" dirty="0" smtClean="0">
                    <a:sym typeface="Wingdings" panose="05000000000000000000" pitchFamily="2" charset="2"/>
                  </a:rPr>
                  <a:t>quantization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686800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263" t="-1261" r="-1404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001" y="76200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Sampling</a:t>
            </a:r>
            <a:endParaRPr lang="en-US" b="1" dirty="0">
              <a:solidFill>
                <a:srgbClr val="0000CC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7556"/>
              </p:ext>
            </p:extLst>
          </p:nvPr>
        </p:nvGraphicFramePr>
        <p:xfrm>
          <a:off x="372726" y="2362200"/>
          <a:ext cx="80835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3543120" imgH="914400" progId="Equation.DSMT4">
                  <p:embed/>
                </p:oleObj>
              </mc:Choice>
              <mc:Fallback>
                <p:oleObj name="Equation" r:id="rId3" imgW="3543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26" y="2362200"/>
                        <a:ext cx="80835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2726" y="1179493"/>
            <a:ext cx="838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co-ordinate values of a continuous image is digitized as a 2-D matrix.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001" y="4876800"/>
            <a:ext cx="807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M </a:t>
            </a:r>
            <a:r>
              <a:rPr lang="en-US" dirty="0" smtClean="0">
                <a:sym typeface="Wingdings" panose="05000000000000000000" pitchFamily="2" charset="2"/>
              </a:rPr>
              <a:t> finite rows    and    N finite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Quantization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1219200"/>
            <a:ext cx="8083550" cy="3381375"/>
            <a:chOff x="304800" y="1524000"/>
            <a:chExt cx="8083550" cy="3381375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0855672"/>
                </p:ext>
              </p:extLst>
            </p:nvPr>
          </p:nvGraphicFramePr>
          <p:xfrm>
            <a:off x="304800" y="2819400"/>
            <a:ext cx="8083550" cy="208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3" imgW="3543120" imgH="914400" progId="Equation.DSMT4">
                    <p:embed/>
                  </p:oleObj>
                </mc:Choice>
                <mc:Fallback>
                  <p:oleObj name="Equation" r:id="rId3" imgW="35431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819400"/>
                          <a:ext cx="8083550" cy="2085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Freeform 5"/>
            <p:cNvSpPr/>
            <p:nvPr/>
          </p:nvSpPr>
          <p:spPr>
            <a:xfrm>
              <a:off x="1981200" y="2549303"/>
              <a:ext cx="1405719" cy="941695"/>
            </a:xfrm>
            <a:custGeom>
              <a:avLst/>
              <a:gdLst>
                <a:gd name="connsiteX0" fmla="*/ 1310185 w 1405719"/>
                <a:gd name="connsiteY0" fmla="*/ 341194 h 941695"/>
                <a:gd name="connsiteX1" fmla="*/ 1282890 w 1405719"/>
                <a:gd name="connsiteY1" fmla="*/ 259307 h 941695"/>
                <a:gd name="connsiteX2" fmla="*/ 1241946 w 1405719"/>
                <a:gd name="connsiteY2" fmla="*/ 218364 h 941695"/>
                <a:gd name="connsiteX3" fmla="*/ 1214651 w 1405719"/>
                <a:gd name="connsiteY3" fmla="*/ 177421 h 941695"/>
                <a:gd name="connsiteX4" fmla="*/ 1119117 w 1405719"/>
                <a:gd name="connsiteY4" fmla="*/ 109182 h 941695"/>
                <a:gd name="connsiteX5" fmla="*/ 1078173 w 1405719"/>
                <a:gd name="connsiteY5" fmla="*/ 95534 h 941695"/>
                <a:gd name="connsiteX6" fmla="*/ 1037230 w 1405719"/>
                <a:gd name="connsiteY6" fmla="*/ 68239 h 941695"/>
                <a:gd name="connsiteX7" fmla="*/ 982639 w 1405719"/>
                <a:gd name="connsiteY7" fmla="*/ 54591 h 941695"/>
                <a:gd name="connsiteX8" fmla="*/ 887105 w 1405719"/>
                <a:gd name="connsiteY8" fmla="*/ 27295 h 941695"/>
                <a:gd name="connsiteX9" fmla="*/ 668740 w 1405719"/>
                <a:gd name="connsiteY9" fmla="*/ 0 h 941695"/>
                <a:gd name="connsiteX10" fmla="*/ 232012 w 1405719"/>
                <a:gd name="connsiteY10" fmla="*/ 27295 h 941695"/>
                <a:gd name="connsiteX11" fmla="*/ 150125 w 1405719"/>
                <a:gd name="connsiteY11" fmla="*/ 68239 h 941695"/>
                <a:gd name="connsiteX12" fmla="*/ 68239 w 1405719"/>
                <a:gd name="connsiteY12" fmla="*/ 150125 h 941695"/>
                <a:gd name="connsiteX13" fmla="*/ 54591 w 1405719"/>
                <a:gd name="connsiteY13" fmla="*/ 191068 h 941695"/>
                <a:gd name="connsiteX14" fmla="*/ 27296 w 1405719"/>
                <a:gd name="connsiteY14" fmla="*/ 232012 h 941695"/>
                <a:gd name="connsiteX15" fmla="*/ 0 w 1405719"/>
                <a:gd name="connsiteY15" fmla="*/ 341194 h 941695"/>
                <a:gd name="connsiteX16" fmla="*/ 13648 w 1405719"/>
                <a:gd name="connsiteY16" fmla="*/ 627797 h 941695"/>
                <a:gd name="connsiteX17" fmla="*/ 109182 w 1405719"/>
                <a:gd name="connsiteY17" fmla="*/ 750627 h 941695"/>
                <a:gd name="connsiteX18" fmla="*/ 150125 w 1405719"/>
                <a:gd name="connsiteY18" fmla="*/ 777922 h 941695"/>
                <a:gd name="connsiteX19" fmla="*/ 191069 w 1405719"/>
                <a:gd name="connsiteY19" fmla="*/ 818865 h 941695"/>
                <a:gd name="connsiteX20" fmla="*/ 286603 w 1405719"/>
                <a:gd name="connsiteY20" fmla="*/ 846161 h 941695"/>
                <a:gd name="connsiteX21" fmla="*/ 327546 w 1405719"/>
                <a:gd name="connsiteY21" fmla="*/ 873456 h 941695"/>
                <a:gd name="connsiteX22" fmla="*/ 368490 w 1405719"/>
                <a:gd name="connsiteY22" fmla="*/ 887104 h 941695"/>
                <a:gd name="connsiteX23" fmla="*/ 532263 w 1405719"/>
                <a:gd name="connsiteY23" fmla="*/ 928047 h 941695"/>
                <a:gd name="connsiteX24" fmla="*/ 641445 w 1405719"/>
                <a:gd name="connsiteY24" fmla="*/ 941695 h 941695"/>
                <a:gd name="connsiteX25" fmla="*/ 1091821 w 1405719"/>
                <a:gd name="connsiteY25" fmla="*/ 928047 h 941695"/>
                <a:gd name="connsiteX26" fmla="*/ 1201003 w 1405719"/>
                <a:gd name="connsiteY26" fmla="*/ 873456 h 941695"/>
                <a:gd name="connsiteX27" fmla="*/ 1323833 w 1405719"/>
                <a:gd name="connsiteY27" fmla="*/ 777922 h 941695"/>
                <a:gd name="connsiteX28" fmla="*/ 1351128 w 1405719"/>
                <a:gd name="connsiteY28" fmla="*/ 696036 h 941695"/>
                <a:gd name="connsiteX29" fmla="*/ 1378424 w 1405719"/>
                <a:gd name="connsiteY29" fmla="*/ 655092 h 941695"/>
                <a:gd name="connsiteX30" fmla="*/ 1405719 w 1405719"/>
                <a:gd name="connsiteY30" fmla="*/ 559558 h 941695"/>
                <a:gd name="connsiteX31" fmla="*/ 1378424 w 1405719"/>
                <a:gd name="connsiteY31" fmla="*/ 423080 h 941695"/>
                <a:gd name="connsiteX32" fmla="*/ 1351128 w 1405719"/>
                <a:gd name="connsiteY32" fmla="*/ 382137 h 941695"/>
                <a:gd name="connsiteX33" fmla="*/ 1323833 w 1405719"/>
                <a:gd name="connsiteY33" fmla="*/ 286603 h 941695"/>
                <a:gd name="connsiteX34" fmla="*/ 1269242 w 1405719"/>
                <a:gd name="connsiteY34" fmla="*/ 245659 h 941695"/>
                <a:gd name="connsiteX35" fmla="*/ 1255594 w 1405719"/>
                <a:gd name="connsiteY35" fmla="*/ 232012 h 9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05719" h="941695">
                  <a:moveTo>
                    <a:pt x="1310185" y="341194"/>
                  </a:moveTo>
                  <a:cubicBezTo>
                    <a:pt x="1301087" y="313898"/>
                    <a:pt x="1296863" y="284458"/>
                    <a:pt x="1282890" y="259307"/>
                  </a:cubicBezTo>
                  <a:cubicBezTo>
                    <a:pt x="1273517" y="242435"/>
                    <a:pt x="1254302" y="233191"/>
                    <a:pt x="1241946" y="218364"/>
                  </a:cubicBezTo>
                  <a:cubicBezTo>
                    <a:pt x="1231445" y="205763"/>
                    <a:pt x="1226249" y="189019"/>
                    <a:pt x="1214651" y="177421"/>
                  </a:cubicBezTo>
                  <a:cubicBezTo>
                    <a:pt x="1208467" y="171237"/>
                    <a:pt x="1134618" y="116932"/>
                    <a:pt x="1119117" y="109182"/>
                  </a:cubicBezTo>
                  <a:cubicBezTo>
                    <a:pt x="1106250" y="102748"/>
                    <a:pt x="1091040" y="101968"/>
                    <a:pt x="1078173" y="95534"/>
                  </a:cubicBezTo>
                  <a:cubicBezTo>
                    <a:pt x="1063502" y="88199"/>
                    <a:pt x="1052306" y="74700"/>
                    <a:pt x="1037230" y="68239"/>
                  </a:cubicBezTo>
                  <a:cubicBezTo>
                    <a:pt x="1019990" y="60850"/>
                    <a:pt x="1000674" y="59744"/>
                    <a:pt x="982639" y="54591"/>
                  </a:cubicBezTo>
                  <a:cubicBezTo>
                    <a:pt x="921937" y="37247"/>
                    <a:pt x="958214" y="41517"/>
                    <a:pt x="887105" y="27295"/>
                  </a:cubicBezTo>
                  <a:cubicBezTo>
                    <a:pt x="802446" y="10363"/>
                    <a:pt x="762823" y="9408"/>
                    <a:pt x="668740" y="0"/>
                  </a:cubicBezTo>
                  <a:cubicBezTo>
                    <a:pt x="523164" y="9098"/>
                    <a:pt x="377339" y="14838"/>
                    <a:pt x="232012" y="27295"/>
                  </a:cubicBezTo>
                  <a:cubicBezTo>
                    <a:pt x="205769" y="29544"/>
                    <a:pt x="168535" y="51874"/>
                    <a:pt x="150125" y="68239"/>
                  </a:cubicBezTo>
                  <a:cubicBezTo>
                    <a:pt x="121274" y="93884"/>
                    <a:pt x="68239" y="150125"/>
                    <a:pt x="68239" y="150125"/>
                  </a:cubicBezTo>
                  <a:cubicBezTo>
                    <a:pt x="63690" y="163773"/>
                    <a:pt x="61025" y="178201"/>
                    <a:pt x="54591" y="191068"/>
                  </a:cubicBezTo>
                  <a:cubicBezTo>
                    <a:pt x="47256" y="205739"/>
                    <a:pt x="32901" y="216597"/>
                    <a:pt x="27296" y="232012"/>
                  </a:cubicBezTo>
                  <a:cubicBezTo>
                    <a:pt x="14476" y="267268"/>
                    <a:pt x="9099" y="304800"/>
                    <a:pt x="0" y="341194"/>
                  </a:cubicBezTo>
                  <a:cubicBezTo>
                    <a:pt x="4549" y="436728"/>
                    <a:pt x="-3768" y="533753"/>
                    <a:pt x="13648" y="627797"/>
                  </a:cubicBezTo>
                  <a:cubicBezTo>
                    <a:pt x="19201" y="657784"/>
                    <a:pt x="80193" y="726470"/>
                    <a:pt x="109182" y="750627"/>
                  </a:cubicBezTo>
                  <a:cubicBezTo>
                    <a:pt x="121783" y="761128"/>
                    <a:pt x="137524" y="767422"/>
                    <a:pt x="150125" y="777922"/>
                  </a:cubicBezTo>
                  <a:cubicBezTo>
                    <a:pt x="164953" y="790278"/>
                    <a:pt x="175010" y="808159"/>
                    <a:pt x="191069" y="818865"/>
                  </a:cubicBezTo>
                  <a:cubicBezTo>
                    <a:pt x="202817" y="826697"/>
                    <a:pt x="279322" y="844341"/>
                    <a:pt x="286603" y="846161"/>
                  </a:cubicBezTo>
                  <a:cubicBezTo>
                    <a:pt x="300251" y="855259"/>
                    <a:pt x="312875" y="866121"/>
                    <a:pt x="327546" y="873456"/>
                  </a:cubicBezTo>
                  <a:cubicBezTo>
                    <a:pt x="340413" y="879890"/>
                    <a:pt x="354710" y="882970"/>
                    <a:pt x="368490" y="887104"/>
                  </a:cubicBezTo>
                  <a:cubicBezTo>
                    <a:pt x="429414" y="905381"/>
                    <a:pt x="471411" y="918685"/>
                    <a:pt x="532263" y="928047"/>
                  </a:cubicBezTo>
                  <a:cubicBezTo>
                    <a:pt x="568514" y="933624"/>
                    <a:pt x="605051" y="937146"/>
                    <a:pt x="641445" y="941695"/>
                  </a:cubicBezTo>
                  <a:cubicBezTo>
                    <a:pt x="791570" y="937146"/>
                    <a:pt x="942731" y="946229"/>
                    <a:pt x="1091821" y="928047"/>
                  </a:cubicBezTo>
                  <a:cubicBezTo>
                    <a:pt x="1132211" y="923121"/>
                    <a:pt x="1167147" y="896027"/>
                    <a:pt x="1201003" y="873456"/>
                  </a:cubicBezTo>
                  <a:cubicBezTo>
                    <a:pt x="1298949" y="808159"/>
                    <a:pt x="1259693" y="842062"/>
                    <a:pt x="1323833" y="777922"/>
                  </a:cubicBezTo>
                  <a:cubicBezTo>
                    <a:pt x="1332931" y="750627"/>
                    <a:pt x="1335168" y="719976"/>
                    <a:pt x="1351128" y="696036"/>
                  </a:cubicBezTo>
                  <a:cubicBezTo>
                    <a:pt x="1360227" y="682388"/>
                    <a:pt x="1371088" y="669763"/>
                    <a:pt x="1378424" y="655092"/>
                  </a:cubicBezTo>
                  <a:cubicBezTo>
                    <a:pt x="1388215" y="635509"/>
                    <a:pt x="1401345" y="577054"/>
                    <a:pt x="1405719" y="559558"/>
                  </a:cubicBezTo>
                  <a:cubicBezTo>
                    <a:pt x="1402640" y="541081"/>
                    <a:pt x="1389530" y="448994"/>
                    <a:pt x="1378424" y="423080"/>
                  </a:cubicBezTo>
                  <a:cubicBezTo>
                    <a:pt x="1371963" y="408004"/>
                    <a:pt x="1360227" y="395785"/>
                    <a:pt x="1351128" y="382137"/>
                  </a:cubicBezTo>
                  <a:cubicBezTo>
                    <a:pt x="1350401" y="379231"/>
                    <a:pt x="1330827" y="294996"/>
                    <a:pt x="1323833" y="286603"/>
                  </a:cubicBezTo>
                  <a:cubicBezTo>
                    <a:pt x="1309271" y="269129"/>
                    <a:pt x="1287004" y="259869"/>
                    <a:pt x="1269242" y="245659"/>
                  </a:cubicBezTo>
                  <a:cubicBezTo>
                    <a:pt x="1264218" y="241640"/>
                    <a:pt x="1260143" y="236561"/>
                    <a:pt x="1255594" y="23201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9"/>
            </p:cNvCxnSpPr>
            <p:nvPr/>
          </p:nvCxnSpPr>
          <p:spPr>
            <a:xfrm flipV="1">
              <a:off x="2649940" y="2057400"/>
              <a:ext cx="903261" cy="4919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06002" y="1524000"/>
              <a:ext cx="348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Intensity </a:t>
              </a:r>
              <a:r>
                <a:rPr lang="en-US" dirty="0" smtClean="0">
                  <a:sym typeface="Wingdings" panose="05000000000000000000" pitchFamily="2" charset="2"/>
                </a:rPr>
                <a:t> digitized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200" y="4953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Quantization levels/gray levels (L)</a:t>
            </a:r>
          </a:p>
          <a:p>
            <a:endParaRPr lang="en-US" sz="2400" dirty="0" smtClean="0"/>
          </a:p>
          <a:p>
            <a:r>
              <a:rPr lang="en-US" sz="2400" dirty="0" smtClean="0"/>
              <a:t>How many quantization levels can we have?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4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4478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Tahoma" pitchFamily="34" charset="0"/>
              </a:rPr>
              <a:t>Quantization levels</a:t>
            </a:r>
            <a:r>
              <a:rPr lang="en-US" dirty="0" smtClean="0">
                <a:cs typeface="Tahoma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[0, L-1</a:t>
            </a:r>
            <a:r>
              <a:rPr lang="en-US" dirty="0" smtClean="0">
                <a:cs typeface="Tahoma" pitchFamily="34" charset="0"/>
              </a:rPr>
              <a:t>] </a:t>
            </a:r>
          </a:p>
          <a:p>
            <a:pPr algn="just"/>
            <a:endParaRPr lang="en-US" dirty="0" smtClean="0">
              <a:cs typeface="Tahoma" pitchFamily="34" charset="0"/>
            </a:endParaRPr>
          </a:p>
          <a:p>
            <a:pPr algn="just"/>
            <a:r>
              <a:rPr lang="en-US" dirty="0" smtClean="0">
                <a:cs typeface="Tahoma" pitchFamily="34" charset="0"/>
              </a:rPr>
              <a:t>L=2</a:t>
            </a:r>
            <a:r>
              <a:rPr lang="en-US" baseline="30000" dirty="0" smtClean="0">
                <a:cs typeface="Tahoma" pitchFamily="34" charset="0"/>
              </a:rPr>
              <a:t>k</a:t>
            </a:r>
          </a:p>
          <a:p>
            <a:pPr algn="just"/>
            <a:endParaRPr lang="en-US" baseline="30000" dirty="0">
              <a:cs typeface="Tahoma" pitchFamily="34" charset="0"/>
            </a:endParaRPr>
          </a:p>
          <a:p>
            <a:pPr algn="just"/>
            <a:r>
              <a:rPr lang="en-US" dirty="0" smtClean="0">
                <a:cs typeface="Tahoma" pitchFamily="34" charset="0"/>
              </a:rPr>
              <a:t>k </a:t>
            </a:r>
            <a:r>
              <a:rPr lang="en-US" dirty="0">
                <a:cs typeface="Tahoma" pitchFamily="34" charset="0"/>
                <a:sym typeface="Wingdings" panose="05000000000000000000" pitchFamily="2" charset="2"/>
              </a:rPr>
              <a:t>no. of bits per </a:t>
            </a:r>
            <a:r>
              <a:rPr lang="en-US" dirty="0" smtClean="0">
                <a:cs typeface="Tahoma" pitchFamily="34" charset="0"/>
                <a:sym typeface="Wingdings" panose="05000000000000000000" pitchFamily="2" charset="2"/>
              </a:rPr>
              <a:t>channel</a:t>
            </a:r>
          </a:p>
          <a:p>
            <a:pPr algn="just"/>
            <a:endParaRPr lang="en-US" dirty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dirty="0" smtClean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dirty="0">
              <a:cs typeface="Tahoma" pitchFamily="34" charset="0"/>
              <a:sym typeface="Wingdings" panose="05000000000000000000" pitchFamily="2" charset="2"/>
            </a:endParaRPr>
          </a:p>
          <a:p>
            <a:pPr algn="just"/>
            <a:endParaRPr lang="en-US" baseline="30000" dirty="0" smtClean="0">
              <a:cs typeface="Tahoma" pitchFamily="34" charset="0"/>
            </a:endParaRPr>
          </a:p>
          <a:p>
            <a:pPr algn="just"/>
            <a:endParaRPr lang="en-US" baseline="30000" dirty="0"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245" y="76200"/>
            <a:ext cx="6597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How many quantization levels can we have?</a:t>
            </a:r>
          </a:p>
        </p:txBody>
      </p:sp>
    </p:spTree>
    <p:extLst>
      <p:ext uri="{BB962C8B-B14F-4D97-AF65-F5344CB8AC3E}">
        <p14:creationId xmlns:p14="http://schemas.microsoft.com/office/powerpoint/2010/main" val="23700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6400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76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Example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9400" y="1753612"/>
                <a:ext cx="2438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each channel,</a:t>
                </a: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Quantization level = [0 255]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753612"/>
                <a:ext cx="24384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4000" t="-1600" r="-625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92304"/>
            <a:ext cx="4648200" cy="55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9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19200"/>
            <a:ext cx="518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5837"/>
            <a:ext cx="8613609" cy="518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84326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Images with varying intensity levels ‘L’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574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ahoma" pitchFamily="34" charset="0"/>
              </a:rPr>
              <a:t>The number </a:t>
            </a:r>
            <a:r>
              <a:rPr lang="en-US" sz="2400" dirty="0" smtClean="0">
                <a:cs typeface="Tahoma" pitchFamily="34" charset="0"/>
              </a:rPr>
              <a:t>‘b’ </a:t>
            </a:r>
            <a:r>
              <a:rPr lang="en-US" sz="2400" dirty="0">
                <a:cs typeface="Tahoma" pitchFamily="34" charset="0"/>
              </a:rPr>
              <a:t>of bits required to store a M × N digitized image </a:t>
            </a:r>
          </a:p>
          <a:p>
            <a:pPr algn="just">
              <a:buFont typeface="Arial" pitchFamily="34" charset="0"/>
              <a:buNone/>
            </a:pPr>
            <a:endParaRPr lang="en-US" sz="1200" dirty="0" smtClean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cs typeface="Tahoma" pitchFamily="34" charset="0"/>
              </a:rPr>
              <a:t>b </a:t>
            </a:r>
            <a:r>
              <a:rPr lang="en-US" sz="2400" dirty="0">
                <a:cs typeface="Tahoma" pitchFamily="34" charset="0"/>
              </a:rPr>
              <a:t>= M × N × k </a:t>
            </a:r>
            <a:endParaRPr lang="en-US" sz="2400" dirty="0" smtClean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endParaRPr lang="en-US" sz="2400" dirty="0">
              <a:cs typeface="Tahoma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cs typeface="Tahoma" pitchFamily="34" charset="0"/>
              </a:rPr>
              <a:t>k representing k bit image</a:t>
            </a:r>
            <a:endParaRPr lang="en-US" sz="24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08259"/>
            <a:ext cx="19009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9764" y="2203941"/>
            <a:ext cx="22238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068" y="2057400"/>
            <a:ext cx="19009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Computer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599" y="4116223"/>
            <a:ext cx="19009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Digital Computer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147" y="4114800"/>
            <a:ext cx="19009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 to A Converter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214" y="4330243"/>
            <a:ext cx="19009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71800" y="2329190"/>
            <a:ext cx="689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21764" y="2339064"/>
            <a:ext cx="689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27769" y="4461048"/>
            <a:ext cx="689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15702" y="4461048"/>
            <a:ext cx="689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7772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Topics covered till now:</a:t>
            </a:r>
          </a:p>
          <a:p>
            <a:pPr>
              <a:lnSpc>
                <a:spcPct val="150000"/>
              </a:lnSpc>
            </a:pPr>
            <a:endParaRPr lang="en-US" sz="11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Digital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mage Processing?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image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Stages in Image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2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222250" y="76200"/>
            <a:ext cx="8540750" cy="6858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0000CC"/>
                </a:solidFill>
              </a:rPr>
              <a:t>Basic relationships </a:t>
            </a:r>
            <a:r>
              <a:rPr lang="en-US" sz="2800" dirty="0">
                <a:solidFill>
                  <a:srgbClr val="0000CC"/>
                </a:solidFill>
              </a:rPr>
              <a:t>b</a:t>
            </a:r>
            <a:r>
              <a:rPr lang="en-US" sz="2800" dirty="0" smtClean="0">
                <a:solidFill>
                  <a:srgbClr val="0000CC"/>
                </a:solidFill>
              </a:rPr>
              <a:t>etween </a:t>
            </a:r>
            <a:r>
              <a:rPr lang="en-US" sz="2800" dirty="0">
                <a:solidFill>
                  <a:srgbClr val="0000CC"/>
                </a:solidFill>
              </a:rPr>
              <a:t>p</a:t>
            </a:r>
            <a:r>
              <a:rPr lang="en-US" sz="2800" dirty="0" smtClean="0">
                <a:solidFill>
                  <a:srgbClr val="0000CC"/>
                </a:solidFill>
              </a:rPr>
              <a:t>ixels</a:t>
            </a:r>
            <a:br>
              <a:rPr lang="en-US" sz="2800" dirty="0" smtClean="0">
                <a:solidFill>
                  <a:srgbClr val="0000CC"/>
                </a:solidFill>
              </a:rPr>
            </a:b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Connectivity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Adjacency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Regions and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5240"/>
            <a:ext cx="861060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Neighbors </a:t>
            </a:r>
            <a:r>
              <a:rPr lang="en-US" dirty="0"/>
              <a:t>of a pixel p at coordinates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4-neighbors of p</a:t>
            </a:r>
            <a:r>
              <a:rPr lang="en-US" dirty="0"/>
              <a:t>, denoted by </a:t>
            </a:r>
            <a:r>
              <a:rPr lang="en-US" b="1" dirty="0"/>
              <a:t>N</a:t>
            </a:r>
            <a:r>
              <a:rPr lang="en-US" b="1" baseline="-25000" dirty="0"/>
              <a:t>4</a:t>
            </a:r>
            <a:r>
              <a:rPr lang="en-US" b="1" dirty="0"/>
              <a:t>(p)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    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(x-1, y), (x+1, y), (x,y-1), and (x, y+1).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i="1" dirty="0"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4 diagonal neighbors of p</a:t>
            </a:r>
            <a:r>
              <a:rPr lang="en-US" dirty="0"/>
              <a:t>, denoted by </a:t>
            </a:r>
            <a:r>
              <a:rPr lang="en-US" b="1" dirty="0"/>
              <a:t>N</a:t>
            </a:r>
            <a:r>
              <a:rPr lang="en-US" b="1" baseline="-25000" dirty="0"/>
              <a:t>D</a:t>
            </a:r>
            <a:r>
              <a:rPr lang="en-US" b="1" dirty="0"/>
              <a:t>(p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(x-1, y-1), (x+1, y+1), (x+1,y-1), and (x-1, y+1).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i="1" dirty="0"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ahoma" pitchFamily="34" charset="0"/>
              </a:rPr>
              <a:t> 8 neighbors of p</a:t>
            </a:r>
            <a:r>
              <a:rPr lang="en-US" dirty="0">
                <a:cs typeface="Tahoma" pitchFamily="34" charset="0"/>
              </a:rPr>
              <a:t>, denoted </a:t>
            </a:r>
            <a:r>
              <a:rPr lang="en-US" b="1" dirty="0" smtClean="0">
                <a:cs typeface="Tahoma" pitchFamily="34" charset="0"/>
              </a:rPr>
              <a:t>N</a:t>
            </a:r>
            <a:r>
              <a:rPr lang="en-US" b="1" baseline="-25000" dirty="0" smtClean="0">
                <a:cs typeface="Tahoma" pitchFamily="34" charset="0"/>
              </a:rPr>
              <a:t>8</a:t>
            </a:r>
            <a:r>
              <a:rPr lang="en-US" b="1" dirty="0" smtClean="0">
                <a:cs typeface="Tahoma" pitchFamily="34" charset="0"/>
              </a:rPr>
              <a:t>(p)</a:t>
            </a:r>
          </a:p>
          <a:p>
            <a:pPr>
              <a:lnSpc>
                <a:spcPct val="80000"/>
              </a:lnSpc>
            </a:pPr>
            <a:endParaRPr lang="en-US" b="1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cs typeface="Tahoma" pitchFamily="34" charset="0"/>
              </a:rPr>
              <a:t> </a:t>
            </a:r>
            <a:r>
              <a:rPr lang="en-US" b="1" dirty="0" smtClean="0">
                <a:cs typeface="Tahoma" pitchFamily="34" charset="0"/>
              </a:rPr>
              <a:t>       </a:t>
            </a:r>
            <a:r>
              <a:rPr lang="en-US" dirty="0" smtClean="0">
                <a:cs typeface="Tahoma" pitchFamily="34" charset="0"/>
              </a:rPr>
              <a:t>N</a:t>
            </a:r>
            <a:r>
              <a:rPr lang="en-US" baseline="-25000" dirty="0" smtClean="0">
                <a:cs typeface="Tahoma" pitchFamily="34" charset="0"/>
              </a:rPr>
              <a:t>8</a:t>
            </a:r>
            <a:r>
              <a:rPr lang="en-US" dirty="0" smtClean="0">
                <a:cs typeface="Tahoma" pitchFamily="34" charset="0"/>
              </a:rPr>
              <a:t>(p</a:t>
            </a:r>
            <a:r>
              <a:rPr lang="en-US" dirty="0">
                <a:cs typeface="Tahoma" pitchFamily="34" charset="0"/>
              </a:rPr>
              <a:t>) = </a:t>
            </a:r>
            <a:r>
              <a:rPr lang="en-US" dirty="0"/>
              <a:t>N</a:t>
            </a:r>
            <a:r>
              <a:rPr lang="en-US" baseline="-25000" dirty="0"/>
              <a:t>4</a:t>
            </a:r>
            <a:r>
              <a:rPr lang="en-US" dirty="0"/>
              <a:t>(p) </a:t>
            </a:r>
            <a:r>
              <a:rPr lang="en-US" dirty="0">
                <a:cs typeface="Tahoma" pitchFamily="34" charset="0"/>
              </a:rPr>
              <a:t>U </a:t>
            </a:r>
            <a:r>
              <a:rPr lang="en-US" dirty="0"/>
              <a:t>N</a:t>
            </a:r>
            <a:r>
              <a:rPr lang="en-US" baseline="-25000" dirty="0"/>
              <a:t>D</a:t>
            </a:r>
            <a:r>
              <a:rPr lang="en-US" dirty="0"/>
              <a:t>(p)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76200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11701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1066800"/>
            <a:ext cx="7086600" cy="5181600"/>
            <a:chOff x="5334000" y="2776538"/>
            <a:chExt cx="3429000" cy="3043237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776538"/>
              <a:ext cx="3352800" cy="304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7086600" y="3976688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7135813" y="3778250"/>
              <a:ext cx="74612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7359650" y="4006850"/>
              <a:ext cx="74613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7134225" y="4249738"/>
              <a:ext cx="74613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6888163" y="4024313"/>
              <a:ext cx="74612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6891338" y="4249738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6900863" y="3781425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364413" y="4230688"/>
              <a:ext cx="74612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350125" y="3767138"/>
              <a:ext cx="74613" cy="1079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7239000" y="3716361"/>
              <a:ext cx="1044677" cy="2714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283677" y="3505200"/>
                  <a:ext cx="479323" cy="3072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83677" y="3505200"/>
                  <a:ext cx="479323" cy="3072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7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Connectivity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534400" cy="4243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5334000"/>
                <a:ext cx="6019800" cy="9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e</a:t>
                </a:r>
                <a:r>
                  <a:rPr lang="en-US" sz="2400" dirty="0" smtClean="0"/>
                  <a:t>lse background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6019800" cy="940066"/>
              </a:xfrm>
              <a:prstGeom prst="rect">
                <a:avLst/>
              </a:prstGeom>
              <a:blipFill rotWithShape="0">
                <a:blip r:embed="rId3"/>
                <a:stretch>
                  <a:fillRect l="-1518" t="-129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7543800" y="3733800"/>
            <a:ext cx="914400" cy="921990"/>
          </a:xfrm>
          <a:custGeom>
            <a:avLst/>
            <a:gdLst>
              <a:gd name="connsiteX0" fmla="*/ 559558 w 684317"/>
              <a:gd name="connsiteY0" fmla="*/ 81886 h 1255594"/>
              <a:gd name="connsiteX1" fmla="*/ 436728 w 684317"/>
              <a:gd name="connsiteY1" fmla="*/ 40943 h 1255594"/>
              <a:gd name="connsiteX2" fmla="*/ 327546 w 684317"/>
              <a:gd name="connsiteY2" fmla="*/ 0 h 1255594"/>
              <a:gd name="connsiteX3" fmla="*/ 95534 w 684317"/>
              <a:gd name="connsiteY3" fmla="*/ 40943 h 1255594"/>
              <a:gd name="connsiteX4" fmla="*/ 81886 w 684317"/>
              <a:gd name="connsiteY4" fmla="*/ 81886 h 1255594"/>
              <a:gd name="connsiteX5" fmla="*/ 54591 w 684317"/>
              <a:gd name="connsiteY5" fmla="*/ 136477 h 1255594"/>
              <a:gd name="connsiteX6" fmla="*/ 13647 w 684317"/>
              <a:gd name="connsiteY6" fmla="*/ 518615 h 1255594"/>
              <a:gd name="connsiteX7" fmla="*/ 0 w 684317"/>
              <a:gd name="connsiteY7" fmla="*/ 655092 h 1255594"/>
              <a:gd name="connsiteX8" fmla="*/ 13647 w 684317"/>
              <a:gd name="connsiteY8" fmla="*/ 1023582 h 1255594"/>
              <a:gd name="connsiteX9" fmla="*/ 40943 w 684317"/>
              <a:gd name="connsiteY9" fmla="*/ 1064525 h 1255594"/>
              <a:gd name="connsiteX10" fmla="*/ 68238 w 684317"/>
              <a:gd name="connsiteY10" fmla="*/ 1160059 h 1255594"/>
              <a:gd name="connsiteX11" fmla="*/ 109182 w 684317"/>
              <a:gd name="connsiteY11" fmla="*/ 1201003 h 1255594"/>
              <a:gd name="connsiteX12" fmla="*/ 204716 w 684317"/>
              <a:gd name="connsiteY12" fmla="*/ 1228298 h 1255594"/>
              <a:gd name="connsiteX13" fmla="*/ 300250 w 684317"/>
              <a:gd name="connsiteY13" fmla="*/ 1255594 h 1255594"/>
              <a:gd name="connsiteX14" fmla="*/ 450376 w 684317"/>
              <a:gd name="connsiteY14" fmla="*/ 1241946 h 1255594"/>
              <a:gd name="connsiteX15" fmla="*/ 504967 w 684317"/>
              <a:gd name="connsiteY15" fmla="*/ 1173707 h 1255594"/>
              <a:gd name="connsiteX16" fmla="*/ 545910 w 684317"/>
              <a:gd name="connsiteY16" fmla="*/ 941695 h 1255594"/>
              <a:gd name="connsiteX17" fmla="*/ 586853 w 684317"/>
              <a:gd name="connsiteY17" fmla="*/ 791570 h 1255594"/>
              <a:gd name="connsiteX18" fmla="*/ 668740 w 684317"/>
              <a:gd name="connsiteY18" fmla="*/ 436728 h 1255594"/>
              <a:gd name="connsiteX19" fmla="*/ 668740 w 684317"/>
              <a:gd name="connsiteY19" fmla="*/ 122829 h 1255594"/>
              <a:gd name="connsiteX20" fmla="*/ 627797 w 684317"/>
              <a:gd name="connsiteY20" fmla="*/ 109182 h 1255594"/>
              <a:gd name="connsiteX21" fmla="*/ 504967 w 684317"/>
              <a:gd name="connsiteY21" fmla="*/ 54591 h 1255594"/>
              <a:gd name="connsiteX22" fmla="*/ 464023 w 684317"/>
              <a:gd name="connsiteY22" fmla="*/ 54591 h 125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4317" h="1255594">
                <a:moveTo>
                  <a:pt x="559558" y="81886"/>
                </a:moveTo>
                <a:cubicBezTo>
                  <a:pt x="518615" y="68238"/>
                  <a:pt x="475330" y="60244"/>
                  <a:pt x="436728" y="40943"/>
                </a:cubicBezTo>
                <a:cubicBezTo>
                  <a:pt x="365360" y="5259"/>
                  <a:pt x="401875" y="18581"/>
                  <a:pt x="327546" y="0"/>
                </a:cubicBezTo>
                <a:cubicBezTo>
                  <a:pt x="299828" y="2132"/>
                  <a:pt x="144872" y="-8395"/>
                  <a:pt x="95534" y="40943"/>
                </a:cubicBezTo>
                <a:cubicBezTo>
                  <a:pt x="85362" y="51115"/>
                  <a:pt x="87553" y="68663"/>
                  <a:pt x="81886" y="81886"/>
                </a:cubicBezTo>
                <a:cubicBezTo>
                  <a:pt x="73872" y="100586"/>
                  <a:pt x="63689" y="118280"/>
                  <a:pt x="54591" y="136477"/>
                </a:cubicBezTo>
                <a:cubicBezTo>
                  <a:pt x="23762" y="444761"/>
                  <a:pt x="62179" y="65644"/>
                  <a:pt x="13647" y="518615"/>
                </a:cubicBezTo>
                <a:cubicBezTo>
                  <a:pt x="8776" y="564074"/>
                  <a:pt x="4549" y="609600"/>
                  <a:pt x="0" y="655092"/>
                </a:cubicBezTo>
                <a:cubicBezTo>
                  <a:pt x="4549" y="777922"/>
                  <a:pt x="1417" y="901278"/>
                  <a:pt x="13647" y="1023582"/>
                </a:cubicBezTo>
                <a:cubicBezTo>
                  <a:pt x="15279" y="1039903"/>
                  <a:pt x="34482" y="1049449"/>
                  <a:pt x="40943" y="1064525"/>
                </a:cubicBezTo>
                <a:cubicBezTo>
                  <a:pt x="46400" y="1077258"/>
                  <a:pt x="57618" y="1144129"/>
                  <a:pt x="68238" y="1160059"/>
                </a:cubicBezTo>
                <a:cubicBezTo>
                  <a:pt x="78944" y="1176119"/>
                  <a:pt x="93122" y="1190297"/>
                  <a:pt x="109182" y="1201003"/>
                </a:cubicBezTo>
                <a:cubicBezTo>
                  <a:pt x="121450" y="1209182"/>
                  <a:pt x="196758" y="1226024"/>
                  <a:pt x="204716" y="1228298"/>
                </a:cubicBezTo>
                <a:cubicBezTo>
                  <a:pt x="341771" y="1267457"/>
                  <a:pt x="129589" y="1212928"/>
                  <a:pt x="300250" y="1255594"/>
                </a:cubicBezTo>
                <a:cubicBezTo>
                  <a:pt x="350292" y="1251045"/>
                  <a:pt x="401243" y="1252475"/>
                  <a:pt x="450376" y="1241946"/>
                </a:cubicBezTo>
                <a:cubicBezTo>
                  <a:pt x="489312" y="1233602"/>
                  <a:pt x="498390" y="1206590"/>
                  <a:pt x="504967" y="1173707"/>
                </a:cubicBezTo>
                <a:cubicBezTo>
                  <a:pt x="520368" y="1096700"/>
                  <a:pt x="529455" y="1018484"/>
                  <a:pt x="545910" y="941695"/>
                </a:cubicBezTo>
                <a:cubicBezTo>
                  <a:pt x="556778" y="890977"/>
                  <a:pt x="575190" y="842111"/>
                  <a:pt x="586853" y="791570"/>
                </a:cubicBezTo>
                <a:cubicBezTo>
                  <a:pt x="689085" y="348567"/>
                  <a:pt x="571388" y="793688"/>
                  <a:pt x="668740" y="436728"/>
                </a:cubicBezTo>
                <a:cubicBezTo>
                  <a:pt x="678985" y="334275"/>
                  <a:pt x="697966" y="225120"/>
                  <a:pt x="668740" y="122829"/>
                </a:cubicBezTo>
                <a:cubicBezTo>
                  <a:pt x="664788" y="108997"/>
                  <a:pt x="641445" y="113731"/>
                  <a:pt x="627797" y="109182"/>
                </a:cubicBezTo>
                <a:cubicBezTo>
                  <a:pt x="590691" y="84444"/>
                  <a:pt x="553691" y="54591"/>
                  <a:pt x="504967" y="54591"/>
                </a:cubicBezTo>
                <a:lnTo>
                  <a:pt x="464023" y="545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3"/>
          </p:cNvCxnSpPr>
          <p:nvPr/>
        </p:nvCxnSpPr>
        <p:spPr>
          <a:xfrm flipH="1">
            <a:off x="7772400" y="4655790"/>
            <a:ext cx="172601" cy="67821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929349" y="3084394"/>
            <a:ext cx="641445" cy="518615"/>
          </a:xfrm>
          <a:custGeom>
            <a:avLst/>
            <a:gdLst>
              <a:gd name="connsiteX0" fmla="*/ 586854 w 641445"/>
              <a:gd name="connsiteY0" fmla="*/ 191069 h 518615"/>
              <a:gd name="connsiteX1" fmla="*/ 504967 w 641445"/>
              <a:gd name="connsiteY1" fmla="*/ 136478 h 518615"/>
              <a:gd name="connsiteX2" fmla="*/ 450376 w 641445"/>
              <a:gd name="connsiteY2" fmla="*/ 81887 h 518615"/>
              <a:gd name="connsiteX3" fmla="*/ 327547 w 641445"/>
              <a:gd name="connsiteY3" fmla="*/ 13648 h 518615"/>
              <a:gd name="connsiteX4" fmla="*/ 245660 w 641445"/>
              <a:gd name="connsiteY4" fmla="*/ 0 h 518615"/>
              <a:gd name="connsiteX5" fmla="*/ 122830 w 641445"/>
              <a:gd name="connsiteY5" fmla="*/ 13648 h 518615"/>
              <a:gd name="connsiteX6" fmla="*/ 81887 w 641445"/>
              <a:gd name="connsiteY6" fmla="*/ 27296 h 518615"/>
              <a:gd name="connsiteX7" fmla="*/ 54591 w 641445"/>
              <a:gd name="connsiteY7" fmla="*/ 68239 h 518615"/>
              <a:gd name="connsiteX8" fmla="*/ 27296 w 641445"/>
              <a:gd name="connsiteY8" fmla="*/ 150125 h 518615"/>
              <a:gd name="connsiteX9" fmla="*/ 13648 w 641445"/>
              <a:gd name="connsiteY9" fmla="*/ 191069 h 518615"/>
              <a:gd name="connsiteX10" fmla="*/ 0 w 641445"/>
              <a:gd name="connsiteY10" fmla="*/ 259307 h 518615"/>
              <a:gd name="connsiteX11" fmla="*/ 13648 w 641445"/>
              <a:gd name="connsiteY11" fmla="*/ 395785 h 518615"/>
              <a:gd name="connsiteX12" fmla="*/ 54591 w 641445"/>
              <a:gd name="connsiteY12" fmla="*/ 423081 h 518615"/>
              <a:gd name="connsiteX13" fmla="*/ 163773 w 641445"/>
              <a:gd name="connsiteY13" fmla="*/ 477672 h 518615"/>
              <a:gd name="connsiteX14" fmla="*/ 245660 w 641445"/>
              <a:gd name="connsiteY14" fmla="*/ 504967 h 518615"/>
              <a:gd name="connsiteX15" fmla="*/ 286603 w 641445"/>
              <a:gd name="connsiteY15" fmla="*/ 518615 h 518615"/>
              <a:gd name="connsiteX16" fmla="*/ 436729 w 641445"/>
              <a:gd name="connsiteY16" fmla="*/ 504967 h 518615"/>
              <a:gd name="connsiteX17" fmla="*/ 518615 w 641445"/>
              <a:gd name="connsiteY17" fmla="*/ 477672 h 518615"/>
              <a:gd name="connsiteX18" fmla="*/ 559558 w 641445"/>
              <a:gd name="connsiteY18" fmla="*/ 464024 h 518615"/>
              <a:gd name="connsiteX19" fmla="*/ 614150 w 641445"/>
              <a:gd name="connsiteY19" fmla="*/ 354842 h 518615"/>
              <a:gd name="connsiteX20" fmla="*/ 641445 w 641445"/>
              <a:gd name="connsiteY20" fmla="*/ 272955 h 518615"/>
              <a:gd name="connsiteX21" fmla="*/ 586854 w 641445"/>
              <a:gd name="connsiteY21" fmla="*/ 177421 h 518615"/>
              <a:gd name="connsiteX22" fmla="*/ 586854 w 641445"/>
              <a:gd name="connsiteY22" fmla="*/ 191069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41445" h="518615">
                <a:moveTo>
                  <a:pt x="586854" y="191069"/>
                </a:moveTo>
                <a:cubicBezTo>
                  <a:pt x="573206" y="184245"/>
                  <a:pt x="528164" y="159675"/>
                  <a:pt x="504967" y="136478"/>
                </a:cubicBezTo>
                <a:cubicBezTo>
                  <a:pt x="432180" y="63690"/>
                  <a:pt x="559559" y="118279"/>
                  <a:pt x="450376" y="81887"/>
                </a:cubicBezTo>
                <a:cubicBezTo>
                  <a:pt x="397605" y="46706"/>
                  <a:pt x="381595" y="25659"/>
                  <a:pt x="327547" y="13648"/>
                </a:cubicBezTo>
                <a:cubicBezTo>
                  <a:pt x="300534" y="7645"/>
                  <a:pt x="272956" y="4549"/>
                  <a:pt x="245660" y="0"/>
                </a:cubicBezTo>
                <a:cubicBezTo>
                  <a:pt x="204717" y="4549"/>
                  <a:pt x="163465" y="6875"/>
                  <a:pt x="122830" y="13648"/>
                </a:cubicBezTo>
                <a:cubicBezTo>
                  <a:pt x="108640" y="16013"/>
                  <a:pt x="93121" y="18309"/>
                  <a:pt x="81887" y="27296"/>
                </a:cubicBezTo>
                <a:cubicBezTo>
                  <a:pt x="69079" y="37543"/>
                  <a:pt x="63690" y="54591"/>
                  <a:pt x="54591" y="68239"/>
                </a:cubicBezTo>
                <a:lnTo>
                  <a:pt x="27296" y="150125"/>
                </a:lnTo>
                <a:cubicBezTo>
                  <a:pt x="22747" y="163773"/>
                  <a:pt x="16469" y="176962"/>
                  <a:pt x="13648" y="191069"/>
                </a:cubicBezTo>
                <a:lnTo>
                  <a:pt x="0" y="259307"/>
                </a:lnTo>
                <a:cubicBezTo>
                  <a:pt x="4549" y="304800"/>
                  <a:pt x="-810" y="352412"/>
                  <a:pt x="13648" y="395785"/>
                </a:cubicBezTo>
                <a:cubicBezTo>
                  <a:pt x="18835" y="411346"/>
                  <a:pt x="40191" y="415227"/>
                  <a:pt x="54591" y="423081"/>
                </a:cubicBezTo>
                <a:cubicBezTo>
                  <a:pt x="90312" y="442565"/>
                  <a:pt x="125171" y="464805"/>
                  <a:pt x="163773" y="477672"/>
                </a:cubicBezTo>
                <a:lnTo>
                  <a:pt x="245660" y="504967"/>
                </a:lnTo>
                <a:lnTo>
                  <a:pt x="286603" y="518615"/>
                </a:lnTo>
                <a:cubicBezTo>
                  <a:pt x="336645" y="514066"/>
                  <a:pt x="387245" y="513699"/>
                  <a:pt x="436729" y="504967"/>
                </a:cubicBezTo>
                <a:cubicBezTo>
                  <a:pt x="465063" y="499967"/>
                  <a:pt x="491320" y="486770"/>
                  <a:pt x="518615" y="477672"/>
                </a:cubicBezTo>
                <a:lnTo>
                  <a:pt x="559558" y="464024"/>
                </a:lnTo>
                <a:cubicBezTo>
                  <a:pt x="599076" y="345472"/>
                  <a:pt x="533569" y="532120"/>
                  <a:pt x="614150" y="354842"/>
                </a:cubicBezTo>
                <a:cubicBezTo>
                  <a:pt x="626056" y="328649"/>
                  <a:pt x="632347" y="300251"/>
                  <a:pt x="641445" y="272955"/>
                </a:cubicBezTo>
                <a:cubicBezTo>
                  <a:pt x="630740" y="251544"/>
                  <a:pt x="606146" y="196713"/>
                  <a:pt x="586854" y="177421"/>
                </a:cubicBezTo>
                <a:cubicBezTo>
                  <a:pt x="583637" y="174204"/>
                  <a:pt x="600502" y="197893"/>
                  <a:pt x="586854" y="191069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34400" y="3581400"/>
            <a:ext cx="152400" cy="191518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1594" y="5334000"/>
            <a:ext cx="7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Obj</a:t>
            </a:r>
            <a:r>
              <a:rPr lang="en-US" sz="2000" dirty="0" smtClean="0"/>
              <a:t> 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99897" y="5534055"/>
            <a:ext cx="7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Obj</a:t>
            </a:r>
            <a:r>
              <a:rPr lang="en-US" sz="2000" dirty="0" smtClean="0"/>
              <a:t> 2</a:t>
            </a:r>
            <a:endParaRPr lang="en-US" sz="2000" dirty="0"/>
          </a:p>
        </p:txBody>
      </p:sp>
      <p:sp>
        <p:nvSpPr>
          <p:cNvPr id="17" name="Freeform 16"/>
          <p:cNvSpPr/>
          <p:nvPr/>
        </p:nvSpPr>
        <p:spPr>
          <a:xfrm>
            <a:off x="5308979" y="3534770"/>
            <a:ext cx="504967" cy="1091821"/>
          </a:xfrm>
          <a:custGeom>
            <a:avLst/>
            <a:gdLst>
              <a:gd name="connsiteX0" fmla="*/ 423081 w 504967"/>
              <a:gd name="connsiteY0" fmla="*/ 245660 h 1091821"/>
              <a:gd name="connsiteX1" fmla="*/ 368490 w 504967"/>
              <a:gd name="connsiteY1" fmla="*/ 150126 h 1091821"/>
              <a:gd name="connsiteX2" fmla="*/ 313899 w 504967"/>
              <a:gd name="connsiteY2" fmla="*/ 0 h 1091821"/>
              <a:gd name="connsiteX3" fmla="*/ 150125 w 504967"/>
              <a:gd name="connsiteY3" fmla="*/ 27296 h 1091821"/>
              <a:gd name="connsiteX4" fmla="*/ 54591 w 504967"/>
              <a:gd name="connsiteY4" fmla="*/ 177421 h 1091821"/>
              <a:gd name="connsiteX5" fmla="*/ 0 w 504967"/>
              <a:gd name="connsiteY5" fmla="*/ 382137 h 1091821"/>
              <a:gd name="connsiteX6" fmla="*/ 13648 w 504967"/>
              <a:gd name="connsiteY6" fmla="*/ 914400 h 1091821"/>
              <a:gd name="connsiteX7" fmla="*/ 68239 w 504967"/>
              <a:gd name="connsiteY7" fmla="*/ 1050878 h 1091821"/>
              <a:gd name="connsiteX8" fmla="*/ 191069 w 504967"/>
              <a:gd name="connsiteY8" fmla="*/ 1091821 h 1091821"/>
              <a:gd name="connsiteX9" fmla="*/ 313899 w 504967"/>
              <a:gd name="connsiteY9" fmla="*/ 1078173 h 1091821"/>
              <a:gd name="connsiteX10" fmla="*/ 409433 w 504967"/>
              <a:gd name="connsiteY10" fmla="*/ 968991 h 1091821"/>
              <a:gd name="connsiteX11" fmla="*/ 477672 w 504967"/>
              <a:gd name="connsiteY11" fmla="*/ 573206 h 1091821"/>
              <a:gd name="connsiteX12" fmla="*/ 504967 w 504967"/>
              <a:gd name="connsiteY12" fmla="*/ 532263 h 1091821"/>
              <a:gd name="connsiteX13" fmla="*/ 491320 w 504967"/>
              <a:gd name="connsiteY13" fmla="*/ 354842 h 1091821"/>
              <a:gd name="connsiteX14" fmla="*/ 436728 w 504967"/>
              <a:gd name="connsiteY14" fmla="*/ 150126 h 1091821"/>
              <a:gd name="connsiteX15" fmla="*/ 341194 w 504967"/>
              <a:gd name="connsiteY15" fmla="*/ 109182 h 1091821"/>
              <a:gd name="connsiteX16" fmla="*/ 272955 w 504967"/>
              <a:gd name="connsiteY16" fmla="*/ 40943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4967" h="1091821">
                <a:moveTo>
                  <a:pt x="423081" y="245660"/>
                </a:moveTo>
                <a:cubicBezTo>
                  <a:pt x="404884" y="213815"/>
                  <a:pt x="382112" y="184180"/>
                  <a:pt x="368490" y="150126"/>
                </a:cubicBezTo>
                <a:cubicBezTo>
                  <a:pt x="290304" y="-45338"/>
                  <a:pt x="382514" y="102924"/>
                  <a:pt x="313899" y="0"/>
                </a:cubicBezTo>
                <a:cubicBezTo>
                  <a:pt x="259308" y="9099"/>
                  <a:pt x="202950" y="10788"/>
                  <a:pt x="150125" y="27296"/>
                </a:cubicBezTo>
                <a:cubicBezTo>
                  <a:pt x="81044" y="48884"/>
                  <a:pt x="75146" y="119867"/>
                  <a:pt x="54591" y="177421"/>
                </a:cubicBezTo>
                <a:cubicBezTo>
                  <a:pt x="18806" y="277621"/>
                  <a:pt x="26580" y="262529"/>
                  <a:pt x="0" y="382137"/>
                </a:cubicBezTo>
                <a:cubicBezTo>
                  <a:pt x="4549" y="559558"/>
                  <a:pt x="2098" y="737297"/>
                  <a:pt x="13648" y="914400"/>
                </a:cubicBezTo>
                <a:cubicBezTo>
                  <a:pt x="14050" y="920564"/>
                  <a:pt x="38123" y="1034451"/>
                  <a:pt x="68239" y="1050878"/>
                </a:cubicBezTo>
                <a:cubicBezTo>
                  <a:pt x="106127" y="1071544"/>
                  <a:pt x="191069" y="1091821"/>
                  <a:pt x="191069" y="1091821"/>
                </a:cubicBezTo>
                <a:cubicBezTo>
                  <a:pt x="232012" y="1087272"/>
                  <a:pt x="275450" y="1092961"/>
                  <a:pt x="313899" y="1078173"/>
                </a:cubicBezTo>
                <a:cubicBezTo>
                  <a:pt x="338731" y="1068622"/>
                  <a:pt x="393569" y="990143"/>
                  <a:pt x="409433" y="968991"/>
                </a:cubicBezTo>
                <a:cubicBezTo>
                  <a:pt x="423020" y="751605"/>
                  <a:pt x="404960" y="767106"/>
                  <a:pt x="477672" y="573206"/>
                </a:cubicBezTo>
                <a:cubicBezTo>
                  <a:pt x="483431" y="557848"/>
                  <a:pt x="495869" y="545911"/>
                  <a:pt x="504967" y="532263"/>
                </a:cubicBezTo>
                <a:cubicBezTo>
                  <a:pt x="500418" y="473123"/>
                  <a:pt x="496690" y="413913"/>
                  <a:pt x="491320" y="354842"/>
                </a:cubicBezTo>
                <a:cubicBezTo>
                  <a:pt x="484724" y="282280"/>
                  <a:pt x="488375" y="209151"/>
                  <a:pt x="436728" y="150126"/>
                </a:cubicBezTo>
                <a:cubicBezTo>
                  <a:pt x="422839" y="134253"/>
                  <a:pt x="363559" y="116637"/>
                  <a:pt x="341194" y="109182"/>
                </a:cubicBezTo>
                <a:lnTo>
                  <a:pt x="272955" y="4094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50719" y="3575129"/>
            <a:ext cx="441150" cy="1051462"/>
          </a:xfrm>
          <a:custGeom>
            <a:avLst/>
            <a:gdLst>
              <a:gd name="connsiteX0" fmla="*/ 154547 w 441150"/>
              <a:gd name="connsiteY0" fmla="*/ 584 h 1051462"/>
              <a:gd name="connsiteX1" fmla="*/ 86308 w 441150"/>
              <a:gd name="connsiteY1" fmla="*/ 27880 h 1051462"/>
              <a:gd name="connsiteX2" fmla="*/ 45365 w 441150"/>
              <a:gd name="connsiteY2" fmla="*/ 41528 h 1051462"/>
              <a:gd name="connsiteX3" fmla="*/ 31717 w 441150"/>
              <a:gd name="connsiteY3" fmla="*/ 109767 h 1051462"/>
              <a:gd name="connsiteX4" fmla="*/ 18069 w 441150"/>
              <a:gd name="connsiteY4" fmla="*/ 150710 h 1051462"/>
              <a:gd name="connsiteX5" fmla="*/ 18069 w 441150"/>
              <a:gd name="connsiteY5" fmla="*/ 723916 h 1051462"/>
              <a:gd name="connsiteX6" fmla="*/ 45365 w 441150"/>
              <a:gd name="connsiteY6" fmla="*/ 833098 h 1051462"/>
              <a:gd name="connsiteX7" fmla="*/ 127251 w 441150"/>
              <a:gd name="connsiteY7" fmla="*/ 901337 h 1051462"/>
              <a:gd name="connsiteX8" fmla="*/ 154547 w 441150"/>
              <a:gd name="connsiteY8" fmla="*/ 942280 h 1051462"/>
              <a:gd name="connsiteX9" fmla="*/ 195490 w 441150"/>
              <a:gd name="connsiteY9" fmla="*/ 969575 h 1051462"/>
              <a:gd name="connsiteX10" fmla="*/ 209138 w 441150"/>
              <a:gd name="connsiteY10" fmla="*/ 1010519 h 1051462"/>
              <a:gd name="connsiteX11" fmla="*/ 291024 w 441150"/>
              <a:gd name="connsiteY11" fmla="*/ 1037814 h 1051462"/>
              <a:gd name="connsiteX12" fmla="*/ 331968 w 441150"/>
              <a:gd name="connsiteY12" fmla="*/ 1051462 h 1051462"/>
              <a:gd name="connsiteX13" fmla="*/ 413854 w 441150"/>
              <a:gd name="connsiteY13" fmla="*/ 983223 h 1051462"/>
              <a:gd name="connsiteX14" fmla="*/ 441150 w 441150"/>
              <a:gd name="connsiteY14" fmla="*/ 887689 h 1051462"/>
              <a:gd name="connsiteX15" fmla="*/ 427502 w 441150"/>
              <a:gd name="connsiteY15" fmla="*/ 382722 h 1051462"/>
              <a:gd name="connsiteX16" fmla="*/ 413854 w 441150"/>
              <a:gd name="connsiteY16" fmla="*/ 328131 h 1051462"/>
              <a:gd name="connsiteX17" fmla="*/ 400206 w 441150"/>
              <a:gd name="connsiteY17" fmla="*/ 232596 h 1051462"/>
              <a:gd name="connsiteX18" fmla="*/ 345615 w 441150"/>
              <a:gd name="connsiteY18" fmla="*/ 109767 h 1051462"/>
              <a:gd name="connsiteX19" fmla="*/ 304672 w 441150"/>
              <a:gd name="connsiteY19" fmla="*/ 96119 h 1051462"/>
              <a:gd name="connsiteX20" fmla="*/ 263729 w 441150"/>
              <a:gd name="connsiteY20" fmla="*/ 55175 h 1051462"/>
              <a:gd name="connsiteX21" fmla="*/ 154547 w 441150"/>
              <a:gd name="connsiteY21" fmla="*/ 584 h 105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1150" h="1051462">
                <a:moveTo>
                  <a:pt x="154547" y="584"/>
                </a:moveTo>
                <a:cubicBezTo>
                  <a:pt x="124977" y="-3965"/>
                  <a:pt x="109247" y="19278"/>
                  <a:pt x="86308" y="27880"/>
                </a:cubicBezTo>
                <a:cubicBezTo>
                  <a:pt x="72838" y="32931"/>
                  <a:pt x="53345" y="29558"/>
                  <a:pt x="45365" y="41528"/>
                </a:cubicBezTo>
                <a:cubicBezTo>
                  <a:pt x="32498" y="60829"/>
                  <a:pt x="37343" y="87263"/>
                  <a:pt x="31717" y="109767"/>
                </a:cubicBezTo>
                <a:cubicBezTo>
                  <a:pt x="28228" y="123723"/>
                  <a:pt x="22618" y="137062"/>
                  <a:pt x="18069" y="150710"/>
                </a:cubicBezTo>
                <a:cubicBezTo>
                  <a:pt x="-7830" y="409695"/>
                  <a:pt x="-4148" y="312901"/>
                  <a:pt x="18069" y="723916"/>
                </a:cubicBezTo>
                <a:cubicBezTo>
                  <a:pt x="18474" y="731415"/>
                  <a:pt x="34344" y="816566"/>
                  <a:pt x="45365" y="833098"/>
                </a:cubicBezTo>
                <a:cubicBezTo>
                  <a:pt x="66381" y="864622"/>
                  <a:pt x="97040" y="881196"/>
                  <a:pt x="127251" y="901337"/>
                </a:cubicBezTo>
                <a:cubicBezTo>
                  <a:pt x="136350" y="914985"/>
                  <a:pt x="142949" y="930682"/>
                  <a:pt x="154547" y="942280"/>
                </a:cubicBezTo>
                <a:cubicBezTo>
                  <a:pt x="166145" y="953878"/>
                  <a:pt x="185244" y="956767"/>
                  <a:pt x="195490" y="969575"/>
                </a:cubicBezTo>
                <a:cubicBezTo>
                  <a:pt x="204477" y="980809"/>
                  <a:pt x="197431" y="1002157"/>
                  <a:pt x="209138" y="1010519"/>
                </a:cubicBezTo>
                <a:cubicBezTo>
                  <a:pt x="232551" y="1027242"/>
                  <a:pt x="263729" y="1028716"/>
                  <a:pt x="291024" y="1037814"/>
                </a:cubicBezTo>
                <a:lnTo>
                  <a:pt x="331968" y="1051462"/>
                </a:lnTo>
                <a:cubicBezTo>
                  <a:pt x="355483" y="1035785"/>
                  <a:pt x="400718" y="1009496"/>
                  <a:pt x="413854" y="983223"/>
                </a:cubicBezTo>
                <a:cubicBezTo>
                  <a:pt x="428665" y="953600"/>
                  <a:pt x="432051" y="919534"/>
                  <a:pt x="441150" y="887689"/>
                </a:cubicBezTo>
                <a:cubicBezTo>
                  <a:pt x="436601" y="719367"/>
                  <a:pt x="435706" y="550906"/>
                  <a:pt x="427502" y="382722"/>
                </a:cubicBezTo>
                <a:cubicBezTo>
                  <a:pt x="426588" y="363987"/>
                  <a:pt x="417209" y="346585"/>
                  <a:pt x="413854" y="328131"/>
                </a:cubicBezTo>
                <a:cubicBezTo>
                  <a:pt x="408099" y="296482"/>
                  <a:pt x="407439" y="263941"/>
                  <a:pt x="400206" y="232596"/>
                </a:cubicBezTo>
                <a:cubicBezTo>
                  <a:pt x="395012" y="210090"/>
                  <a:pt x="373314" y="131926"/>
                  <a:pt x="345615" y="109767"/>
                </a:cubicBezTo>
                <a:cubicBezTo>
                  <a:pt x="334381" y="100780"/>
                  <a:pt x="318320" y="100668"/>
                  <a:pt x="304672" y="96119"/>
                </a:cubicBezTo>
                <a:cubicBezTo>
                  <a:pt x="291024" y="82471"/>
                  <a:pt x="279788" y="65881"/>
                  <a:pt x="263729" y="55175"/>
                </a:cubicBezTo>
                <a:cubicBezTo>
                  <a:pt x="230312" y="32897"/>
                  <a:pt x="184117" y="5133"/>
                  <a:pt x="154547" y="584"/>
                </a:cubicBezTo>
                <a:close/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731096" y="3848669"/>
            <a:ext cx="492283" cy="914400"/>
          </a:xfrm>
          <a:custGeom>
            <a:avLst/>
            <a:gdLst>
              <a:gd name="connsiteX0" fmla="*/ 301214 w 492283"/>
              <a:gd name="connsiteY0" fmla="*/ 0 h 914400"/>
              <a:gd name="connsiteX1" fmla="*/ 219328 w 492283"/>
              <a:gd name="connsiteY1" fmla="*/ 13647 h 914400"/>
              <a:gd name="connsiteX2" fmla="*/ 151089 w 492283"/>
              <a:gd name="connsiteY2" fmla="*/ 40943 h 914400"/>
              <a:gd name="connsiteX3" fmla="*/ 110146 w 492283"/>
              <a:gd name="connsiteY3" fmla="*/ 54591 h 914400"/>
              <a:gd name="connsiteX4" fmla="*/ 69203 w 492283"/>
              <a:gd name="connsiteY4" fmla="*/ 109182 h 914400"/>
              <a:gd name="connsiteX5" fmla="*/ 55555 w 492283"/>
              <a:gd name="connsiteY5" fmla="*/ 204716 h 914400"/>
              <a:gd name="connsiteX6" fmla="*/ 28259 w 492283"/>
              <a:gd name="connsiteY6" fmla="*/ 354841 h 914400"/>
              <a:gd name="connsiteX7" fmla="*/ 14611 w 492283"/>
              <a:gd name="connsiteY7" fmla="*/ 504967 h 914400"/>
              <a:gd name="connsiteX8" fmla="*/ 14611 w 492283"/>
              <a:gd name="connsiteY8" fmla="*/ 736979 h 914400"/>
              <a:gd name="connsiteX9" fmla="*/ 41907 w 492283"/>
              <a:gd name="connsiteY9" fmla="*/ 777922 h 914400"/>
              <a:gd name="connsiteX10" fmla="*/ 123794 w 492283"/>
              <a:gd name="connsiteY10" fmla="*/ 832513 h 914400"/>
              <a:gd name="connsiteX11" fmla="*/ 219328 w 492283"/>
              <a:gd name="connsiteY11" fmla="*/ 887104 h 914400"/>
              <a:gd name="connsiteX12" fmla="*/ 328510 w 492283"/>
              <a:gd name="connsiteY12" fmla="*/ 914400 h 914400"/>
              <a:gd name="connsiteX13" fmla="*/ 396749 w 492283"/>
              <a:gd name="connsiteY13" fmla="*/ 887104 h 914400"/>
              <a:gd name="connsiteX14" fmla="*/ 424044 w 492283"/>
              <a:gd name="connsiteY14" fmla="*/ 846161 h 914400"/>
              <a:gd name="connsiteX15" fmla="*/ 478635 w 492283"/>
              <a:gd name="connsiteY15" fmla="*/ 736979 h 914400"/>
              <a:gd name="connsiteX16" fmla="*/ 492283 w 492283"/>
              <a:gd name="connsiteY16" fmla="*/ 504967 h 914400"/>
              <a:gd name="connsiteX17" fmla="*/ 478635 w 492283"/>
              <a:gd name="connsiteY17" fmla="*/ 464024 h 914400"/>
              <a:gd name="connsiteX18" fmla="*/ 451340 w 492283"/>
              <a:gd name="connsiteY18" fmla="*/ 300250 h 914400"/>
              <a:gd name="connsiteX19" fmla="*/ 437692 w 492283"/>
              <a:gd name="connsiteY19" fmla="*/ 150125 h 914400"/>
              <a:gd name="connsiteX20" fmla="*/ 410397 w 492283"/>
              <a:gd name="connsiteY20" fmla="*/ 95534 h 914400"/>
              <a:gd name="connsiteX21" fmla="*/ 342158 w 492283"/>
              <a:gd name="connsiteY21" fmla="*/ 13647 h 914400"/>
              <a:gd name="connsiteX22" fmla="*/ 301214 w 492283"/>
              <a:gd name="connsiteY2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2283" h="914400">
                <a:moveTo>
                  <a:pt x="301214" y="0"/>
                </a:moveTo>
                <a:cubicBezTo>
                  <a:pt x="273919" y="4549"/>
                  <a:pt x="246025" y="6366"/>
                  <a:pt x="219328" y="13647"/>
                </a:cubicBezTo>
                <a:cubicBezTo>
                  <a:pt x="195693" y="20093"/>
                  <a:pt x="174028" y="32341"/>
                  <a:pt x="151089" y="40943"/>
                </a:cubicBezTo>
                <a:cubicBezTo>
                  <a:pt x="137619" y="45994"/>
                  <a:pt x="123794" y="50042"/>
                  <a:pt x="110146" y="54591"/>
                </a:cubicBezTo>
                <a:cubicBezTo>
                  <a:pt x="96498" y="72788"/>
                  <a:pt x="76976" y="87805"/>
                  <a:pt x="69203" y="109182"/>
                </a:cubicBezTo>
                <a:cubicBezTo>
                  <a:pt x="58210" y="139413"/>
                  <a:pt x="60843" y="172986"/>
                  <a:pt x="55555" y="204716"/>
                </a:cubicBezTo>
                <a:cubicBezTo>
                  <a:pt x="47193" y="254886"/>
                  <a:pt x="37358" y="304799"/>
                  <a:pt x="28259" y="354841"/>
                </a:cubicBezTo>
                <a:cubicBezTo>
                  <a:pt x="23710" y="404883"/>
                  <a:pt x="19871" y="454995"/>
                  <a:pt x="14611" y="504967"/>
                </a:cubicBezTo>
                <a:cubicBezTo>
                  <a:pt x="3774" y="607917"/>
                  <a:pt x="-11981" y="630609"/>
                  <a:pt x="14611" y="736979"/>
                </a:cubicBezTo>
                <a:cubicBezTo>
                  <a:pt x="18589" y="752892"/>
                  <a:pt x="29563" y="767121"/>
                  <a:pt x="41907" y="777922"/>
                </a:cubicBezTo>
                <a:cubicBezTo>
                  <a:pt x="66596" y="799524"/>
                  <a:pt x="96498" y="814316"/>
                  <a:pt x="123794" y="832513"/>
                </a:cubicBezTo>
                <a:cubicBezTo>
                  <a:pt x="153748" y="852483"/>
                  <a:pt x="184692" y="875559"/>
                  <a:pt x="219328" y="887104"/>
                </a:cubicBezTo>
                <a:cubicBezTo>
                  <a:pt x="254917" y="898967"/>
                  <a:pt x="328510" y="914400"/>
                  <a:pt x="328510" y="914400"/>
                </a:cubicBezTo>
                <a:cubicBezTo>
                  <a:pt x="351256" y="905301"/>
                  <a:pt x="376814" y="901344"/>
                  <a:pt x="396749" y="887104"/>
                </a:cubicBezTo>
                <a:cubicBezTo>
                  <a:pt x="410096" y="877570"/>
                  <a:pt x="416190" y="860561"/>
                  <a:pt x="424044" y="846161"/>
                </a:cubicBezTo>
                <a:cubicBezTo>
                  <a:pt x="443528" y="810440"/>
                  <a:pt x="460438" y="773373"/>
                  <a:pt x="478635" y="736979"/>
                </a:cubicBezTo>
                <a:cubicBezTo>
                  <a:pt x="483184" y="659642"/>
                  <a:pt x="492283" y="582438"/>
                  <a:pt x="492283" y="504967"/>
                </a:cubicBezTo>
                <a:cubicBezTo>
                  <a:pt x="492283" y="490581"/>
                  <a:pt x="481456" y="478131"/>
                  <a:pt x="478635" y="464024"/>
                </a:cubicBezTo>
                <a:cubicBezTo>
                  <a:pt x="467781" y="409754"/>
                  <a:pt x="456351" y="355367"/>
                  <a:pt x="451340" y="300250"/>
                </a:cubicBezTo>
                <a:cubicBezTo>
                  <a:pt x="446791" y="250208"/>
                  <a:pt x="447546" y="199397"/>
                  <a:pt x="437692" y="150125"/>
                </a:cubicBezTo>
                <a:cubicBezTo>
                  <a:pt x="433702" y="130175"/>
                  <a:pt x="420491" y="113198"/>
                  <a:pt x="410397" y="95534"/>
                </a:cubicBezTo>
                <a:cubicBezTo>
                  <a:pt x="385064" y="51202"/>
                  <a:pt x="379791" y="51281"/>
                  <a:pt x="342158" y="13647"/>
                </a:cubicBezTo>
                <a:lnTo>
                  <a:pt x="301214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52400"/>
                <a:ext cx="8534400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3200" dirty="0" smtClean="0"/>
                  <a:t>ont..</a:t>
                </a:r>
                <a:endParaRPr lang="en-US" sz="32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Let V be the set of gray levels used to define connectivity for two pixels p and q, three types of connectivity are defined.</a:t>
                </a:r>
              </a:p>
              <a:p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4-connectivity: </a:t>
                </a:r>
                <a:r>
                  <a:rPr lang="en-US" sz="2400" dirty="0" err="1" smtClean="0"/>
                  <a:t>p,q</a:t>
                </a:r>
                <a:r>
                  <a:rPr lang="en-US" sz="2400" dirty="0" smtClean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V and p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(q)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8-connectivity: </a:t>
                </a:r>
                <a:r>
                  <a:rPr lang="en-US" sz="2400" dirty="0"/>
                  <a:t>p,q </a:t>
                </a:r>
                <a:r>
                  <a:rPr lang="el-GR" sz="2400" dirty="0"/>
                  <a:t>ϵ</a:t>
                </a:r>
                <a:r>
                  <a:rPr lang="en-US" sz="2400" dirty="0"/>
                  <a:t> V and p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400" dirty="0"/>
                  <a:t>(q)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M-connectivity (mixed connectivity): 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</a:t>
                </a:r>
              </a:p>
              <a:p>
                <a:pPr lvl="1"/>
                <a:r>
                  <a:rPr lang="en-US" sz="2400" dirty="0" smtClean="0"/>
                  <a:t>	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.  q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(p) or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	ii. </a:t>
                </a:r>
                <a:r>
                  <a:rPr lang="en-US" sz="2400" dirty="0"/>
                  <a:t>q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(p)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(p</a:t>
                </a:r>
                <a:r>
                  <a:rPr lang="en-US" sz="2400" dirty="0" smtClean="0"/>
                  <a:t>) 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(q) = </a:t>
                </a:r>
                <a:r>
                  <a:rPr lang="el-GR" sz="2400" dirty="0" smtClean="0"/>
                  <a:t>ϕ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534400" cy="3908762"/>
              </a:xfrm>
              <a:prstGeom prst="rect">
                <a:avLst/>
              </a:prstGeom>
              <a:blipFill rotWithShape="0">
                <a:blip r:embed="rId2"/>
                <a:stretch>
                  <a:fillRect l="-1786"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83862"/>
              </p:ext>
            </p:extLst>
          </p:nvPr>
        </p:nvGraphicFramePr>
        <p:xfrm>
          <a:off x="10573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97532"/>
              </p:ext>
            </p:extLst>
          </p:nvPr>
        </p:nvGraphicFramePr>
        <p:xfrm>
          <a:off x="63913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994944" y="4572000"/>
            <a:ext cx="7234656" cy="1828800"/>
            <a:chOff x="851965" y="4495800"/>
            <a:chExt cx="7234656" cy="1828800"/>
          </a:xfrm>
        </p:grpSpPr>
        <p:sp>
          <p:nvSpPr>
            <p:cNvPr id="8" name="Rectangle 7"/>
            <p:cNvSpPr/>
            <p:nvPr/>
          </p:nvSpPr>
          <p:spPr>
            <a:xfrm>
              <a:off x="851965" y="5924490"/>
              <a:ext cx="16626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4-connectivity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1365" y="5924490"/>
              <a:ext cx="16626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8-connectivity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5924490"/>
              <a:ext cx="1762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M-connectivity</a:t>
              </a:r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28800" y="4648200"/>
              <a:ext cx="0" cy="4572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59482" y="4495800"/>
              <a:ext cx="3741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2682" y="4495800"/>
              <a:ext cx="2979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02682" y="4572000"/>
              <a:ext cx="0" cy="3810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2000" y="5105400"/>
              <a:ext cx="228600" cy="2286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502682" y="4724400"/>
              <a:ext cx="297918" cy="3048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682" y="4495800"/>
              <a:ext cx="297918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69682" y="4572000"/>
              <a:ext cx="0" cy="3810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239000" y="5105400"/>
              <a:ext cx="228600" cy="22860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52400" y="4004846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Eg</a:t>
            </a:r>
            <a:r>
              <a:rPr lang="en-US" sz="2000" dirty="0" smtClean="0"/>
              <a:t>. V={1}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7001301" y="4462818"/>
            <a:ext cx="300251" cy="382137"/>
          </a:xfrm>
          <a:custGeom>
            <a:avLst/>
            <a:gdLst>
              <a:gd name="connsiteX0" fmla="*/ 245660 w 300251"/>
              <a:gd name="connsiteY0" fmla="*/ 27295 h 382137"/>
              <a:gd name="connsiteX1" fmla="*/ 177421 w 300251"/>
              <a:gd name="connsiteY1" fmla="*/ 13648 h 382137"/>
              <a:gd name="connsiteX2" fmla="*/ 136478 w 300251"/>
              <a:gd name="connsiteY2" fmla="*/ 0 h 382137"/>
              <a:gd name="connsiteX3" fmla="*/ 68239 w 300251"/>
              <a:gd name="connsiteY3" fmla="*/ 13648 h 382137"/>
              <a:gd name="connsiteX4" fmla="*/ 40944 w 300251"/>
              <a:gd name="connsiteY4" fmla="*/ 54591 h 382137"/>
              <a:gd name="connsiteX5" fmla="*/ 27296 w 300251"/>
              <a:gd name="connsiteY5" fmla="*/ 95534 h 382137"/>
              <a:gd name="connsiteX6" fmla="*/ 0 w 300251"/>
              <a:gd name="connsiteY6" fmla="*/ 150125 h 382137"/>
              <a:gd name="connsiteX7" fmla="*/ 13648 w 300251"/>
              <a:gd name="connsiteY7" fmla="*/ 327546 h 382137"/>
              <a:gd name="connsiteX8" fmla="*/ 54592 w 300251"/>
              <a:gd name="connsiteY8" fmla="*/ 354842 h 382137"/>
              <a:gd name="connsiteX9" fmla="*/ 136478 w 300251"/>
              <a:gd name="connsiteY9" fmla="*/ 382137 h 382137"/>
              <a:gd name="connsiteX10" fmla="*/ 218365 w 300251"/>
              <a:gd name="connsiteY10" fmla="*/ 354842 h 382137"/>
              <a:gd name="connsiteX11" fmla="*/ 245660 w 300251"/>
              <a:gd name="connsiteY11" fmla="*/ 313898 h 382137"/>
              <a:gd name="connsiteX12" fmla="*/ 286603 w 300251"/>
              <a:gd name="connsiteY12" fmla="*/ 272955 h 382137"/>
              <a:gd name="connsiteX13" fmla="*/ 300251 w 300251"/>
              <a:gd name="connsiteY13" fmla="*/ 232012 h 382137"/>
              <a:gd name="connsiteX14" fmla="*/ 286603 w 300251"/>
              <a:gd name="connsiteY14" fmla="*/ 136478 h 382137"/>
              <a:gd name="connsiteX15" fmla="*/ 232012 w 300251"/>
              <a:gd name="connsiteY15" fmla="*/ 54591 h 382137"/>
              <a:gd name="connsiteX16" fmla="*/ 245660 w 300251"/>
              <a:gd name="connsiteY16" fmla="*/ 27295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251" h="382137">
                <a:moveTo>
                  <a:pt x="245660" y="27295"/>
                </a:moveTo>
                <a:cubicBezTo>
                  <a:pt x="236562" y="20471"/>
                  <a:pt x="199925" y="19274"/>
                  <a:pt x="177421" y="13648"/>
                </a:cubicBezTo>
                <a:cubicBezTo>
                  <a:pt x="163465" y="10159"/>
                  <a:pt x="150864" y="0"/>
                  <a:pt x="136478" y="0"/>
                </a:cubicBezTo>
                <a:cubicBezTo>
                  <a:pt x="113281" y="0"/>
                  <a:pt x="90985" y="9099"/>
                  <a:pt x="68239" y="13648"/>
                </a:cubicBezTo>
                <a:cubicBezTo>
                  <a:pt x="59141" y="27296"/>
                  <a:pt x="48279" y="39920"/>
                  <a:pt x="40944" y="54591"/>
                </a:cubicBezTo>
                <a:cubicBezTo>
                  <a:pt x="34510" y="67458"/>
                  <a:pt x="32963" y="82311"/>
                  <a:pt x="27296" y="95534"/>
                </a:cubicBezTo>
                <a:cubicBezTo>
                  <a:pt x="19282" y="114234"/>
                  <a:pt x="9099" y="131928"/>
                  <a:pt x="0" y="150125"/>
                </a:cubicBezTo>
                <a:cubicBezTo>
                  <a:pt x="4549" y="209265"/>
                  <a:pt x="-1635" y="270234"/>
                  <a:pt x="13648" y="327546"/>
                </a:cubicBezTo>
                <a:cubicBezTo>
                  <a:pt x="17874" y="343395"/>
                  <a:pt x="39603" y="348180"/>
                  <a:pt x="54592" y="354842"/>
                </a:cubicBezTo>
                <a:cubicBezTo>
                  <a:pt x="80884" y="366527"/>
                  <a:pt x="136478" y="382137"/>
                  <a:pt x="136478" y="382137"/>
                </a:cubicBezTo>
                <a:cubicBezTo>
                  <a:pt x="163774" y="373039"/>
                  <a:pt x="193966" y="370091"/>
                  <a:pt x="218365" y="354842"/>
                </a:cubicBezTo>
                <a:cubicBezTo>
                  <a:pt x="232274" y="346149"/>
                  <a:pt x="235159" y="326499"/>
                  <a:pt x="245660" y="313898"/>
                </a:cubicBezTo>
                <a:cubicBezTo>
                  <a:pt x="258016" y="299071"/>
                  <a:pt x="272955" y="286603"/>
                  <a:pt x="286603" y="272955"/>
                </a:cubicBezTo>
                <a:cubicBezTo>
                  <a:pt x="291152" y="259307"/>
                  <a:pt x="300251" y="246398"/>
                  <a:pt x="300251" y="232012"/>
                </a:cubicBezTo>
                <a:cubicBezTo>
                  <a:pt x="300251" y="199844"/>
                  <a:pt x="292357" y="168127"/>
                  <a:pt x="286603" y="136478"/>
                </a:cubicBezTo>
                <a:cubicBezTo>
                  <a:pt x="276420" y="80471"/>
                  <a:pt x="282055" y="79612"/>
                  <a:pt x="232012" y="54591"/>
                </a:cubicBezTo>
                <a:cubicBezTo>
                  <a:pt x="227943" y="52557"/>
                  <a:pt x="254758" y="34119"/>
                  <a:pt x="245660" y="2729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24244" y="4947792"/>
            <a:ext cx="381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98034" y="450860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48745"/>
              </p:ext>
            </p:extLst>
          </p:nvPr>
        </p:nvGraphicFramePr>
        <p:xfrm>
          <a:off x="3800579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667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M-connectivity avoids multi path connections that often arise with 8-connectivity.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6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24664"/>
            <a:ext cx="8458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(digital) path (or curve) from pixel p with coordinates 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to pixel q with coordinates 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is a sequence of distinct pixels with coordinates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400" dirty="0" smtClean="0"/>
              <a:t>          		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y</a:t>
            </a:r>
            <a:r>
              <a:rPr lang="en-US" sz="2400" baseline="-25000" dirty="0"/>
              <a:t>0</a:t>
            </a:r>
            <a:r>
              <a:rPr lang="en-US" sz="2400" dirty="0"/>
              <a:t>), (x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1</a:t>
            </a:r>
            <a:r>
              <a:rPr lang="en-US" sz="2400" dirty="0"/>
              <a:t>), …, 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algn="just"/>
            <a:endParaRPr lang="en-US" sz="1400" dirty="0"/>
          </a:p>
          <a:p>
            <a:pPr algn="just"/>
            <a:r>
              <a:rPr lang="en-US" sz="2400" dirty="0" smtClean="0"/>
              <a:t>      where 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and (x</a:t>
            </a:r>
            <a:r>
              <a:rPr lang="en-US" sz="2400" baseline="-25000" dirty="0"/>
              <a:t>i-1</a:t>
            </a:r>
            <a:r>
              <a:rPr lang="en-US" sz="2400" dirty="0"/>
              <a:t>, y</a:t>
            </a:r>
            <a:r>
              <a:rPr lang="en-US" sz="2400" baseline="-25000" dirty="0"/>
              <a:t>i-1</a:t>
            </a:r>
            <a:r>
              <a:rPr lang="en-US" sz="2400" dirty="0"/>
              <a:t>) are adjacent for 1 </a:t>
            </a:r>
            <a:r>
              <a:rPr lang="en-US" sz="2400" dirty="0">
                <a:cs typeface="Tahoma" pitchFamily="34" charset="0"/>
              </a:rPr>
              <a:t>≤ </a:t>
            </a:r>
            <a:r>
              <a:rPr lang="en-US" sz="2400" dirty="0" err="1">
                <a:cs typeface="Tahoma" pitchFamily="34" charset="0"/>
              </a:rPr>
              <a:t>i</a:t>
            </a:r>
            <a:r>
              <a:rPr lang="en-US" sz="2400" dirty="0">
                <a:cs typeface="Tahoma" pitchFamily="34" charset="0"/>
              </a:rPr>
              <a:t> ≤ 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cs typeface="Tahoma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Here </a:t>
            </a:r>
            <a:r>
              <a:rPr lang="en-US" sz="2400" i="1" dirty="0"/>
              <a:t>n </a:t>
            </a:r>
            <a:r>
              <a:rPr lang="en-US" sz="2400" dirty="0"/>
              <a:t>is the </a:t>
            </a:r>
            <a:r>
              <a:rPr lang="en-US" sz="2400" i="1" dirty="0"/>
              <a:t>length </a:t>
            </a:r>
            <a:r>
              <a:rPr lang="en-US" sz="2400" dirty="0"/>
              <a:t>of the path.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If (x</a:t>
            </a:r>
            <a:r>
              <a:rPr lang="en-US" sz="2400" baseline="-25000" dirty="0"/>
              <a:t>0</a:t>
            </a:r>
            <a:r>
              <a:rPr lang="en-US" sz="2400" dirty="0"/>
              <a:t>, y</a:t>
            </a:r>
            <a:r>
              <a:rPr lang="en-US" sz="2400" baseline="-25000" dirty="0"/>
              <a:t>0</a:t>
            </a:r>
            <a:r>
              <a:rPr lang="en-US" sz="2400" dirty="0"/>
              <a:t>) = 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), the path is </a:t>
            </a:r>
            <a:r>
              <a:rPr lang="en-US" sz="2400" b="1" i="1" dirty="0"/>
              <a:t>closed</a:t>
            </a:r>
            <a:r>
              <a:rPr lang="en-US" sz="2400" dirty="0"/>
              <a:t> path.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We can define 4-, 8-, and m-paths based on the type of adjacency used.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507" y="152400"/>
            <a:ext cx="90441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00CC"/>
                </a:solidFill>
              </a:rPr>
              <a:t>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2666999"/>
            <a:ext cx="1905000" cy="221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250" y="396411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1620581" y="4477925"/>
            <a:ext cx="1220152" cy="746975"/>
          </a:xfrm>
          <a:custGeom>
            <a:avLst/>
            <a:gdLst>
              <a:gd name="connsiteX0" fmla="*/ 580094 w 1220152"/>
              <a:gd name="connsiteY0" fmla="*/ 141668 h 746975"/>
              <a:gd name="connsiteX1" fmla="*/ 489942 w 1220152"/>
              <a:gd name="connsiteY1" fmla="*/ 115910 h 746975"/>
              <a:gd name="connsiteX2" fmla="*/ 451306 w 1220152"/>
              <a:gd name="connsiteY2" fmla="*/ 90152 h 746975"/>
              <a:gd name="connsiteX3" fmla="*/ 412669 w 1220152"/>
              <a:gd name="connsiteY3" fmla="*/ 77273 h 746975"/>
              <a:gd name="connsiteX4" fmla="*/ 296759 w 1220152"/>
              <a:gd name="connsiteY4" fmla="*/ 12879 h 746975"/>
              <a:gd name="connsiteX5" fmla="*/ 258123 w 1220152"/>
              <a:gd name="connsiteY5" fmla="*/ 0 h 746975"/>
              <a:gd name="connsiteX6" fmla="*/ 90697 w 1220152"/>
              <a:gd name="connsiteY6" fmla="*/ 12879 h 746975"/>
              <a:gd name="connsiteX7" fmla="*/ 52061 w 1220152"/>
              <a:gd name="connsiteY7" fmla="*/ 51516 h 746975"/>
              <a:gd name="connsiteX8" fmla="*/ 13424 w 1220152"/>
              <a:gd name="connsiteY8" fmla="*/ 77273 h 746975"/>
              <a:gd name="connsiteX9" fmla="*/ 13424 w 1220152"/>
              <a:gd name="connsiteY9" fmla="*/ 206062 h 746975"/>
              <a:gd name="connsiteX10" fmla="*/ 52061 w 1220152"/>
              <a:gd name="connsiteY10" fmla="*/ 244699 h 746975"/>
              <a:gd name="connsiteX11" fmla="*/ 64939 w 1220152"/>
              <a:gd name="connsiteY11" fmla="*/ 283335 h 746975"/>
              <a:gd name="connsiteX12" fmla="*/ 167970 w 1220152"/>
              <a:gd name="connsiteY12" fmla="*/ 373488 h 746975"/>
              <a:gd name="connsiteX13" fmla="*/ 245244 w 1220152"/>
              <a:gd name="connsiteY13" fmla="*/ 399245 h 746975"/>
              <a:gd name="connsiteX14" fmla="*/ 271001 w 1220152"/>
              <a:gd name="connsiteY14" fmla="*/ 437882 h 746975"/>
              <a:gd name="connsiteX15" fmla="*/ 309638 w 1220152"/>
              <a:gd name="connsiteY15" fmla="*/ 450761 h 746975"/>
              <a:gd name="connsiteX16" fmla="*/ 361154 w 1220152"/>
              <a:gd name="connsiteY16" fmla="*/ 476519 h 746975"/>
              <a:gd name="connsiteX17" fmla="*/ 399790 w 1220152"/>
              <a:gd name="connsiteY17" fmla="*/ 489397 h 746975"/>
              <a:gd name="connsiteX18" fmla="*/ 451306 w 1220152"/>
              <a:gd name="connsiteY18" fmla="*/ 515155 h 746975"/>
              <a:gd name="connsiteX19" fmla="*/ 528579 w 1220152"/>
              <a:gd name="connsiteY19" fmla="*/ 540913 h 746975"/>
              <a:gd name="connsiteX20" fmla="*/ 618731 w 1220152"/>
              <a:gd name="connsiteY20" fmla="*/ 605307 h 746975"/>
              <a:gd name="connsiteX21" fmla="*/ 657368 w 1220152"/>
              <a:gd name="connsiteY21" fmla="*/ 631065 h 746975"/>
              <a:gd name="connsiteX22" fmla="*/ 696004 w 1220152"/>
              <a:gd name="connsiteY22" fmla="*/ 643944 h 746975"/>
              <a:gd name="connsiteX23" fmla="*/ 734641 w 1220152"/>
              <a:gd name="connsiteY23" fmla="*/ 669702 h 746975"/>
              <a:gd name="connsiteX24" fmla="*/ 811914 w 1220152"/>
              <a:gd name="connsiteY24" fmla="*/ 695459 h 746975"/>
              <a:gd name="connsiteX25" fmla="*/ 850551 w 1220152"/>
              <a:gd name="connsiteY25" fmla="*/ 721217 h 746975"/>
              <a:gd name="connsiteX26" fmla="*/ 953582 w 1220152"/>
              <a:gd name="connsiteY26" fmla="*/ 734096 h 746975"/>
              <a:gd name="connsiteX27" fmla="*/ 1005097 w 1220152"/>
              <a:gd name="connsiteY27" fmla="*/ 746975 h 746975"/>
              <a:gd name="connsiteX28" fmla="*/ 1146765 w 1220152"/>
              <a:gd name="connsiteY28" fmla="*/ 734096 h 746975"/>
              <a:gd name="connsiteX29" fmla="*/ 1211159 w 1220152"/>
              <a:gd name="connsiteY29" fmla="*/ 721217 h 746975"/>
              <a:gd name="connsiteX30" fmla="*/ 1198280 w 1220152"/>
              <a:gd name="connsiteY30" fmla="*/ 502276 h 746975"/>
              <a:gd name="connsiteX31" fmla="*/ 1133886 w 1220152"/>
              <a:gd name="connsiteY31" fmla="*/ 489397 h 746975"/>
              <a:gd name="connsiteX32" fmla="*/ 1043734 w 1220152"/>
              <a:gd name="connsiteY32" fmla="*/ 463640 h 746975"/>
              <a:gd name="connsiteX33" fmla="*/ 979339 w 1220152"/>
              <a:gd name="connsiteY33" fmla="*/ 399245 h 746975"/>
              <a:gd name="connsiteX34" fmla="*/ 953582 w 1220152"/>
              <a:gd name="connsiteY34" fmla="*/ 360609 h 746975"/>
              <a:gd name="connsiteX35" fmla="*/ 902066 w 1220152"/>
              <a:gd name="connsiteY35" fmla="*/ 347730 h 746975"/>
              <a:gd name="connsiteX36" fmla="*/ 863430 w 1220152"/>
              <a:gd name="connsiteY36" fmla="*/ 296214 h 746975"/>
              <a:gd name="connsiteX37" fmla="*/ 824793 w 1220152"/>
              <a:gd name="connsiteY37" fmla="*/ 283335 h 746975"/>
              <a:gd name="connsiteX38" fmla="*/ 747520 w 1220152"/>
              <a:gd name="connsiteY38" fmla="*/ 231820 h 746975"/>
              <a:gd name="connsiteX39" fmla="*/ 696004 w 1220152"/>
              <a:gd name="connsiteY39" fmla="*/ 206062 h 746975"/>
              <a:gd name="connsiteX40" fmla="*/ 657368 w 1220152"/>
              <a:gd name="connsiteY40" fmla="*/ 193183 h 746975"/>
              <a:gd name="connsiteX41" fmla="*/ 580094 w 1220152"/>
              <a:gd name="connsiteY41" fmla="*/ 141668 h 746975"/>
              <a:gd name="connsiteX42" fmla="*/ 580094 w 1220152"/>
              <a:gd name="connsiteY42" fmla="*/ 141668 h 74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20152" h="746975">
                <a:moveTo>
                  <a:pt x="580094" y="141668"/>
                </a:moveTo>
                <a:cubicBezTo>
                  <a:pt x="550043" y="133082"/>
                  <a:pt x="518960" y="127517"/>
                  <a:pt x="489942" y="115910"/>
                </a:cubicBezTo>
                <a:cubicBezTo>
                  <a:pt x="475571" y="110161"/>
                  <a:pt x="465150" y="97074"/>
                  <a:pt x="451306" y="90152"/>
                </a:cubicBezTo>
                <a:cubicBezTo>
                  <a:pt x="439164" y="84081"/>
                  <a:pt x="425548" y="81566"/>
                  <a:pt x="412669" y="77273"/>
                </a:cubicBezTo>
                <a:cubicBezTo>
                  <a:pt x="354833" y="19438"/>
                  <a:pt x="391311" y="44397"/>
                  <a:pt x="296759" y="12879"/>
                </a:cubicBezTo>
                <a:lnTo>
                  <a:pt x="258123" y="0"/>
                </a:lnTo>
                <a:cubicBezTo>
                  <a:pt x="202314" y="4293"/>
                  <a:pt x="144999" y="-697"/>
                  <a:pt x="90697" y="12879"/>
                </a:cubicBezTo>
                <a:cubicBezTo>
                  <a:pt x="73027" y="17296"/>
                  <a:pt x="66053" y="39856"/>
                  <a:pt x="52061" y="51516"/>
                </a:cubicBezTo>
                <a:cubicBezTo>
                  <a:pt x="40170" y="61425"/>
                  <a:pt x="26303" y="68687"/>
                  <a:pt x="13424" y="77273"/>
                </a:cubicBezTo>
                <a:cubicBezTo>
                  <a:pt x="3612" y="126335"/>
                  <a:pt x="-11107" y="157000"/>
                  <a:pt x="13424" y="206062"/>
                </a:cubicBezTo>
                <a:cubicBezTo>
                  <a:pt x="21569" y="222353"/>
                  <a:pt x="39182" y="231820"/>
                  <a:pt x="52061" y="244699"/>
                </a:cubicBezTo>
                <a:cubicBezTo>
                  <a:pt x="56354" y="257578"/>
                  <a:pt x="58868" y="271193"/>
                  <a:pt x="64939" y="283335"/>
                </a:cubicBezTo>
                <a:cubicBezTo>
                  <a:pt x="85974" y="325405"/>
                  <a:pt x="121608" y="358034"/>
                  <a:pt x="167970" y="373488"/>
                </a:cubicBezTo>
                <a:lnTo>
                  <a:pt x="245244" y="399245"/>
                </a:lnTo>
                <a:cubicBezTo>
                  <a:pt x="253830" y="412124"/>
                  <a:pt x="258914" y="428213"/>
                  <a:pt x="271001" y="437882"/>
                </a:cubicBezTo>
                <a:cubicBezTo>
                  <a:pt x="281602" y="446363"/>
                  <a:pt x="297160" y="445413"/>
                  <a:pt x="309638" y="450761"/>
                </a:cubicBezTo>
                <a:cubicBezTo>
                  <a:pt x="327285" y="458324"/>
                  <a:pt x="343507" y="468956"/>
                  <a:pt x="361154" y="476519"/>
                </a:cubicBezTo>
                <a:cubicBezTo>
                  <a:pt x="373632" y="481866"/>
                  <a:pt x="387312" y="484050"/>
                  <a:pt x="399790" y="489397"/>
                </a:cubicBezTo>
                <a:cubicBezTo>
                  <a:pt x="417437" y="496960"/>
                  <a:pt x="433480" y="508025"/>
                  <a:pt x="451306" y="515155"/>
                </a:cubicBezTo>
                <a:cubicBezTo>
                  <a:pt x="476515" y="525239"/>
                  <a:pt x="528579" y="540913"/>
                  <a:pt x="528579" y="540913"/>
                </a:cubicBezTo>
                <a:cubicBezTo>
                  <a:pt x="619645" y="601626"/>
                  <a:pt x="506891" y="525422"/>
                  <a:pt x="618731" y="605307"/>
                </a:cubicBezTo>
                <a:cubicBezTo>
                  <a:pt x="631327" y="614304"/>
                  <a:pt x="643524" y="624143"/>
                  <a:pt x="657368" y="631065"/>
                </a:cubicBezTo>
                <a:cubicBezTo>
                  <a:pt x="669510" y="637136"/>
                  <a:pt x="683862" y="637873"/>
                  <a:pt x="696004" y="643944"/>
                </a:cubicBezTo>
                <a:cubicBezTo>
                  <a:pt x="709848" y="650866"/>
                  <a:pt x="720496" y="663416"/>
                  <a:pt x="734641" y="669702"/>
                </a:cubicBezTo>
                <a:cubicBezTo>
                  <a:pt x="759452" y="680729"/>
                  <a:pt x="811914" y="695459"/>
                  <a:pt x="811914" y="695459"/>
                </a:cubicBezTo>
                <a:cubicBezTo>
                  <a:pt x="824793" y="704045"/>
                  <a:pt x="835618" y="717144"/>
                  <a:pt x="850551" y="721217"/>
                </a:cubicBezTo>
                <a:cubicBezTo>
                  <a:pt x="883942" y="730324"/>
                  <a:pt x="919442" y="728406"/>
                  <a:pt x="953582" y="734096"/>
                </a:cubicBezTo>
                <a:cubicBezTo>
                  <a:pt x="971041" y="737006"/>
                  <a:pt x="987925" y="742682"/>
                  <a:pt x="1005097" y="746975"/>
                </a:cubicBezTo>
                <a:cubicBezTo>
                  <a:pt x="1052320" y="742682"/>
                  <a:pt x="1099714" y="739977"/>
                  <a:pt x="1146765" y="734096"/>
                </a:cubicBezTo>
                <a:cubicBezTo>
                  <a:pt x="1168486" y="731381"/>
                  <a:pt x="1206410" y="742586"/>
                  <a:pt x="1211159" y="721217"/>
                </a:cubicBezTo>
                <a:cubicBezTo>
                  <a:pt x="1227018" y="649851"/>
                  <a:pt x="1221398" y="571631"/>
                  <a:pt x="1198280" y="502276"/>
                </a:cubicBezTo>
                <a:cubicBezTo>
                  <a:pt x="1191358" y="481510"/>
                  <a:pt x="1155255" y="494145"/>
                  <a:pt x="1133886" y="489397"/>
                </a:cubicBezTo>
                <a:cubicBezTo>
                  <a:pt x="1085362" y="478614"/>
                  <a:pt x="1086767" y="477985"/>
                  <a:pt x="1043734" y="463640"/>
                </a:cubicBezTo>
                <a:cubicBezTo>
                  <a:pt x="975046" y="360608"/>
                  <a:pt x="1065199" y="485105"/>
                  <a:pt x="979339" y="399245"/>
                </a:cubicBezTo>
                <a:cubicBezTo>
                  <a:pt x="968394" y="388300"/>
                  <a:pt x="966461" y="369195"/>
                  <a:pt x="953582" y="360609"/>
                </a:cubicBezTo>
                <a:cubicBezTo>
                  <a:pt x="938854" y="350791"/>
                  <a:pt x="919238" y="352023"/>
                  <a:pt x="902066" y="347730"/>
                </a:cubicBezTo>
                <a:cubicBezTo>
                  <a:pt x="889187" y="330558"/>
                  <a:pt x="879920" y="309956"/>
                  <a:pt x="863430" y="296214"/>
                </a:cubicBezTo>
                <a:cubicBezTo>
                  <a:pt x="853001" y="287523"/>
                  <a:pt x="836660" y="289928"/>
                  <a:pt x="824793" y="283335"/>
                </a:cubicBezTo>
                <a:cubicBezTo>
                  <a:pt x="797732" y="268301"/>
                  <a:pt x="775209" y="245664"/>
                  <a:pt x="747520" y="231820"/>
                </a:cubicBezTo>
                <a:cubicBezTo>
                  <a:pt x="730348" y="223234"/>
                  <a:pt x="713651" y="213625"/>
                  <a:pt x="696004" y="206062"/>
                </a:cubicBezTo>
                <a:cubicBezTo>
                  <a:pt x="683526" y="200714"/>
                  <a:pt x="669235" y="199776"/>
                  <a:pt x="657368" y="193183"/>
                </a:cubicBezTo>
                <a:cubicBezTo>
                  <a:pt x="630307" y="178149"/>
                  <a:pt x="609462" y="151458"/>
                  <a:pt x="580094" y="141668"/>
                </a:cubicBezTo>
                <a:lnTo>
                  <a:pt x="580094" y="141668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7850" y="3688021"/>
            <a:ext cx="2286000" cy="1143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583" y="1094259"/>
                <a:ext cx="8763000" cy="211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/>
                  <a:t>call </a:t>
                </a:r>
                <a:r>
                  <a:rPr lang="en-US" sz="2400" dirty="0" smtClean="0"/>
                  <a:t>‘R’ a </a:t>
                </a:r>
                <a:r>
                  <a:rPr lang="en-US" sz="2400" b="1" i="1" dirty="0"/>
                  <a:t>region</a:t>
                </a:r>
                <a:r>
                  <a:rPr lang="en-US" sz="2400" dirty="0"/>
                  <a:t> of the image if R is a connected </a:t>
                </a:r>
                <a:r>
                  <a:rPr lang="en-US" sz="2400" dirty="0" smtClean="0"/>
                  <a:t>set.</a:t>
                </a:r>
                <a:endParaRPr lang="en-US" sz="24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said to be</a:t>
                </a:r>
                <a:r>
                  <a:rPr lang="en-US" sz="2400" b="1" i="1" dirty="0"/>
                  <a:t> adjacent</a:t>
                </a:r>
                <a:r>
                  <a:rPr lang="en-US" sz="2400" dirty="0"/>
                  <a:t> if their union forms a connected set. </a:t>
                </a:r>
                <a:endParaRPr lang="en-US" sz="2400" dirty="0" smtClean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 algn="just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Regions that are not to be adjacent are said to be </a:t>
                </a:r>
                <a:r>
                  <a:rPr lang="en-US" sz="2400" b="1" i="1" dirty="0"/>
                  <a:t>disjoint.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3" y="1094259"/>
                <a:ext cx="8763000" cy="2117567"/>
              </a:xfrm>
              <a:prstGeom prst="rect">
                <a:avLst/>
              </a:prstGeom>
              <a:blipFill rotWithShape="0">
                <a:blip r:embed="rId2"/>
                <a:stretch>
                  <a:fillRect l="-974" t="-4035" r="-1740" b="-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709650" y="3600709"/>
            <a:ext cx="1719977" cy="4683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/>
              <a:t>Region 1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57250" y="5034400"/>
            <a:ext cx="1586386" cy="452000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5">
              <a:lumMod val="40000"/>
              <a:lumOff val="60000"/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/>
              <a:t>Region 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2000" y="3727709"/>
          <a:ext cx="22237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250"/>
                <a:gridCol w="741250"/>
                <a:gridCol w="741250"/>
              </a:tblGrid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489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37850" y="4754821"/>
            <a:ext cx="2286000" cy="1143000"/>
          </a:xfrm>
          <a:prstGeom prst="rect">
            <a:avLst/>
          </a:prstGeom>
          <a:noFill/>
          <a:ln w="38100"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261850" y="4426381"/>
            <a:ext cx="3026536" cy="248461"/>
          </a:xfrm>
          <a:custGeom>
            <a:avLst/>
            <a:gdLst>
              <a:gd name="connsiteX0" fmla="*/ 0 w 3026536"/>
              <a:gd name="connsiteY0" fmla="*/ 231848 h 248461"/>
              <a:gd name="connsiteX1" fmla="*/ 1390919 w 3026536"/>
              <a:gd name="connsiteY1" fmla="*/ 29 h 248461"/>
              <a:gd name="connsiteX2" fmla="*/ 1030310 w 3026536"/>
              <a:gd name="connsiteY2" fmla="*/ 244727 h 248461"/>
              <a:gd name="connsiteX3" fmla="*/ 3026536 w 3026536"/>
              <a:gd name="connsiteY3" fmla="*/ 154575 h 248461"/>
              <a:gd name="connsiteX4" fmla="*/ 3026536 w 3026536"/>
              <a:gd name="connsiteY4" fmla="*/ 154575 h 24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6536" h="248461">
                <a:moveTo>
                  <a:pt x="0" y="231848"/>
                </a:moveTo>
                <a:cubicBezTo>
                  <a:pt x="609600" y="114865"/>
                  <a:pt x="1219201" y="-2118"/>
                  <a:pt x="1390919" y="29"/>
                </a:cubicBezTo>
                <a:cubicBezTo>
                  <a:pt x="1562637" y="2175"/>
                  <a:pt x="757707" y="218969"/>
                  <a:pt x="1030310" y="244727"/>
                </a:cubicBezTo>
                <a:cubicBezTo>
                  <a:pt x="1302913" y="270485"/>
                  <a:pt x="3026536" y="154575"/>
                  <a:pt x="3026536" y="154575"/>
                </a:cubicBezTo>
                <a:lnTo>
                  <a:pt x="3026536" y="154575"/>
                </a:lnTo>
              </a:path>
            </a:pathLst>
          </a:custGeom>
          <a:noFill/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77654" y="4342600"/>
            <a:ext cx="186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8-adjacency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89471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4-adjacency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8-adjacency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-adjacency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1612" y="86380"/>
            <a:ext cx="38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Region &amp; Adjacency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4465113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610" y="3378856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Black- background</a:t>
            </a:r>
          </a:p>
          <a:p>
            <a:r>
              <a:rPr lang="en-US" sz="2400" dirty="0" smtClean="0"/>
              <a:t>White- </a:t>
            </a:r>
            <a:r>
              <a:rPr lang="en-US" sz="2400" dirty="0"/>
              <a:t>foreground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3448" y="23339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disjoint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95800" y="2667000"/>
            <a:ext cx="1371600" cy="45720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67200" y="2667000"/>
            <a:ext cx="1600200" cy="1147465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0281" y="4400490"/>
            <a:ext cx="11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Object 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0115" y="2795565"/>
            <a:ext cx="11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Object 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4492" y="3124200"/>
            <a:ext cx="11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Object 3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4379130"/>
            <a:ext cx="11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Object 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824542"/>
            <a:ext cx="11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Object 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023" y="538389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Once connected regions are obtained, many properties of those regions can be obtained such as boundary, area,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4600" y="24191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28800" y="2362200"/>
          <a:ext cx="30480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7239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Black- background</a:t>
            </a:r>
          </a:p>
          <a:p>
            <a:r>
              <a:rPr lang="en-US" sz="2400" dirty="0" smtClean="0"/>
              <a:t>White- </a:t>
            </a:r>
            <a:r>
              <a:rPr lang="en-US" sz="2400" dirty="0"/>
              <a:t>foreground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67400" y="3790771"/>
            <a:ext cx="381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75043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8 - connectivity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" y="1224070"/>
            <a:ext cx="8686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i="1" dirty="0"/>
              <a:t>boundary </a:t>
            </a:r>
            <a:r>
              <a:rPr lang="en-US" sz="2400" dirty="0"/>
              <a:t>of the region R is the set of pixels in the region that have one or more neighbors that are not in </a:t>
            </a:r>
            <a:r>
              <a:rPr lang="en-US" sz="2400" dirty="0" smtClean="0"/>
              <a:t>R (background).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863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Boundary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6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Digital Image?</a:t>
            </a:r>
            <a:endParaRPr lang="en-US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" y="1362396"/>
                <a:ext cx="8812474" cy="4733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lnSpc>
                    <a:spcPct val="13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image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representation of a two-dimensional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the spatial coordinates, and the amplitude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called intensity of the image at that point.</a:t>
                </a:r>
              </a:p>
              <a:p>
                <a:pPr marL="342900" indent="-342900" algn="just" eaLnBrk="1" hangingPunct="1">
                  <a:lnSpc>
                    <a:spcPct val="13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the intensity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all finite, discrete quantities, we call the image as a 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digital image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 eaLnBrk="1" hangingPunct="1">
                  <a:lnSpc>
                    <a:spcPct val="13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Processing the digital images by means of a digital computer is called 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digital image processing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 eaLnBrk="1" hangingPunct="1"/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1362396"/>
                <a:ext cx="8812474" cy="4733604"/>
              </a:xfrm>
              <a:prstGeom prst="rect">
                <a:avLst/>
              </a:prstGeom>
              <a:blipFill rotWithShape="0">
                <a:blip r:embed="rId2"/>
                <a:stretch>
                  <a:fillRect l="-969" r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8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4191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2362200"/>
          <a:ext cx="30480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7239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Black- background</a:t>
            </a:r>
          </a:p>
          <a:p>
            <a:r>
              <a:rPr lang="en-US" sz="2400" dirty="0" smtClean="0"/>
              <a:t>White- </a:t>
            </a:r>
            <a:r>
              <a:rPr lang="en-US" sz="2400" dirty="0"/>
              <a:t>foreground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67400" y="3790771"/>
            <a:ext cx="381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75043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8 - connectivity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67400" y="4256726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421639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4 - connectivity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5867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MATLAB:    B </a:t>
            </a:r>
            <a:r>
              <a:rPr lang="en-US" sz="2400" dirty="0"/>
              <a:t>= </a:t>
            </a:r>
            <a:r>
              <a:rPr lang="en-US" sz="2400" dirty="0" err="1" smtClean="0"/>
              <a:t>bwboundaries</a:t>
            </a:r>
            <a:r>
              <a:rPr lang="en-US" sz="2400" dirty="0" smtClean="0"/>
              <a:t> (</a:t>
            </a:r>
            <a:r>
              <a:rPr lang="en-US" sz="2400" dirty="0" err="1" smtClean="0"/>
              <a:t>binary_image,connectivity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6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3057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Distance 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1430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dirty="0"/>
              <a:t>Given pixels </a:t>
            </a:r>
            <a:r>
              <a:rPr lang="en-US" i="1" dirty="0"/>
              <a:t>p, q </a:t>
            </a:r>
            <a:r>
              <a:rPr lang="en-US" dirty="0"/>
              <a:t>and </a:t>
            </a:r>
            <a:r>
              <a:rPr lang="en-US" i="1" dirty="0"/>
              <a:t>z </a:t>
            </a:r>
            <a:r>
              <a:rPr lang="en-US" dirty="0"/>
              <a:t>with coordinates (x, y), (s, t), (u, </a:t>
            </a:r>
            <a:r>
              <a:rPr lang="en-US" dirty="0" smtClean="0"/>
              <a:t>v) respectively</a:t>
            </a:r>
            <a:r>
              <a:rPr lang="en-US" dirty="0"/>
              <a:t>, the distance function D has following properties:</a:t>
            </a:r>
          </a:p>
          <a:p>
            <a:pPr marL="609600" indent="-609600" eaLnBrk="1" hangingPunct="1"/>
            <a:endParaRPr lang="en-US" dirty="0"/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dirty="0"/>
              <a:t>D(p, q) </a:t>
            </a:r>
            <a:r>
              <a:rPr lang="en-US" dirty="0">
                <a:cs typeface="Tahoma" pitchFamily="34" charset="0"/>
              </a:rPr>
              <a:t>≥ </a:t>
            </a:r>
            <a:r>
              <a:rPr lang="en-US" dirty="0"/>
              <a:t>0      [D(p, q) = 0, </a:t>
            </a:r>
            <a:r>
              <a:rPr lang="en-US" dirty="0" err="1"/>
              <a:t>iff</a:t>
            </a:r>
            <a:r>
              <a:rPr lang="en-US" dirty="0"/>
              <a:t> p = q]</a:t>
            </a:r>
          </a:p>
          <a:p>
            <a:pPr marL="609600" indent="-609600" eaLnBrk="1" hangingPunct="1">
              <a:buFont typeface="Arial" charset="0"/>
              <a:buAutoNum type="alphaLcPeriod"/>
            </a:pPr>
            <a:endParaRPr lang="en-US" dirty="0"/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dirty="0"/>
              <a:t>D(p, q) = D(q, p)</a:t>
            </a:r>
          </a:p>
          <a:p>
            <a:pPr marL="609600" indent="-609600" eaLnBrk="1" hangingPunct="1">
              <a:buFont typeface="Arial" charset="0"/>
              <a:buAutoNum type="alphaLcPeriod"/>
            </a:pPr>
            <a:endParaRPr lang="en-US" dirty="0"/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dirty="0"/>
              <a:t>D(p, z) </a:t>
            </a:r>
            <a:r>
              <a:rPr lang="en-US" dirty="0">
                <a:cs typeface="Tahoma" pitchFamily="34" charset="0"/>
              </a:rPr>
              <a:t>≤ </a:t>
            </a:r>
            <a:r>
              <a:rPr lang="en-US" dirty="0"/>
              <a:t>D(p, q) + D(q, z)</a:t>
            </a:r>
          </a:p>
        </p:txBody>
      </p:sp>
    </p:spTree>
    <p:extLst>
      <p:ext uri="{BB962C8B-B14F-4D97-AF65-F5344CB8AC3E}">
        <p14:creationId xmlns:p14="http://schemas.microsoft.com/office/powerpoint/2010/main" val="9444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 bwMode="auto">
          <a:xfrm>
            <a:off x="381000" y="12954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i="1" dirty="0" smtClean="0"/>
              <a:t>Euclidean Distance</a:t>
            </a:r>
            <a:r>
              <a:rPr lang="en-US" dirty="0" smtClean="0"/>
              <a:t> between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is defined as:</a:t>
            </a:r>
          </a:p>
          <a:p>
            <a:pPr marL="0" indent="0" algn="ctr"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e</a:t>
            </a:r>
            <a:r>
              <a:rPr lang="en-US" dirty="0" smtClean="0"/>
              <a:t> 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= [(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</a:t>
            </a:r>
            <a:r>
              <a:rPr lang="en-US" i="1" dirty="0" smtClean="0"/>
              <a:t>y</a:t>
            </a:r>
            <a:r>
              <a:rPr lang="en-US" dirty="0" smtClean="0"/>
              <a:t> -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r>
              <a:rPr lang="en-US" baseline="30000" dirty="0" smtClean="0"/>
              <a:t>1/2</a:t>
            </a:r>
          </a:p>
          <a:p>
            <a:pPr algn="just">
              <a:buFontTx/>
              <a:buNone/>
            </a:pPr>
            <a:endParaRPr lang="en-US" baseline="300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590800" y="3352800"/>
            <a:ext cx="4343400" cy="2590800"/>
            <a:chOff x="5410200" y="3200400"/>
            <a:chExt cx="3810000" cy="228600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7696200" y="3200400"/>
              <a:ext cx="1524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410200" y="3266580"/>
              <a:ext cx="2286000" cy="2219820"/>
              <a:chOff x="5410200" y="3266580"/>
              <a:chExt cx="2286000" cy="2219820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5791200" y="4800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7543800" y="35052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Connector 4"/>
              <p:cNvCxnSpPr>
                <a:stCxn id="3" idx="7"/>
                <a:endCxn id="4" idx="3"/>
              </p:cNvCxnSpPr>
              <p:nvPr/>
            </p:nvCxnSpPr>
            <p:spPr bwMode="auto">
              <a:xfrm flipV="1">
                <a:off x="5921375" y="3635375"/>
                <a:ext cx="1644650" cy="118745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cxnSpLocks noChangeShapeType="1"/>
              </p:cNvCxnSpPr>
              <p:nvPr/>
            </p:nvCxnSpPr>
            <p:spPr bwMode="auto">
              <a:xfrm flipV="1">
                <a:off x="5638800" y="3276600"/>
                <a:ext cx="1752600" cy="12954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7" name="TextBox 12"/>
              <p:cNvSpPr txBox="1">
                <a:spLocks noChangeArrowheads="1"/>
              </p:cNvSpPr>
              <p:nvPr/>
            </p:nvSpPr>
            <p:spPr bwMode="auto">
              <a:xfrm rot="19355870">
                <a:off x="5681962" y="3266580"/>
                <a:ext cx="16362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i="1" dirty="0"/>
                  <a:t>D</a:t>
                </a:r>
                <a:r>
                  <a:rPr lang="en-US" i="1" baseline="-25000" dirty="0"/>
                  <a:t>e</a:t>
                </a:r>
                <a:r>
                  <a:rPr lang="en-US" dirty="0"/>
                  <a:t> 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q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410200" y="4963180"/>
                <a:ext cx="1447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i="1" dirty="0"/>
                  <a:t>p</a:t>
                </a:r>
                <a:r>
                  <a:rPr lang="en-US" dirty="0"/>
                  <a:t> 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10" name="Straight Connector 9"/>
              <p:cNvCxnSpPr>
                <a:cxnSpLocks noChangeShapeType="1"/>
                <a:stCxn id="4" idx="4"/>
              </p:cNvCxnSpPr>
              <p:nvPr/>
            </p:nvCxnSpPr>
            <p:spPr bwMode="auto">
              <a:xfrm>
                <a:off x="7620000" y="3657600"/>
                <a:ext cx="0" cy="121920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" name="Straight Connector 10"/>
              <p:cNvCxnSpPr>
                <a:cxnSpLocks noChangeShapeType="1"/>
                <a:endCxn id="3" idx="6"/>
              </p:cNvCxnSpPr>
              <p:nvPr/>
            </p:nvCxnSpPr>
            <p:spPr bwMode="auto">
              <a:xfrm flipH="1">
                <a:off x="5943600" y="4876800"/>
                <a:ext cx="1676400" cy="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</p:grpSp>
      </p:grpSp>
      <p:sp>
        <p:nvSpPr>
          <p:cNvPr id="14" name="Rectangle 13"/>
          <p:cNvSpPr/>
          <p:nvPr/>
        </p:nvSpPr>
        <p:spPr>
          <a:xfrm>
            <a:off x="381000" y="61415"/>
            <a:ext cx="3215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Euclidean Distance </a:t>
            </a:r>
          </a:p>
        </p:txBody>
      </p:sp>
    </p:spTree>
    <p:extLst>
      <p:ext uri="{BB962C8B-B14F-4D97-AF65-F5344CB8AC3E}">
        <p14:creationId xmlns:p14="http://schemas.microsoft.com/office/powerpoint/2010/main" val="6088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32118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i="1" baseline="-25000" dirty="0"/>
              <a:t>4</a:t>
            </a:r>
            <a:r>
              <a:rPr lang="en-US" i="1" dirty="0"/>
              <a:t> distance </a:t>
            </a:r>
            <a:r>
              <a:rPr lang="en-US" dirty="0"/>
              <a:t>(also called </a:t>
            </a:r>
            <a:r>
              <a:rPr lang="en-US" i="1" dirty="0"/>
              <a:t>city-block distance</a:t>
            </a:r>
            <a:r>
              <a:rPr lang="en-US" dirty="0"/>
              <a:t>) between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is defined 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ctr">
              <a:buFontTx/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 = |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s </a:t>
            </a:r>
            <a:r>
              <a:rPr lang="en-US" dirty="0"/>
              <a:t>| + | 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 </a:t>
            </a:r>
            <a:r>
              <a:rPr lang="en-US" dirty="0"/>
              <a:t>|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304800" y="34119"/>
            <a:ext cx="324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City-Block Distance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47950" y="3392143"/>
            <a:ext cx="3848100" cy="2399057"/>
            <a:chOff x="5448300" y="3392143"/>
            <a:chExt cx="3576282" cy="2236477"/>
          </a:xfrm>
        </p:grpSpPr>
        <p:sp>
          <p:nvSpPr>
            <p:cNvPr id="5" name="Oval 4"/>
            <p:cNvSpPr/>
            <p:nvPr/>
          </p:nvSpPr>
          <p:spPr bwMode="auto">
            <a:xfrm>
              <a:off x="58674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620000" y="3657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7"/>
              <a:endCxn id="6" idx="3"/>
            </p:cNvCxnSpPr>
            <p:nvPr/>
          </p:nvCxnSpPr>
          <p:spPr bwMode="auto">
            <a:xfrm flipV="1">
              <a:off x="5997575" y="3787775"/>
              <a:ext cx="1644650" cy="118745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448300" y="5105400"/>
              <a:ext cx="1295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p</a:t>
              </a:r>
              <a:r>
                <a:rPr lang="en-US" dirty="0"/>
                <a:t> (</a:t>
              </a:r>
              <a:r>
                <a:rPr lang="en-US" i="1" dirty="0" err="1"/>
                <a:t>x</a:t>
              </a:r>
              <a:r>
                <a:rPr lang="en-US" dirty="0" err="1"/>
                <a:t>,</a:t>
              </a:r>
              <a:r>
                <a:rPr lang="en-US" i="1" dirty="0" err="1"/>
                <a:t>y</a:t>
              </a:r>
              <a:r>
                <a:rPr lang="en-US" dirty="0"/>
                <a:t>)</a:t>
              </a:r>
            </a:p>
          </p:txBody>
        </p:sp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7805382" y="3392143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cxnSp>
          <p:nvCxnSpPr>
            <p:cNvPr id="10" name="Straight Connector 16"/>
            <p:cNvCxnSpPr>
              <a:cxnSpLocks noChangeShapeType="1"/>
              <a:stCxn id="6" idx="4"/>
            </p:cNvCxnSpPr>
            <p:nvPr/>
          </p:nvCxnSpPr>
          <p:spPr bwMode="auto">
            <a:xfrm>
              <a:off x="7696200" y="3810000"/>
              <a:ext cx="0" cy="121920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1" name="Straight Connector 17"/>
            <p:cNvCxnSpPr>
              <a:cxnSpLocks noChangeShapeType="1"/>
              <a:endCxn id="5" idx="6"/>
            </p:cNvCxnSpPr>
            <p:nvPr/>
          </p:nvCxnSpPr>
          <p:spPr bwMode="auto">
            <a:xfrm flipH="1">
              <a:off x="6019800" y="5029200"/>
              <a:ext cx="1676400" cy="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2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7848600" y="3886200"/>
              <a:ext cx="0" cy="12192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6096000" y="5105400"/>
              <a:ext cx="17526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4" name="TextBox 21"/>
            <p:cNvSpPr txBox="1">
              <a:spLocks noChangeArrowheads="1"/>
            </p:cNvSpPr>
            <p:nvPr/>
          </p:nvSpPr>
          <p:spPr bwMode="auto">
            <a:xfrm>
              <a:off x="8001000" y="4876800"/>
              <a:ext cx="609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</a:rPr>
                <a:t>D</a:t>
              </a:r>
              <a:r>
                <a:rPr lang="en-US" i="1" baseline="-2500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649940"/>
            <a:ext cx="3124200" cy="33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12954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dirty="0"/>
              <a:t>Pixels having a </a:t>
            </a:r>
            <a:r>
              <a:rPr lang="en-US" i="1" dirty="0"/>
              <a:t>D</a:t>
            </a:r>
            <a:r>
              <a:rPr lang="en-US" i="1" baseline="-25000" dirty="0"/>
              <a:t>4</a:t>
            </a:r>
            <a:r>
              <a:rPr lang="en-US" dirty="0"/>
              <a:t> distance from (</a:t>
            </a:r>
            <a:r>
              <a:rPr lang="en-US" dirty="0" err="1"/>
              <a:t>x,y</a:t>
            </a:r>
            <a:r>
              <a:rPr lang="en-US" dirty="0"/>
              <a:t>), less than or equal to some value r form a Diamond centered at 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64994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49940"/>
                <a:ext cx="21336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5714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 rot="21040589">
            <a:off x="2903647" y="4620722"/>
            <a:ext cx="2797791" cy="430662"/>
          </a:xfrm>
          <a:custGeom>
            <a:avLst/>
            <a:gdLst>
              <a:gd name="connsiteX0" fmla="*/ 2797791 w 2797791"/>
              <a:gd name="connsiteY0" fmla="*/ 48525 h 430662"/>
              <a:gd name="connsiteX1" fmla="*/ 791570 w 2797791"/>
              <a:gd name="connsiteY1" fmla="*/ 21229 h 430662"/>
              <a:gd name="connsiteX2" fmla="*/ 1228298 w 2797791"/>
              <a:gd name="connsiteY2" fmla="*/ 321480 h 430662"/>
              <a:gd name="connsiteX3" fmla="*/ 0 w 2797791"/>
              <a:gd name="connsiteY3" fmla="*/ 430662 h 430662"/>
              <a:gd name="connsiteX4" fmla="*/ 0 w 2797791"/>
              <a:gd name="connsiteY4" fmla="*/ 430662 h 43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791" h="430662">
                <a:moveTo>
                  <a:pt x="2797791" y="48525"/>
                </a:moveTo>
                <a:cubicBezTo>
                  <a:pt x="1925471" y="12131"/>
                  <a:pt x="1053152" y="-24263"/>
                  <a:pt x="791570" y="21229"/>
                </a:cubicBezTo>
                <a:cubicBezTo>
                  <a:pt x="529988" y="66721"/>
                  <a:pt x="1360226" y="253241"/>
                  <a:pt x="1228298" y="321480"/>
                </a:cubicBezTo>
                <a:cubicBezTo>
                  <a:pt x="1096370" y="389719"/>
                  <a:pt x="0" y="430662"/>
                  <a:pt x="0" y="430662"/>
                </a:cubicBezTo>
                <a:lnTo>
                  <a:pt x="0" y="430662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7779" y="5013563"/>
            <a:ext cx="90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686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i="1" baseline="-25000" dirty="0"/>
              <a:t>8</a:t>
            </a:r>
            <a:r>
              <a:rPr lang="en-US" i="1" dirty="0"/>
              <a:t> distance </a:t>
            </a:r>
            <a:r>
              <a:rPr lang="en-US" dirty="0"/>
              <a:t>(also called c</a:t>
            </a:r>
            <a:r>
              <a:rPr lang="en-US" i="1" dirty="0"/>
              <a:t>hessboard </a:t>
            </a:r>
            <a:r>
              <a:rPr lang="en-US" i="1" dirty="0" smtClean="0"/>
              <a:t>distance</a:t>
            </a:r>
            <a:r>
              <a:rPr lang="en-US" dirty="0" smtClean="0"/>
              <a:t>) between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is defined as</a:t>
            </a:r>
            <a:r>
              <a:rPr lang="en-US" dirty="0" smtClean="0"/>
              <a:t>:</a:t>
            </a:r>
          </a:p>
          <a:p>
            <a:pPr algn="just"/>
            <a:endParaRPr lang="en-US" sz="1200" dirty="0"/>
          </a:p>
          <a:p>
            <a:pPr algn="ctr">
              <a:buFontTx/>
              <a:buNone/>
            </a:pPr>
            <a:r>
              <a:rPr lang="en-US" i="1" dirty="0" smtClean="0"/>
              <a:t>D</a:t>
            </a:r>
            <a:r>
              <a:rPr lang="en-US" i="1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q</a:t>
            </a:r>
            <a:r>
              <a:rPr lang="en-US" dirty="0"/>
              <a:t>) = max(|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s </a:t>
            </a:r>
            <a:r>
              <a:rPr lang="en-US" dirty="0"/>
              <a:t>|,| 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 </a:t>
            </a:r>
            <a:r>
              <a:rPr lang="en-US" dirty="0"/>
              <a:t>|)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304800" y="76200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Chessboard Distance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2852081"/>
            <a:ext cx="4697412" cy="3472519"/>
            <a:chOff x="2438400" y="3080643"/>
            <a:chExt cx="4468812" cy="3211514"/>
          </a:xfrm>
        </p:grpSpPr>
        <p:sp>
          <p:nvSpPr>
            <p:cNvPr id="4" name="Oval 3"/>
            <p:cNvSpPr/>
            <p:nvPr/>
          </p:nvSpPr>
          <p:spPr bwMode="auto">
            <a:xfrm>
              <a:off x="3146425" y="460464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899025" y="330924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7"/>
              <a:endCxn id="5" idx="3"/>
            </p:cNvCxnSpPr>
            <p:nvPr/>
          </p:nvCxnSpPr>
          <p:spPr bwMode="auto">
            <a:xfrm flipV="1">
              <a:off x="3276600" y="3439418"/>
              <a:ext cx="1644650" cy="118745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13"/>
            <p:cNvSpPr txBox="1">
              <a:spLocks noChangeArrowheads="1"/>
            </p:cNvSpPr>
            <p:nvPr/>
          </p:nvSpPr>
          <p:spPr bwMode="auto">
            <a:xfrm>
              <a:off x="2438400" y="4734580"/>
              <a:ext cx="13176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p</a:t>
              </a:r>
              <a:r>
                <a:rPr lang="en-US" dirty="0"/>
                <a:t> (</a:t>
              </a:r>
              <a:r>
                <a:rPr lang="en-US" i="1" dirty="0" err="1"/>
                <a:t>x</a:t>
              </a:r>
              <a:r>
                <a:rPr lang="en-US" dirty="0" err="1"/>
                <a:t>,</a:t>
              </a:r>
              <a:r>
                <a:rPr lang="en-US" i="1" dirty="0" err="1"/>
                <a:t>y</a:t>
              </a:r>
              <a:r>
                <a:rPr lang="en-US" dirty="0"/>
                <a:t>)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5203824" y="3080643"/>
              <a:ext cx="14700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/>
                <a:t>q</a:t>
              </a:r>
              <a:r>
                <a:rPr lang="en-US" dirty="0"/>
                <a:t> (</a:t>
              </a:r>
              <a:r>
                <a:rPr lang="en-US" i="1" dirty="0" err="1"/>
                <a:t>s</a:t>
              </a:r>
              <a:r>
                <a:rPr lang="en-US" dirty="0" err="1"/>
                <a:t>,</a:t>
              </a:r>
              <a:r>
                <a:rPr lang="en-US" i="1" dirty="0" err="1"/>
                <a:t>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Connector 16"/>
            <p:cNvCxnSpPr>
              <a:cxnSpLocks noChangeShapeType="1"/>
              <a:stCxn id="5" idx="4"/>
            </p:cNvCxnSpPr>
            <p:nvPr/>
          </p:nvCxnSpPr>
          <p:spPr bwMode="auto">
            <a:xfrm>
              <a:off x="4975225" y="3461643"/>
              <a:ext cx="0" cy="121920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0" name="Straight Connector 17"/>
            <p:cNvCxnSpPr>
              <a:cxnSpLocks noChangeShapeType="1"/>
              <a:endCxn id="4" idx="6"/>
            </p:cNvCxnSpPr>
            <p:nvPr/>
          </p:nvCxnSpPr>
          <p:spPr bwMode="auto">
            <a:xfrm flipH="1">
              <a:off x="3298825" y="4680843"/>
              <a:ext cx="1676400" cy="0"/>
            </a:xfrm>
            <a:prstGeom prst="line">
              <a:avLst/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1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127625" y="3537843"/>
              <a:ext cx="0" cy="121920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20"/>
            <p:cNvCxnSpPr>
              <a:cxnSpLocks noChangeShapeType="1"/>
            </p:cNvCxnSpPr>
            <p:nvPr/>
          </p:nvCxnSpPr>
          <p:spPr bwMode="auto">
            <a:xfrm>
              <a:off x="3451225" y="4833243"/>
              <a:ext cx="1524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21"/>
            <p:cNvSpPr txBox="1">
              <a:spLocks noChangeArrowheads="1"/>
            </p:cNvSpPr>
            <p:nvPr/>
          </p:nvSpPr>
          <p:spPr bwMode="auto">
            <a:xfrm>
              <a:off x="5127624" y="4071243"/>
              <a:ext cx="11652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D</a:t>
              </a:r>
              <a:r>
                <a:rPr lang="en-US" i="1" baseline="-25000" dirty="0">
                  <a:solidFill>
                    <a:srgbClr val="FF0000"/>
                  </a:solidFill>
                </a:rPr>
                <a:t>8(b)</a:t>
              </a:r>
            </a:p>
          </p:txBody>
        </p:sp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3908425" y="4920556"/>
              <a:ext cx="2057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D</a:t>
              </a:r>
              <a:r>
                <a:rPr lang="en-US" i="1" baseline="-25000" dirty="0">
                  <a:solidFill>
                    <a:srgbClr val="FF0000"/>
                  </a:solidFill>
                </a:rPr>
                <a:t>8(a)</a:t>
              </a: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2890837" y="5768937"/>
              <a:ext cx="40163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 </a:t>
              </a:r>
              <a:r>
                <a:rPr lang="en-US" dirty="0">
                  <a:solidFill>
                    <a:srgbClr val="0000CC"/>
                  </a:solidFill>
                </a:rPr>
                <a:t>= max(</a:t>
              </a:r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8(a) , </a:t>
              </a:r>
              <a:r>
                <a:rPr lang="en-US" i="1" dirty="0">
                  <a:solidFill>
                    <a:srgbClr val="0000CC"/>
                  </a:solidFill>
                </a:rPr>
                <a:t>D</a:t>
              </a:r>
              <a:r>
                <a:rPr lang="en-US" i="1" baseline="-25000" dirty="0">
                  <a:solidFill>
                    <a:srgbClr val="0000CC"/>
                  </a:solidFill>
                </a:rPr>
                <a:t>8(b)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2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dirty="0"/>
              <a:t>Pixels having a </a:t>
            </a:r>
            <a:r>
              <a:rPr lang="en-US" i="1" dirty="0"/>
              <a:t>D</a:t>
            </a:r>
            <a:r>
              <a:rPr lang="en-US" i="1" baseline="-25000" dirty="0"/>
              <a:t>8</a:t>
            </a:r>
            <a:r>
              <a:rPr lang="en-US" dirty="0"/>
              <a:t> distance from </a:t>
            </a:r>
            <a:r>
              <a:rPr lang="en-US" dirty="0" smtClean="0"/>
              <a:t>(</a:t>
            </a:r>
            <a:r>
              <a:rPr lang="en-US" dirty="0" err="1"/>
              <a:t>x,y</a:t>
            </a:r>
            <a:r>
              <a:rPr lang="en-US" dirty="0"/>
              <a:t>), less than or equal to some </a:t>
            </a:r>
            <a:r>
              <a:rPr lang="en-US" dirty="0" smtClean="0"/>
              <a:t>value </a:t>
            </a:r>
            <a:r>
              <a:rPr lang="en-US" dirty="0"/>
              <a:t>r form a </a:t>
            </a:r>
            <a:r>
              <a:rPr lang="en-US" dirty="0" smtClean="0"/>
              <a:t>square centered </a:t>
            </a:r>
            <a:r>
              <a:rPr lang="en-US" dirty="0"/>
              <a:t>at (</a:t>
            </a:r>
            <a:r>
              <a:rPr lang="en-US" dirty="0" err="1"/>
              <a:t>x,y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590800"/>
            <a:ext cx="3352800" cy="34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rot="21040589">
            <a:off x="2378605" y="4643389"/>
            <a:ext cx="2797791" cy="430662"/>
          </a:xfrm>
          <a:custGeom>
            <a:avLst/>
            <a:gdLst>
              <a:gd name="connsiteX0" fmla="*/ 2797791 w 2797791"/>
              <a:gd name="connsiteY0" fmla="*/ 48525 h 430662"/>
              <a:gd name="connsiteX1" fmla="*/ 791570 w 2797791"/>
              <a:gd name="connsiteY1" fmla="*/ 21229 h 430662"/>
              <a:gd name="connsiteX2" fmla="*/ 1228298 w 2797791"/>
              <a:gd name="connsiteY2" fmla="*/ 321480 h 430662"/>
              <a:gd name="connsiteX3" fmla="*/ 0 w 2797791"/>
              <a:gd name="connsiteY3" fmla="*/ 430662 h 430662"/>
              <a:gd name="connsiteX4" fmla="*/ 0 w 2797791"/>
              <a:gd name="connsiteY4" fmla="*/ 430662 h 43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791" h="430662">
                <a:moveTo>
                  <a:pt x="2797791" y="48525"/>
                </a:moveTo>
                <a:cubicBezTo>
                  <a:pt x="1925471" y="12131"/>
                  <a:pt x="1053152" y="-24263"/>
                  <a:pt x="791570" y="21229"/>
                </a:cubicBezTo>
                <a:cubicBezTo>
                  <a:pt x="529988" y="66721"/>
                  <a:pt x="1360226" y="253241"/>
                  <a:pt x="1228298" y="321480"/>
                </a:cubicBezTo>
                <a:cubicBezTo>
                  <a:pt x="1096370" y="389719"/>
                  <a:pt x="0" y="430662"/>
                  <a:pt x="0" y="430662"/>
                </a:cubicBezTo>
                <a:lnTo>
                  <a:pt x="0" y="430662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2737" y="5036230"/>
            <a:ext cx="90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64994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49940"/>
                <a:ext cx="21336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5714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954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Let V={0, 1}. Compute the lengths of the shortest 4-path, 8-path and m-path between ‘p’ and ‘q’ shown in figure below. Also show the path formed. What is the value of </a:t>
            </a:r>
            <a:r>
              <a:rPr lang="en-US" dirty="0"/>
              <a:t>Chessboard </a:t>
            </a:r>
            <a:r>
              <a:rPr lang="en-US" dirty="0" smtClean="0"/>
              <a:t>distance and City </a:t>
            </a:r>
            <a:r>
              <a:rPr lang="en-US" dirty="0"/>
              <a:t>block </a:t>
            </a:r>
            <a:r>
              <a:rPr lang="en-US" dirty="0" smtClean="0"/>
              <a:t>distance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4800600" cy="299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758780"/>
            <a:ext cx="2057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Ans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V={0, 1}, 4-path does not exist.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shortest 8-path has length = 4 (as shown in blue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line)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the shortest m-path has length = 5 (as shown in red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line).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/>
              <a:t>Chessboard </a:t>
            </a:r>
            <a:r>
              <a:rPr lang="en-US" dirty="0"/>
              <a:t>distance : 3</a:t>
            </a:r>
          </a:p>
          <a:p>
            <a:r>
              <a:rPr lang="en-US" dirty="0"/>
              <a:t>City block distance   : 6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000"/>
            <a:ext cx="4495800" cy="29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3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46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7"/>
          <a:stretch>
            <a:fillRect/>
          </a:stretch>
        </p:blipFill>
        <p:spPr bwMode="auto">
          <a:xfrm>
            <a:off x="152400" y="3124200"/>
            <a:ext cx="4064341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41054" y="3102265"/>
            <a:ext cx="4623820" cy="2380964"/>
            <a:chOff x="1464" y="2747"/>
            <a:chExt cx="2871" cy="1454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747"/>
              <a:ext cx="287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25" y="3153"/>
              <a:ext cx="128" cy="1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sz="18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40" y="2773"/>
              <a:ext cx="1460" cy="14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sz="18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348" y="3108"/>
              <a:ext cx="484" cy="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5" y="3137"/>
              <a:ext cx="56" cy="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GB" sz="18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14" y="2965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IE" sz="1000">
                  <a:solidFill>
                    <a:srgbClr val="CC0000"/>
                  </a:solidFill>
                </a:rPr>
                <a:t>1 pixel</a:t>
              </a:r>
              <a:endParaRPr lang="en-US" sz="1000">
                <a:solidFill>
                  <a:srgbClr val="CC0000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296" y="3052"/>
              <a:ext cx="168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83689" y="1205518"/>
            <a:ext cx="866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digital image is composed of finite number of elements, each having location and value. These elements are called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pixels/picture elements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58073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535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999" y="892805"/>
            <a:ext cx="801312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tabLst>
                <a:tab pos="5381625" algn="l"/>
              </a:tabLst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Common image formats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include:</a:t>
            </a:r>
          </a:p>
          <a:p>
            <a:pPr marL="0" indent="0" eaLnBrk="1" hangingPunct="1">
              <a:tabLst>
                <a:tab pos="5381625" algn="l"/>
              </a:tabLst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381625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per point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B&amp;W/binary, Grayscale)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381625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samples per point (Red, Green, and Blue)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276600"/>
            <a:ext cx="8089323" cy="2314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8073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3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843412" cy="472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76200"/>
            <a:ext cx="116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46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1152525"/>
            <a:ext cx="8116887" cy="4943475"/>
            <a:chOff x="455613" y="1679575"/>
            <a:chExt cx="8116887" cy="4943475"/>
          </a:xfrm>
        </p:grpSpPr>
        <p:sp>
          <p:nvSpPr>
            <p:cNvPr id="2" name="Rectangle 19"/>
            <p:cNvSpPr>
              <a:spLocks noChangeArrowheads="1"/>
            </p:cNvSpPr>
            <p:nvPr/>
          </p:nvSpPr>
          <p:spPr bwMode="auto">
            <a:xfrm>
              <a:off x="550863" y="401637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Image Acquisition</a:t>
              </a:r>
              <a:endParaRPr lang="en-US" sz="1800"/>
            </a:p>
          </p:txBody>
        </p:sp>
        <p:sp>
          <p:nvSpPr>
            <p:cNvPr id="3" name="Rectangle 20"/>
            <p:cNvSpPr>
              <a:spLocks noChangeArrowheads="1"/>
            </p:cNvSpPr>
            <p:nvPr/>
          </p:nvSpPr>
          <p:spPr bwMode="auto">
            <a:xfrm>
              <a:off x="2532063" y="167957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Image Restoration</a:t>
              </a:r>
              <a:endParaRPr lang="en-US" sz="1800"/>
            </a:p>
          </p:txBody>
        </p:sp>
        <p:sp>
          <p:nvSpPr>
            <p:cNvPr id="4" name="Rectangle 21"/>
            <p:cNvSpPr>
              <a:spLocks noChangeArrowheads="1"/>
            </p:cNvSpPr>
            <p:nvPr/>
          </p:nvSpPr>
          <p:spPr bwMode="auto">
            <a:xfrm>
              <a:off x="4910138" y="167957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Morphological Processing</a:t>
              </a:r>
              <a:endParaRPr lang="en-US" sz="1800"/>
            </a:p>
          </p:txBody>
        </p:sp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6877050" y="289242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 dirty="0"/>
                <a:t>Segmentation</a:t>
              </a:r>
              <a:endParaRPr lang="en-US" sz="1800" dirty="0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6877050" y="514032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 dirty="0" smtClean="0"/>
                <a:t>Object Recognition</a:t>
              </a:r>
              <a:endParaRPr lang="en-US" sz="1800" dirty="0"/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550863" y="289242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Image Enhancement</a:t>
              </a:r>
              <a:endParaRPr lang="en-US" sz="1800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6877050" y="4016375"/>
              <a:ext cx="1695450" cy="830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600" dirty="0"/>
                <a:t>Representation &amp; Description</a:t>
              </a:r>
              <a:endParaRPr lang="en-US" sz="1600" dirty="0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55613" y="5372100"/>
              <a:ext cx="1885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IE" sz="1800"/>
                <a:t>Problem Domain</a:t>
              </a:r>
              <a:endParaRPr lang="en-US" sz="1800"/>
            </a:p>
          </p:txBody>
        </p:sp>
        <p:cxnSp>
          <p:nvCxnSpPr>
            <p:cNvPr id="10" name="AutoShape 27"/>
            <p:cNvCxnSpPr>
              <a:cxnSpLocks noChangeShapeType="1"/>
              <a:stCxn id="9" idx="0"/>
              <a:endCxn id="2" idx="2"/>
            </p:cNvCxnSpPr>
            <p:nvPr/>
          </p:nvCxnSpPr>
          <p:spPr bwMode="auto">
            <a:xfrm rot="16200000">
              <a:off x="1135857" y="5109369"/>
              <a:ext cx="52546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8"/>
            <p:cNvCxnSpPr>
              <a:cxnSpLocks noChangeShapeType="1"/>
              <a:stCxn id="2" idx="0"/>
              <a:endCxn id="7" idx="2"/>
            </p:cNvCxnSpPr>
            <p:nvPr/>
          </p:nvCxnSpPr>
          <p:spPr bwMode="auto">
            <a:xfrm rot="16200000">
              <a:off x="1251744" y="3869532"/>
              <a:ext cx="29368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9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rot="5400000">
              <a:off x="7577931" y="4993482"/>
              <a:ext cx="29368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 rot="5400000">
              <a:off x="7577931" y="3869532"/>
              <a:ext cx="29368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4" idx="3"/>
              <a:endCxn id="5" idx="0"/>
            </p:cNvCxnSpPr>
            <p:nvPr/>
          </p:nvCxnSpPr>
          <p:spPr bwMode="auto">
            <a:xfrm>
              <a:off x="6605588" y="2095500"/>
              <a:ext cx="1119187" cy="7969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3" idx="3"/>
              <a:endCxn id="4" idx="1"/>
            </p:cNvCxnSpPr>
            <p:nvPr/>
          </p:nvCxnSpPr>
          <p:spPr bwMode="auto">
            <a:xfrm>
              <a:off x="4227513" y="2095500"/>
              <a:ext cx="6826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3"/>
            <p:cNvCxnSpPr>
              <a:cxnSpLocks noChangeShapeType="1"/>
              <a:stCxn id="7" idx="0"/>
              <a:endCxn id="3" idx="1"/>
            </p:cNvCxnSpPr>
            <p:nvPr/>
          </p:nvCxnSpPr>
          <p:spPr bwMode="auto">
            <a:xfrm rot="16200000">
              <a:off x="1566863" y="1927225"/>
              <a:ext cx="796925" cy="113347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2565400" y="5792788"/>
              <a:ext cx="1695450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Colour Image Processing</a:t>
              </a:r>
              <a:endParaRPr lang="en-US" sz="1800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808538" y="5792788"/>
              <a:ext cx="1695450" cy="8302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sz="1800"/>
                <a:t>Image Compression</a:t>
              </a:r>
              <a:endParaRPr lang="en-US" sz="1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912" y="96987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Stages in Digital Image Processing</a:t>
            </a:r>
            <a:endParaRPr lang="en-US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772400" cy="603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Image Acquisition Process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Image sampling and quantization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Basic relationship between pixels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Neighbors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Connectivity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Path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Region &amp; Adjacency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Boundary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Distance Measure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Today’s lecture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96925"/>
            <a:ext cx="7772400" cy="541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301625" y="0"/>
            <a:ext cx="8540750" cy="70485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>
                <a:solidFill>
                  <a:srgbClr val="0000CC"/>
                </a:solidFill>
              </a:rPr>
              <a:t>Image Acquisition Process</a:t>
            </a:r>
            <a:endParaRPr lang="en-US" sz="3200" dirty="0" smtClean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4876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View at lens focal plane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45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Proposed Template for All LNMIIT Presentations</Template>
  <TotalTime>38015</TotalTime>
  <Words>1163</Words>
  <Application>Microsoft Office PowerPoint</Application>
  <PresentationFormat>On-screen Show (4:3)</PresentationFormat>
  <Paragraphs>340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MS PGothic</vt:lpstr>
      <vt:lpstr>Arial</vt:lpstr>
      <vt:lpstr>Calibri</vt:lpstr>
      <vt:lpstr>Cambria Math</vt:lpstr>
      <vt:lpstr>Tahoma</vt:lpstr>
      <vt:lpstr>Times</vt:lpstr>
      <vt:lpstr>Times New Roman</vt:lpstr>
      <vt:lpstr>Wingdings</vt:lpstr>
      <vt:lpstr>Wingdings 3</vt:lpstr>
      <vt:lpstr>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USER</cp:lastModifiedBy>
  <cp:revision>4962</cp:revision>
  <cp:lastPrinted>2010-06-11T01:42:17Z</cp:lastPrinted>
  <dcterms:created xsi:type="dcterms:W3CDTF">1601-01-01T00:00:00Z</dcterms:created>
  <dcterms:modified xsi:type="dcterms:W3CDTF">2021-08-19T04:04:20Z</dcterms:modified>
</cp:coreProperties>
</file>