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8" r:id="rId1"/>
  </p:sldMasterIdLst>
  <p:notesMasterIdLst>
    <p:notesMasterId r:id="rId56"/>
  </p:notesMasterIdLst>
  <p:handoutMasterIdLst>
    <p:handoutMasterId r:id="rId57"/>
  </p:handoutMasterIdLst>
  <p:sldIdLst>
    <p:sldId id="591" r:id="rId2"/>
    <p:sldId id="806" r:id="rId3"/>
    <p:sldId id="807" r:id="rId4"/>
    <p:sldId id="808" r:id="rId5"/>
    <p:sldId id="809" r:id="rId6"/>
    <p:sldId id="810" r:id="rId7"/>
    <p:sldId id="811" r:id="rId8"/>
    <p:sldId id="812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785" r:id="rId18"/>
    <p:sldId id="754" r:id="rId19"/>
    <p:sldId id="755" r:id="rId20"/>
    <p:sldId id="758" r:id="rId21"/>
    <p:sldId id="759" r:id="rId22"/>
    <p:sldId id="761" r:id="rId23"/>
    <p:sldId id="786" r:id="rId24"/>
    <p:sldId id="763" r:id="rId25"/>
    <p:sldId id="764" r:id="rId26"/>
    <p:sldId id="765" r:id="rId27"/>
    <p:sldId id="787" r:id="rId28"/>
    <p:sldId id="767" r:id="rId29"/>
    <p:sldId id="768" r:id="rId30"/>
    <p:sldId id="769" r:id="rId31"/>
    <p:sldId id="770" r:id="rId32"/>
    <p:sldId id="771" r:id="rId33"/>
    <p:sldId id="773" r:id="rId34"/>
    <p:sldId id="774" r:id="rId35"/>
    <p:sldId id="776" r:id="rId36"/>
    <p:sldId id="775" r:id="rId37"/>
    <p:sldId id="777" r:id="rId38"/>
    <p:sldId id="788" r:id="rId39"/>
    <p:sldId id="789" r:id="rId40"/>
    <p:sldId id="790" r:id="rId41"/>
    <p:sldId id="791" r:id="rId42"/>
    <p:sldId id="792" r:id="rId43"/>
    <p:sldId id="793" r:id="rId44"/>
    <p:sldId id="794" r:id="rId45"/>
    <p:sldId id="795" r:id="rId46"/>
    <p:sldId id="796" r:id="rId47"/>
    <p:sldId id="799" r:id="rId48"/>
    <p:sldId id="797" r:id="rId49"/>
    <p:sldId id="800" r:id="rId50"/>
    <p:sldId id="801" r:id="rId51"/>
    <p:sldId id="802" r:id="rId52"/>
    <p:sldId id="803" r:id="rId53"/>
    <p:sldId id="804" r:id="rId54"/>
    <p:sldId id="805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3399FF"/>
    <a:srgbClr val="CCFFFF"/>
    <a:srgbClr val="33CC33"/>
    <a:srgbClr val="66FF66"/>
    <a:srgbClr val="663300"/>
    <a:srgbClr val="CC9900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1457" autoAdjust="0"/>
  </p:normalViewPr>
  <p:slideViewPr>
    <p:cSldViewPr>
      <p:cViewPr varScale="1">
        <p:scale>
          <a:sx n="74" d="100"/>
          <a:sy n="74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14</c:v>
                </c:pt>
                <c:pt idx="7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68377472"/>
        <c:axId val="368377864"/>
      </c:barChart>
      <c:catAx>
        <c:axId val="368377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377864"/>
        <c:crosses val="autoZero"/>
        <c:auto val="1"/>
        <c:lblAlgn val="ctr"/>
        <c:lblOffset val="100"/>
        <c:noMultiLvlLbl val="0"/>
      </c:catAx>
      <c:valAx>
        <c:axId val="36837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3774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  <c:pt idx="4">
                  <c:v>14</c:v>
                </c:pt>
                <c:pt idx="5">
                  <c:v>0</c:v>
                </c:pt>
                <c:pt idx="6">
                  <c:v>0</c:v>
                </c:pt>
                <c:pt idx="7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63691656"/>
        <c:axId val="363687736"/>
      </c:barChart>
      <c:catAx>
        <c:axId val="363691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87736"/>
        <c:crosses val="autoZero"/>
        <c:auto val="1"/>
        <c:lblAlgn val="ctr"/>
        <c:lblOffset val="100"/>
        <c:noMultiLvlLbl val="0"/>
      </c:catAx>
      <c:valAx>
        <c:axId val="36368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91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9F8C659C-D15A-4450-9FA3-E0856A0BF9E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8/24/2021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5FE35B2B-1B6F-40BA-8C4C-9A51FA9EFECE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3C8C13-F64C-4C4D-9639-6DDFFEBDE1E2}" type="datetimeFigureOut">
              <a:rPr lang="en-US" smtClean="0"/>
              <a:pPr>
                <a:defRPr/>
              </a:pPr>
              <a:t>8/24/2021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1FF078-8AA0-4F24-951F-8200E8235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218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162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503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0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8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1995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80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7976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172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11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280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22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68580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 flipV="1">
            <a:off x="-19792" y="609600"/>
            <a:ext cx="5658592" cy="12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91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1270000"/>
            <a:ext cx="7055380" cy="1015048"/>
          </a:xfrm>
        </p:spPr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662519"/>
            <a:ext cx="6919300" cy="33445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0" y="6440560"/>
            <a:ext cx="9144000" cy="41744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The LNM Institute of Information Technology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4337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477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74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070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424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052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3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896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315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0" y="6440560"/>
            <a:ext cx="9144000" cy="4174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Image Processing by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Joyeeta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Singha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LNMIIT</a:t>
            </a:r>
          </a:p>
        </p:txBody>
      </p:sp>
      <p:sp>
        <p:nvSpPr>
          <p:cNvPr id="22" name="Oval 21"/>
          <p:cNvSpPr/>
          <p:nvPr/>
        </p:nvSpPr>
        <p:spPr>
          <a:xfrm>
            <a:off x="6466260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3973" y="1431230"/>
            <a:ext cx="7564929" cy="120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Heading Font:-Times new roman</a:t>
            </a:r>
            <a:br>
              <a:rPr lang="en-US" dirty="0" smtClean="0"/>
            </a:br>
            <a:r>
              <a:rPr lang="en-US" dirty="0" smtClean="0"/>
              <a:t>Size:-40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2" y="2696421"/>
            <a:ext cx="7564929" cy="355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Times new roman:-24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04619" y="6440560"/>
            <a:ext cx="687427" cy="41551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ctr">
              <a:defRPr sz="1600" b="0" i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B5E46D21-AF0A-4254-96F7-D9667919DEC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60" y="14862"/>
            <a:ext cx="2663688" cy="1192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746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  <p:sldLayoutId id="2147484166" r:id="rId18"/>
    <p:sldLayoutId id="2147484167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7" rtl="0" eaLnBrk="1" latinLnBrk="0" hangingPunct="1">
        <a:spcBef>
          <a:spcPct val="0"/>
        </a:spcBef>
        <a:buNone/>
        <a:defRPr sz="4000" b="0" i="0" kern="1200" baseline="0">
          <a:solidFill>
            <a:srgbClr val="0070C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None/>
        <a:defRPr sz="2400" b="0" i="0" kern="1200" baseline="0">
          <a:solidFill>
            <a:srgbClr val="0070C0"/>
          </a:solidFill>
          <a:latin typeface="+mn-lt"/>
          <a:ea typeface="+mj-ea"/>
          <a:cs typeface="Times New Roman" panose="02020603050405020304" pitchFamily="18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Enhancement-I</a:t>
            </a:r>
            <a:endParaRPr lang="en-US" sz="66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3276600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0" y="3352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Lecture-3 </a:t>
            </a:r>
            <a:r>
              <a:rPr lang="en-US" smtClean="0"/>
              <a:t>(</a:t>
            </a:r>
            <a:r>
              <a:rPr lang="en-US" smtClean="0"/>
              <a:t>24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smtClean="0"/>
              <a:t>August </a:t>
            </a:r>
            <a:r>
              <a:rPr lang="en-US" smtClean="0"/>
              <a:t>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24664"/>
            <a:ext cx="8458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(digital) path (or curve) from pixel p with coordinates 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to pixel q with coordinates 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is a sequence of distinct pixels with coordinates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400" dirty="0" smtClean="0"/>
              <a:t>          		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y</a:t>
            </a:r>
            <a:r>
              <a:rPr lang="en-US" sz="2400" baseline="-25000" dirty="0"/>
              <a:t>0</a:t>
            </a:r>
            <a:r>
              <a:rPr lang="en-US" sz="2400" dirty="0"/>
              <a:t>), (x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1</a:t>
            </a:r>
            <a:r>
              <a:rPr lang="en-US" sz="2400" dirty="0"/>
              <a:t>), …, (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algn="just"/>
            <a:endParaRPr lang="en-US" sz="1400" dirty="0"/>
          </a:p>
          <a:p>
            <a:pPr algn="just"/>
            <a:r>
              <a:rPr lang="en-US" sz="2400" dirty="0" smtClean="0"/>
              <a:t>      where 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and (x</a:t>
            </a:r>
            <a:r>
              <a:rPr lang="en-US" sz="2400" baseline="-25000" dirty="0"/>
              <a:t>i-1</a:t>
            </a:r>
            <a:r>
              <a:rPr lang="en-US" sz="2400" dirty="0"/>
              <a:t>, y</a:t>
            </a:r>
            <a:r>
              <a:rPr lang="en-US" sz="2400" baseline="-25000" dirty="0"/>
              <a:t>i-1</a:t>
            </a:r>
            <a:r>
              <a:rPr lang="en-US" sz="2400" dirty="0"/>
              <a:t>) are adjacent for 1 </a:t>
            </a:r>
            <a:r>
              <a:rPr lang="en-US" sz="2400" dirty="0">
                <a:cs typeface="Tahoma" pitchFamily="34" charset="0"/>
              </a:rPr>
              <a:t>≤ </a:t>
            </a:r>
            <a:r>
              <a:rPr lang="en-US" sz="2400" dirty="0" err="1">
                <a:cs typeface="Tahoma" pitchFamily="34" charset="0"/>
              </a:rPr>
              <a:t>i</a:t>
            </a:r>
            <a:r>
              <a:rPr lang="en-US" sz="2400" dirty="0">
                <a:cs typeface="Tahoma" pitchFamily="34" charset="0"/>
              </a:rPr>
              <a:t> ≤ 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cs typeface="Tahoma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Here </a:t>
            </a:r>
            <a:r>
              <a:rPr lang="en-US" sz="2400" i="1" dirty="0"/>
              <a:t>n </a:t>
            </a:r>
            <a:r>
              <a:rPr lang="en-US" sz="2400" dirty="0"/>
              <a:t>is the </a:t>
            </a:r>
            <a:r>
              <a:rPr lang="en-US" sz="2400" i="1" dirty="0"/>
              <a:t>length </a:t>
            </a:r>
            <a:r>
              <a:rPr lang="en-US" sz="2400" dirty="0"/>
              <a:t>of the path.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If (x</a:t>
            </a:r>
            <a:r>
              <a:rPr lang="en-US" sz="2400" baseline="-25000" dirty="0"/>
              <a:t>0</a:t>
            </a:r>
            <a:r>
              <a:rPr lang="en-US" sz="2400" dirty="0"/>
              <a:t>, y</a:t>
            </a:r>
            <a:r>
              <a:rPr lang="en-US" sz="2400" baseline="-25000" dirty="0"/>
              <a:t>0</a:t>
            </a:r>
            <a:r>
              <a:rPr lang="en-US" sz="2400" dirty="0"/>
              <a:t>) = (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dirty="0"/>
              <a:t>), the path is </a:t>
            </a:r>
            <a:r>
              <a:rPr lang="en-US" sz="2400" b="1" i="1" dirty="0"/>
              <a:t>closed</a:t>
            </a:r>
            <a:r>
              <a:rPr lang="en-US" sz="2400" dirty="0"/>
              <a:t> path.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We can define 4-, 8-, and m-paths based on the type of adjacency used.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507" y="152400"/>
            <a:ext cx="90441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0000CC"/>
                </a:solidFill>
              </a:rPr>
              <a:t>Path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2666999"/>
            <a:ext cx="1905000" cy="221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7250" y="396411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1620581" y="4477925"/>
            <a:ext cx="1220152" cy="746975"/>
          </a:xfrm>
          <a:custGeom>
            <a:avLst/>
            <a:gdLst>
              <a:gd name="connsiteX0" fmla="*/ 580094 w 1220152"/>
              <a:gd name="connsiteY0" fmla="*/ 141668 h 746975"/>
              <a:gd name="connsiteX1" fmla="*/ 489942 w 1220152"/>
              <a:gd name="connsiteY1" fmla="*/ 115910 h 746975"/>
              <a:gd name="connsiteX2" fmla="*/ 451306 w 1220152"/>
              <a:gd name="connsiteY2" fmla="*/ 90152 h 746975"/>
              <a:gd name="connsiteX3" fmla="*/ 412669 w 1220152"/>
              <a:gd name="connsiteY3" fmla="*/ 77273 h 746975"/>
              <a:gd name="connsiteX4" fmla="*/ 296759 w 1220152"/>
              <a:gd name="connsiteY4" fmla="*/ 12879 h 746975"/>
              <a:gd name="connsiteX5" fmla="*/ 258123 w 1220152"/>
              <a:gd name="connsiteY5" fmla="*/ 0 h 746975"/>
              <a:gd name="connsiteX6" fmla="*/ 90697 w 1220152"/>
              <a:gd name="connsiteY6" fmla="*/ 12879 h 746975"/>
              <a:gd name="connsiteX7" fmla="*/ 52061 w 1220152"/>
              <a:gd name="connsiteY7" fmla="*/ 51516 h 746975"/>
              <a:gd name="connsiteX8" fmla="*/ 13424 w 1220152"/>
              <a:gd name="connsiteY8" fmla="*/ 77273 h 746975"/>
              <a:gd name="connsiteX9" fmla="*/ 13424 w 1220152"/>
              <a:gd name="connsiteY9" fmla="*/ 206062 h 746975"/>
              <a:gd name="connsiteX10" fmla="*/ 52061 w 1220152"/>
              <a:gd name="connsiteY10" fmla="*/ 244699 h 746975"/>
              <a:gd name="connsiteX11" fmla="*/ 64939 w 1220152"/>
              <a:gd name="connsiteY11" fmla="*/ 283335 h 746975"/>
              <a:gd name="connsiteX12" fmla="*/ 167970 w 1220152"/>
              <a:gd name="connsiteY12" fmla="*/ 373488 h 746975"/>
              <a:gd name="connsiteX13" fmla="*/ 245244 w 1220152"/>
              <a:gd name="connsiteY13" fmla="*/ 399245 h 746975"/>
              <a:gd name="connsiteX14" fmla="*/ 271001 w 1220152"/>
              <a:gd name="connsiteY14" fmla="*/ 437882 h 746975"/>
              <a:gd name="connsiteX15" fmla="*/ 309638 w 1220152"/>
              <a:gd name="connsiteY15" fmla="*/ 450761 h 746975"/>
              <a:gd name="connsiteX16" fmla="*/ 361154 w 1220152"/>
              <a:gd name="connsiteY16" fmla="*/ 476519 h 746975"/>
              <a:gd name="connsiteX17" fmla="*/ 399790 w 1220152"/>
              <a:gd name="connsiteY17" fmla="*/ 489397 h 746975"/>
              <a:gd name="connsiteX18" fmla="*/ 451306 w 1220152"/>
              <a:gd name="connsiteY18" fmla="*/ 515155 h 746975"/>
              <a:gd name="connsiteX19" fmla="*/ 528579 w 1220152"/>
              <a:gd name="connsiteY19" fmla="*/ 540913 h 746975"/>
              <a:gd name="connsiteX20" fmla="*/ 618731 w 1220152"/>
              <a:gd name="connsiteY20" fmla="*/ 605307 h 746975"/>
              <a:gd name="connsiteX21" fmla="*/ 657368 w 1220152"/>
              <a:gd name="connsiteY21" fmla="*/ 631065 h 746975"/>
              <a:gd name="connsiteX22" fmla="*/ 696004 w 1220152"/>
              <a:gd name="connsiteY22" fmla="*/ 643944 h 746975"/>
              <a:gd name="connsiteX23" fmla="*/ 734641 w 1220152"/>
              <a:gd name="connsiteY23" fmla="*/ 669702 h 746975"/>
              <a:gd name="connsiteX24" fmla="*/ 811914 w 1220152"/>
              <a:gd name="connsiteY24" fmla="*/ 695459 h 746975"/>
              <a:gd name="connsiteX25" fmla="*/ 850551 w 1220152"/>
              <a:gd name="connsiteY25" fmla="*/ 721217 h 746975"/>
              <a:gd name="connsiteX26" fmla="*/ 953582 w 1220152"/>
              <a:gd name="connsiteY26" fmla="*/ 734096 h 746975"/>
              <a:gd name="connsiteX27" fmla="*/ 1005097 w 1220152"/>
              <a:gd name="connsiteY27" fmla="*/ 746975 h 746975"/>
              <a:gd name="connsiteX28" fmla="*/ 1146765 w 1220152"/>
              <a:gd name="connsiteY28" fmla="*/ 734096 h 746975"/>
              <a:gd name="connsiteX29" fmla="*/ 1211159 w 1220152"/>
              <a:gd name="connsiteY29" fmla="*/ 721217 h 746975"/>
              <a:gd name="connsiteX30" fmla="*/ 1198280 w 1220152"/>
              <a:gd name="connsiteY30" fmla="*/ 502276 h 746975"/>
              <a:gd name="connsiteX31" fmla="*/ 1133886 w 1220152"/>
              <a:gd name="connsiteY31" fmla="*/ 489397 h 746975"/>
              <a:gd name="connsiteX32" fmla="*/ 1043734 w 1220152"/>
              <a:gd name="connsiteY32" fmla="*/ 463640 h 746975"/>
              <a:gd name="connsiteX33" fmla="*/ 979339 w 1220152"/>
              <a:gd name="connsiteY33" fmla="*/ 399245 h 746975"/>
              <a:gd name="connsiteX34" fmla="*/ 953582 w 1220152"/>
              <a:gd name="connsiteY34" fmla="*/ 360609 h 746975"/>
              <a:gd name="connsiteX35" fmla="*/ 902066 w 1220152"/>
              <a:gd name="connsiteY35" fmla="*/ 347730 h 746975"/>
              <a:gd name="connsiteX36" fmla="*/ 863430 w 1220152"/>
              <a:gd name="connsiteY36" fmla="*/ 296214 h 746975"/>
              <a:gd name="connsiteX37" fmla="*/ 824793 w 1220152"/>
              <a:gd name="connsiteY37" fmla="*/ 283335 h 746975"/>
              <a:gd name="connsiteX38" fmla="*/ 747520 w 1220152"/>
              <a:gd name="connsiteY38" fmla="*/ 231820 h 746975"/>
              <a:gd name="connsiteX39" fmla="*/ 696004 w 1220152"/>
              <a:gd name="connsiteY39" fmla="*/ 206062 h 746975"/>
              <a:gd name="connsiteX40" fmla="*/ 657368 w 1220152"/>
              <a:gd name="connsiteY40" fmla="*/ 193183 h 746975"/>
              <a:gd name="connsiteX41" fmla="*/ 580094 w 1220152"/>
              <a:gd name="connsiteY41" fmla="*/ 141668 h 746975"/>
              <a:gd name="connsiteX42" fmla="*/ 580094 w 1220152"/>
              <a:gd name="connsiteY42" fmla="*/ 141668 h 74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20152" h="746975">
                <a:moveTo>
                  <a:pt x="580094" y="141668"/>
                </a:moveTo>
                <a:cubicBezTo>
                  <a:pt x="550043" y="133082"/>
                  <a:pt x="518960" y="127517"/>
                  <a:pt x="489942" y="115910"/>
                </a:cubicBezTo>
                <a:cubicBezTo>
                  <a:pt x="475571" y="110161"/>
                  <a:pt x="465150" y="97074"/>
                  <a:pt x="451306" y="90152"/>
                </a:cubicBezTo>
                <a:cubicBezTo>
                  <a:pt x="439164" y="84081"/>
                  <a:pt x="425548" y="81566"/>
                  <a:pt x="412669" y="77273"/>
                </a:cubicBezTo>
                <a:cubicBezTo>
                  <a:pt x="354833" y="19438"/>
                  <a:pt x="391311" y="44397"/>
                  <a:pt x="296759" y="12879"/>
                </a:cubicBezTo>
                <a:lnTo>
                  <a:pt x="258123" y="0"/>
                </a:lnTo>
                <a:cubicBezTo>
                  <a:pt x="202314" y="4293"/>
                  <a:pt x="144999" y="-697"/>
                  <a:pt x="90697" y="12879"/>
                </a:cubicBezTo>
                <a:cubicBezTo>
                  <a:pt x="73027" y="17296"/>
                  <a:pt x="66053" y="39856"/>
                  <a:pt x="52061" y="51516"/>
                </a:cubicBezTo>
                <a:cubicBezTo>
                  <a:pt x="40170" y="61425"/>
                  <a:pt x="26303" y="68687"/>
                  <a:pt x="13424" y="77273"/>
                </a:cubicBezTo>
                <a:cubicBezTo>
                  <a:pt x="3612" y="126335"/>
                  <a:pt x="-11107" y="157000"/>
                  <a:pt x="13424" y="206062"/>
                </a:cubicBezTo>
                <a:cubicBezTo>
                  <a:pt x="21569" y="222353"/>
                  <a:pt x="39182" y="231820"/>
                  <a:pt x="52061" y="244699"/>
                </a:cubicBezTo>
                <a:cubicBezTo>
                  <a:pt x="56354" y="257578"/>
                  <a:pt x="58868" y="271193"/>
                  <a:pt x="64939" y="283335"/>
                </a:cubicBezTo>
                <a:cubicBezTo>
                  <a:pt x="85974" y="325405"/>
                  <a:pt x="121608" y="358034"/>
                  <a:pt x="167970" y="373488"/>
                </a:cubicBezTo>
                <a:lnTo>
                  <a:pt x="245244" y="399245"/>
                </a:lnTo>
                <a:cubicBezTo>
                  <a:pt x="253830" y="412124"/>
                  <a:pt x="258914" y="428213"/>
                  <a:pt x="271001" y="437882"/>
                </a:cubicBezTo>
                <a:cubicBezTo>
                  <a:pt x="281602" y="446363"/>
                  <a:pt x="297160" y="445413"/>
                  <a:pt x="309638" y="450761"/>
                </a:cubicBezTo>
                <a:cubicBezTo>
                  <a:pt x="327285" y="458324"/>
                  <a:pt x="343507" y="468956"/>
                  <a:pt x="361154" y="476519"/>
                </a:cubicBezTo>
                <a:cubicBezTo>
                  <a:pt x="373632" y="481866"/>
                  <a:pt x="387312" y="484050"/>
                  <a:pt x="399790" y="489397"/>
                </a:cubicBezTo>
                <a:cubicBezTo>
                  <a:pt x="417437" y="496960"/>
                  <a:pt x="433480" y="508025"/>
                  <a:pt x="451306" y="515155"/>
                </a:cubicBezTo>
                <a:cubicBezTo>
                  <a:pt x="476515" y="525239"/>
                  <a:pt x="528579" y="540913"/>
                  <a:pt x="528579" y="540913"/>
                </a:cubicBezTo>
                <a:cubicBezTo>
                  <a:pt x="619645" y="601626"/>
                  <a:pt x="506891" y="525422"/>
                  <a:pt x="618731" y="605307"/>
                </a:cubicBezTo>
                <a:cubicBezTo>
                  <a:pt x="631327" y="614304"/>
                  <a:pt x="643524" y="624143"/>
                  <a:pt x="657368" y="631065"/>
                </a:cubicBezTo>
                <a:cubicBezTo>
                  <a:pt x="669510" y="637136"/>
                  <a:pt x="683862" y="637873"/>
                  <a:pt x="696004" y="643944"/>
                </a:cubicBezTo>
                <a:cubicBezTo>
                  <a:pt x="709848" y="650866"/>
                  <a:pt x="720496" y="663416"/>
                  <a:pt x="734641" y="669702"/>
                </a:cubicBezTo>
                <a:cubicBezTo>
                  <a:pt x="759452" y="680729"/>
                  <a:pt x="811914" y="695459"/>
                  <a:pt x="811914" y="695459"/>
                </a:cubicBezTo>
                <a:cubicBezTo>
                  <a:pt x="824793" y="704045"/>
                  <a:pt x="835618" y="717144"/>
                  <a:pt x="850551" y="721217"/>
                </a:cubicBezTo>
                <a:cubicBezTo>
                  <a:pt x="883942" y="730324"/>
                  <a:pt x="919442" y="728406"/>
                  <a:pt x="953582" y="734096"/>
                </a:cubicBezTo>
                <a:cubicBezTo>
                  <a:pt x="971041" y="737006"/>
                  <a:pt x="987925" y="742682"/>
                  <a:pt x="1005097" y="746975"/>
                </a:cubicBezTo>
                <a:cubicBezTo>
                  <a:pt x="1052320" y="742682"/>
                  <a:pt x="1099714" y="739977"/>
                  <a:pt x="1146765" y="734096"/>
                </a:cubicBezTo>
                <a:cubicBezTo>
                  <a:pt x="1168486" y="731381"/>
                  <a:pt x="1206410" y="742586"/>
                  <a:pt x="1211159" y="721217"/>
                </a:cubicBezTo>
                <a:cubicBezTo>
                  <a:pt x="1227018" y="649851"/>
                  <a:pt x="1221398" y="571631"/>
                  <a:pt x="1198280" y="502276"/>
                </a:cubicBezTo>
                <a:cubicBezTo>
                  <a:pt x="1191358" y="481510"/>
                  <a:pt x="1155255" y="494145"/>
                  <a:pt x="1133886" y="489397"/>
                </a:cubicBezTo>
                <a:cubicBezTo>
                  <a:pt x="1085362" y="478614"/>
                  <a:pt x="1086767" y="477985"/>
                  <a:pt x="1043734" y="463640"/>
                </a:cubicBezTo>
                <a:cubicBezTo>
                  <a:pt x="975046" y="360608"/>
                  <a:pt x="1065199" y="485105"/>
                  <a:pt x="979339" y="399245"/>
                </a:cubicBezTo>
                <a:cubicBezTo>
                  <a:pt x="968394" y="388300"/>
                  <a:pt x="966461" y="369195"/>
                  <a:pt x="953582" y="360609"/>
                </a:cubicBezTo>
                <a:cubicBezTo>
                  <a:pt x="938854" y="350791"/>
                  <a:pt x="919238" y="352023"/>
                  <a:pt x="902066" y="347730"/>
                </a:cubicBezTo>
                <a:cubicBezTo>
                  <a:pt x="889187" y="330558"/>
                  <a:pt x="879920" y="309956"/>
                  <a:pt x="863430" y="296214"/>
                </a:cubicBezTo>
                <a:cubicBezTo>
                  <a:pt x="853001" y="287523"/>
                  <a:pt x="836660" y="289928"/>
                  <a:pt x="824793" y="283335"/>
                </a:cubicBezTo>
                <a:cubicBezTo>
                  <a:pt x="797732" y="268301"/>
                  <a:pt x="775209" y="245664"/>
                  <a:pt x="747520" y="231820"/>
                </a:cubicBezTo>
                <a:cubicBezTo>
                  <a:pt x="730348" y="223234"/>
                  <a:pt x="713651" y="213625"/>
                  <a:pt x="696004" y="206062"/>
                </a:cubicBezTo>
                <a:cubicBezTo>
                  <a:pt x="683526" y="200714"/>
                  <a:pt x="669235" y="199776"/>
                  <a:pt x="657368" y="193183"/>
                </a:cubicBezTo>
                <a:cubicBezTo>
                  <a:pt x="630307" y="178149"/>
                  <a:pt x="609462" y="151458"/>
                  <a:pt x="580094" y="141668"/>
                </a:cubicBezTo>
                <a:lnTo>
                  <a:pt x="580094" y="141668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7850" y="3688021"/>
            <a:ext cx="2286000" cy="1143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583" y="1094259"/>
                <a:ext cx="8763000" cy="2117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/>
                  <a:t>call </a:t>
                </a:r>
                <a:r>
                  <a:rPr lang="en-US" sz="2400" dirty="0" smtClean="0"/>
                  <a:t>‘R’ a </a:t>
                </a:r>
                <a:r>
                  <a:rPr lang="en-US" sz="2400" b="1" i="1" dirty="0"/>
                  <a:t>region</a:t>
                </a:r>
                <a:r>
                  <a:rPr lang="en-US" sz="2400" dirty="0"/>
                  <a:t> of the image if R is a connected </a:t>
                </a:r>
                <a:r>
                  <a:rPr lang="en-US" sz="2400" dirty="0" smtClean="0"/>
                  <a:t>set.</a:t>
                </a:r>
                <a:endParaRPr lang="en-US" sz="24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Two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:r>
                  <a:rPr lang="en-US" sz="2400" dirty="0"/>
                  <a:t>said to be</a:t>
                </a:r>
                <a:r>
                  <a:rPr lang="en-US" sz="2400" b="1" i="1" dirty="0"/>
                  <a:t> adjacent</a:t>
                </a:r>
                <a:r>
                  <a:rPr lang="en-US" sz="2400" dirty="0"/>
                  <a:t> if their union forms a connected set. </a:t>
                </a:r>
                <a:endParaRPr lang="en-US" sz="2400" dirty="0" smtClean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Regions that are not to be adjacent are said to be </a:t>
                </a:r>
                <a:r>
                  <a:rPr lang="en-US" sz="2400" b="1" i="1" dirty="0"/>
                  <a:t>disjoint.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3" y="1094259"/>
                <a:ext cx="8763000" cy="2117567"/>
              </a:xfrm>
              <a:prstGeom prst="rect">
                <a:avLst/>
              </a:prstGeom>
              <a:blipFill rotWithShape="0">
                <a:blip r:embed="rId2"/>
                <a:stretch>
                  <a:fillRect l="-974" t="-4035" r="-1740" b="-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709650" y="3600709"/>
            <a:ext cx="1719977" cy="4683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dirty="0"/>
              <a:t>Region 1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557250" y="5034400"/>
            <a:ext cx="1586386" cy="452000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5">
              <a:lumMod val="40000"/>
              <a:lumOff val="60000"/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dirty="0"/>
              <a:t>Region 2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2000" y="3727709"/>
          <a:ext cx="2223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250"/>
                <a:gridCol w="741250"/>
                <a:gridCol w="741250"/>
              </a:tblGrid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37850" y="4754821"/>
            <a:ext cx="2286000" cy="1143000"/>
          </a:xfrm>
          <a:prstGeom prst="rect">
            <a:avLst/>
          </a:prstGeom>
          <a:noFill/>
          <a:ln w="381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261850" y="4426381"/>
            <a:ext cx="3026536" cy="248461"/>
          </a:xfrm>
          <a:custGeom>
            <a:avLst/>
            <a:gdLst>
              <a:gd name="connsiteX0" fmla="*/ 0 w 3026536"/>
              <a:gd name="connsiteY0" fmla="*/ 231848 h 248461"/>
              <a:gd name="connsiteX1" fmla="*/ 1390919 w 3026536"/>
              <a:gd name="connsiteY1" fmla="*/ 29 h 248461"/>
              <a:gd name="connsiteX2" fmla="*/ 1030310 w 3026536"/>
              <a:gd name="connsiteY2" fmla="*/ 244727 h 248461"/>
              <a:gd name="connsiteX3" fmla="*/ 3026536 w 3026536"/>
              <a:gd name="connsiteY3" fmla="*/ 154575 h 248461"/>
              <a:gd name="connsiteX4" fmla="*/ 3026536 w 3026536"/>
              <a:gd name="connsiteY4" fmla="*/ 154575 h 24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6536" h="248461">
                <a:moveTo>
                  <a:pt x="0" y="231848"/>
                </a:moveTo>
                <a:cubicBezTo>
                  <a:pt x="609600" y="114865"/>
                  <a:pt x="1219201" y="-2118"/>
                  <a:pt x="1390919" y="29"/>
                </a:cubicBezTo>
                <a:cubicBezTo>
                  <a:pt x="1562637" y="2175"/>
                  <a:pt x="757707" y="218969"/>
                  <a:pt x="1030310" y="244727"/>
                </a:cubicBezTo>
                <a:cubicBezTo>
                  <a:pt x="1302913" y="270485"/>
                  <a:pt x="3026536" y="154575"/>
                  <a:pt x="3026536" y="154575"/>
                </a:cubicBezTo>
                <a:lnTo>
                  <a:pt x="3026536" y="154575"/>
                </a:lnTo>
              </a:path>
            </a:pathLst>
          </a:custGeom>
          <a:noFill/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77654" y="4342600"/>
            <a:ext cx="186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8-adjacency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89471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4-adjacency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8-adjacency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-adjacency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1612" y="86380"/>
            <a:ext cx="38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Region &amp; Adjacency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4600" y="24191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28800" y="2362200"/>
          <a:ext cx="30480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8800" y="27239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Black- background</a:t>
            </a:r>
          </a:p>
          <a:p>
            <a:r>
              <a:rPr lang="en-US" sz="2400" dirty="0" smtClean="0"/>
              <a:t>White- </a:t>
            </a:r>
            <a:r>
              <a:rPr lang="en-US" sz="2400" dirty="0"/>
              <a:t>foreground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67400" y="3790771"/>
            <a:ext cx="3810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75043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8 - connectivity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" y="1224070"/>
            <a:ext cx="8686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boundary </a:t>
            </a:r>
            <a:r>
              <a:rPr lang="en-US" sz="2400" dirty="0"/>
              <a:t>of the region R is the set of pixels in the region that have one or more neighbors that are not in </a:t>
            </a:r>
            <a:r>
              <a:rPr lang="en-US" sz="2400" dirty="0" smtClean="0"/>
              <a:t>R (background).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863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Boundary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4191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2362200"/>
          <a:ext cx="30480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8800" y="27239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Black- background</a:t>
            </a:r>
          </a:p>
          <a:p>
            <a:r>
              <a:rPr lang="en-US" sz="2400" dirty="0" smtClean="0"/>
              <a:t>White- </a:t>
            </a:r>
            <a:r>
              <a:rPr lang="en-US" sz="2400" dirty="0"/>
              <a:t>foreground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67400" y="3790771"/>
            <a:ext cx="3810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75043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8 - connectivity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67400" y="4256726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421639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4 - connectivity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3400" y="5867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MATLAB:    B </a:t>
            </a:r>
            <a:r>
              <a:rPr lang="en-US" sz="2400" dirty="0"/>
              <a:t>= </a:t>
            </a:r>
            <a:r>
              <a:rPr lang="en-US" sz="2400" dirty="0" err="1" smtClean="0"/>
              <a:t>bwboundaries</a:t>
            </a:r>
            <a:r>
              <a:rPr lang="en-US" sz="2400" dirty="0" smtClean="0"/>
              <a:t> (</a:t>
            </a:r>
            <a:r>
              <a:rPr lang="en-US" sz="2400" dirty="0" err="1" smtClean="0"/>
              <a:t>binary_image,connectivity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 bwMode="auto">
          <a:xfrm>
            <a:off x="381000" y="12954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i="1" dirty="0" smtClean="0"/>
              <a:t>Euclidean Distance</a:t>
            </a:r>
            <a:r>
              <a:rPr lang="en-US" dirty="0" smtClean="0"/>
              <a:t> between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is defined as:</a:t>
            </a:r>
          </a:p>
          <a:p>
            <a:pPr marL="0" indent="0" algn="ctr">
              <a:buNone/>
            </a:pPr>
            <a:r>
              <a:rPr lang="en-US" i="1" dirty="0" smtClean="0"/>
              <a:t>D</a:t>
            </a:r>
            <a:r>
              <a:rPr lang="en-US" i="1" baseline="-25000" dirty="0" smtClean="0"/>
              <a:t>e</a:t>
            </a:r>
            <a:r>
              <a:rPr lang="en-US" dirty="0" smtClean="0"/>
              <a:t> 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= [(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</a:t>
            </a:r>
            <a:r>
              <a:rPr lang="en-US" i="1" dirty="0" smtClean="0"/>
              <a:t>y</a:t>
            </a:r>
            <a:r>
              <a:rPr lang="en-US" dirty="0" smtClean="0"/>
              <a:t> - 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r>
              <a:rPr lang="en-US" baseline="30000" dirty="0" smtClean="0"/>
              <a:t>1/2</a:t>
            </a:r>
          </a:p>
          <a:p>
            <a:pPr algn="just">
              <a:buFontTx/>
              <a:buNone/>
            </a:pPr>
            <a:endParaRPr lang="en-US" baseline="300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2590800" y="3352800"/>
            <a:ext cx="4343400" cy="2590800"/>
            <a:chOff x="5410200" y="3200400"/>
            <a:chExt cx="3810000" cy="228600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7696200" y="3200400"/>
              <a:ext cx="1524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q</a:t>
              </a:r>
              <a:r>
                <a:rPr lang="en-US" dirty="0"/>
                <a:t> (</a:t>
              </a:r>
              <a:r>
                <a:rPr lang="en-US" i="1" dirty="0" err="1"/>
                <a:t>s</a:t>
              </a:r>
              <a:r>
                <a:rPr lang="en-US" dirty="0" err="1"/>
                <a:t>,</a:t>
              </a:r>
              <a:r>
                <a:rPr lang="en-US" i="1" dirty="0" err="1"/>
                <a:t>t</a:t>
              </a:r>
              <a:r>
                <a:rPr lang="en-US" dirty="0"/>
                <a:t>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410200" y="3266580"/>
              <a:ext cx="2286000" cy="2219820"/>
              <a:chOff x="5410200" y="3266580"/>
              <a:chExt cx="2286000" cy="2219820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5791200" y="4800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7543800" y="35052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Connector 4"/>
              <p:cNvCxnSpPr>
                <a:stCxn id="3" idx="7"/>
                <a:endCxn id="4" idx="3"/>
              </p:cNvCxnSpPr>
              <p:nvPr/>
            </p:nvCxnSpPr>
            <p:spPr bwMode="auto">
              <a:xfrm flipV="1">
                <a:off x="5921375" y="3635375"/>
                <a:ext cx="1644650" cy="118745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cxnSpLocks noChangeShapeType="1"/>
              </p:cNvCxnSpPr>
              <p:nvPr/>
            </p:nvCxnSpPr>
            <p:spPr bwMode="auto">
              <a:xfrm flipV="1">
                <a:off x="5638800" y="3276600"/>
                <a:ext cx="1752600" cy="12954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 rot="19355870">
                <a:off x="5681962" y="3266580"/>
                <a:ext cx="16362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i="1" dirty="0"/>
                  <a:t>D</a:t>
                </a:r>
                <a:r>
                  <a:rPr lang="en-US" i="1" baseline="-25000" dirty="0"/>
                  <a:t>e</a:t>
                </a:r>
                <a:r>
                  <a:rPr lang="en-US" dirty="0"/>
                  <a:t> 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q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5410200" y="4963180"/>
                <a:ext cx="1447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i="1" dirty="0"/>
                  <a:t>p</a:t>
                </a:r>
                <a:r>
                  <a:rPr lang="en-US" dirty="0"/>
                  <a:t> 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10" name="Straight Connector 9"/>
              <p:cNvCxnSpPr>
                <a:cxnSpLocks noChangeShapeType="1"/>
                <a:stCxn id="4" idx="4"/>
              </p:cNvCxnSpPr>
              <p:nvPr/>
            </p:nvCxnSpPr>
            <p:spPr bwMode="auto">
              <a:xfrm>
                <a:off x="7620000" y="3657600"/>
                <a:ext cx="0" cy="121920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" name="Straight Connector 10"/>
              <p:cNvCxnSpPr>
                <a:cxnSpLocks noChangeShapeType="1"/>
                <a:endCxn id="3" idx="6"/>
              </p:cNvCxnSpPr>
              <p:nvPr/>
            </p:nvCxnSpPr>
            <p:spPr bwMode="auto">
              <a:xfrm flipH="1">
                <a:off x="5943600" y="4876800"/>
                <a:ext cx="1676400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</p:grpSp>
      </p:grpSp>
      <p:sp>
        <p:nvSpPr>
          <p:cNvPr id="14" name="Rectangle 13"/>
          <p:cNvSpPr/>
          <p:nvPr/>
        </p:nvSpPr>
        <p:spPr>
          <a:xfrm>
            <a:off x="381000" y="61415"/>
            <a:ext cx="3215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Euclidean Distance </a:t>
            </a:r>
          </a:p>
        </p:txBody>
      </p:sp>
    </p:spTree>
    <p:extLst>
      <p:ext uri="{BB962C8B-B14F-4D97-AF65-F5344CB8AC3E}">
        <p14:creationId xmlns:p14="http://schemas.microsoft.com/office/powerpoint/2010/main" val="11536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32118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D</a:t>
            </a:r>
            <a:r>
              <a:rPr lang="en-US" i="1" baseline="-25000" dirty="0"/>
              <a:t>4</a:t>
            </a:r>
            <a:r>
              <a:rPr lang="en-US" i="1" dirty="0"/>
              <a:t> distance </a:t>
            </a:r>
            <a:r>
              <a:rPr lang="en-US" dirty="0"/>
              <a:t>(also called </a:t>
            </a:r>
            <a:r>
              <a:rPr lang="en-US" i="1" dirty="0"/>
              <a:t>city-block distance</a:t>
            </a:r>
            <a:r>
              <a:rPr lang="en-US" dirty="0"/>
              <a:t>) between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is defined as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ctr">
              <a:buFontTx/>
              <a:buNone/>
            </a:pPr>
            <a:r>
              <a:rPr lang="en-US" i="1" dirty="0" smtClean="0"/>
              <a:t>D</a:t>
            </a:r>
            <a:r>
              <a:rPr lang="en-US" i="1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 = |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s </a:t>
            </a:r>
            <a:r>
              <a:rPr lang="en-US" dirty="0"/>
              <a:t>| + | 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 </a:t>
            </a:r>
            <a:r>
              <a:rPr lang="en-US" dirty="0"/>
              <a:t>|</a:t>
            </a:r>
            <a:endParaRPr lang="en-US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304800" y="34119"/>
            <a:ext cx="3246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City-Block Distance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47950" y="3392143"/>
            <a:ext cx="3848100" cy="2399057"/>
            <a:chOff x="5448300" y="3392143"/>
            <a:chExt cx="3576282" cy="2236477"/>
          </a:xfrm>
        </p:grpSpPr>
        <p:sp>
          <p:nvSpPr>
            <p:cNvPr id="5" name="Oval 4"/>
            <p:cNvSpPr/>
            <p:nvPr/>
          </p:nvSpPr>
          <p:spPr bwMode="auto">
            <a:xfrm>
              <a:off x="58674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620000" y="3657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7"/>
              <a:endCxn id="6" idx="3"/>
            </p:cNvCxnSpPr>
            <p:nvPr/>
          </p:nvCxnSpPr>
          <p:spPr bwMode="auto">
            <a:xfrm flipV="1">
              <a:off x="5997575" y="3787775"/>
              <a:ext cx="1644650" cy="118745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448300" y="5105400"/>
              <a:ext cx="1295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p</a:t>
              </a:r>
              <a:r>
                <a:rPr lang="en-US" dirty="0"/>
                <a:t> (</a:t>
              </a:r>
              <a:r>
                <a:rPr lang="en-US" i="1" dirty="0" err="1"/>
                <a:t>x</a:t>
              </a:r>
              <a:r>
                <a:rPr lang="en-US" dirty="0" err="1"/>
                <a:t>,</a:t>
              </a:r>
              <a:r>
                <a:rPr lang="en-US" i="1" dirty="0" err="1"/>
                <a:t>y</a:t>
              </a:r>
              <a:r>
                <a:rPr lang="en-US" dirty="0"/>
                <a:t>)</a:t>
              </a:r>
            </a:p>
          </p:txBody>
        </p:sp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7805382" y="3392143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q</a:t>
              </a:r>
              <a:r>
                <a:rPr lang="en-US" dirty="0"/>
                <a:t> (</a:t>
              </a:r>
              <a:r>
                <a:rPr lang="en-US" i="1" dirty="0" err="1"/>
                <a:t>s</a:t>
              </a:r>
              <a:r>
                <a:rPr lang="en-US" dirty="0" err="1"/>
                <a:t>,</a:t>
              </a:r>
              <a:r>
                <a:rPr lang="en-US" i="1" dirty="0" err="1"/>
                <a:t>t</a:t>
              </a:r>
              <a:r>
                <a:rPr lang="en-US" dirty="0"/>
                <a:t>)</a:t>
              </a:r>
            </a:p>
          </p:txBody>
        </p:sp>
        <p:cxnSp>
          <p:nvCxnSpPr>
            <p:cNvPr id="10" name="Straight Connector 16"/>
            <p:cNvCxnSpPr>
              <a:cxnSpLocks noChangeShapeType="1"/>
              <a:stCxn id="6" idx="4"/>
            </p:cNvCxnSpPr>
            <p:nvPr/>
          </p:nvCxnSpPr>
          <p:spPr bwMode="auto">
            <a:xfrm>
              <a:off x="7696200" y="3810000"/>
              <a:ext cx="0" cy="121920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1" name="Straight Connector 17"/>
            <p:cNvCxnSpPr>
              <a:cxnSpLocks noChangeShapeType="1"/>
              <a:endCxn id="5" idx="6"/>
            </p:cNvCxnSpPr>
            <p:nvPr/>
          </p:nvCxnSpPr>
          <p:spPr bwMode="auto">
            <a:xfrm flipH="1">
              <a:off x="6019800" y="5029200"/>
              <a:ext cx="1676400" cy="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2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7848600" y="3886200"/>
              <a:ext cx="0" cy="121920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6096000" y="5105400"/>
              <a:ext cx="17526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14" name="TextBox 21"/>
            <p:cNvSpPr txBox="1">
              <a:spLocks noChangeArrowheads="1"/>
            </p:cNvSpPr>
            <p:nvPr/>
          </p:nvSpPr>
          <p:spPr bwMode="auto">
            <a:xfrm>
              <a:off x="8001000" y="4876800"/>
              <a:ext cx="609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FF0000"/>
                  </a:solidFill>
                </a:rPr>
                <a:t>D</a:t>
              </a:r>
              <a:r>
                <a:rPr lang="en-US" i="1" baseline="-2500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19200"/>
            <a:ext cx="8686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D</a:t>
            </a:r>
            <a:r>
              <a:rPr lang="en-US" i="1" baseline="-25000" dirty="0"/>
              <a:t>8</a:t>
            </a:r>
            <a:r>
              <a:rPr lang="en-US" i="1" dirty="0"/>
              <a:t> distance </a:t>
            </a:r>
            <a:r>
              <a:rPr lang="en-US" dirty="0"/>
              <a:t>(also called c</a:t>
            </a:r>
            <a:r>
              <a:rPr lang="en-US" i="1" dirty="0"/>
              <a:t>hessboard </a:t>
            </a:r>
            <a:r>
              <a:rPr lang="en-US" i="1" dirty="0" smtClean="0"/>
              <a:t>distance</a:t>
            </a:r>
            <a:r>
              <a:rPr lang="en-US" dirty="0" smtClean="0"/>
              <a:t>) between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is defined as</a:t>
            </a:r>
            <a:r>
              <a:rPr lang="en-US" dirty="0" smtClean="0"/>
              <a:t>:</a:t>
            </a:r>
          </a:p>
          <a:p>
            <a:pPr algn="just"/>
            <a:endParaRPr lang="en-US" sz="1200" dirty="0"/>
          </a:p>
          <a:p>
            <a:pPr algn="ctr">
              <a:buFontTx/>
              <a:buNone/>
            </a:pPr>
            <a:r>
              <a:rPr lang="en-US" i="1" dirty="0" smtClean="0"/>
              <a:t>D</a:t>
            </a:r>
            <a:r>
              <a:rPr lang="en-US" i="1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 = max(|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s </a:t>
            </a:r>
            <a:r>
              <a:rPr lang="en-US" dirty="0"/>
              <a:t>|,| 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 </a:t>
            </a:r>
            <a:r>
              <a:rPr lang="en-US" dirty="0"/>
              <a:t>|)</a:t>
            </a:r>
            <a:endParaRPr lang="en-US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304800" y="76200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Chessboard Distance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2852081"/>
            <a:ext cx="4697412" cy="3472519"/>
            <a:chOff x="2438400" y="3080643"/>
            <a:chExt cx="4468812" cy="3211514"/>
          </a:xfrm>
        </p:grpSpPr>
        <p:sp>
          <p:nvSpPr>
            <p:cNvPr id="4" name="Oval 3"/>
            <p:cNvSpPr/>
            <p:nvPr/>
          </p:nvSpPr>
          <p:spPr bwMode="auto">
            <a:xfrm>
              <a:off x="3146425" y="460464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899025" y="330924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7"/>
              <a:endCxn id="5" idx="3"/>
            </p:cNvCxnSpPr>
            <p:nvPr/>
          </p:nvCxnSpPr>
          <p:spPr bwMode="auto">
            <a:xfrm flipV="1">
              <a:off x="3276600" y="3439418"/>
              <a:ext cx="1644650" cy="118745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2438400" y="4734580"/>
              <a:ext cx="13176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p</a:t>
              </a:r>
              <a:r>
                <a:rPr lang="en-US" dirty="0"/>
                <a:t> (</a:t>
              </a:r>
              <a:r>
                <a:rPr lang="en-US" i="1" dirty="0" err="1"/>
                <a:t>x</a:t>
              </a:r>
              <a:r>
                <a:rPr lang="en-US" dirty="0" err="1"/>
                <a:t>,</a:t>
              </a:r>
              <a:r>
                <a:rPr lang="en-US" i="1" dirty="0" err="1"/>
                <a:t>y</a:t>
              </a:r>
              <a:r>
                <a:rPr lang="en-US" dirty="0"/>
                <a:t>)</a:t>
              </a:r>
            </a:p>
          </p:txBody>
        </p:sp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5203824" y="3080643"/>
              <a:ext cx="14700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q</a:t>
              </a:r>
              <a:r>
                <a:rPr lang="en-US" dirty="0"/>
                <a:t> (</a:t>
              </a:r>
              <a:r>
                <a:rPr lang="en-US" i="1" dirty="0" err="1"/>
                <a:t>s</a:t>
              </a:r>
              <a:r>
                <a:rPr lang="en-US" dirty="0" err="1"/>
                <a:t>,</a:t>
              </a:r>
              <a:r>
                <a:rPr lang="en-US" i="1" dirty="0" err="1"/>
                <a:t>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Connector 16"/>
            <p:cNvCxnSpPr>
              <a:cxnSpLocks noChangeShapeType="1"/>
              <a:stCxn id="5" idx="4"/>
            </p:cNvCxnSpPr>
            <p:nvPr/>
          </p:nvCxnSpPr>
          <p:spPr bwMode="auto">
            <a:xfrm>
              <a:off x="4975225" y="3461643"/>
              <a:ext cx="0" cy="121920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0" name="Straight Connector 17"/>
            <p:cNvCxnSpPr>
              <a:cxnSpLocks noChangeShapeType="1"/>
              <a:endCxn id="4" idx="6"/>
            </p:cNvCxnSpPr>
            <p:nvPr/>
          </p:nvCxnSpPr>
          <p:spPr bwMode="auto">
            <a:xfrm flipH="1">
              <a:off x="3298825" y="4680843"/>
              <a:ext cx="1676400" cy="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1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127625" y="3537843"/>
              <a:ext cx="0" cy="121920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20"/>
            <p:cNvCxnSpPr>
              <a:cxnSpLocks noChangeShapeType="1"/>
            </p:cNvCxnSpPr>
            <p:nvPr/>
          </p:nvCxnSpPr>
          <p:spPr bwMode="auto">
            <a:xfrm>
              <a:off x="3451225" y="4833243"/>
              <a:ext cx="1524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13" name="TextBox 21"/>
            <p:cNvSpPr txBox="1">
              <a:spLocks noChangeArrowheads="1"/>
            </p:cNvSpPr>
            <p:nvPr/>
          </p:nvSpPr>
          <p:spPr bwMode="auto">
            <a:xfrm>
              <a:off x="5127624" y="4071243"/>
              <a:ext cx="11652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FF0000"/>
                  </a:solidFill>
                </a:rPr>
                <a:t>D</a:t>
              </a:r>
              <a:r>
                <a:rPr lang="en-US" i="1" baseline="-25000" dirty="0">
                  <a:solidFill>
                    <a:srgbClr val="FF0000"/>
                  </a:solidFill>
                </a:rPr>
                <a:t>8(b)</a:t>
              </a:r>
            </a:p>
          </p:txBody>
        </p:sp>
        <p:sp>
          <p:nvSpPr>
            <p:cNvPr id="14" name="TextBox 22"/>
            <p:cNvSpPr txBox="1">
              <a:spLocks noChangeArrowheads="1"/>
            </p:cNvSpPr>
            <p:nvPr/>
          </p:nvSpPr>
          <p:spPr bwMode="auto">
            <a:xfrm>
              <a:off x="3908425" y="4920556"/>
              <a:ext cx="2057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FF0000"/>
                  </a:solidFill>
                </a:rPr>
                <a:t>D</a:t>
              </a:r>
              <a:r>
                <a:rPr lang="en-US" i="1" baseline="-25000" dirty="0">
                  <a:solidFill>
                    <a:srgbClr val="FF0000"/>
                  </a:solidFill>
                </a:rPr>
                <a:t>8(a)</a:t>
              </a: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2890837" y="5768937"/>
              <a:ext cx="40163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0000CC"/>
                  </a:solidFill>
                </a:rPr>
                <a:t>D</a:t>
              </a:r>
              <a:r>
                <a:rPr lang="en-US" i="1" baseline="-25000" dirty="0">
                  <a:solidFill>
                    <a:srgbClr val="0000CC"/>
                  </a:solidFill>
                </a:rPr>
                <a:t>8 </a:t>
              </a:r>
              <a:r>
                <a:rPr lang="en-US" dirty="0">
                  <a:solidFill>
                    <a:srgbClr val="0000CC"/>
                  </a:solidFill>
                </a:rPr>
                <a:t>= max(</a:t>
              </a:r>
              <a:r>
                <a:rPr lang="en-US" i="1" dirty="0">
                  <a:solidFill>
                    <a:srgbClr val="0000CC"/>
                  </a:solidFill>
                </a:rPr>
                <a:t>D</a:t>
              </a:r>
              <a:r>
                <a:rPr lang="en-US" i="1" baseline="-25000" dirty="0">
                  <a:solidFill>
                    <a:srgbClr val="0000CC"/>
                  </a:solidFill>
                </a:rPr>
                <a:t>8(a) , </a:t>
              </a:r>
              <a:r>
                <a:rPr lang="en-US" i="1" dirty="0">
                  <a:solidFill>
                    <a:srgbClr val="0000CC"/>
                  </a:solidFill>
                </a:rPr>
                <a:t>D</a:t>
              </a:r>
              <a:r>
                <a:rPr lang="en-US" i="1" baseline="-25000" dirty="0">
                  <a:solidFill>
                    <a:srgbClr val="0000CC"/>
                  </a:solidFill>
                </a:rPr>
                <a:t>8(b)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7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Today’s lecture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65" y="838200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Image enhancement techniques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Intensity transformation function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Image negative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Log transformation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Gamma transformation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Piecewise linear transformation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Contrast stretching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Intensity level slicing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Histogram processing</a:t>
            </a:r>
          </a:p>
        </p:txBody>
      </p:sp>
    </p:spTree>
    <p:extLst>
      <p:ext uri="{BB962C8B-B14F-4D97-AF65-F5344CB8AC3E}">
        <p14:creationId xmlns:p14="http://schemas.microsoft.com/office/powerpoint/2010/main" val="27221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Image enhancement techniques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458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98638" indent="-1798638" algn="just">
              <a:spcBef>
                <a:spcPct val="50000"/>
              </a:spcBef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Objective – 	process an image so that the result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is more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suitable than the original image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 specific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application. (improve the quality)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50000"/>
              </a:spcBef>
            </a:pPr>
            <a:r>
              <a:rPr lang="en-GB" sz="2400" u="sng" dirty="0" smtClean="0">
                <a:latin typeface="Arial" pitchFamily="34" charset="0"/>
                <a:cs typeface="Arial" pitchFamily="34" charset="0"/>
              </a:rPr>
              <a:t>Methods:</a:t>
            </a:r>
            <a:endParaRPr lang="en-GB" sz="2400" u="sng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Spatial Domain                                                      	         	direct manipulation of pixels of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the image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Frequency Domain						modifying the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frequency transformed image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These techniques operate directly on the pixels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efficient computation and requires less processing resources to implement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140968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Spatial Domain Process is defined by 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)=T[f(</a:t>
            </a:r>
            <a:r>
              <a:rPr lang="en-US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endParaRPr lang="en-IN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077072"/>
            <a:ext cx="4328864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 is an operator on input image defined over a neighborhood of point (</a:t>
            </a:r>
            <a:r>
              <a:rPr lang="en-US" sz="2400" dirty="0" err="1" smtClean="0"/>
              <a:t>x,y</a:t>
            </a:r>
            <a:r>
              <a:rPr lang="en-US" sz="2400" dirty="0" smtClean="0"/>
              <a:t>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936026" y="4908069"/>
            <a:ext cx="1293912" cy="612648"/>
          </a:xfrm>
          <a:prstGeom prst="wedgeRoundRectCallout">
            <a:avLst>
              <a:gd name="adj1" fmla="val 3757"/>
              <a:gd name="adj2" fmla="val -26536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IMAGE </a:t>
            </a:r>
            <a:endParaRPr lang="en-IN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932040" y="4870721"/>
            <a:ext cx="1468760" cy="612648"/>
          </a:xfrm>
          <a:prstGeom prst="wedgeRoundRectCallout">
            <a:avLst>
              <a:gd name="adj1" fmla="val 51334"/>
              <a:gd name="adj2" fmla="val -25313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OUTPUT IMAGE 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196880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Spatial Domain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6954"/>
            <a:ext cx="7772400" cy="663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Topics covered till now:</a:t>
            </a:r>
          </a:p>
          <a:p>
            <a:pPr>
              <a:lnSpc>
                <a:spcPct val="150000"/>
              </a:lnSpc>
            </a:pPr>
            <a:endParaRPr lang="en-US" sz="11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Acquisition Process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sampling and quantization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 relationship between pixels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Neighbors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Connectivity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Region &amp; Adjacency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Boundary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Distance 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4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550" y="16382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1</a:t>
            </a:r>
            <a:r>
              <a:rPr lang="en-US" sz="2400" b="1" dirty="0" smtClean="0">
                <a:solidFill>
                  <a:srgbClr val="0000CC"/>
                </a:solidFill>
              </a:rPr>
              <a:t>. Image Negative </a:t>
            </a:r>
            <a:endParaRPr lang="en-IN" sz="2400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575" y="1424226"/>
            <a:ext cx="877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 the image has an intensity level in the range [0 L-1], then the intensity transformation is given by s=L-1-r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17324" y="2672844"/>
            <a:ext cx="4264476" cy="3301534"/>
            <a:chOff x="2517324" y="2429708"/>
            <a:chExt cx="4264476" cy="3301534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2244680" y="4106996"/>
              <a:ext cx="2448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80784" y="5115108"/>
              <a:ext cx="33843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80784" y="50431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IN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1024" y="504310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L-1</a:t>
              </a:r>
              <a:endParaRPr lang="en-IN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24720" y="3143854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L-1</a:t>
              </a:r>
              <a:endParaRPr lang="en-IN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20190" y="495316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9495" y="2429708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s=T(r)</a:t>
              </a:r>
              <a:endParaRPr lang="en-IN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00864" y="5331132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 intensity </a:t>
              </a:r>
              <a:endParaRPr lang="en-IN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797095" y="3792663"/>
              <a:ext cx="18405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Output intensity</a:t>
              </a:r>
              <a:endParaRPr lang="en-IN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482851" y="3355558"/>
              <a:ext cx="2117219" cy="175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019800" y="3488023"/>
            <a:ext cx="270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L=intensity levels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6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284" y="185355"/>
            <a:ext cx="326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Log Transformation </a:t>
            </a:r>
            <a:endParaRPr lang="en-I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284" y="1374513"/>
            <a:ext cx="8892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an image having intensity ranging from [0 L-1], log transformation is given by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s=c log(1+r) 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c is a constant.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647" y="49534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5780" y="2625081"/>
            <a:ext cx="4047837" cy="3106434"/>
            <a:chOff x="285780" y="2625081"/>
            <a:chExt cx="4047837" cy="3106434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13137" y="4107269"/>
              <a:ext cx="2448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49241" y="5115381"/>
              <a:ext cx="33843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49241" y="504337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09481" y="5043373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3177" y="3144127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6239" y="2625081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s=T(r)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9321" y="5331405"/>
              <a:ext cx="18357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intensity 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496165" y="3792936"/>
              <a:ext cx="1963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intensity</a:t>
              </a:r>
              <a:endParaRPr lang="en-I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249478" y="3342935"/>
              <a:ext cx="2128603" cy="1783829"/>
            </a:xfrm>
            <a:custGeom>
              <a:avLst/>
              <a:gdLst>
                <a:gd name="connsiteX0" fmla="*/ 0 w 2128603"/>
                <a:gd name="connsiteY0" fmla="*/ 0 h 1783829"/>
                <a:gd name="connsiteX1" fmla="*/ 2128603 w 2128603"/>
                <a:gd name="connsiteY1" fmla="*/ 0 h 1783829"/>
                <a:gd name="connsiteX2" fmla="*/ 2128603 w 2128603"/>
                <a:gd name="connsiteY2" fmla="*/ 1783829 h 1783829"/>
                <a:gd name="connsiteX3" fmla="*/ 2128603 w 2128603"/>
                <a:gd name="connsiteY3" fmla="*/ 1783829 h 17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603" h="1783829">
                  <a:moveTo>
                    <a:pt x="0" y="0"/>
                  </a:moveTo>
                  <a:lnTo>
                    <a:pt x="2128603" y="0"/>
                  </a:lnTo>
                  <a:lnTo>
                    <a:pt x="2128603" y="1783829"/>
                  </a:lnTo>
                  <a:lnTo>
                    <a:pt x="2128603" y="1783829"/>
                  </a:lnTo>
                </a:path>
              </a:pathLst>
            </a:cu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237889" y="3324474"/>
              <a:ext cx="2160240" cy="1800200"/>
            </a:xfrm>
            <a:custGeom>
              <a:avLst/>
              <a:gdLst>
                <a:gd name="connsiteX0" fmla="*/ 0 w 2143593"/>
                <a:gd name="connsiteY0" fmla="*/ 1753849 h 1753849"/>
                <a:gd name="connsiteX1" fmla="*/ 644577 w 2143593"/>
                <a:gd name="connsiteY1" fmla="*/ 404734 h 1753849"/>
                <a:gd name="connsiteX2" fmla="*/ 2143593 w 2143593"/>
                <a:gd name="connsiteY2" fmla="*/ 0 h 175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593" h="1753849">
                  <a:moveTo>
                    <a:pt x="0" y="1753849"/>
                  </a:moveTo>
                  <a:cubicBezTo>
                    <a:pt x="143656" y="1225445"/>
                    <a:pt x="287312" y="697042"/>
                    <a:pt x="644577" y="404734"/>
                  </a:cubicBezTo>
                  <a:cubicBezTo>
                    <a:pt x="1001843" y="112426"/>
                    <a:pt x="1572718" y="56213"/>
                    <a:pt x="2143593" y="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24198" y="2887563"/>
            <a:ext cx="432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Maps the narrow range of low intensity values of input levels to wider range of output levels.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range  of high intensity input levels is  mapped to narrow range of output levels.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607" y="178935"/>
            <a:ext cx="555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Power-law (Gamma) Transformation </a:t>
            </a:r>
            <a:endParaRPr lang="en-I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409" y="1290935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has the basic form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s=c r</a:t>
            </a:r>
            <a:r>
              <a:rPr lang="el-GR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c and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are positive constants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13" y="2010972"/>
            <a:ext cx="4261939" cy="394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9971" y="5954126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Plot for c=1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747066"/>
            <a:ext cx="432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Dark input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bright output when gamma&lt;1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Same input and output at gamma=1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bright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dark output when gamma &gt;1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19200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Gamma correction is very important when to reproduce an image exactly on a display system.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3133527" cy="334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1863" y="5335602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MRI of fractured human spine</a:t>
            </a:r>
            <a:endParaRPr lang="en-I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87969" y="5232737"/>
            <a:ext cx="1751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Result of a transformation for </a:t>
            </a:r>
            <a:r>
              <a:rPr lang="el-GR" sz="2000" dirty="0" smtClean="0"/>
              <a:t>γ</a:t>
            </a:r>
            <a:r>
              <a:rPr lang="en-US" sz="2000" dirty="0" smtClean="0"/>
              <a:t>=0.3</a:t>
            </a:r>
            <a:endParaRPr lang="en-IN" sz="20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135031"/>
            <a:ext cx="3132194" cy="33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192621"/>
            <a:ext cx="3576144" cy="330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365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375946" y="1295400"/>
            <a:ext cx="9900946" cy="4112007"/>
            <a:chOff x="-375946" y="1295400"/>
            <a:chExt cx="9900946" cy="4112007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75946" y="1295400"/>
              <a:ext cx="3133527" cy="334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8310" y="1295400"/>
              <a:ext cx="3132190" cy="3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0558" y="1295400"/>
              <a:ext cx="3132194" cy="3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92806" y="1295400"/>
              <a:ext cx="3132194" cy="3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65576" y="4361764"/>
              <a:ext cx="18627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MRI of fractured human spine</a:t>
              </a:r>
              <a:endParaRPr lang="en-IN" sz="2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6382" y="4319736"/>
              <a:ext cx="1656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Result of a transformation for </a:t>
              </a:r>
              <a:r>
                <a:rPr lang="el-GR" sz="2000" dirty="0" smtClean="0"/>
                <a:t>γ</a:t>
              </a:r>
              <a:r>
                <a:rPr lang="en-US" sz="2000" dirty="0" smtClean="0"/>
                <a:t>=0.6</a:t>
              </a:r>
              <a:endParaRPr lang="en-IN" sz="20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2666" y="4346774"/>
              <a:ext cx="16861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Result of a transformation for </a:t>
              </a:r>
              <a:r>
                <a:rPr lang="el-GR" sz="2000" dirty="0" smtClean="0"/>
                <a:t>γ</a:t>
              </a:r>
              <a:r>
                <a:rPr lang="en-US" sz="2000" dirty="0" smtClean="0"/>
                <a:t>=0.4</a:t>
              </a:r>
              <a:endParaRPr lang="en-IN" sz="20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12886" y="4391744"/>
              <a:ext cx="16861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Result of a transformation for </a:t>
              </a:r>
              <a:r>
                <a:rPr lang="el-GR" sz="2000" dirty="0" smtClean="0"/>
                <a:t>γ</a:t>
              </a:r>
              <a:r>
                <a:rPr lang="en-US" sz="2000" dirty="0" smtClean="0"/>
                <a:t>=0.3</a:t>
              </a:r>
              <a:endParaRPr lang="en-IN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71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1143000"/>
            <a:ext cx="5071867" cy="450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3537" y="1125524"/>
            <a:ext cx="5071864" cy="450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24000" y="5397407"/>
            <a:ext cx="2045866" cy="41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Arial image </a:t>
            </a:r>
            <a:endParaRPr lang="en-IN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74576" y="5252497"/>
            <a:ext cx="3242582" cy="73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Result of a transformation for c=1 and  </a:t>
            </a:r>
            <a:r>
              <a:rPr lang="el-GR" sz="2000" dirty="0" smtClean="0"/>
              <a:t>γ</a:t>
            </a:r>
            <a:r>
              <a:rPr lang="en-US" sz="2000" dirty="0" smtClean="0"/>
              <a:t>=3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51215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953000" cy="440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0344" y="1234189"/>
            <a:ext cx="4923656" cy="437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90600" y="533400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Result of a transformation for c=1 and  </a:t>
            </a:r>
            <a:r>
              <a:rPr lang="el-GR" sz="2000" dirty="0" smtClean="0"/>
              <a:t>γ</a:t>
            </a:r>
            <a:r>
              <a:rPr lang="en-US" sz="2000" dirty="0" smtClean="0"/>
              <a:t>=4</a:t>
            </a:r>
            <a:endParaRPr lang="en-I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69168" y="533400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Result of a transformation for c=1 and  </a:t>
            </a:r>
            <a:r>
              <a:rPr lang="el-GR" sz="2000" dirty="0" smtClean="0"/>
              <a:t>γ</a:t>
            </a:r>
            <a:r>
              <a:rPr lang="en-US" sz="2000" dirty="0" smtClean="0"/>
              <a:t>=5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4854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044995" y="734394"/>
            <a:ext cx="219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T(r)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2400" y="1517603"/>
            <a:ext cx="4304516" cy="4253170"/>
            <a:chOff x="729297" y="1530010"/>
            <a:chExt cx="4304516" cy="4253170"/>
          </a:xfrm>
        </p:grpSpPr>
        <p:sp>
          <p:nvSpPr>
            <p:cNvPr id="2" name="Rectangle 1"/>
            <p:cNvSpPr/>
            <p:nvPr/>
          </p:nvSpPr>
          <p:spPr>
            <a:xfrm>
              <a:off x="1905000" y="1739870"/>
              <a:ext cx="2880320" cy="2880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9192" y="42933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1552" y="45806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61406" y="153001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15722" y="46201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60822" y="5413848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intensity level, r  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409476" y="3013571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intensity level, s  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1162268" y="414938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207345" y="205489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light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37234" y="4765328"/>
              <a:ext cx="76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47374" y="4839970"/>
              <a:ext cx="76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light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976768" y="1750845"/>
              <a:ext cx="2781837" cy="2871989"/>
            </a:xfrm>
            <a:custGeom>
              <a:avLst/>
              <a:gdLst>
                <a:gd name="connsiteX0" fmla="*/ 0 w 2846231"/>
                <a:gd name="connsiteY0" fmla="*/ 2871989 h 2876615"/>
                <a:gd name="connsiteX1" fmla="*/ 1275008 w 2846231"/>
                <a:gd name="connsiteY1" fmla="*/ 2511381 h 2876615"/>
                <a:gd name="connsiteX2" fmla="*/ 1931831 w 2846231"/>
                <a:gd name="connsiteY2" fmla="*/ 553792 h 2876615"/>
                <a:gd name="connsiteX3" fmla="*/ 2846231 w 2846231"/>
                <a:gd name="connsiteY3" fmla="*/ 0 h 2876615"/>
                <a:gd name="connsiteX4" fmla="*/ 2846231 w 2846231"/>
                <a:gd name="connsiteY4" fmla="*/ 0 h 2876615"/>
                <a:gd name="connsiteX0" fmla="*/ 0 w 2846231"/>
                <a:gd name="connsiteY0" fmla="*/ 2871989 h 2872787"/>
                <a:gd name="connsiteX1" fmla="*/ 1313644 w 2846231"/>
                <a:gd name="connsiteY1" fmla="*/ 2356835 h 2872787"/>
                <a:gd name="connsiteX2" fmla="*/ 1931831 w 2846231"/>
                <a:gd name="connsiteY2" fmla="*/ 553792 h 2872787"/>
                <a:gd name="connsiteX3" fmla="*/ 2846231 w 2846231"/>
                <a:gd name="connsiteY3" fmla="*/ 0 h 2872787"/>
                <a:gd name="connsiteX4" fmla="*/ 2846231 w 2846231"/>
                <a:gd name="connsiteY4" fmla="*/ 0 h 2872787"/>
                <a:gd name="connsiteX0" fmla="*/ 0 w 2846231"/>
                <a:gd name="connsiteY0" fmla="*/ 2871989 h 2872996"/>
                <a:gd name="connsiteX1" fmla="*/ 1313644 w 2846231"/>
                <a:gd name="connsiteY1" fmla="*/ 2356835 h 2872996"/>
                <a:gd name="connsiteX2" fmla="*/ 1931831 w 2846231"/>
                <a:gd name="connsiteY2" fmla="*/ 347730 h 2872996"/>
                <a:gd name="connsiteX3" fmla="*/ 2846231 w 2846231"/>
                <a:gd name="connsiteY3" fmla="*/ 0 h 2872996"/>
                <a:gd name="connsiteX4" fmla="*/ 2846231 w 2846231"/>
                <a:gd name="connsiteY4" fmla="*/ 0 h 2872996"/>
                <a:gd name="connsiteX0" fmla="*/ 0 w 2846231"/>
                <a:gd name="connsiteY0" fmla="*/ 2871989 h 2878536"/>
                <a:gd name="connsiteX1" fmla="*/ 1287886 w 2846231"/>
                <a:gd name="connsiteY1" fmla="*/ 2498503 h 2878536"/>
                <a:gd name="connsiteX2" fmla="*/ 1931831 w 2846231"/>
                <a:gd name="connsiteY2" fmla="*/ 347730 h 2878536"/>
                <a:gd name="connsiteX3" fmla="*/ 2846231 w 2846231"/>
                <a:gd name="connsiteY3" fmla="*/ 0 h 2878536"/>
                <a:gd name="connsiteX4" fmla="*/ 2846231 w 2846231"/>
                <a:gd name="connsiteY4" fmla="*/ 0 h 2878536"/>
                <a:gd name="connsiteX0" fmla="*/ 0 w 2781837"/>
                <a:gd name="connsiteY0" fmla="*/ 2871989 h 2878536"/>
                <a:gd name="connsiteX1" fmla="*/ 1223492 w 2781837"/>
                <a:gd name="connsiteY1" fmla="*/ 2498503 h 2878536"/>
                <a:gd name="connsiteX2" fmla="*/ 1867437 w 2781837"/>
                <a:gd name="connsiteY2" fmla="*/ 347730 h 2878536"/>
                <a:gd name="connsiteX3" fmla="*/ 2781837 w 2781837"/>
                <a:gd name="connsiteY3" fmla="*/ 0 h 2878536"/>
                <a:gd name="connsiteX4" fmla="*/ 2781837 w 2781837"/>
                <a:gd name="connsiteY4" fmla="*/ 0 h 2878536"/>
                <a:gd name="connsiteX0" fmla="*/ 0 w 2781837"/>
                <a:gd name="connsiteY0" fmla="*/ 2871989 h 2871989"/>
                <a:gd name="connsiteX1" fmla="*/ 1223492 w 2781837"/>
                <a:gd name="connsiteY1" fmla="*/ 2498503 h 2871989"/>
                <a:gd name="connsiteX2" fmla="*/ 1867437 w 2781837"/>
                <a:gd name="connsiteY2" fmla="*/ 347730 h 2871989"/>
                <a:gd name="connsiteX3" fmla="*/ 2781837 w 2781837"/>
                <a:gd name="connsiteY3" fmla="*/ 0 h 2871989"/>
                <a:gd name="connsiteX4" fmla="*/ 2781837 w 2781837"/>
                <a:gd name="connsiteY4" fmla="*/ 0 h 2871989"/>
                <a:gd name="connsiteX0" fmla="*/ 0 w 2781837"/>
                <a:gd name="connsiteY0" fmla="*/ 2871989 h 2871989"/>
                <a:gd name="connsiteX1" fmla="*/ 1210613 w 2781837"/>
                <a:gd name="connsiteY1" fmla="*/ 2434108 h 2871989"/>
                <a:gd name="connsiteX2" fmla="*/ 1867437 w 2781837"/>
                <a:gd name="connsiteY2" fmla="*/ 347730 h 2871989"/>
                <a:gd name="connsiteX3" fmla="*/ 2781837 w 2781837"/>
                <a:gd name="connsiteY3" fmla="*/ 0 h 2871989"/>
                <a:gd name="connsiteX4" fmla="*/ 2781837 w 2781837"/>
                <a:gd name="connsiteY4" fmla="*/ 0 h 287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837" h="2871989">
                  <a:moveTo>
                    <a:pt x="0" y="2871989"/>
                  </a:moveTo>
                  <a:cubicBezTo>
                    <a:pt x="463639" y="2794716"/>
                    <a:pt x="899374" y="2854818"/>
                    <a:pt x="1210613" y="2434108"/>
                  </a:cubicBezTo>
                  <a:cubicBezTo>
                    <a:pt x="1521852" y="2013398"/>
                    <a:pt x="1605566" y="753415"/>
                    <a:pt x="1867437" y="347730"/>
                  </a:cubicBezTo>
                  <a:cubicBezTo>
                    <a:pt x="2129308" y="-57955"/>
                    <a:pt x="2629437" y="57955"/>
                    <a:pt x="2781837" y="0"/>
                  </a:cubicBezTo>
                  <a:lnTo>
                    <a:pt x="278183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2971661" y="4421604"/>
              <a:ext cx="0" cy="198586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5" idx="2"/>
            </p:cNvCxnSpPr>
            <p:nvPr/>
          </p:nvCxnSpPr>
          <p:spPr>
            <a:xfrm>
              <a:off x="3844205" y="2098575"/>
              <a:ext cx="14279" cy="2507695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922098" y="4421604"/>
              <a:ext cx="1049563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2"/>
            </p:cNvCxnSpPr>
            <p:nvPr/>
          </p:nvCxnSpPr>
          <p:spPr>
            <a:xfrm flipH="1">
              <a:off x="1922098" y="2098575"/>
              <a:ext cx="1922107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504402" y="99988"/>
            <a:ext cx="467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4. Contrast stretching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76800" y="479244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i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a range of intensities at input to desired range at output.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1517602"/>
            <a:ext cx="4038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Sometimes, image viewed in the screen is very dark (poor contrast).</a:t>
            </a: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Poor illumination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range of the sensor is very small. (capacity to record min and max intensity value)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aperture of lens is not properly set.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7" y="9363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Contrast stretching </a:t>
            </a:r>
            <a:endParaRPr lang="en-IN" sz="24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533400" y="1828800"/>
            <a:ext cx="7982250" cy="4317020"/>
            <a:chOff x="1466550" y="1778980"/>
            <a:chExt cx="7353211" cy="3850330"/>
          </a:xfrm>
        </p:grpSpPr>
        <p:sp>
          <p:nvSpPr>
            <p:cNvPr id="3" name="Rectangle 2"/>
            <p:cNvSpPr/>
            <p:nvPr/>
          </p:nvSpPr>
          <p:spPr>
            <a:xfrm>
              <a:off x="2411760" y="1988840"/>
              <a:ext cx="2880320" cy="2880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411760" y="414908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411760" y="342900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11760" y="27089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936830" y="2168860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656909" y="2168860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376990" y="2168860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8738" y="45423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0</a:t>
              </a:r>
              <a:endParaRPr lang="en-IN" sz="20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21098" y="482963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0</a:t>
              </a:r>
              <a:endParaRPr lang="en-IN" sz="20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5636" y="395098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L/4</a:t>
              </a:r>
              <a:endParaRPr lang="en-IN" sz="2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3808" y="486916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L/4</a:t>
              </a:r>
              <a:endParaRPr lang="en-IN" sz="20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5636" y="325794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L/2</a:t>
              </a:r>
              <a:endParaRPr lang="en-IN" sz="20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0726" y="2507886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3L/4</a:t>
              </a:r>
              <a:endParaRPr lang="en-IN" sz="2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49732" y="177898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L-1</a:t>
              </a:r>
              <a:endParaRPr lang="en-IN" sz="20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3888" y="486916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L/2</a:t>
              </a:r>
              <a:endParaRPr lang="en-IN" sz="20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1960" y="4869160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3L/4</a:t>
              </a:r>
              <a:endParaRPr lang="en-IN" sz="20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04048" y="486916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L-1</a:t>
              </a:r>
              <a:endParaRPr lang="en-IN" sz="20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6248" y="52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Input intensity level, r  </a:t>
              </a:r>
              <a:endParaRPr lang="en-IN" sz="20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207712" y="3412568"/>
              <a:ext cx="2917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output intensity level, s  </a:t>
              </a:r>
              <a:endParaRPr lang="en-IN" sz="2000" dirty="0" smtClean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398426" y="2023672"/>
              <a:ext cx="2863122" cy="2833141"/>
            </a:xfrm>
            <a:custGeom>
              <a:avLst/>
              <a:gdLst>
                <a:gd name="connsiteX0" fmla="*/ 0 w 2863122"/>
                <a:gd name="connsiteY0" fmla="*/ 2833141 h 2833141"/>
                <a:gd name="connsiteX1" fmla="*/ 1094282 w 2863122"/>
                <a:gd name="connsiteY1" fmla="*/ 2488367 h 2833141"/>
                <a:gd name="connsiteX2" fmla="*/ 1828800 w 2863122"/>
                <a:gd name="connsiteY2" fmla="*/ 344774 h 2833141"/>
                <a:gd name="connsiteX3" fmla="*/ 2863122 w 2863122"/>
                <a:gd name="connsiteY3" fmla="*/ 0 h 283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3122" h="2833141">
                  <a:moveTo>
                    <a:pt x="0" y="2833141"/>
                  </a:moveTo>
                  <a:lnTo>
                    <a:pt x="1094282" y="2488367"/>
                  </a:lnTo>
                  <a:lnTo>
                    <a:pt x="1828800" y="344774"/>
                  </a:lnTo>
                  <a:lnTo>
                    <a:pt x="286312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9475" y="4524732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(r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,s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IN" sz="20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5349" y="2213808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(r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,s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)</a:t>
              </a:r>
              <a:endParaRPr lang="en-IN" sz="20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54862" y="3240014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T(r)</a:t>
              </a:r>
              <a:endParaRPr lang="en-IN" sz="20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96136" y="1988840"/>
              <a:ext cx="3023625" cy="7078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Controls the shape of the transformation function  </a:t>
              </a:r>
              <a:endParaRPr lang="en-IN" sz="2000" dirty="0" smtClean="0"/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>
              <a:off x="4247343" y="2342784"/>
              <a:ext cx="1548793" cy="4092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1"/>
            </p:cNvCxnSpPr>
            <p:nvPr/>
          </p:nvCxnSpPr>
          <p:spPr>
            <a:xfrm flipH="1">
              <a:off x="3426516" y="2342784"/>
              <a:ext cx="2369619" cy="219953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5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304708" y="914400"/>
            <a:ext cx="8458292" cy="5008622"/>
            <a:chOff x="134158" y="914400"/>
            <a:chExt cx="8458292" cy="5008622"/>
          </a:xfrm>
        </p:grpSpPr>
        <p:sp>
          <p:nvSpPr>
            <p:cNvPr id="2" name="Rectangle 1"/>
            <p:cNvSpPr/>
            <p:nvPr/>
          </p:nvSpPr>
          <p:spPr>
            <a:xfrm>
              <a:off x="1124722" y="2276388"/>
              <a:ext cx="2880320" cy="2880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124722" y="443662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124722" y="371654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124722" y="299646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649792" y="2456408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369871" y="2456408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089952" y="2456408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1700" y="48298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0</a:t>
              </a:r>
              <a:endParaRPr lang="en-IN" sz="20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4060" y="511718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0</a:t>
              </a:r>
              <a:endParaRPr lang="en-IN" sz="20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8598" y="423853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L/4</a:t>
              </a:r>
              <a:endParaRPr lang="en-IN" sz="20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56770" y="515670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L/4</a:t>
              </a:r>
              <a:endParaRPr lang="en-IN" sz="2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598" y="3545494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L/2</a:t>
              </a:r>
              <a:endParaRPr lang="en-IN" sz="20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3688" y="2795434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3L/4</a:t>
              </a:r>
              <a:endParaRPr lang="en-IN" sz="20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694" y="2066528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L-1</a:t>
              </a:r>
              <a:endParaRPr lang="en-IN" sz="2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6850" y="515670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L/2</a:t>
              </a:r>
              <a:endParaRPr lang="en-IN" sz="20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4922" y="5156708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3L/4</a:t>
              </a:r>
              <a:endParaRPr lang="en-IN" sz="20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010" y="5156708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L-1</a:t>
              </a:r>
              <a:endParaRPr lang="en-IN" sz="20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61258" y="5516748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Input intensity level, r  </a:t>
              </a:r>
              <a:endParaRPr lang="en-IN" sz="20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079326" y="3700116"/>
              <a:ext cx="2917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output intensity level, s  </a:t>
              </a:r>
              <a:endParaRPr lang="en-IN" sz="2000" dirty="0" smtClean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11388" y="2311220"/>
              <a:ext cx="2863122" cy="2833141"/>
            </a:xfrm>
            <a:custGeom>
              <a:avLst/>
              <a:gdLst>
                <a:gd name="connsiteX0" fmla="*/ 0 w 2863122"/>
                <a:gd name="connsiteY0" fmla="*/ 2833141 h 2833141"/>
                <a:gd name="connsiteX1" fmla="*/ 1094282 w 2863122"/>
                <a:gd name="connsiteY1" fmla="*/ 2488367 h 2833141"/>
                <a:gd name="connsiteX2" fmla="*/ 1828800 w 2863122"/>
                <a:gd name="connsiteY2" fmla="*/ 344774 h 2833141"/>
                <a:gd name="connsiteX3" fmla="*/ 2863122 w 2863122"/>
                <a:gd name="connsiteY3" fmla="*/ 0 h 283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3122" h="2833141">
                  <a:moveTo>
                    <a:pt x="0" y="2833141"/>
                  </a:moveTo>
                  <a:lnTo>
                    <a:pt x="1094282" y="2488367"/>
                  </a:lnTo>
                  <a:lnTo>
                    <a:pt x="1828800" y="344774"/>
                  </a:lnTo>
                  <a:lnTo>
                    <a:pt x="286312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2834" y="4580644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(r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,s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IN" sz="20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834" y="2636428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(r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,s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)</a:t>
              </a:r>
              <a:endParaRPr lang="en-IN" sz="20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67824" y="3527562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T(r)</a:t>
              </a:r>
              <a:endParaRPr lang="en-IN" sz="20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158" y="914400"/>
              <a:ext cx="2853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smtClean="0"/>
                <a:t>Contrast stretching </a:t>
              </a:r>
              <a:endParaRPr lang="en-IN" sz="2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89014" y="1068173"/>
              <a:ext cx="2988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dirty="0" smtClean="0"/>
                <a:t>Suppose r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=s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and r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=s</a:t>
              </a:r>
              <a:r>
                <a:rPr lang="en-US" sz="2000" baseline="-25000" dirty="0" smtClean="0"/>
                <a:t>2</a:t>
              </a:r>
              <a:endParaRPr lang="en-IN" sz="2000" baseline="-25000" dirty="0" smtClean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99992" y="2066528"/>
              <a:ext cx="4092458" cy="3856494"/>
              <a:chOff x="4499992" y="2564904"/>
              <a:chExt cx="4092458" cy="385649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445202" y="2774764"/>
                <a:ext cx="2880320" cy="2880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445202" y="4935004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45202" y="4214924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445202" y="3494844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5970272" y="2954784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6690351" y="2954784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7410432" y="2954784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42180" y="5328246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0</a:t>
                </a:r>
                <a:endParaRPr lang="en-IN" sz="20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54540" y="5615556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0</a:t>
                </a:r>
                <a:endParaRPr lang="en-IN" sz="2000" dirty="0" smtClean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959078" y="4736912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L/4</a:t>
                </a:r>
                <a:endParaRPr lang="en-IN" sz="2000" dirty="0" smtClean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77250" y="5655084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L/4</a:t>
                </a:r>
                <a:endParaRPr lang="en-IN" sz="20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959078" y="4043870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L/2</a:t>
                </a:r>
                <a:endParaRPr lang="en-IN" sz="2000" dirty="0" smtClean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24168" y="3293810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3L/4</a:t>
                </a:r>
                <a:endParaRPr lang="en-IN" sz="2000" dirty="0" smtClean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83174" y="2564904"/>
                <a:ext cx="55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L-1</a:t>
                </a:r>
                <a:endParaRPr lang="en-IN" sz="20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97330" y="5655084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L/2</a:t>
                </a:r>
                <a:endParaRPr lang="en-IN" sz="2000" dirty="0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245402" y="5655084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3L/4</a:t>
                </a:r>
                <a:endParaRPr lang="en-IN" sz="2000" dirty="0" smtClean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37490" y="5655084"/>
                <a:ext cx="55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L-1</a:t>
                </a:r>
                <a:endParaRPr lang="en-IN" sz="2000" dirty="0" smtClean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6200000">
                <a:off x="3241154" y="4198492"/>
                <a:ext cx="2917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output intensity level, s  </a:t>
                </a:r>
                <a:endParaRPr lang="en-IN" sz="2000" dirty="0" smtClean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37621" y="5013176"/>
                <a:ext cx="976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(r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,=s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)</a:t>
                </a:r>
                <a:endParaRPr lang="en-IN" sz="2000" dirty="0" smtClean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05537" y="3212976"/>
                <a:ext cx="1047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(r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,= s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)</a:t>
                </a:r>
                <a:endParaRPr lang="en-IN" sz="2000" dirty="0" smtClean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888304" y="4025938"/>
                <a:ext cx="5966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T(r)</a:t>
                </a:r>
                <a:endParaRPr lang="en-IN" sz="2000" dirty="0" smtClean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5485007" y="2799138"/>
                <a:ext cx="2834628" cy="279820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580112" y="6021288"/>
                <a:ext cx="2731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 smtClean="0"/>
                  <a:t>Input intensity level, r  </a:t>
                </a:r>
                <a:endParaRPr lang="en-IN" sz="2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Image Sampling and Quantization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219200"/>
                <a:ext cx="86868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has two components: co-ordinates and amplitude.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Image at lens focal plane is continuous.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digitize an image, both co-ordinates and amplitude needs to be digitized.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Digitizing the co-ordinate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b="1" dirty="0" smtClean="0">
                    <a:sym typeface="Wingdings" panose="05000000000000000000" pitchFamily="2" charset="2"/>
                  </a:rPr>
                  <a:t>sampling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Digitizing the amplitude values  </a:t>
                </a:r>
                <a:r>
                  <a:rPr lang="en-US" b="1" dirty="0" smtClean="0">
                    <a:sym typeface="Wingdings" panose="05000000000000000000" pitchFamily="2" charset="2"/>
                  </a:rPr>
                  <a:t>quantization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686800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263" t="-1261" r="-1404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1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978" y="815839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Contrast stretching </a:t>
            </a:r>
            <a:endParaRPr lang="en-I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4722" y="2504988"/>
            <a:ext cx="2880320" cy="2880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24722" y="466522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24722" y="394514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24722" y="322506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649792" y="268500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369871" y="268500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089952" y="268500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8914" y="5058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1274" y="5345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231" y="44671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L/4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4403" y="53853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L/4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231" y="37740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L/2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534" y="3024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3L/4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128" y="22951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L-1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94483" y="53853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L/2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9768" y="53853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3L/4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5444" y="53853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L-1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7094" y="574534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Input intensity level, r  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43872" y="394410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intensity level, s  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111388" y="2539820"/>
            <a:ext cx="2863122" cy="2833141"/>
          </a:xfrm>
          <a:custGeom>
            <a:avLst/>
            <a:gdLst>
              <a:gd name="connsiteX0" fmla="*/ 0 w 2863122"/>
              <a:gd name="connsiteY0" fmla="*/ 2833141 h 2833141"/>
              <a:gd name="connsiteX1" fmla="*/ 1094282 w 2863122"/>
              <a:gd name="connsiteY1" fmla="*/ 2488367 h 2833141"/>
              <a:gd name="connsiteX2" fmla="*/ 1828800 w 2863122"/>
              <a:gd name="connsiteY2" fmla="*/ 344774 h 2833141"/>
              <a:gd name="connsiteX3" fmla="*/ 2863122 w 2863122"/>
              <a:gd name="connsiteY3" fmla="*/ 0 h 283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122" h="2833141">
                <a:moveTo>
                  <a:pt x="0" y="2833141"/>
                </a:moveTo>
                <a:lnTo>
                  <a:pt x="1094282" y="2488367"/>
                </a:lnTo>
                <a:lnTo>
                  <a:pt x="1828800" y="344774"/>
                </a:lnTo>
                <a:lnTo>
                  <a:pt x="2863122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4093" y="48092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(r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,s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4093" y="28650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(r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,s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87861" y="375616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T(r)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1850" y="1606986"/>
            <a:ext cx="417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Suppose r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=r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s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=0 and s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=L-1</a:t>
            </a:r>
            <a:endParaRPr lang="en-IN" sz="20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94285" y="2190198"/>
            <a:ext cx="4072359" cy="3962584"/>
            <a:chOff x="4694285" y="2459974"/>
            <a:chExt cx="4072359" cy="3962584"/>
          </a:xfrm>
        </p:grpSpPr>
        <p:sp>
          <p:nvSpPr>
            <p:cNvPr id="28" name="Rectangle 27"/>
            <p:cNvSpPr/>
            <p:nvPr/>
          </p:nvSpPr>
          <p:spPr>
            <a:xfrm>
              <a:off x="5624106" y="2812866"/>
              <a:ext cx="2880320" cy="2880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624106" y="4973106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24106" y="4253026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624106" y="3532946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149176" y="2992886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6869255" y="2992886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7589336" y="2992886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28298" y="5366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40658" y="56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55615" y="477501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L/4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3787" y="569318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L/4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55615" y="408197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L/2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27918" y="333191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3L/4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80512" y="260300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3867" y="569318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L/2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49152" y="569318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3L/4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34828" y="569318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L-1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86478" y="6053226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intensity level, r  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3555512" y="4251983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intensity level, s  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87245" y="40640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T(r)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636302" y="2848131"/>
              <a:ext cx="2878111" cy="2848131"/>
            </a:xfrm>
            <a:custGeom>
              <a:avLst/>
              <a:gdLst>
                <a:gd name="connsiteX0" fmla="*/ 0 w 2878111"/>
                <a:gd name="connsiteY0" fmla="*/ 2848131 h 2848131"/>
                <a:gd name="connsiteX1" fmla="*/ 1439055 w 2878111"/>
                <a:gd name="connsiteY1" fmla="*/ 2848131 h 2848131"/>
                <a:gd name="connsiteX2" fmla="*/ 1394085 w 2878111"/>
                <a:gd name="connsiteY2" fmla="*/ 0 h 2848131"/>
                <a:gd name="connsiteX3" fmla="*/ 2878111 w 2878111"/>
                <a:gd name="connsiteY3" fmla="*/ 0 h 284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8111" h="2848131">
                  <a:moveTo>
                    <a:pt x="0" y="2848131"/>
                  </a:moveTo>
                  <a:lnTo>
                    <a:pt x="1439055" y="2848131"/>
                  </a:lnTo>
                  <a:lnTo>
                    <a:pt x="1394085" y="0"/>
                  </a:lnTo>
                  <a:lnTo>
                    <a:pt x="287811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79407" y="5301208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(r</a:t>
              </a:r>
              <a:r>
                <a:rPr lang="en-US" sz="1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17103" y="2459974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(r</a:t>
              </a:r>
              <a:r>
                <a:rPr lang="en-US" sz="1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IN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1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737312"/>
            <a:ext cx="5161019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9431" y="1734370"/>
            <a:ext cx="5161019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8081" y="685800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Contrast stretching  (Example)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1821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58007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2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4056" y="1524000"/>
            <a:ext cx="58007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523999"/>
            <a:ext cx="58007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" y="685800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Contrast stretching  (Example)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9089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4793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Intensity Level slicing </a:t>
            </a:r>
            <a:endParaRPr lang="en-IN" sz="24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748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Highlighting specific range of intensities.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Example 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Enhancing features such as masses of water in the satellite imagery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Enhancing flaws in X-ray images. </a:t>
            </a:r>
          </a:p>
          <a:p>
            <a:pPr marL="0" lvl="2"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Contrast stretching: whole image intensity is affected</a:t>
            </a:r>
          </a:p>
        </p:txBody>
      </p:sp>
    </p:spTree>
    <p:extLst>
      <p:ext uri="{BB962C8B-B14F-4D97-AF65-F5344CB8AC3E}">
        <p14:creationId xmlns:p14="http://schemas.microsoft.com/office/powerpoint/2010/main" val="8852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404310" y="1862698"/>
            <a:ext cx="3613734" cy="3601939"/>
          </a:xfrm>
          <a:custGeom>
            <a:avLst/>
            <a:gdLst>
              <a:gd name="connsiteX0" fmla="*/ 0 w 2908092"/>
              <a:gd name="connsiteY0" fmla="*/ 0 h 2893102"/>
              <a:gd name="connsiteX1" fmla="*/ 14990 w 2908092"/>
              <a:gd name="connsiteY1" fmla="*/ 2893102 h 2893102"/>
              <a:gd name="connsiteX2" fmla="*/ 2908092 w 2908092"/>
              <a:gd name="connsiteY2" fmla="*/ 2893102 h 2893102"/>
              <a:gd name="connsiteX3" fmla="*/ 2908092 w 2908092"/>
              <a:gd name="connsiteY3" fmla="*/ 2893102 h 28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092" h="2893102">
                <a:moveTo>
                  <a:pt x="0" y="0"/>
                </a:moveTo>
                <a:cubicBezTo>
                  <a:pt x="4997" y="964367"/>
                  <a:pt x="9993" y="1928735"/>
                  <a:pt x="14990" y="2893102"/>
                </a:cubicBezTo>
                <a:lnTo>
                  <a:pt x="2908092" y="2893102"/>
                </a:lnTo>
                <a:lnTo>
                  <a:pt x="2908092" y="2893102"/>
                </a:lnTo>
              </a:path>
            </a:pathLst>
          </a:custGeom>
          <a:ln>
            <a:solidFill>
              <a:srgbClr val="101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2419300" y="1862698"/>
            <a:ext cx="3598744" cy="3601939"/>
          </a:xfrm>
          <a:custGeom>
            <a:avLst/>
            <a:gdLst>
              <a:gd name="connsiteX0" fmla="*/ 0 w 2893102"/>
              <a:gd name="connsiteY0" fmla="*/ 0 h 2878111"/>
              <a:gd name="connsiteX1" fmla="*/ 2863122 w 2893102"/>
              <a:gd name="connsiteY1" fmla="*/ 0 h 2878111"/>
              <a:gd name="connsiteX2" fmla="*/ 2893102 w 2893102"/>
              <a:gd name="connsiteY2" fmla="*/ 2878111 h 287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3102" h="2878111">
                <a:moveTo>
                  <a:pt x="0" y="0"/>
                </a:moveTo>
                <a:lnTo>
                  <a:pt x="2863122" y="0"/>
                </a:lnTo>
                <a:lnTo>
                  <a:pt x="2893102" y="2878111"/>
                </a:lnTo>
              </a:path>
            </a:pathLst>
          </a:custGeom>
          <a:ln>
            <a:solidFill>
              <a:srgbClr val="10114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2417644" y="474301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17644" y="402293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17644" y="330285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17644" y="258277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957704" y="52830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662794" y="53005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379932" y="52855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102954" y="52855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1660" y="53190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0</a:t>
            </a:r>
            <a:endParaRPr lang="en-IN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37684" y="152969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658004" y="539109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sp>
        <p:nvSpPr>
          <p:cNvPr id="15" name="Rounded Rectangular Callout 14"/>
          <p:cNvSpPr/>
          <p:nvPr/>
        </p:nvSpPr>
        <p:spPr>
          <a:xfrm>
            <a:off x="6876256" y="3002778"/>
            <a:ext cx="971600" cy="612648"/>
          </a:xfrm>
          <a:prstGeom prst="wedgeRoundRectCallout">
            <a:avLst>
              <a:gd name="adj1" fmla="val -250272"/>
              <a:gd name="adj2" fmla="val -5021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T(r)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8044" y="517506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/>
              <a:t>r</a:t>
            </a:r>
            <a:endParaRPr lang="en-IN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031956" y="31588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/>
              <a:t>s</a:t>
            </a:r>
            <a:endParaRPr lang="en-IN" sz="2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937684" y="152969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979712" y="4037928"/>
            <a:ext cx="28803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771800" y="4034986"/>
            <a:ext cx="28803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428407" y="1882540"/>
            <a:ext cx="3567659" cy="3567659"/>
          </a:xfrm>
          <a:custGeom>
            <a:avLst/>
            <a:gdLst>
              <a:gd name="connsiteX0" fmla="*/ 0 w 3567659"/>
              <a:gd name="connsiteY0" fmla="*/ 3567659 h 3567659"/>
              <a:gd name="connsiteX1" fmla="*/ 1004341 w 3567659"/>
              <a:gd name="connsiteY1" fmla="*/ 2503357 h 3567659"/>
              <a:gd name="connsiteX2" fmla="*/ 1004341 w 3567659"/>
              <a:gd name="connsiteY2" fmla="*/ 704538 h 3567659"/>
              <a:gd name="connsiteX3" fmla="*/ 1798819 w 3567659"/>
              <a:gd name="connsiteY3" fmla="*/ 719528 h 3567659"/>
              <a:gd name="connsiteX4" fmla="*/ 1783829 w 3567659"/>
              <a:gd name="connsiteY4" fmla="*/ 1783829 h 3567659"/>
              <a:gd name="connsiteX5" fmla="*/ 3567659 w 3567659"/>
              <a:gd name="connsiteY5" fmla="*/ 0 h 35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7659" h="3567659">
                <a:moveTo>
                  <a:pt x="0" y="3567659"/>
                </a:moveTo>
                <a:lnTo>
                  <a:pt x="1004341" y="2503357"/>
                </a:lnTo>
                <a:lnTo>
                  <a:pt x="1004341" y="704538"/>
                </a:lnTo>
                <a:lnTo>
                  <a:pt x="1798819" y="719528"/>
                </a:lnTo>
                <a:lnTo>
                  <a:pt x="1783829" y="1783829"/>
                </a:lnTo>
                <a:lnTo>
                  <a:pt x="3567659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374330" y="2033810"/>
            <a:ext cx="3613734" cy="3601939"/>
          </a:xfrm>
          <a:custGeom>
            <a:avLst/>
            <a:gdLst>
              <a:gd name="connsiteX0" fmla="*/ 0 w 2908092"/>
              <a:gd name="connsiteY0" fmla="*/ 0 h 2893102"/>
              <a:gd name="connsiteX1" fmla="*/ 14990 w 2908092"/>
              <a:gd name="connsiteY1" fmla="*/ 2893102 h 2893102"/>
              <a:gd name="connsiteX2" fmla="*/ 2908092 w 2908092"/>
              <a:gd name="connsiteY2" fmla="*/ 2893102 h 2893102"/>
              <a:gd name="connsiteX3" fmla="*/ 2908092 w 2908092"/>
              <a:gd name="connsiteY3" fmla="*/ 2893102 h 28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092" h="2893102">
                <a:moveTo>
                  <a:pt x="0" y="0"/>
                </a:moveTo>
                <a:cubicBezTo>
                  <a:pt x="4997" y="964367"/>
                  <a:pt x="9993" y="1928735"/>
                  <a:pt x="14990" y="2893102"/>
                </a:cubicBezTo>
                <a:lnTo>
                  <a:pt x="2908092" y="2893102"/>
                </a:lnTo>
                <a:lnTo>
                  <a:pt x="2908092" y="2893102"/>
                </a:lnTo>
              </a:path>
            </a:pathLst>
          </a:custGeom>
          <a:ln>
            <a:solidFill>
              <a:srgbClr val="101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2389320" y="2033810"/>
            <a:ext cx="3598744" cy="3601939"/>
          </a:xfrm>
          <a:custGeom>
            <a:avLst/>
            <a:gdLst>
              <a:gd name="connsiteX0" fmla="*/ 0 w 2893102"/>
              <a:gd name="connsiteY0" fmla="*/ 0 h 2878111"/>
              <a:gd name="connsiteX1" fmla="*/ 2863122 w 2893102"/>
              <a:gd name="connsiteY1" fmla="*/ 0 h 2878111"/>
              <a:gd name="connsiteX2" fmla="*/ 2893102 w 2893102"/>
              <a:gd name="connsiteY2" fmla="*/ 2878111 h 287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3102" h="2878111">
                <a:moveTo>
                  <a:pt x="0" y="0"/>
                </a:moveTo>
                <a:lnTo>
                  <a:pt x="2863122" y="0"/>
                </a:lnTo>
                <a:lnTo>
                  <a:pt x="2893102" y="2878111"/>
                </a:lnTo>
              </a:path>
            </a:pathLst>
          </a:custGeom>
          <a:ln>
            <a:solidFill>
              <a:srgbClr val="10114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2387664" y="491413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87664" y="419405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87664" y="347397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7664" y="275389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927724" y="545419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632814" y="547168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349952" y="545669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072974" y="545669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1680" y="54901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0</a:t>
            </a:r>
            <a:endParaRPr lang="en-IN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170080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628024" y="556220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L-1</a:t>
            </a:r>
            <a:endParaRPr lang="en-IN" sz="20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2389320" y="3477165"/>
            <a:ext cx="3612630" cy="1663909"/>
          </a:xfrm>
          <a:custGeom>
            <a:avLst/>
            <a:gdLst>
              <a:gd name="connsiteX0" fmla="*/ 0 w 3612630"/>
              <a:gd name="connsiteY0" fmla="*/ 1663909 h 1663909"/>
              <a:gd name="connsiteX1" fmla="*/ 1454046 w 3612630"/>
              <a:gd name="connsiteY1" fmla="*/ 1663909 h 1663909"/>
              <a:gd name="connsiteX2" fmla="*/ 1439056 w 3612630"/>
              <a:gd name="connsiteY2" fmla="*/ 0 h 1663909"/>
              <a:gd name="connsiteX3" fmla="*/ 2533338 w 3612630"/>
              <a:gd name="connsiteY3" fmla="*/ 0 h 1663909"/>
              <a:gd name="connsiteX4" fmla="*/ 2518348 w 3612630"/>
              <a:gd name="connsiteY4" fmla="*/ 1633928 h 1663909"/>
              <a:gd name="connsiteX5" fmla="*/ 3612630 w 3612630"/>
              <a:gd name="connsiteY5" fmla="*/ 1633928 h 166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630" h="1663909">
                <a:moveTo>
                  <a:pt x="0" y="1663909"/>
                </a:moveTo>
                <a:lnTo>
                  <a:pt x="1454046" y="1663909"/>
                </a:lnTo>
                <a:lnTo>
                  <a:pt x="1439056" y="0"/>
                </a:lnTo>
                <a:lnTo>
                  <a:pt x="2533338" y="0"/>
                </a:lnTo>
                <a:lnTo>
                  <a:pt x="2518348" y="1633928"/>
                </a:lnTo>
                <a:lnTo>
                  <a:pt x="3612630" y="1633928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ular Callout 16"/>
          <p:cNvSpPr/>
          <p:nvPr/>
        </p:nvSpPr>
        <p:spPr>
          <a:xfrm>
            <a:off x="6876256" y="3113930"/>
            <a:ext cx="971600" cy="612648"/>
          </a:xfrm>
          <a:prstGeom prst="wedgeRoundRectCallout">
            <a:avLst>
              <a:gd name="adj1" fmla="val -244101"/>
              <a:gd name="adj2" fmla="val 6233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T(r)</a:t>
            </a:r>
            <a:endParaRPr lang="en-IN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88064" y="534617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/>
              <a:t>r</a:t>
            </a:r>
            <a:endParaRPr lang="en-IN" sz="2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01976" y="3329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/>
              <a:t>s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432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9" y="762000"/>
            <a:ext cx="466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Intensity Level slicing (Example) </a:t>
            </a:r>
            <a:endParaRPr lang="en-IN" sz="24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49911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556792"/>
            <a:ext cx="49911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67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002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histogram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based techniques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specification/matching/modification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52400"/>
            <a:ext cx="389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en-US" b="1" dirty="0" smtClean="0">
                <a:solidFill>
                  <a:srgbClr val="0000CC"/>
                </a:solidFill>
              </a:rPr>
              <a:t>6. Histogram </a:t>
            </a:r>
            <a:r>
              <a:rPr lang="en-US" b="1" dirty="0">
                <a:solidFill>
                  <a:srgbClr val="0000CC"/>
                </a:solidFill>
              </a:rPr>
              <a:t>Processing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817364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What is a histogram?</a:t>
            </a:r>
          </a:p>
          <a:p>
            <a:endParaRPr lang="en-US" sz="1400" dirty="0"/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Gives a global description of an appearance of an image.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2017693"/>
                <a:ext cx="8305800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endParaRPr lang="en-US" sz="6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number of pixels having an intensity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17693"/>
                <a:ext cx="8305800" cy="1046440"/>
              </a:xfrm>
              <a:prstGeom prst="rect">
                <a:avLst/>
              </a:prstGeom>
              <a:blipFill rotWithShape="0">
                <a:blip r:embed="rId2"/>
                <a:stretch>
                  <a:fillRect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97704" y="3115509"/>
            <a:ext cx="4336196" cy="3140481"/>
            <a:chOff x="1759804" y="2502784"/>
            <a:chExt cx="4336196" cy="314048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26670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981200" y="4953000"/>
              <a:ext cx="3429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5181600"/>
              <a:ext cx="335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Intensity values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59804" y="2502784"/>
                  <a:ext cx="553998" cy="260929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vert270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804" y="2502784"/>
                  <a:ext cx="553998" cy="26092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67200" y="3332882"/>
                <a:ext cx="4648200" cy="2923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solidFill>
                      <a:srgbClr val="0000CC"/>
                    </a:solidFill>
                  </a:rPr>
                  <a:t>Normalized histogram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sz="2400" dirty="0" smtClean="0"/>
                  <a:t>    n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total number of pixels.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332882"/>
                <a:ext cx="4648200" cy="2923108"/>
              </a:xfrm>
              <a:prstGeom prst="rect">
                <a:avLst/>
              </a:prstGeom>
              <a:blipFill rotWithShape="0">
                <a:blip r:embed="rId4"/>
                <a:stretch>
                  <a:fillRect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2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447800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Tahoma" pitchFamily="34" charset="0"/>
              </a:rPr>
              <a:t>Quantization levels</a:t>
            </a:r>
            <a:r>
              <a:rPr lang="en-US" dirty="0" smtClean="0"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[0, L-1</a:t>
            </a:r>
            <a:r>
              <a:rPr lang="en-US" dirty="0" smtClean="0">
                <a:cs typeface="Tahoma" pitchFamily="34" charset="0"/>
              </a:rPr>
              <a:t>] </a:t>
            </a:r>
          </a:p>
          <a:p>
            <a:pPr algn="just"/>
            <a:endParaRPr lang="en-US" dirty="0" smtClean="0">
              <a:cs typeface="Tahoma" pitchFamily="34" charset="0"/>
            </a:endParaRPr>
          </a:p>
          <a:p>
            <a:pPr algn="just"/>
            <a:r>
              <a:rPr lang="en-US" dirty="0" smtClean="0">
                <a:cs typeface="Tahoma" pitchFamily="34" charset="0"/>
              </a:rPr>
              <a:t>L=2</a:t>
            </a:r>
            <a:r>
              <a:rPr lang="en-US" baseline="30000" dirty="0" smtClean="0">
                <a:cs typeface="Tahoma" pitchFamily="34" charset="0"/>
              </a:rPr>
              <a:t>k</a:t>
            </a:r>
          </a:p>
          <a:p>
            <a:pPr algn="just"/>
            <a:endParaRPr lang="en-US" baseline="30000" dirty="0">
              <a:cs typeface="Tahoma" pitchFamily="34" charset="0"/>
            </a:endParaRPr>
          </a:p>
          <a:p>
            <a:pPr algn="just"/>
            <a:r>
              <a:rPr lang="en-US" dirty="0" smtClean="0">
                <a:cs typeface="Tahoma" pitchFamily="34" charset="0"/>
              </a:rPr>
              <a:t>k </a:t>
            </a:r>
            <a:r>
              <a:rPr lang="en-US" dirty="0">
                <a:cs typeface="Tahoma" pitchFamily="34" charset="0"/>
                <a:sym typeface="Wingdings" panose="05000000000000000000" pitchFamily="2" charset="2"/>
              </a:rPr>
              <a:t>no. of bits per </a:t>
            </a:r>
            <a:r>
              <a:rPr lang="en-US" dirty="0" smtClean="0">
                <a:cs typeface="Tahoma" pitchFamily="34" charset="0"/>
                <a:sym typeface="Wingdings" panose="05000000000000000000" pitchFamily="2" charset="2"/>
              </a:rPr>
              <a:t>channel</a:t>
            </a:r>
          </a:p>
          <a:p>
            <a:pPr algn="just"/>
            <a:endParaRPr lang="en-US" dirty="0">
              <a:cs typeface="Tahoma" pitchFamily="34" charset="0"/>
              <a:sym typeface="Wingdings" panose="05000000000000000000" pitchFamily="2" charset="2"/>
            </a:endParaRPr>
          </a:p>
          <a:p>
            <a:pPr algn="just"/>
            <a:endParaRPr lang="en-US" dirty="0" smtClean="0">
              <a:cs typeface="Tahoma" pitchFamily="34" charset="0"/>
              <a:sym typeface="Wingdings" panose="05000000000000000000" pitchFamily="2" charset="2"/>
            </a:endParaRPr>
          </a:p>
          <a:p>
            <a:pPr algn="just"/>
            <a:endParaRPr lang="en-US" dirty="0">
              <a:cs typeface="Tahoma" pitchFamily="34" charset="0"/>
              <a:sym typeface="Wingdings" panose="05000000000000000000" pitchFamily="2" charset="2"/>
            </a:endParaRPr>
          </a:p>
          <a:p>
            <a:pPr algn="just"/>
            <a:endParaRPr lang="en-US" baseline="30000" dirty="0" smtClean="0">
              <a:cs typeface="Tahoma" pitchFamily="34" charset="0"/>
            </a:endParaRPr>
          </a:p>
          <a:p>
            <a:pPr algn="just"/>
            <a:endParaRPr lang="en-US" baseline="30000" dirty="0"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245" y="76200"/>
            <a:ext cx="6597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How many quantization levels can we have?</a:t>
            </a:r>
          </a:p>
        </p:txBody>
      </p:sp>
    </p:spTree>
    <p:extLst>
      <p:ext uri="{BB962C8B-B14F-4D97-AF65-F5344CB8AC3E}">
        <p14:creationId xmlns:p14="http://schemas.microsoft.com/office/powerpoint/2010/main" val="8850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4000" y="1772816"/>
            <a:ext cx="528000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1772816"/>
            <a:ext cx="4487096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685800"/>
            <a:ext cx="30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Dark image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4817660" y="5404513"/>
            <a:ext cx="1037230" cy="313899"/>
          </a:xfrm>
          <a:custGeom>
            <a:avLst/>
            <a:gdLst>
              <a:gd name="connsiteX0" fmla="*/ 0 w 1037230"/>
              <a:gd name="connsiteY0" fmla="*/ 68239 h 313899"/>
              <a:gd name="connsiteX1" fmla="*/ 27295 w 1037230"/>
              <a:gd name="connsiteY1" fmla="*/ 136478 h 313899"/>
              <a:gd name="connsiteX2" fmla="*/ 109182 w 1037230"/>
              <a:gd name="connsiteY2" fmla="*/ 177421 h 313899"/>
              <a:gd name="connsiteX3" fmla="*/ 491319 w 1037230"/>
              <a:gd name="connsiteY3" fmla="*/ 191069 h 313899"/>
              <a:gd name="connsiteX4" fmla="*/ 545910 w 1037230"/>
              <a:gd name="connsiteY4" fmla="*/ 272956 h 313899"/>
              <a:gd name="connsiteX5" fmla="*/ 532262 w 1037230"/>
              <a:gd name="connsiteY5" fmla="*/ 313899 h 313899"/>
              <a:gd name="connsiteX6" fmla="*/ 532262 w 1037230"/>
              <a:gd name="connsiteY6" fmla="*/ 204717 h 313899"/>
              <a:gd name="connsiteX7" fmla="*/ 559558 w 1037230"/>
              <a:gd name="connsiteY7" fmla="*/ 163774 h 313899"/>
              <a:gd name="connsiteX8" fmla="*/ 627797 w 1037230"/>
              <a:gd name="connsiteY8" fmla="*/ 150126 h 313899"/>
              <a:gd name="connsiteX9" fmla="*/ 941695 w 1037230"/>
              <a:gd name="connsiteY9" fmla="*/ 109183 h 313899"/>
              <a:gd name="connsiteX10" fmla="*/ 982639 w 1037230"/>
              <a:gd name="connsiteY10" fmla="*/ 81887 h 313899"/>
              <a:gd name="connsiteX11" fmla="*/ 1037230 w 1037230"/>
              <a:gd name="connsiteY11" fmla="*/ 0 h 3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230" h="313899">
                <a:moveTo>
                  <a:pt x="0" y="68239"/>
                </a:moveTo>
                <a:cubicBezTo>
                  <a:pt x="9098" y="90985"/>
                  <a:pt x="13056" y="116543"/>
                  <a:pt x="27295" y="136478"/>
                </a:cubicBezTo>
                <a:cubicBezTo>
                  <a:pt x="38185" y="151725"/>
                  <a:pt x="89534" y="176153"/>
                  <a:pt x="109182" y="177421"/>
                </a:cubicBezTo>
                <a:cubicBezTo>
                  <a:pt x="236378" y="185627"/>
                  <a:pt x="363940" y="186520"/>
                  <a:pt x="491319" y="191069"/>
                </a:cubicBezTo>
                <a:cubicBezTo>
                  <a:pt x="515936" y="215686"/>
                  <a:pt x="545910" y="233453"/>
                  <a:pt x="545910" y="272956"/>
                </a:cubicBezTo>
                <a:cubicBezTo>
                  <a:pt x="545910" y="287342"/>
                  <a:pt x="536811" y="300251"/>
                  <a:pt x="532262" y="313899"/>
                </a:cubicBezTo>
                <a:cubicBezTo>
                  <a:pt x="515486" y="263567"/>
                  <a:pt x="509012" y="266717"/>
                  <a:pt x="532262" y="204717"/>
                </a:cubicBezTo>
                <a:cubicBezTo>
                  <a:pt x="538021" y="189359"/>
                  <a:pt x="545317" y="171912"/>
                  <a:pt x="559558" y="163774"/>
                </a:cubicBezTo>
                <a:cubicBezTo>
                  <a:pt x="579699" y="152265"/>
                  <a:pt x="604813" y="153260"/>
                  <a:pt x="627797" y="150126"/>
                </a:cubicBezTo>
                <a:cubicBezTo>
                  <a:pt x="1047624" y="92876"/>
                  <a:pt x="726022" y="145127"/>
                  <a:pt x="941695" y="109183"/>
                </a:cubicBezTo>
                <a:cubicBezTo>
                  <a:pt x="955343" y="100084"/>
                  <a:pt x="971838" y="94231"/>
                  <a:pt x="982639" y="81887"/>
                </a:cubicBezTo>
                <a:cubicBezTo>
                  <a:pt x="1004241" y="57199"/>
                  <a:pt x="1037230" y="0"/>
                  <a:pt x="103723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5867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Darker region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628800"/>
            <a:ext cx="4691050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55679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685800"/>
            <a:ext cx="30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Bright image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6728346" y="5322627"/>
            <a:ext cx="1967196" cy="232012"/>
          </a:xfrm>
          <a:custGeom>
            <a:avLst/>
            <a:gdLst>
              <a:gd name="connsiteX0" fmla="*/ 0 w 1967196"/>
              <a:gd name="connsiteY0" fmla="*/ 54591 h 232012"/>
              <a:gd name="connsiteX1" fmla="*/ 122830 w 1967196"/>
              <a:gd name="connsiteY1" fmla="*/ 109182 h 232012"/>
              <a:gd name="connsiteX2" fmla="*/ 218364 w 1967196"/>
              <a:gd name="connsiteY2" fmla="*/ 136477 h 232012"/>
              <a:gd name="connsiteX3" fmla="*/ 450376 w 1967196"/>
              <a:gd name="connsiteY3" fmla="*/ 95534 h 232012"/>
              <a:gd name="connsiteX4" fmla="*/ 491320 w 1967196"/>
              <a:gd name="connsiteY4" fmla="*/ 68239 h 232012"/>
              <a:gd name="connsiteX5" fmla="*/ 573206 w 1967196"/>
              <a:gd name="connsiteY5" fmla="*/ 40943 h 232012"/>
              <a:gd name="connsiteX6" fmla="*/ 696036 w 1967196"/>
              <a:gd name="connsiteY6" fmla="*/ 54591 h 232012"/>
              <a:gd name="connsiteX7" fmla="*/ 832514 w 1967196"/>
              <a:gd name="connsiteY7" fmla="*/ 68239 h 232012"/>
              <a:gd name="connsiteX8" fmla="*/ 873457 w 1967196"/>
              <a:gd name="connsiteY8" fmla="*/ 95534 h 232012"/>
              <a:gd name="connsiteX9" fmla="*/ 914400 w 1967196"/>
              <a:gd name="connsiteY9" fmla="*/ 109182 h 232012"/>
              <a:gd name="connsiteX10" fmla="*/ 941696 w 1967196"/>
              <a:gd name="connsiteY10" fmla="*/ 232012 h 232012"/>
              <a:gd name="connsiteX11" fmla="*/ 928048 w 1967196"/>
              <a:gd name="connsiteY11" fmla="*/ 191069 h 232012"/>
              <a:gd name="connsiteX12" fmla="*/ 996287 w 1967196"/>
              <a:gd name="connsiteY12" fmla="*/ 122830 h 232012"/>
              <a:gd name="connsiteX13" fmla="*/ 1842448 w 1967196"/>
              <a:gd name="connsiteY13" fmla="*/ 109182 h 232012"/>
              <a:gd name="connsiteX14" fmla="*/ 1883391 w 1967196"/>
              <a:gd name="connsiteY14" fmla="*/ 95534 h 232012"/>
              <a:gd name="connsiteX15" fmla="*/ 1965278 w 1967196"/>
              <a:gd name="connsiteY15" fmla="*/ 40943 h 232012"/>
              <a:gd name="connsiteX16" fmla="*/ 1965278 w 1967196"/>
              <a:gd name="connsiteY16" fmla="*/ 0 h 2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67196" h="232012">
                <a:moveTo>
                  <a:pt x="0" y="54591"/>
                </a:moveTo>
                <a:cubicBezTo>
                  <a:pt x="211249" y="125006"/>
                  <a:pt x="-6929" y="44301"/>
                  <a:pt x="122830" y="109182"/>
                </a:cubicBezTo>
                <a:cubicBezTo>
                  <a:pt x="142412" y="118973"/>
                  <a:pt x="200869" y="132103"/>
                  <a:pt x="218364" y="136477"/>
                </a:cubicBezTo>
                <a:cubicBezTo>
                  <a:pt x="370747" y="124756"/>
                  <a:pt x="358278" y="148161"/>
                  <a:pt x="450376" y="95534"/>
                </a:cubicBezTo>
                <a:cubicBezTo>
                  <a:pt x="464618" y="87396"/>
                  <a:pt x="476331" y="74901"/>
                  <a:pt x="491320" y="68239"/>
                </a:cubicBezTo>
                <a:cubicBezTo>
                  <a:pt x="517612" y="56554"/>
                  <a:pt x="573206" y="40943"/>
                  <a:pt x="573206" y="40943"/>
                </a:cubicBezTo>
                <a:lnTo>
                  <a:pt x="696036" y="54591"/>
                </a:lnTo>
                <a:cubicBezTo>
                  <a:pt x="741504" y="59377"/>
                  <a:pt x="787965" y="57959"/>
                  <a:pt x="832514" y="68239"/>
                </a:cubicBezTo>
                <a:cubicBezTo>
                  <a:pt x="848496" y="71927"/>
                  <a:pt x="858786" y="88199"/>
                  <a:pt x="873457" y="95534"/>
                </a:cubicBezTo>
                <a:cubicBezTo>
                  <a:pt x="886324" y="101968"/>
                  <a:pt x="900752" y="104633"/>
                  <a:pt x="914400" y="109182"/>
                </a:cubicBezTo>
                <a:cubicBezTo>
                  <a:pt x="978089" y="204717"/>
                  <a:pt x="987188" y="163773"/>
                  <a:pt x="941696" y="232012"/>
                </a:cubicBezTo>
                <a:cubicBezTo>
                  <a:pt x="937147" y="218364"/>
                  <a:pt x="925683" y="205259"/>
                  <a:pt x="928048" y="191069"/>
                </a:cubicBezTo>
                <a:cubicBezTo>
                  <a:pt x="931245" y="171885"/>
                  <a:pt x="974892" y="123817"/>
                  <a:pt x="996287" y="122830"/>
                </a:cubicBezTo>
                <a:cubicBezTo>
                  <a:pt x="1278077" y="109824"/>
                  <a:pt x="1560394" y="113731"/>
                  <a:pt x="1842448" y="109182"/>
                </a:cubicBezTo>
                <a:cubicBezTo>
                  <a:pt x="1856096" y="104633"/>
                  <a:pt x="1869559" y="99486"/>
                  <a:pt x="1883391" y="95534"/>
                </a:cubicBezTo>
                <a:cubicBezTo>
                  <a:pt x="1930997" y="81932"/>
                  <a:pt x="1947601" y="93974"/>
                  <a:pt x="1965278" y="40943"/>
                </a:cubicBezTo>
                <a:cubicBezTo>
                  <a:pt x="1969594" y="27996"/>
                  <a:pt x="1965278" y="13648"/>
                  <a:pt x="1965278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28346" y="5638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Lighter region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62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1700808"/>
            <a:ext cx="489501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772816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685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Low contrast image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6305266" y="5486400"/>
            <a:ext cx="683081" cy="262231"/>
          </a:xfrm>
          <a:custGeom>
            <a:avLst/>
            <a:gdLst>
              <a:gd name="connsiteX0" fmla="*/ 0 w 683081"/>
              <a:gd name="connsiteY0" fmla="*/ 81887 h 262231"/>
              <a:gd name="connsiteX1" fmla="*/ 40943 w 683081"/>
              <a:gd name="connsiteY1" fmla="*/ 150125 h 262231"/>
              <a:gd name="connsiteX2" fmla="*/ 232012 w 683081"/>
              <a:gd name="connsiteY2" fmla="*/ 136478 h 262231"/>
              <a:gd name="connsiteX3" fmla="*/ 354841 w 683081"/>
              <a:gd name="connsiteY3" fmla="*/ 150125 h 262231"/>
              <a:gd name="connsiteX4" fmla="*/ 368489 w 683081"/>
              <a:gd name="connsiteY4" fmla="*/ 259307 h 262231"/>
              <a:gd name="connsiteX5" fmla="*/ 327546 w 683081"/>
              <a:gd name="connsiteY5" fmla="*/ 245660 h 262231"/>
              <a:gd name="connsiteX6" fmla="*/ 300250 w 683081"/>
              <a:gd name="connsiteY6" fmla="*/ 163773 h 262231"/>
              <a:gd name="connsiteX7" fmla="*/ 313898 w 683081"/>
              <a:gd name="connsiteY7" fmla="*/ 122830 h 262231"/>
              <a:gd name="connsiteX8" fmla="*/ 655092 w 683081"/>
              <a:gd name="connsiteY8" fmla="*/ 81887 h 262231"/>
              <a:gd name="connsiteX9" fmla="*/ 682388 w 683081"/>
              <a:gd name="connsiteY9" fmla="*/ 0 h 26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081" h="262231">
                <a:moveTo>
                  <a:pt x="0" y="81887"/>
                </a:moveTo>
                <a:cubicBezTo>
                  <a:pt x="13648" y="104633"/>
                  <a:pt x="15122" y="144049"/>
                  <a:pt x="40943" y="150125"/>
                </a:cubicBezTo>
                <a:cubicBezTo>
                  <a:pt x="103098" y="164750"/>
                  <a:pt x="168160" y="136478"/>
                  <a:pt x="232012" y="136478"/>
                </a:cubicBezTo>
                <a:cubicBezTo>
                  <a:pt x="273207" y="136478"/>
                  <a:pt x="313898" y="145576"/>
                  <a:pt x="354841" y="150125"/>
                </a:cubicBezTo>
                <a:cubicBezTo>
                  <a:pt x="375924" y="181749"/>
                  <a:pt x="412337" y="215459"/>
                  <a:pt x="368489" y="259307"/>
                </a:cubicBezTo>
                <a:cubicBezTo>
                  <a:pt x="358317" y="269479"/>
                  <a:pt x="341194" y="250209"/>
                  <a:pt x="327546" y="245660"/>
                </a:cubicBezTo>
                <a:cubicBezTo>
                  <a:pt x="318447" y="218364"/>
                  <a:pt x="291151" y="191069"/>
                  <a:pt x="300250" y="163773"/>
                </a:cubicBezTo>
                <a:cubicBezTo>
                  <a:pt x="304799" y="150125"/>
                  <a:pt x="302192" y="131192"/>
                  <a:pt x="313898" y="122830"/>
                </a:cubicBezTo>
                <a:cubicBezTo>
                  <a:pt x="383476" y="73132"/>
                  <a:pt x="651104" y="82097"/>
                  <a:pt x="655092" y="81887"/>
                </a:cubicBezTo>
                <a:cubicBezTo>
                  <a:pt x="689958" y="29587"/>
                  <a:pt x="682388" y="57346"/>
                  <a:pt x="682388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0200" y="5759981"/>
            <a:ext cx="460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Neither dark nor bright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4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1447800"/>
            <a:ext cx="5098970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663824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685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High contrast image</a:t>
            </a:r>
            <a:endParaRPr lang="en-US" sz="3200" b="1" dirty="0"/>
          </a:p>
        </p:txBody>
      </p:sp>
      <p:sp>
        <p:nvSpPr>
          <p:cNvPr id="5" name="Freeform 4"/>
          <p:cNvSpPr/>
          <p:nvPr/>
        </p:nvSpPr>
        <p:spPr>
          <a:xfrm>
            <a:off x="4804012" y="5472752"/>
            <a:ext cx="4124399" cy="313899"/>
          </a:xfrm>
          <a:custGeom>
            <a:avLst/>
            <a:gdLst>
              <a:gd name="connsiteX0" fmla="*/ 0 w 4124399"/>
              <a:gd name="connsiteY0" fmla="*/ 40944 h 313899"/>
              <a:gd name="connsiteX1" fmla="*/ 13648 w 4124399"/>
              <a:gd name="connsiteY1" fmla="*/ 191069 h 313899"/>
              <a:gd name="connsiteX2" fmla="*/ 54591 w 4124399"/>
              <a:gd name="connsiteY2" fmla="*/ 204717 h 313899"/>
              <a:gd name="connsiteX3" fmla="*/ 191069 w 4124399"/>
              <a:gd name="connsiteY3" fmla="*/ 218364 h 313899"/>
              <a:gd name="connsiteX4" fmla="*/ 395785 w 4124399"/>
              <a:gd name="connsiteY4" fmla="*/ 232012 h 313899"/>
              <a:gd name="connsiteX5" fmla="*/ 450376 w 4124399"/>
              <a:gd name="connsiteY5" fmla="*/ 204717 h 313899"/>
              <a:gd name="connsiteX6" fmla="*/ 518615 w 4124399"/>
              <a:gd name="connsiteY6" fmla="*/ 191069 h 313899"/>
              <a:gd name="connsiteX7" fmla="*/ 627797 w 4124399"/>
              <a:gd name="connsiteY7" fmla="*/ 163773 h 313899"/>
              <a:gd name="connsiteX8" fmla="*/ 696036 w 4124399"/>
              <a:gd name="connsiteY8" fmla="*/ 150126 h 313899"/>
              <a:gd name="connsiteX9" fmla="*/ 750627 w 4124399"/>
              <a:gd name="connsiteY9" fmla="*/ 136478 h 313899"/>
              <a:gd name="connsiteX10" fmla="*/ 873457 w 4124399"/>
              <a:gd name="connsiteY10" fmla="*/ 122830 h 313899"/>
              <a:gd name="connsiteX11" fmla="*/ 996287 w 4124399"/>
              <a:gd name="connsiteY11" fmla="*/ 95535 h 313899"/>
              <a:gd name="connsiteX12" fmla="*/ 1801504 w 4124399"/>
              <a:gd name="connsiteY12" fmla="*/ 109182 h 313899"/>
              <a:gd name="connsiteX13" fmla="*/ 1910687 w 4124399"/>
              <a:gd name="connsiteY13" fmla="*/ 150126 h 313899"/>
              <a:gd name="connsiteX14" fmla="*/ 2006221 w 4124399"/>
              <a:gd name="connsiteY14" fmla="*/ 177421 h 313899"/>
              <a:gd name="connsiteX15" fmla="*/ 2074460 w 4124399"/>
              <a:gd name="connsiteY15" fmla="*/ 245660 h 313899"/>
              <a:gd name="connsiteX16" fmla="*/ 2047164 w 4124399"/>
              <a:gd name="connsiteY16" fmla="*/ 313899 h 313899"/>
              <a:gd name="connsiteX17" fmla="*/ 2033516 w 4124399"/>
              <a:gd name="connsiteY17" fmla="*/ 177421 h 313899"/>
              <a:gd name="connsiteX18" fmla="*/ 2115403 w 4124399"/>
              <a:gd name="connsiteY18" fmla="*/ 150126 h 313899"/>
              <a:gd name="connsiteX19" fmla="*/ 3029803 w 4124399"/>
              <a:gd name="connsiteY19" fmla="*/ 163773 h 313899"/>
              <a:gd name="connsiteX20" fmla="*/ 3098042 w 4124399"/>
              <a:gd name="connsiteY20" fmla="*/ 177421 h 313899"/>
              <a:gd name="connsiteX21" fmla="*/ 3384645 w 4124399"/>
              <a:gd name="connsiteY21" fmla="*/ 191069 h 313899"/>
              <a:gd name="connsiteX22" fmla="*/ 4080681 w 4124399"/>
              <a:gd name="connsiteY22" fmla="*/ 177421 h 313899"/>
              <a:gd name="connsiteX23" fmla="*/ 4094328 w 4124399"/>
              <a:gd name="connsiteY23" fmla="*/ 136478 h 313899"/>
              <a:gd name="connsiteX24" fmla="*/ 4121624 w 4124399"/>
              <a:gd name="connsiteY24" fmla="*/ 95535 h 313899"/>
              <a:gd name="connsiteX25" fmla="*/ 4121624 w 4124399"/>
              <a:gd name="connsiteY25" fmla="*/ 0 h 3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24399" h="313899">
                <a:moveTo>
                  <a:pt x="0" y="40944"/>
                </a:moveTo>
                <a:cubicBezTo>
                  <a:pt x="4549" y="90986"/>
                  <a:pt x="-2242" y="143400"/>
                  <a:pt x="13648" y="191069"/>
                </a:cubicBezTo>
                <a:cubicBezTo>
                  <a:pt x="18197" y="204717"/>
                  <a:pt x="40372" y="202530"/>
                  <a:pt x="54591" y="204717"/>
                </a:cubicBezTo>
                <a:cubicBezTo>
                  <a:pt x="99779" y="211669"/>
                  <a:pt x="145576" y="213815"/>
                  <a:pt x="191069" y="218364"/>
                </a:cubicBezTo>
                <a:cubicBezTo>
                  <a:pt x="271015" y="271662"/>
                  <a:pt x="237631" y="261666"/>
                  <a:pt x="395785" y="232012"/>
                </a:cubicBezTo>
                <a:cubicBezTo>
                  <a:pt x="415781" y="228263"/>
                  <a:pt x="431075" y="211151"/>
                  <a:pt x="450376" y="204717"/>
                </a:cubicBezTo>
                <a:cubicBezTo>
                  <a:pt x="472382" y="197382"/>
                  <a:pt x="496012" y="196285"/>
                  <a:pt x="518615" y="191069"/>
                </a:cubicBezTo>
                <a:cubicBezTo>
                  <a:pt x="555168" y="182633"/>
                  <a:pt x="591011" y="171130"/>
                  <a:pt x="627797" y="163773"/>
                </a:cubicBezTo>
                <a:cubicBezTo>
                  <a:pt x="650543" y="159224"/>
                  <a:pt x="673392" y="155158"/>
                  <a:pt x="696036" y="150126"/>
                </a:cubicBezTo>
                <a:cubicBezTo>
                  <a:pt x="714346" y="146057"/>
                  <a:pt x="732088" y="139330"/>
                  <a:pt x="750627" y="136478"/>
                </a:cubicBezTo>
                <a:cubicBezTo>
                  <a:pt x="791343" y="130214"/>
                  <a:pt x="832676" y="128656"/>
                  <a:pt x="873457" y="122830"/>
                </a:cubicBezTo>
                <a:cubicBezTo>
                  <a:pt x="913873" y="117056"/>
                  <a:pt x="956561" y="105466"/>
                  <a:pt x="996287" y="95535"/>
                </a:cubicBezTo>
                <a:lnTo>
                  <a:pt x="1801504" y="109182"/>
                </a:lnTo>
                <a:cubicBezTo>
                  <a:pt x="1846795" y="110620"/>
                  <a:pt x="1870814" y="133038"/>
                  <a:pt x="1910687" y="150126"/>
                </a:cubicBezTo>
                <a:cubicBezTo>
                  <a:pt x="1938093" y="161871"/>
                  <a:pt x="1978526" y="170497"/>
                  <a:pt x="2006221" y="177421"/>
                </a:cubicBezTo>
                <a:cubicBezTo>
                  <a:pt x="2024417" y="189552"/>
                  <a:pt x="2074460" y="215333"/>
                  <a:pt x="2074460" y="245660"/>
                </a:cubicBezTo>
                <a:cubicBezTo>
                  <a:pt x="2074460" y="270159"/>
                  <a:pt x="2056263" y="291153"/>
                  <a:pt x="2047164" y="313899"/>
                </a:cubicBezTo>
                <a:cubicBezTo>
                  <a:pt x="2018727" y="271242"/>
                  <a:pt x="1984796" y="240061"/>
                  <a:pt x="2033516" y="177421"/>
                </a:cubicBezTo>
                <a:cubicBezTo>
                  <a:pt x="2051180" y="154710"/>
                  <a:pt x="2115403" y="150126"/>
                  <a:pt x="2115403" y="150126"/>
                </a:cubicBezTo>
                <a:lnTo>
                  <a:pt x="3029803" y="163773"/>
                </a:lnTo>
                <a:cubicBezTo>
                  <a:pt x="3052991" y="164417"/>
                  <a:pt x="3074914" y="175642"/>
                  <a:pt x="3098042" y="177421"/>
                </a:cubicBezTo>
                <a:cubicBezTo>
                  <a:pt x="3193403" y="184757"/>
                  <a:pt x="3289111" y="186520"/>
                  <a:pt x="3384645" y="191069"/>
                </a:cubicBezTo>
                <a:cubicBezTo>
                  <a:pt x="3616657" y="186520"/>
                  <a:pt x="3849308" y="195219"/>
                  <a:pt x="4080681" y="177421"/>
                </a:cubicBezTo>
                <a:cubicBezTo>
                  <a:pt x="4095024" y="176318"/>
                  <a:pt x="4087894" y="149345"/>
                  <a:pt x="4094328" y="136478"/>
                </a:cubicBezTo>
                <a:cubicBezTo>
                  <a:pt x="4101663" y="121807"/>
                  <a:pt x="4118407" y="111619"/>
                  <a:pt x="4121624" y="95535"/>
                </a:cubicBezTo>
                <a:cubicBezTo>
                  <a:pt x="4127869" y="64308"/>
                  <a:pt x="4121624" y="31845"/>
                  <a:pt x="41216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84434" y="588034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Detailed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9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3496" y="1143000"/>
            <a:ext cx="922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gives </a:t>
            </a:r>
            <a:r>
              <a:rPr lang="en-US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appearance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the content of image. 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based techniques modifies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histogram of image to appear in the way we want.</a:t>
            </a:r>
          </a:p>
          <a:p>
            <a:pPr lvl="1">
              <a:lnSpc>
                <a:spcPct val="1500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specification/matching/modification</a:t>
            </a:r>
          </a:p>
        </p:txBody>
      </p:sp>
    </p:spTree>
    <p:extLst>
      <p:ext uri="{BB962C8B-B14F-4D97-AF65-F5344CB8AC3E}">
        <p14:creationId xmlns:p14="http://schemas.microsoft.com/office/powerpoint/2010/main" val="25082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63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Histogram equalization</a:t>
            </a:r>
            <a:endParaRPr lang="en-US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6964" y="990600"/>
                <a:ext cx="7772400" cy="5082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 smtClean="0"/>
                  <a:t>Normalized histogram</a:t>
                </a:r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sz="1600" dirty="0" smtClean="0"/>
              </a:p>
              <a:p>
                <a:r>
                  <a:rPr lang="en-US" u="sng" dirty="0" smtClean="0"/>
                  <a:t>Transformation function for histogram equalization</a:t>
                </a:r>
              </a:p>
              <a:p>
                <a:r>
                  <a:rPr lang="en-US" u="sng" dirty="0" smtClean="0"/>
                  <a:t>(cumulative)</a:t>
                </a:r>
              </a:p>
              <a:p>
                <a:endParaRPr lang="en-US" sz="9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sz="1600" dirty="0" smtClean="0"/>
              </a:p>
              <a:p>
                <a:r>
                  <a:rPr lang="en-US" u="sng" dirty="0" smtClean="0"/>
                  <a:t>Intensity of the output image after equalization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4" y="990600"/>
                <a:ext cx="7772400" cy="5082482"/>
              </a:xfrm>
              <a:prstGeom prst="rect">
                <a:avLst/>
              </a:prstGeom>
              <a:blipFill rotWithShape="0">
                <a:blip r:embed="rId2"/>
                <a:stretch>
                  <a:fillRect l="-1569" t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26524"/>
              </p:ext>
            </p:extLst>
          </p:nvPr>
        </p:nvGraphicFramePr>
        <p:xfrm>
          <a:off x="-2" y="227973"/>
          <a:ext cx="9144001" cy="6096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352"/>
                <a:gridCol w="1803650"/>
                <a:gridCol w="2017977"/>
                <a:gridCol w="1405208"/>
                <a:gridCol w="1910814"/>
              </a:tblGrid>
              <a:tr h="11880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pixels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P(r) (normalized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histogram)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CDF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 (output intensity values)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5323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Sum=40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2643"/>
              </p:ext>
            </p:extLst>
          </p:nvPr>
        </p:nvGraphicFramePr>
        <p:xfrm>
          <a:off x="304801" y="228601"/>
          <a:ext cx="8458201" cy="613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9"/>
                <a:gridCol w="1752600"/>
                <a:gridCol w="1981200"/>
                <a:gridCol w="1389580"/>
                <a:gridCol w="1734622"/>
              </a:tblGrid>
              <a:tr h="115409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pixels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P(r) (normalized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histogram)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CDF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 (output intensity values)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91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Sum=40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62151688"/>
              </p:ext>
            </p:extLst>
          </p:nvPr>
        </p:nvGraphicFramePr>
        <p:xfrm>
          <a:off x="1066800" y="838200"/>
          <a:ext cx="49530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23670151"/>
              </p:ext>
            </p:extLst>
          </p:nvPr>
        </p:nvGraphicFramePr>
        <p:xfrm>
          <a:off x="1066800" y="3505200"/>
          <a:ext cx="495622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47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50" y="685800"/>
                <a:ext cx="7772400" cy="5205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 smtClean="0"/>
                  <a:t>Input histogram</a:t>
                </a:r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sz="1600" dirty="0" smtClean="0"/>
              </a:p>
              <a:p>
                <a:r>
                  <a:rPr lang="en-US" u="sng" dirty="0" smtClean="0"/>
                  <a:t>Target histogram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685800"/>
                <a:ext cx="7772400" cy="5205399"/>
              </a:xfrm>
              <a:prstGeom prst="rect">
                <a:avLst/>
              </a:prstGeom>
              <a:blipFill rotWithShape="0">
                <a:blip r:embed="rId2"/>
                <a:stretch>
                  <a:fillRect l="-1647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76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Histogram matching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111" y="2815391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Transformation matrices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" y="5862935"/>
                <a:ext cx="864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5862935"/>
                <a:ext cx="86487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219200"/>
            <a:ext cx="5181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85837"/>
            <a:ext cx="8613609" cy="518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84326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Images with varying intensity levels ‘L’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534400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524"/>
                <a:gridCol w="1141605"/>
                <a:gridCol w="1343064"/>
                <a:gridCol w="1738852"/>
                <a:gridCol w="1027504"/>
                <a:gridCol w="1738851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610599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051"/>
                <a:gridCol w="1100603"/>
                <a:gridCol w="1294827"/>
                <a:gridCol w="382719"/>
                <a:gridCol w="1676400"/>
                <a:gridCol w="990600"/>
                <a:gridCol w="1676399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610599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051"/>
                <a:gridCol w="1100603"/>
                <a:gridCol w="1294827"/>
                <a:gridCol w="839919"/>
                <a:gridCol w="1219200"/>
                <a:gridCol w="990600"/>
                <a:gridCol w="1676399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49"/>
            <a:ext cx="9144000" cy="6517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2600" y="0"/>
            <a:ext cx="3733800" cy="668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49"/>
            <a:ext cx="9144000" cy="6517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2600" y="0"/>
            <a:ext cx="1752600" cy="668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574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Tahoma" pitchFamily="34" charset="0"/>
              </a:rPr>
              <a:t>The number </a:t>
            </a:r>
            <a:r>
              <a:rPr lang="en-US" sz="2400" dirty="0" smtClean="0">
                <a:cs typeface="Tahoma" pitchFamily="34" charset="0"/>
              </a:rPr>
              <a:t>‘b’ </a:t>
            </a:r>
            <a:r>
              <a:rPr lang="en-US" sz="2400" dirty="0">
                <a:cs typeface="Tahoma" pitchFamily="34" charset="0"/>
              </a:rPr>
              <a:t>of bits required to store a M × N digitized image </a:t>
            </a:r>
          </a:p>
          <a:p>
            <a:pPr algn="just">
              <a:buFont typeface="Arial" pitchFamily="34" charset="0"/>
              <a:buNone/>
            </a:pPr>
            <a:endParaRPr lang="en-US" sz="1200" dirty="0" smtClean="0"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cs typeface="Tahoma" pitchFamily="34" charset="0"/>
              </a:rPr>
              <a:t>b </a:t>
            </a:r>
            <a:r>
              <a:rPr lang="en-US" sz="2400" dirty="0">
                <a:cs typeface="Tahoma" pitchFamily="34" charset="0"/>
              </a:rPr>
              <a:t>= M × N × k </a:t>
            </a:r>
            <a:endParaRPr lang="en-US" sz="2400" dirty="0" smtClean="0"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endParaRPr lang="en-US" sz="2400" dirty="0"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cs typeface="Tahoma" pitchFamily="34" charset="0"/>
              </a:rPr>
              <a:t>k representing k bit image</a:t>
            </a:r>
            <a:endParaRPr lang="en-US" sz="24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5240"/>
            <a:ext cx="861060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Neighbors </a:t>
            </a:r>
            <a:r>
              <a:rPr lang="en-US" dirty="0"/>
              <a:t>of a pixel p at coordinates 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4-neighbors of p</a:t>
            </a:r>
            <a:r>
              <a:rPr lang="en-US" dirty="0"/>
              <a:t>, denoted by </a:t>
            </a:r>
            <a:r>
              <a:rPr lang="en-US" b="1" dirty="0"/>
              <a:t>N</a:t>
            </a:r>
            <a:r>
              <a:rPr lang="en-US" b="1" baseline="-25000" dirty="0"/>
              <a:t>4</a:t>
            </a:r>
            <a:r>
              <a:rPr lang="en-US" b="1" dirty="0"/>
              <a:t>(p)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    </a:t>
            </a:r>
          </a:p>
          <a:p>
            <a:pPr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(x-1, y), (x+1, y), (x,y-1), and (x, y+1).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i="1" dirty="0"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4 diagonal neighbors of p</a:t>
            </a:r>
            <a:r>
              <a:rPr lang="en-US" dirty="0"/>
              <a:t>, denoted by </a:t>
            </a:r>
            <a:r>
              <a:rPr lang="en-US" b="1" dirty="0"/>
              <a:t>N</a:t>
            </a:r>
            <a:r>
              <a:rPr lang="en-US" b="1" baseline="-25000" dirty="0"/>
              <a:t>D</a:t>
            </a:r>
            <a:r>
              <a:rPr lang="en-US" b="1" dirty="0"/>
              <a:t>(p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(x-1, y-1), (x+1, y+1), (x+1,y-1), and (x-1, y+1).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i="1" dirty="0"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ahoma" pitchFamily="34" charset="0"/>
              </a:rPr>
              <a:t> 8 neighbors of p</a:t>
            </a:r>
            <a:r>
              <a:rPr lang="en-US" dirty="0">
                <a:cs typeface="Tahoma" pitchFamily="34" charset="0"/>
              </a:rPr>
              <a:t>, denoted </a:t>
            </a:r>
            <a:r>
              <a:rPr lang="en-US" b="1" dirty="0" smtClean="0">
                <a:cs typeface="Tahoma" pitchFamily="34" charset="0"/>
              </a:rPr>
              <a:t>N</a:t>
            </a:r>
            <a:r>
              <a:rPr lang="en-US" b="1" baseline="-25000" dirty="0" smtClean="0">
                <a:cs typeface="Tahoma" pitchFamily="34" charset="0"/>
              </a:rPr>
              <a:t>8</a:t>
            </a:r>
            <a:r>
              <a:rPr lang="en-US" b="1" dirty="0" smtClean="0">
                <a:cs typeface="Tahoma" pitchFamily="34" charset="0"/>
              </a:rPr>
              <a:t>(p)</a:t>
            </a:r>
          </a:p>
          <a:p>
            <a:pPr>
              <a:lnSpc>
                <a:spcPct val="80000"/>
              </a:lnSpc>
            </a:pPr>
            <a:endParaRPr lang="en-US" b="1" dirty="0"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cs typeface="Tahoma" pitchFamily="34" charset="0"/>
              </a:rPr>
              <a:t> </a:t>
            </a:r>
            <a:r>
              <a:rPr lang="en-US" b="1" dirty="0" smtClean="0">
                <a:cs typeface="Tahoma" pitchFamily="34" charset="0"/>
              </a:rPr>
              <a:t>       </a:t>
            </a:r>
            <a:r>
              <a:rPr lang="en-US" dirty="0" smtClean="0">
                <a:cs typeface="Tahoma" pitchFamily="34" charset="0"/>
              </a:rPr>
              <a:t>N</a:t>
            </a:r>
            <a:r>
              <a:rPr lang="en-US" baseline="-25000" dirty="0" smtClean="0">
                <a:cs typeface="Tahoma" pitchFamily="34" charset="0"/>
              </a:rPr>
              <a:t>8</a:t>
            </a:r>
            <a:r>
              <a:rPr lang="en-US" dirty="0" smtClean="0">
                <a:cs typeface="Tahoma" pitchFamily="34" charset="0"/>
              </a:rPr>
              <a:t>(p</a:t>
            </a:r>
            <a:r>
              <a:rPr lang="en-US" dirty="0">
                <a:cs typeface="Tahoma" pitchFamily="34" charset="0"/>
              </a:rPr>
              <a:t>) = </a:t>
            </a:r>
            <a:r>
              <a:rPr lang="en-US" dirty="0"/>
              <a:t>N</a:t>
            </a:r>
            <a:r>
              <a:rPr lang="en-US" baseline="-25000" dirty="0"/>
              <a:t>4</a:t>
            </a:r>
            <a:r>
              <a:rPr lang="en-US" dirty="0"/>
              <a:t>(p) </a:t>
            </a:r>
            <a:r>
              <a:rPr lang="en-US" dirty="0">
                <a:cs typeface="Tahoma" pitchFamily="34" charset="0"/>
              </a:rPr>
              <a:t>U </a:t>
            </a:r>
            <a:r>
              <a:rPr lang="en-US" dirty="0"/>
              <a:t>N</a:t>
            </a:r>
            <a:r>
              <a:rPr lang="en-US" baseline="-25000" dirty="0"/>
              <a:t>D</a:t>
            </a:r>
            <a:r>
              <a:rPr lang="en-US" dirty="0"/>
              <a:t>(p)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76200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Neighborhood</a:t>
            </a:r>
          </a:p>
        </p:txBody>
      </p:sp>
    </p:spTree>
    <p:extLst>
      <p:ext uri="{BB962C8B-B14F-4D97-AF65-F5344CB8AC3E}">
        <p14:creationId xmlns:p14="http://schemas.microsoft.com/office/powerpoint/2010/main" val="22159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1066800"/>
            <a:ext cx="7086600" cy="5181600"/>
            <a:chOff x="5334000" y="2776538"/>
            <a:chExt cx="3429000" cy="3043237"/>
          </a:xfrm>
        </p:grpSpPr>
        <p:pic>
          <p:nvPicPr>
            <p:cNvPr id="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776538"/>
              <a:ext cx="3352800" cy="304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7086600" y="3976688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Oval 8"/>
            <p:cNvSpPr>
              <a:spLocks noChangeArrowheads="1"/>
            </p:cNvSpPr>
            <p:nvPr/>
          </p:nvSpPr>
          <p:spPr bwMode="auto">
            <a:xfrm>
              <a:off x="7135813" y="3778250"/>
              <a:ext cx="74612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7359650" y="4006850"/>
              <a:ext cx="74613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7134225" y="4249738"/>
              <a:ext cx="74613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6888163" y="4024313"/>
              <a:ext cx="74612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6891338" y="4249738"/>
              <a:ext cx="74612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6900863" y="3781425"/>
              <a:ext cx="74612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364413" y="4230688"/>
              <a:ext cx="74612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7350125" y="3767138"/>
              <a:ext cx="74613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7239000" y="3716361"/>
              <a:ext cx="1044677" cy="2714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283677" y="3505200"/>
                  <a:ext cx="479323" cy="307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83677" y="3505200"/>
                  <a:ext cx="479323" cy="3072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75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52400"/>
                <a:ext cx="85344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CC"/>
                    </a:solidFill>
                  </a:rPr>
                  <a:t>Connectivity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Let V be the set of gray levels used to define connectivity for two pixels p and q, three types of connectivity are defined.</a:t>
                </a:r>
              </a:p>
              <a:p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4-connectivity: </a:t>
                </a:r>
                <a:r>
                  <a:rPr lang="en-US" sz="2400" dirty="0" err="1" smtClean="0"/>
                  <a:t>p,q</a:t>
                </a:r>
                <a:r>
                  <a:rPr lang="en-US" sz="2400" dirty="0" smtClean="0"/>
                  <a:t>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V and p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(q)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8-connectivity: </a:t>
                </a:r>
                <a:r>
                  <a:rPr lang="en-US" sz="2400" dirty="0"/>
                  <a:t>p,q </a:t>
                </a:r>
                <a:r>
                  <a:rPr lang="el-GR" sz="2400" dirty="0"/>
                  <a:t>ϵ</a:t>
                </a:r>
                <a:r>
                  <a:rPr lang="en-US" sz="2400" dirty="0"/>
                  <a:t> V and p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400" dirty="0"/>
                  <a:t>(q)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M-connectivity (mixed connectivity):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</a:t>
                </a:r>
              </a:p>
              <a:p>
                <a:pPr lvl="1"/>
                <a:r>
                  <a:rPr lang="en-US" sz="2400" dirty="0" smtClean="0"/>
                  <a:t>	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.  q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(p) or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	ii. </a:t>
                </a:r>
                <a:r>
                  <a:rPr lang="en-US" sz="2400" dirty="0"/>
                  <a:t>q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/>
                  <a:t>(p)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(p</a:t>
                </a:r>
                <a:r>
                  <a:rPr lang="en-US" sz="2400" dirty="0" smtClean="0"/>
                  <a:t>) 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(q) = </a:t>
                </a:r>
                <a:r>
                  <a:rPr lang="el-GR" sz="2400" dirty="0" smtClean="0"/>
                  <a:t>ϕ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"/>
                <a:ext cx="85344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786" t="-2254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57379" y="4419600"/>
          <a:ext cx="15240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91379" y="4419600"/>
          <a:ext cx="15240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994944" y="4572000"/>
            <a:ext cx="7234656" cy="1828800"/>
            <a:chOff x="851965" y="4495800"/>
            <a:chExt cx="7234656" cy="1828800"/>
          </a:xfrm>
        </p:grpSpPr>
        <p:sp>
          <p:nvSpPr>
            <p:cNvPr id="8" name="Rectangle 7"/>
            <p:cNvSpPr/>
            <p:nvPr/>
          </p:nvSpPr>
          <p:spPr>
            <a:xfrm>
              <a:off x="851965" y="5924490"/>
              <a:ext cx="16626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4-connectivity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1365" y="5924490"/>
              <a:ext cx="16626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8-connectivity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5924490"/>
              <a:ext cx="17620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M-connectivity</a:t>
              </a:r>
              <a:endParaRPr lang="en-US" sz="2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828800" y="4648200"/>
              <a:ext cx="0" cy="4572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59482" y="4495800"/>
              <a:ext cx="374118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2682" y="4495800"/>
              <a:ext cx="297918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02682" y="4572000"/>
              <a:ext cx="0" cy="3810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2000" y="5105400"/>
              <a:ext cx="228600" cy="2286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502682" y="4724400"/>
              <a:ext cx="297918" cy="3048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682" y="4495800"/>
              <a:ext cx="297918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69682" y="4572000"/>
              <a:ext cx="0" cy="3810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239000" y="5105400"/>
              <a:ext cx="228600" cy="2286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52400" y="4004846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Eg</a:t>
            </a:r>
            <a:r>
              <a:rPr lang="en-US" sz="2000" dirty="0" smtClean="0"/>
              <a:t>. V={1}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7001301" y="4462818"/>
            <a:ext cx="300251" cy="382137"/>
          </a:xfrm>
          <a:custGeom>
            <a:avLst/>
            <a:gdLst>
              <a:gd name="connsiteX0" fmla="*/ 245660 w 300251"/>
              <a:gd name="connsiteY0" fmla="*/ 27295 h 382137"/>
              <a:gd name="connsiteX1" fmla="*/ 177421 w 300251"/>
              <a:gd name="connsiteY1" fmla="*/ 13648 h 382137"/>
              <a:gd name="connsiteX2" fmla="*/ 136478 w 300251"/>
              <a:gd name="connsiteY2" fmla="*/ 0 h 382137"/>
              <a:gd name="connsiteX3" fmla="*/ 68239 w 300251"/>
              <a:gd name="connsiteY3" fmla="*/ 13648 h 382137"/>
              <a:gd name="connsiteX4" fmla="*/ 40944 w 300251"/>
              <a:gd name="connsiteY4" fmla="*/ 54591 h 382137"/>
              <a:gd name="connsiteX5" fmla="*/ 27296 w 300251"/>
              <a:gd name="connsiteY5" fmla="*/ 95534 h 382137"/>
              <a:gd name="connsiteX6" fmla="*/ 0 w 300251"/>
              <a:gd name="connsiteY6" fmla="*/ 150125 h 382137"/>
              <a:gd name="connsiteX7" fmla="*/ 13648 w 300251"/>
              <a:gd name="connsiteY7" fmla="*/ 327546 h 382137"/>
              <a:gd name="connsiteX8" fmla="*/ 54592 w 300251"/>
              <a:gd name="connsiteY8" fmla="*/ 354842 h 382137"/>
              <a:gd name="connsiteX9" fmla="*/ 136478 w 300251"/>
              <a:gd name="connsiteY9" fmla="*/ 382137 h 382137"/>
              <a:gd name="connsiteX10" fmla="*/ 218365 w 300251"/>
              <a:gd name="connsiteY10" fmla="*/ 354842 h 382137"/>
              <a:gd name="connsiteX11" fmla="*/ 245660 w 300251"/>
              <a:gd name="connsiteY11" fmla="*/ 313898 h 382137"/>
              <a:gd name="connsiteX12" fmla="*/ 286603 w 300251"/>
              <a:gd name="connsiteY12" fmla="*/ 272955 h 382137"/>
              <a:gd name="connsiteX13" fmla="*/ 300251 w 300251"/>
              <a:gd name="connsiteY13" fmla="*/ 232012 h 382137"/>
              <a:gd name="connsiteX14" fmla="*/ 286603 w 300251"/>
              <a:gd name="connsiteY14" fmla="*/ 136478 h 382137"/>
              <a:gd name="connsiteX15" fmla="*/ 232012 w 300251"/>
              <a:gd name="connsiteY15" fmla="*/ 54591 h 382137"/>
              <a:gd name="connsiteX16" fmla="*/ 245660 w 300251"/>
              <a:gd name="connsiteY16" fmla="*/ 27295 h 38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251" h="382137">
                <a:moveTo>
                  <a:pt x="245660" y="27295"/>
                </a:moveTo>
                <a:cubicBezTo>
                  <a:pt x="236562" y="20471"/>
                  <a:pt x="199925" y="19274"/>
                  <a:pt x="177421" y="13648"/>
                </a:cubicBezTo>
                <a:cubicBezTo>
                  <a:pt x="163465" y="10159"/>
                  <a:pt x="150864" y="0"/>
                  <a:pt x="136478" y="0"/>
                </a:cubicBezTo>
                <a:cubicBezTo>
                  <a:pt x="113281" y="0"/>
                  <a:pt x="90985" y="9099"/>
                  <a:pt x="68239" y="13648"/>
                </a:cubicBezTo>
                <a:cubicBezTo>
                  <a:pt x="59141" y="27296"/>
                  <a:pt x="48279" y="39920"/>
                  <a:pt x="40944" y="54591"/>
                </a:cubicBezTo>
                <a:cubicBezTo>
                  <a:pt x="34510" y="67458"/>
                  <a:pt x="32963" y="82311"/>
                  <a:pt x="27296" y="95534"/>
                </a:cubicBezTo>
                <a:cubicBezTo>
                  <a:pt x="19282" y="114234"/>
                  <a:pt x="9099" y="131928"/>
                  <a:pt x="0" y="150125"/>
                </a:cubicBezTo>
                <a:cubicBezTo>
                  <a:pt x="4549" y="209265"/>
                  <a:pt x="-1635" y="270234"/>
                  <a:pt x="13648" y="327546"/>
                </a:cubicBezTo>
                <a:cubicBezTo>
                  <a:pt x="17874" y="343395"/>
                  <a:pt x="39603" y="348180"/>
                  <a:pt x="54592" y="354842"/>
                </a:cubicBezTo>
                <a:cubicBezTo>
                  <a:pt x="80884" y="366527"/>
                  <a:pt x="136478" y="382137"/>
                  <a:pt x="136478" y="382137"/>
                </a:cubicBezTo>
                <a:cubicBezTo>
                  <a:pt x="163774" y="373039"/>
                  <a:pt x="193966" y="370091"/>
                  <a:pt x="218365" y="354842"/>
                </a:cubicBezTo>
                <a:cubicBezTo>
                  <a:pt x="232274" y="346149"/>
                  <a:pt x="235159" y="326499"/>
                  <a:pt x="245660" y="313898"/>
                </a:cubicBezTo>
                <a:cubicBezTo>
                  <a:pt x="258016" y="299071"/>
                  <a:pt x="272955" y="286603"/>
                  <a:pt x="286603" y="272955"/>
                </a:cubicBezTo>
                <a:cubicBezTo>
                  <a:pt x="291152" y="259307"/>
                  <a:pt x="300251" y="246398"/>
                  <a:pt x="300251" y="232012"/>
                </a:cubicBezTo>
                <a:cubicBezTo>
                  <a:pt x="300251" y="199844"/>
                  <a:pt x="292357" y="168127"/>
                  <a:pt x="286603" y="136478"/>
                </a:cubicBezTo>
                <a:cubicBezTo>
                  <a:pt x="276420" y="80471"/>
                  <a:pt x="282055" y="79612"/>
                  <a:pt x="232012" y="54591"/>
                </a:cubicBezTo>
                <a:cubicBezTo>
                  <a:pt x="227943" y="52557"/>
                  <a:pt x="254758" y="34119"/>
                  <a:pt x="245660" y="2729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24244" y="4947792"/>
            <a:ext cx="381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98034" y="450860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q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800579" y="4419600"/>
          <a:ext cx="15240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Proposed Template for All LNMIIT Presentations</Template>
  <TotalTime>40877</TotalTime>
  <Words>1671</Words>
  <Application>Microsoft Office PowerPoint</Application>
  <PresentationFormat>On-screen Show (4:3)</PresentationFormat>
  <Paragraphs>706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Cambria Math</vt:lpstr>
      <vt:lpstr>Tahoma</vt:lpstr>
      <vt:lpstr>Times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SPG</dc:creator>
  <cp:lastModifiedBy>USER</cp:lastModifiedBy>
  <cp:revision>5063</cp:revision>
  <cp:lastPrinted>2010-06-11T01:42:17Z</cp:lastPrinted>
  <dcterms:created xsi:type="dcterms:W3CDTF">1601-01-01T00:00:00Z</dcterms:created>
  <dcterms:modified xsi:type="dcterms:W3CDTF">2021-08-24T04:03:12Z</dcterms:modified>
</cp:coreProperties>
</file>