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8" r:id="rId1"/>
  </p:sldMasterIdLst>
  <p:notesMasterIdLst>
    <p:notesMasterId r:id="rId47"/>
  </p:notesMasterIdLst>
  <p:handoutMasterIdLst>
    <p:handoutMasterId r:id="rId48"/>
  </p:handoutMasterIdLst>
  <p:sldIdLst>
    <p:sldId id="591" r:id="rId2"/>
    <p:sldId id="846" r:id="rId3"/>
    <p:sldId id="861" r:id="rId4"/>
    <p:sldId id="903" r:id="rId5"/>
    <p:sldId id="904" r:id="rId6"/>
    <p:sldId id="905" r:id="rId7"/>
    <p:sldId id="810" r:id="rId8"/>
    <p:sldId id="813" r:id="rId9"/>
    <p:sldId id="814" r:id="rId10"/>
    <p:sldId id="815" r:id="rId11"/>
    <p:sldId id="816" r:id="rId12"/>
    <p:sldId id="817" r:id="rId13"/>
    <p:sldId id="821" r:id="rId14"/>
    <p:sldId id="818" r:id="rId15"/>
    <p:sldId id="820" r:id="rId16"/>
    <p:sldId id="871" r:id="rId17"/>
    <p:sldId id="873" r:id="rId18"/>
    <p:sldId id="902" r:id="rId19"/>
    <p:sldId id="874" r:id="rId20"/>
    <p:sldId id="875" r:id="rId21"/>
    <p:sldId id="876" r:id="rId22"/>
    <p:sldId id="877" r:id="rId23"/>
    <p:sldId id="879" r:id="rId24"/>
    <p:sldId id="880" r:id="rId25"/>
    <p:sldId id="881" r:id="rId26"/>
    <p:sldId id="882" r:id="rId27"/>
    <p:sldId id="883" r:id="rId28"/>
    <p:sldId id="884" r:id="rId29"/>
    <p:sldId id="885" r:id="rId30"/>
    <p:sldId id="886" r:id="rId31"/>
    <p:sldId id="887" r:id="rId32"/>
    <p:sldId id="888" r:id="rId33"/>
    <p:sldId id="889" r:id="rId34"/>
    <p:sldId id="890" r:id="rId35"/>
    <p:sldId id="891" r:id="rId36"/>
    <p:sldId id="892" r:id="rId37"/>
    <p:sldId id="893" r:id="rId38"/>
    <p:sldId id="894" r:id="rId39"/>
    <p:sldId id="895" r:id="rId40"/>
    <p:sldId id="896" r:id="rId41"/>
    <p:sldId id="897" r:id="rId42"/>
    <p:sldId id="898" r:id="rId43"/>
    <p:sldId id="899" r:id="rId44"/>
    <p:sldId id="900" r:id="rId45"/>
    <p:sldId id="901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FF66"/>
    <a:srgbClr val="FF9999"/>
    <a:srgbClr val="FFFFFF"/>
    <a:srgbClr val="3399FF"/>
    <a:srgbClr val="CCFFFF"/>
    <a:srgbClr val="33CC33"/>
    <a:srgbClr val="663300"/>
    <a:srgbClr val="CC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1457" autoAdjust="0"/>
  </p:normalViewPr>
  <p:slideViewPr>
    <p:cSldViewPr>
      <p:cViewPr varScale="1">
        <p:scale>
          <a:sx n="74" d="100"/>
          <a:sy n="74" d="100"/>
        </p:scale>
        <p:origin x="11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0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9F8C659C-D15A-4450-9FA3-E0856A0BF9E9}" type="datetimeFigureOut">
              <a:rPr lang="en-US">
                <a:latin typeface="Arial" panose="020B0604020202020204" pitchFamily="34" charset="0"/>
              </a:rPr>
              <a:pPr>
                <a:defRPr/>
              </a:pPr>
              <a:t>9/21/2022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5FE35B2B-1B6F-40BA-8C4C-9A51FA9EFECE}" type="slidenum">
              <a:rPr 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58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3C8C13-F64C-4C4D-9639-6DDFFEBDE1E2}" type="datetimeFigureOut">
              <a:rPr lang="en-US" smtClean="0"/>
              <a:pPr>
                <a:defRPr/>
              </a:pPr>
              <a:t>9/21/2022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1FF078-8AA0-4F24-951F-8200E82359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218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162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503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10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8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8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1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19954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80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5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7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7976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4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7" y="4827213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7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5" y="4827211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172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115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3" y="430216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280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22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7924800" y="6477000"/>
            <a:ext cx="68580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 flipV="1">
            <a:off x="-19792" y="609600"/>
            <a:ext cx="5658592" cy="12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491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1270000"/>
            <a:ext cx="7055380" cy="1015048"/>
          </a:xfrm>
        </p:spPr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662519"/>
            <a:ext cx="6919300" cy="33445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0" y="6440560"/>
            <a:ext cx="9144000" cy="41744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The LNM Institute of Information Technology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4337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861736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477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2060577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742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1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1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7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7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070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424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052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8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3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896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8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315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0" y="6440560"/>
            <a:ext cx="9144000" cy="4174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Image Processing by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Joyeeta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Singha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LNMIIT</a:t>
            </a:r>
          </a:p>
        </p:txBody>
      </p:sp>
      <p:sp>
        <p:nvSpPr>
          <p:cNvPr id="22" name="Oval 21"/>
          <p:cNvSpPr/>
          <p:nvPr/>
        </p:nvSpPr>
        <p:spPr>
          <a:xfrm>
            <a:off x="6466260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3973" y="1431230"/>
            <a:ext cx="7564929" cy="120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Heading Font:-Times new roman</a:t>
            </a:r>
            <a:br>
              <a:rPr lang="en-US" dirty="0" smtClean="0"/>
            </a:br>
            <a:r>
              <a:rPr lang="en-US" dirty="0" smtClean="0"/>
              <a:t>Size:-40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2" y="2696421"/>
            <a:ext cx="7564929" cy="355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Times new roman:-24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04619" y="6440560"/>
            <a:ext cx="687427" cy="41551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ctr">
              <a:defRPr sz="1600" b="0" i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B5E46D21-AF0A-4254-96F7-D9667919DEC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60" y="14862"/>
            <a:ext cx="2663688" cy="11926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746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  <p:sldLayoutId id="2147484166" r:id="rId18"/>
    <p:sldLayoutId id="2147484167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7" rtl="0" eaLnBrk="1" latinLnBrk="0" hangingPunct="1">
        <a:spcBef>
          <a:spcPct val="0"/>
        </a:spcBef>
        <a:buNone/>
        <a:defRPr sz="4000" b="0" i="0" kern="1200" baseline="0">
          <a:solidFill>
            <a:srgbClr val="0070C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None/>
        <a:defRPr sz="2400" b="0" i="0" kern="1200" baseline="0">
          <a:solidFill>
            <a:srgbClr val="0070C0"/>
          </a:solidFill>
          <a:latin typeface="+mn-lt"/>
          <a:ea typeface="+mj-ea"/>
          <a:cs typeface="Times New Roman" panose="02020603050405020304" pitchFamily="18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Excel_97-2003_Worksheet1.xls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png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Enhancement</a:t>
            </a:r>
            <a:endParaRPr lang="en-US" sz="66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33400" y="3276600"/>
            <a:ext cx="777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0" y="3352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Lecture-5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Smoothing Spatial Filters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914400"/>
            <a:ext cx="8658225" cy="5524500"/>
          </a:xfrm>
          <a:prstGeom prst="rect">
            <a:avLst/>
          </a:prstGeom>
        </p:spPr>
        <p:txBody>
          <a:bodyPr/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spcAft>
                <a:spcPts val="600"/>
              </a:spcAft>
            </a:pPr>
            <a:r>
              <a:rPr lang="en-IE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1. Simple averaging filter</a:t>
            </a:r>
          </a:p>
          <a:p>
            <a:pPr lvl="1" fontAlgn="auto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IE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Simply average all of the pixels in a neighbourhood around a central value.</a:t>
            </a:r>
          </a:p>
          <a:p>
            <a:pPr lvl="1" fontAlgn="auto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IE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Useful in removing noise from images.</a:t>
            </a:r>
          </a:p>
        </p:txBody>
      </p:sp>
      <p:graphicFrame>
        <p:nvGraphicFramePr>
          <p:cNvPr id="4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718262"/>
              </p:ext>
            </p:extLst>
          </p:nvPr>
        </p:nvGraphicFramePr>
        <p:xfrm>
          <a:off x="1386786" y="3429000"/>
          <a:ext cx="2714625" cy="2600325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E" sz="2400" b="1" dirty="0" smtClean="0"/>
                        <a:t>1</a:t>
                      </a:r>
                      <a:endParaRPr lang="en-US" sz="2400" b="1" dirty="0" smtClean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191000"/>
                <a:ext cx="62478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91000"/>
                <a:ext cx="624786" cy="8094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04"/>
          <p:cNvGrpSpPr>
            <a:grpSpLocks/>
          </p:cNvGrpSpPr>
          <p:nvPr/>
        </p:nvGrpSpPr>
        <p:grpSpPr bwMode="auto">
          <a:xfrm>
            <a:off x="5105400" y="3396369"/>
            <a:ext cx="2971800" cy="2623431"/>
            <a:chOff x="3696" y="2149"/>
            <a:chExt cx="988" cy="983"/>
          </a:xfrm>
          <a:noFill/>
        </p:grpSpPr>
        <p:sp>
          <p:nvSpPr>
            <p:cNvPr id="8" name="Rectangle 266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67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68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269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270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l-GR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271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72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273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274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4343400" y="44196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43400" y="45720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43400" y="47244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4"/>
          <p:cNvGrpSpPr>
            <a:grpSpLocks/>
          </p:cNvGrpSpPr>
          <p:nvPr/>
        </p:nvGrpSpPr>
        <p:grpSpPr bwMode="auto">
          <a:xfrm>
            <a:off x="4896950" y="941386"/>
            <a:ext cx="2799250" cy="2398713"/>
            <a:chOff x="3696" y="2149"/>
            <a:chExt cx="988" cy="983"/>
          </a:xfrm>
        </p:grpSpPr>
        <p:sp>
          <p:nvSpPr>
            <p:cNvPr id="3" name="Rectangle 266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267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268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269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270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l-GR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271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72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73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274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E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E" sz="32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568"/>
          <p:cNvSpPr txBox="1">
            <a:spLocks noChangeArrowheads="1"/>
          </p:cNvSpPr>
          <p:nvPr/>
        </p:nvSpPr>
        <p:spPr bwMode="auto">
          <a:xfrm>
            <a:off x="457200" y="4471500"/>
            <a:ext cx="8477250" cy="14311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IE" sz="2600" dirty="0">
                <a:latin typeface="Times New Roman" pitchFamily="18" charset="0"/>
              </a:rPr>
              <a:t>e = 	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*106 + </a:t>
            </a:r>
            <a:r>
              <a:rPr lang="en-IE" sz="2400" baseline="30000" dirty="0" smtClean="0">
                <a:latin typeface="Times New Roman" pitchFamily="18" charset="0"/>
              </a:rPr>
              <a:t>1</a:t>
            </a:r>
            <a:r>
              <a:rPr lang="en-IE" sz="2400" dirty="0" smtClean="0">
                <a:latin typeface="Times New Roman" pitchFamily="18" charset="0"/>
              </a:rPr>
              <a:t>/</a:t>
            </a:r>
            <a:r>
              <a:rPr lang="en-IE" sz="2400" baseline="-25000" dirty="0" smtClean="0">
                <a:latin typeface="Times New Roman" pitchFamily="18" charset="0"/>
              </a:rPr>
              <a:t>9</a:t>
            </a:r>
            <a:r>
              <a:rPr lang="en-IE" sz="2600" dirty="0" smtClean="0">
                <a:latin typeface="Times New Roman" pitchFamily="18" charset="0"/>
              </a:rPr>
              <a:t>*104 </a:t>
            </a:r>
            <a:r>
              <a:rPr lang="en-IE" sz="2600" dirty="0">
                <a:latin typeface="Times New Roman" pitchFamily="18" charset="0"/>
              </a:rPr>
              <a:t>+ 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*100 + 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*108 + </a:t>
            </a:r>
            <a:r>
              <a:rPr lang="en-IE" sz="2400" baseline="30000" dirty="0" smtClean="0">
                <a:latin typeface="Times New Roman" pitchFamily="18" charset="0"/>
              </a:rPr>
              <a:t>1</a:t>
            </a:r>
            <a:r>
              <a:rPr lang="en-IE" sz="2400" dirty="0" smtClean="0">
                <a:latin typeface="Times New Roman" pitchFamily="18" charset="0"/>
              </a:rPr>
              <a:t>/</a:t>
            </a:r>
            <a:r>
              <a:rPr lang="en-IE" sz="2400" baseline="-25000" dirty="0" smtClean="0">
                <a:latin typeface="Times New Roman" pitchFamily="18" charset="0"/>
              </a:rPr>
              <a:t>9</a:t>
            </a:r>
            <a:r>
              <a:rPr lang="en-IE" sz="2600" dirty="0" smtClean="0">
                <a:latin typeface="Times New Roman" pitchFamily="18" charset="0"/>
              </a:rPr>
              <a:t>*99 + </a:t>
            </a:r>
            <a:r>
              <a:rPr lang="en-IE" sz="2400" baseline="30000" dirty="0" smtClean="0">
                <a:latin typeface="Times New Roman" pitchFamily="18" charset="0"/>
              </a:rPr>
              <a:t>1</a:t>
            </a:r>
            <a:r>
              <a:rPr lang="en-IE" sz="2400" dirty="0" smtClean="0">
                <a:latin typeface="Times New Roman" pitchFamily="18" charset="0"/>
              </a:rPr>
              <a:t>/</a:t>
            </a:r>
            <a:r>
              <a:rPr lang="en-IE" sz="2400" baseline="-25000" dirty="0" smtClean="0">
                <a:latin typeface="Times New Roman" pitchFamily="18" charset="0"/>
              </a:rPr>
              <a:t>9</a:t>
            </a:r>
            <a:r>
              <a:rPr lang="en-IE" sz="2600" dirty="0" smtClean="0">
                <a:latin typeface="Times New Roman" pitchFamily="18" charset="0"/>
              </a:rPr>
              <a:t>*98 </a:t>
            </a:r>
            <a:r>
              <a:rPr lang="en-IE" sz="2600" dirty="0">
                <a:latin typeface="Times New Roman" pitchFamily="18" charset="0"/>
              </a:rPr>
              <a:t>+ </a:t>
            </a:r>
            <a:br>
              <a:rPr lang="en-IE" sz="2600" dirty="0">
                <a:latin typeface="Times New Roman" pitchFamily="18" charset="0"/>
              </a:rPr>
            </a:br>
            <a:r>
              <a:rPr lang="en-IE" sz="2600" dirty="0">
                <a:latin typeface="Times New Roman" pitchFamily="18" charset="0"/>
              </a:rPr>
              <a:t>	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*95 + </a:t>
            </a:r>
            <a:r>
              <a:rPr lang="en-IE" sz="2400" baseline="30000" dirty="0">
                <a:latin typeface="Times New Roman" pitchFamily="18" charset="0"/>
              </a:rPr>
              <a:t>1</a:t>
            </a:r>
            <a:r>
              <a:rPr lang="en-IE" sz="2400" dirty="0">
                <a:latin typeface="Times New Roman" pitchFamily="18" charset="0"/>
              </a:rPr>
              <a:t>/</a:t>
            </a:r>
            <a:r>
              <a:rPr lang="en-IE" sz="2400" baseline="-25000" dirty="0">
                <a:latin typeface="Times New Roman" pitchFamily="18" charset="0"/>
              </a:rPr>
              <a:t>9</a:t>
            </a:r>
            <a:r>
              <a:rPr lang="en-IE" sz="2600" dirty="0">
                <a:latin typeface="Times New Roman" pitchFamily="18" charset="0"/>
              </a:rPr>
              <a:t>*90 + </a:t>
            </a:r>
            <a:r>
              <a:rPr lang="en-IE" sz="2400" baseline="30000" dirty="0" smtClean="0">
                <a:latin typeface="Times New Roman" pitchFamily="18" charset="0"/>
              </a:rPr>
              <a:t>1</a:t>
            </a:r>
            <a:r>
              <a:rPr lang="en-IE" sz="2400" dirty="0" smtClean="0">
                <a:latin typeface="Times New Roman" pitchFamily="18" charset="0"/>
              </a:rPr>
              <a:t>/</a:t>
            </a:r>
            <a:r>
              <a:rPr lang="en-IE" sz="2400" baseline="-25000" dirty="0" smtClean="0">
                <a:latin typeface="Times New Roman" pitchFamily="18" charset="0"/>
              </a:rPr>
              <a:t>9</a:t>
            </a:r>
            <a:r>
              <a:rPr lang="en-IE" sz="2600" dirty="0" smtClean="0">
                <a:latin typeface="Times New Roman" pitchFamily="18" charset="0"/>
              </a:rPr>
              <a:t>*85</a:t>
            </a:r>
          </a:p>
          <a:p>
            <a:pPr>
              <a:tabLst>
                <a:tab pos="538163" algn="l"/>
              </a:tabLst>
            </a:pPr>
            <a:endParaRPr lang="en-IE" sz="900" dirty="0">
              <a:latin typeface="Times New Roman" pitchFamily="18" charset="0"/>
            </a:endParaRPr>
          </a:p>
          <a:p>
            <a:pPr>
              <a:tabLst>
                <a:tab pos="538163" algn="l"/>
              </a:tabLst>
            </a:pPr>
            <a:r>
              <a:rPr lang="en-IE" sz="2600" dirty="0">
                <a:latin typeface="Times New Roman" pitchFamily="18" charset="0"/>
              </a:rPr>
              <a:t>   =	98.3333</a:t>
            </a:r>
            <a:endParaRPr lang="en-US" sz="2600" dirty="0">
              <a:latin typeface="Times New Roman" pitchFamily="18" charset="0"/>
            </a:endParaRPr>
          </a:p>
        </p:txBody>
      </p:sp>
      <p:sp>
        <p:nvSpPr>
          <p:cNvPr id="14" name="Text Box 571"/>
          <p:cNvSpPr txBox="1">
            <a:spLocks noChangeArrowheads="1"/>
          </p:cNvSpPr>
          <p:nvPr/>
        </p:nvSpPr>
        <p:spPr bwMode="auto">
          <a:xfrm>
            <a:off x="5463304" y="3395846"/>
            <a:ext cx="182086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2400" dirty="0"/>
              <a:t>Filter</a:t>
            </a:r>
            <a:endParaRPr lang="en-US" sz="2400" dirty="0"/>
          </a:p>
        </p:txBody>
      </p:sp>
      <p:grpSp>
        <p:nvGrpSpPr>
          <p:cNvPr id="15" name="Group 305"/>
          <p:cNvGrpSpPr>
            <a:grpSpLocks/>
          </p:cNvGrpSpPr>
          <p:nvPr/>
        </p:nvGrpSpPr>
        <p:grpSpPr bwMode="auto">
          <a:xfrm>
            <a:off x="1143000" y="941386"/>
            <a:ext cx="3024188" cy="2398713"/>
            <a:chOff x="3689" y="895"/>
            <a:chExt cx="988" cy="983"/>
          </a:xfrm>
        </p:grpSpPr>
        <p:sp>
          <p:nvSpPr>
            <p:cNvPr id="16" name="Rectangle 276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104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" name="Rectangle 277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" name="Rectangle 278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108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9" name="Rectangle 279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99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0" name="Rectangle 280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106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1" name="Rectangle 281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98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2" name="Rectangle 282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95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3" name="Rectangle 283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" name="Rectangle 284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85</a:t>
              </a:r>
              <a:endParaRPr lang="en-US" b="1">
                <a:latin typeface="Times New Roman" pitchFamily="18" charset="0"/>
              </a:endParaRPr>
            </a:p>
          </p:txBody>
        </p:sp>
      </p:grpSp>
      <p:sp>
        <p:nvSpPr>
          <p:cNvPr id="25" name="Text Box 570"/>
          <p:cNvSpPr txBox="1">
            <a:spLocks noChangeArrowheads="1"/>
          </p:cNvSpPr>
          <p:nvPr/>
        </p:nvSpPr>
        <p:spPr bwMode="auto">
          <a:xfrm>
            <a:off x="740568" y="3409944"/>
            <a:ext cx="38290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sz="2400" dirty="0"/>
              <a:t>Original Image Pixels</a:t>
            </a:r>
            <a:endParaRPr lang="en-US" sz="2400" dirty="0"/>
          </a:p>
        </p:txBody>
      </p:sp>
      <p:sp>
        <p:nvSpPr>
          <p:cNvPr id="26" name="Text Box 569"/>
          <p:cNvSpPr txBox="1">
            <a:spLocks noChangeArrowheads="1"/>
          </p:cNvSpPr>
          <p:nvPr/>
        </p:nvSpPr>
        <p:spPr bwMode="auto">
          <a:xfrm>
            <a:off x="4167188" y="1851025"/>
            <a:ext cx="52705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5400" i="1" dirty="0">
                <a:latin typeface="Times New Roman" pitchFamily="18" charset="0"/>
              </a:rPr>
              <a:t>*</a:t>
            </a:r>
            <a:endParaRPr lang="en-US" sz="54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9405" y="1226038"/>
            <a:ext cx="8229600" cy="5524500"/>
          </a:xfrm>
          <a:prstGeom prst="rect">
            <a:avLst/>
          </a:prstGeom>
        </p:spPr>
        <p:txBody>
          <a:bodyPr/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image at the top left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an original image of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size 500*500 pixels.</a:t>
            </a:r>
          </a:p>
          <a:p>
            <a:pPr fontAlgn="auto"/>
            <a:endParaRPr lang="en-IE" sz="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indent="-457200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subsequent images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show the image after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filtering with an averaging </a:t>
            </a:r>
            <a:b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filter of increasing sizes</a:t>
            </a:r>
          </a:p>
          <a:p>
            <a:pPr marL="457207" lvl="1" indent="0" fontAlgn="auto">
              <a:buNone/>
            </a:pPr>
            <a:r>
              <a:rPr lang="en-IE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E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3, 5, 9, 15 and 35</a:t>
            </a:r>
          </a:p>
          <a:p>
            <a:pPr fontAlgn="auto"/>
            <a:endParaRPr lang="en-IE" sz="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0368" y="213946"/>
            <a:ext cx="4123632" cy="614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818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smtClean="0">
                <a:solidFill>
                  <a:srgbClr val="0000CC"/>
                </a:solidFill>
                <a:ea typeface="ＭＳ Ｐゴシック" pitchFamily="34" charset="-128"/>
              </a:rPr>
              <a:t>Image Smoothing Example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7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8077200" cy="64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79584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Averaging filter disadvantage:</a:t>
            </a:r>
          </a:p>
          <a:p>
            <a:endParaRPr lang="en-US" sz="800" u="sng" dirty="0" smtClean="0"/>
          </a:p>
          <a:p>
            <a:r>
              <a:rPr lang="en-US" dirty="0" smtClean="0"/>
              <a:t>Noise is removed but has high blurring effect.</a:t>
            </a:r>
          </a:p>
          <a:p>
            <a:endParaRPr lang="en-US" dirty="0"/>
          </a:p>
          <a:p>
            <a:r>
              <a:rPr lang="en-US" dirty="0" smtClean="0"/>
              <a:t>To avoid high blurring effect in simple averaging 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63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Weighted averaging filter</a:t>
            </a:r>
            <a:endParaRPr lang="en-US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56257"/>
              </p:ext>
            </p:extLst>
          </p:nvPr>
        </p:nvGraphicFramePr>
        <p:xfrm>
          <a:off x="5242614" y="3276600"/>
          <a:ext cx="3048000" cy="2666999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871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0" lang="en-I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I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7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I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7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I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3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0" lang="en-I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/</a:t>
                      </a:r>
                      <a:r>
                        <a:rPr kumimoji="0" lang="en-IE" sz="3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16</a:t>
                      </a:r>
                      <a:endParaRPr kumimoji="0" lang="en-US" sz="3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513622"/>
              </p:ext>
            </p:extLst>
          </p:nvPr>
        </p:nvGraphicFramePr>
        <p:xfrm>
          <a:off x="1447800" y="3276600"/>
          <a:ext cx="2714625" cy="2600325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E" sz="2400" b="1" dirty="0" smtClean="0"/>
                        <a:t>1</a:t>
                      </a:r>
                      <a:endParaRPr lang="en-US" sz="2400" b="1" dirty="0" smtClean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dirty="0" smtClean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414" y="4038600"/>
                <a:ext cx="82355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14" y="4038600"/>
                <a:ext cx="823559" cy="8094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404414" y="42672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04414" y="44196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04414" y="45720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5146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case of weighted averaging filter, the blurring effect reduces compared to the averaging filter.</a:t>
            </a:r>
          </a:p>
        </p:txBody>
      </p:sp>
    </p:spTree>
    <p:extLst>
      <p:ext uri="{BB962C8B-B14F-4D97-AF65-F5344CB8AC3E}">
        <p14:creationId xmlns:p14="http://schemas.microsoft.com/office/powerpoint/2010/main" val="28305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atial Filtering : 13&#10;Weighted Averaging Filter:Weighted Averaging Filter:&#10;ExampleExample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620000" cy="54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6019800"/>
            <a:ext cx="800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355" y="640394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Median filter</a:t>
            </a:r>
            <a:endParaRPr lang="en-US" u="sng" dirty="0"/>
          </a:p>
        </p:txBody>
      </p:sp>
      <p:grpSp>
        <p:nvGrpSpPr>
          <p:cNvPr id="3" name="Group 305"/>
          <p:cNvGrpSpPr>
            <a:grpSpLocks/>
          </p:cNvGrpSpPr>
          <p:nvPr/>
        </p:nvGrpSpPr>
        <p:grpSpPr bwMode="auto">
          <a:xfrm>
            <a:off x="483394" y="2519056"/>
            <a:ext cx="3024188" cy="2398713"/>
            <a:chOff x="3689" y="895"/>
            <a:chExt cx="988" cy="983"/>
          </a:xfrm>
        </p:grpSpPr>
        <p:sp>
          <p:nvSpPr>
            <p:cNvPr id="4" name="Rectangle 276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104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5" name="Rectangle 277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6" name="Rectangle 278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108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7" name="Rectangle 279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99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8" name="Rectangle 280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106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9" name="Rectangle 281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98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0" name="Rectangle 282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95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1" name="Rectangle 283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90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2" name="Rectangle 284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>
                  <a:latin typeface="Times New Roman" pitchFamily="18" charset="0"/>
                </a:rPr>
                <a:t>85</a:t>
              </a:r>
              <a:endParaRPr lang="en-US" b="1">
                <a:latin typeface="Times New Roman" pitchFamily="18" charset="0"/>
              </a:endParaRPr>
            </a:p>
          </p:txBody>
        </p:sp>
      </p:grpSp>
      <p:sp>
        <p:nvSpPr>
          <p:cNvPr id="13" name="Text Box 570"/>
          <p:cNvSpPr txBox="1">
            <a:spLocks noChangeArrowheads="1"/>
          </p:cNvSpPr>
          <p:nvPr/>
        </p:nvSpPr>
        <p:spPr bwMode="auto">
          <a:xfrm>
            <a:off x="80962" y="4987614"/>
            <a:ext cx="38290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sz="2400" dirty="0"/>
              <a:t>Original Image Pixels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7582" y="1905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Ascending order: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4118901" y="4175564"/>
            <a:ext cx="685800" cy="611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13452" y="2496322"/>
            <a:ext cx="106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85</a:t>
            </a:r>
          </a:p>
          <a:p>
            <a:pPr algn="ctr"/>
            <a:r>
              <a:rPr lang="en-US" dirty="0" smtClean="0"/>
              <a:t>90</a:t>
            </a:r>
          </a:p>
          <a:p>
            <a:pPr algn="ctr"/>
            <a:r>
              <a:rPr lang="en-US" dirty="0" smtClean="0"/>
              <a:t>95</a:t>
            </a:r>
          </a:p>
          <a:p>
            <a:pPr algn="ctr"/>
            <a:r>
              <a:rPr lang="en-US" dirty="0" smtClean="0"/>
              <a:t>98</a:t>
            </a:r>
          </a:p>
          <a:p>
            <a:pPr algn="ctr"/>
            <a:r>
              <a:rPr lang="en-US" dirty="0" smtClean="0"/>
              <a:t>99</a:t>
            </a:r>
          </a:p>
          <a:p>
            <a:pPr algn="ctr"/>
            <a:r>
              <a:rPr lang="en-US" dirty="0" smtClean="0"/>
              <a:t>100</a:t>
            </a:r>
          </a:p>
          <a:p>
            <a:pPr algn="ctr"/>
            <a:r>
              <a:rPr lang="en-US" dirty="0" smtClean="0"/>
              <a:t>104</a:t>
            </a:r>
          </a:p>
          <a:p>
            <a:pPr algn="ctr"/>
            <a:r>
              <a:rPr lang="en-US" dirty="0" smtClean="0"/>
              <a:t>106</a:t>
            </a:r>
          </a:p>
          <a:p>
            <a:pPr algn="ctr"/>
            <a:r>
              <a:rPr lang="en-US" dirty="0" smtClean="0"/>
              <a:t>108</a:t>
            </a:r>
            <a:endParaRPr lang="en-US" dirty="0"/>
          </a:p>
        </p:txBody>
      </p:sp>
      <p:grpSp>
        <p:nvGrpSpPr>
          <p:cNvPr id="17" name="Group 305"/>
          <p:cNvGrpSpPr>
            <a:grpSpLocks/>
          </p:cNvGrpSpPr>
          <p:nvPr/>
        </p:nvGrpSpPr>
        <p:grpSpPr bwMode="auto">
          <a:xfrm>
            <a:off x="5558673" y="2513793"/>
            <a:ext cx="3024188" cy="2398713"/>
            <a:chOff x="3689" y="895"/>
            <a:chExt cx="988" cy="983"/>
          </a:xfrm>
        </p:grpSpPr>
        <p:sp>
          <p:nvSpPr>
            <p:cNvPr id="18" name="Rectangle 276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19" name="Rectangle 277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0" name="Rectangle 278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1" name="Rectangle 279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2" name="Rectangle 280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b="1" dirty="0" smtClean="0">
                  <a:latin typeface="Times New Roman" pitchFamily="18" charset="0"/>
                </a:rPr>
                <a:t>99</a:t>
              </a:r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4" name="Rectangle 282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5" name="Rectangle 283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26" name="Rectangle 284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Times New Roman" pitchFamily="18" charset="0"/>
              </a:endParaRPr>
            </a:p>
          </p:txBody>
        </p:sp>
      </p:grpSp>
      <p:sp>
        <p:nvSpPr>
          <p:cNvPr id="27" name="Text Box 570"/>
          <p:cNvSpPr txBox="1">
            <a:spLocks noChangeArrowheads="1"/>
          </p:cNvSpPr>
          <p:nvPr/>
        </p:nvSpPr>
        <p:spPr bwMode="auto">
          <a:xfrm>
            <a:off x="5314950" y="5018100"/>
            <a:ext cx="38290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sz="2400" dirty="0" smtClean="0"/>
              <a:t>Processed </a:t>
            </a:r>
            <a:r>
              <a:rPr lang="en-IE" sz="2400" dirty="0"/>
              <a:t>Image Pixels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32355" y="1233459"/>
            <a:ext cx="3635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Based on statistics</a:t>
            </a:r>
            <a:endParaRPr lang="en-US" i="1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218413" y="-12892"/>
            <a:ext cx="8486775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Non-Linear Smoothing Filters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5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5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6" y="1371600"/>
            <a:ext cx="8933064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839200" cy="3961546"/>
          </a:xfrm>
          <a:prstGeom prst="rect">
            <a:avLst/>
          </a:prstGeom>
        </p:spPr>
      </p:pic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64123" y="5285400"/>
            <a:ext cx="41148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b="1" dirty="0"/>
              <a:t>Image After</a:t>
            </a:r>
            <a:br>
              <a:rPr lang="en-IE" b="1" dirty="0"/>
            </a:br>
            <a:r>
              <a:rPr lang="en-IE" b="1" dirty="0"/>
              <a:t>Averaging Filter</a:t>
            </a:r>
            <a:endParaRPr lang="en-US" b="1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096000" y="5285399"/>
            <a:ext cx="2384628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b="1" dirty="0"/>
              <a:t>Image After</a:t>
            </a:r>
            <a:br>
              <a:rPr lang="en-IE" b="1" dirty="0"/>
            </a:br>
            <a:r>
              <a:rPr lang="en-IE" b="1" dirty="0"/>
              <a:t>Median Filter</a:t>
            </a:r>
            <a:endParaRPr lang="en-US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Averaging Filter Vs. Median Filter </a:t>
            </a:r>
          </a:p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Example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8923" y="5410200"/>
            <a:ext cx="1055077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X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Last lecture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312" y="1143000"/>
            <a:ext cx="8526887" cy="15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processing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specification/matching/modification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79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0" y="11723"/>
            <a:ext cx="8348330" cy="640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1296" y="4876800"/>
            <a:ext cx="1055077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 X 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Averaging Filter Vs. Median Filter </a:t>
            </a:r>
          </a:p>
          <a:p>
            <a:pPr fontAlgn="auto">
              <a:spcAft>
                <a:spcPts val="0"/>
              </a:spcAft>
            </a:pPr>
            <a:r>
              <a:rPr lang="en-IE" sz="3200" dirty="0" smtClean="0">
                <a:solidFill>
                  <a:srgbClr val="0000CC"/>
                </a:solidFill>
                <a:ea typeface="ＭＳ Ｐゴシック" pitchFamily="34" charset="-128"/>
              </a:rPr>
              <a:t>Example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4800600"/>
            <a:ext cx="8229600" cy="683419"/>
          </a:xfrm>
          <a:prstGeom prst="rect">
            <a:avLst/>
          </a:prstGeom>
        </p:spPr>
        <p:txBody>
          <a:bodyPr/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 algn="just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Sharpness/ edges are blurred in averaging filter but in case of median filter, edges are less blurred.</a:t>
            </a:r>
          </a:p>
          <a:p>
            <a:pPr marL="342900" indent="-342900" algn="just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median filter, noise removal can be achieved with less mask size.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3400" y="1296988"/>
            <a:ext cx="8143876" cy="3348036"/>
            <a:chOff x="336" y="817"/>
            <a:chExt cx="5130" cy="210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 b="29716"/>
            <a:stretch>
              <a:fillRect/>
            </a:stretch>
          </p:blipFill>
          <p:spPr bwMode="auto">
            <a:xfrm>
              <a:off x="336" y="817"/>
              <a:ext cx="5130" cy="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633" y="2475"/>
              <a:ext cx="1169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sz="2000" b="1" dirty="0"/>
                <a:t>Original Image</a:t>
              </a:r>
              <a:br>
                <a:rPr lang="en-IE" sz="2000" b="1" dirty="0"/>
              </a:br>
              <a:r>
                <a:rPr lang="en-IE" sz="2000" b="1" dirty="0"/>
                <a:t>With Noise</a:t>
              </a:r>
              <a:endParaRPr lang="en-US" sz="20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277" y="2475"/>
              <a:ext cx="1247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E" sz="2000" b="1" dirty="0"/>
                <a:t>Image After</a:t>
              </a:r>
              <a:br>
                <a:rPr lang="en-IE" sz="2000" b="1" dirty="0"/>
              </a:br>
              <a:r>
                <a:rPr lang="en-IE" sz="2000" b="1" dirty="0"/>
                <a:t>Averaging Filter</a:t>
              </a:r>
              <a:endParaRPr lang="en-US" sz="2000" b="1" dirty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080" y="2480"/>
              <a:ext cx="1071" cy="4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sz="2000" b="1" dirty="0"/>
                <a:t>Image After</a:t>
              </a:r>
              <a:br>
                <a:rPr lang="en-IE" sz="2000" b="1" dirty="0"/>
              </a:br>
              <a:r>
                <a:rPr lang="en-IE" sz="2000" b="1" dirty="0"/>
                <a:t>Median Filter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Sharpening spatial filter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21" y="17526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principal objective of sharpening is to </a:t>
            </a:r>
            <a:r>
              <a:rPr lang="en-US" dirty="0">
                <a:solidFill>
                  <a:srgbClr val="0000CC"/>
                </a:solidFill>
              </a:rPr>
              <a:t>highlight fine detail in an image</a:t>
            </a:r>
            <a:r>
              <a:rPr lang="en-US" dirty="0"/>
              <a:t> or to </a:t>
            </a:r>
            <a:r>
              <a:rPr lang="en-US" dirty="0">
                <a:solidFill>
                  <a:srgbClr val="0000CC"/>
                </a:solidFill>
              </a:rPr>
              <a:t>enhance detail that has been blurred</a:t>
            </a:r>
            <a:r>
              <a:rPr lang="en-US" dirty="0"/>
              <a:t>, either in error or as an natural effect of a particular method of image </a:t>
            </a:r>
            <a:r>
              <a:rPr lang="en-US" dirty="0" smtClean="0"/>
              <a:t>acquisition.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3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676400"/>
            <a:ext cx="54665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order derivative </a:t>
            </a:r>
            <a:r>
              <a:rPr lang="en-US" sz="3200" dirty="0" smtClean="0"/>
              <a:t>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Second order derivative filter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48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199" y="1315255"/>
            <a:ext cx="82296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formula for the 1</a:t>
            </a:r>
            <a:r>
              <a:rPr lang="en-IE" sz="2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</a:t>
            </a: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order derivative of a function f(x) is :</a:t>
            </a: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just"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</a:t>
            </a:r>
            <a:r>
              <a:rPr lang="en-IE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the difference between subsequent pixel values and measures the rate of change of the function</a:t>
            </a:r>
          </a:p>
          <a:p>
            <a:pPr fontAlgn="auto"/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2540793" y="2362200"/>
          <a:ext cx="40624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793" y="2362200"/>
                        <a:ext cx="4062413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78282"/>
            <a:ext cx="4548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First order derivative filter</a:t>
            </a:r>
          </a:p>
        </p:txBody>
      </p:sp>
    </p:spTree>
    <p:extLst>
      <p:ext uri="{BB962C8B-B14F-4D97-AF65-F5344CB8AC3E}">
        <p14:creationId xmlns:p14="http://schemas.microsoft.com/office/powerpoint/2010/main" val="36641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409700"/>
            <a:ext cx="82296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formula for the 2</a:t>
            </a:r>
            <a:r>
              <a:rPr lang="en-IE" sz="2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nd</a:t>
            </a: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derivative of a function is as follows:</a:t>
            </a: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Simply takes into account the values both before and after the current value</a:t>
            </a:r>
          </a:p>
          <a:p>
            <a:pPr fontAlgn="auto"/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8282"/>
            <a:ext cx="5004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Second </a:t>
            </a:r>
            <a:r>
              <a:rPr lang="en-US" sz="3200" dirty="0">
                <a:solidFill>
                  <a:srgbClr val="0000CC"/>
                </a:solidFill>
              </a:rPr>
              <a:t>order derivative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4600"/>
            <a:ext cx="605504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 l="19772" r="36916" b="45802"/>
          <a:stretch>
            <a:fillRect/>
          </a:stretch>
        </p:blipFill>
        <p:spPr bwMode="auto">
          <a:xfrm>
            <a:off x="1524000" y="914400"/>
            <a:ext cx="5232400" cy="52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1600200" y="3505200"/>
            <a:ext cx="51562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2819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lum bright="-60000" contrast="82000"/>
          </a:blip>
          <a:srcRect l="22882" t="56818" b="14615"/>
          <a:stretch>
            <a:fillRect/>
          </a:stretch>
        </p:blipFill>
        <p:spPr bwMode="auto">
          <a:xfrm>
            <a:off x="636588" y="3859212"/>
            <a:ext cx="78994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 l="19772" r="36916" b="45802"/>
          <a:stretch>
            <a:fillRect/>
          </a:stretch>
        </p:blipFill>
        <p:spPr bwMode="auto">
          <a:xfrm>
            <a:off x="3225800" y="914400"/>
            <a:ext cx="2719388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3125788" y="2270125"/>
            <a:ext cx="29718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2733675" y="2079625"/>
            <a:ext cx="352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159500" y="2082800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6661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5"/>
          <p:cNvGraphicFramePr>
            <a:graphicFrameLocks noGrp="1"/>
          </p:cNvGraphicFramePr>
          <p:nvPr>
            <p:extLst/>
          </p:nvPr>
        </p:nvGraphicFramePr>
        <p:xfrm>
          <a:off x="685792" y="4010024"/>
          <a:ext cx="7848605" cy="561976"/>
        </p:xfrm>
        <a:graphic>
          <a:graphicData uri="http://schemas.openxmlformats.org/drawingml/2006/table">
            <a:tbl>
              <a:tblPr/>
              <a:tblGrid>
                <a:gridCol w="314762"/>
                <a:gridCol w="312718"/>
                <a:gridCol w="314762"/>
                <a:gridCol w="312717"/>
                <a:gridCol w="314762"/>
                <a:gridCol w="314762"/>
                <a:gridCol w="312718"/>
                <a:gridCol w="314762"/>
                <a:gridCol w="312717"/>
                <a:gridCol w="314762"/>
                <a:gridCol w="314762"/>
                <a:gridCol w="312718"/>
                <a:gridCol w="314762"/>
                <a:gridCol w="312717"/>
                <a:gridCol w="314762"/>
                <a:gridCol w="314762"/>
                <a:gridCol w="312718"/>
                <a:gridCol w="314762"/>
                <a:gridCol w="312717"/>
                <a:gridCol w="314762"/>
                <a:gridCol w="314762"/>
                <a:gridCol w="312718"/>
                <a:gridCol w="314762"/>
                <a:gridCol w="312717"/>
                <a:gridCol w="314762"/>
              </a:tblGrid>
              <a:tr h="56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117"/>
          <p:cNvGraphicFramePr>
            <a:graphicFrameLocks noGrp="1"/>
          </p:cNvGraphicFramePr>
          <p:nvPr>
            <p:extLst/>
          </p:nvPr>
        </p:nvGraphicFramePr>
        <p:xfrm>
          <a:off x="685800" y="5638800"/>
          <a:ext cx="7848605" cy="609600"/>
        </p:xfrm>
        <a:graphic>
          <a:graphicData uri="http://schemas.openxmlformats.org/drawingml/2006/table">
            <a:tbl>
              <a:tblPr/>
              <a:tblGrid>
                <a:gridCol w="314762"/>
                <a:gridCol w="312717"/>
                <a:gridCol w="314762"/>
                <a:gridCol w="312718"/>
                <a:gridCol w="314762"/>
                <a:gridCol w="314762"/>
                <a:gridCol w="312717"/>
                <a:gridCol w="314762"/>
                <a:gridCol w="312718"/>
                <a:gridCol w="314762"/>
                <a:gridCol w="314762"/>
                <a:gridCol w="312717"/>
                <a:gridCol w="314762"/>
                <a:gridCol w="312718"/>
                <a:gridCol w="314762"/>
                <a:gridCol w="314762"/>
                <a:gridCol w="312717"/>
                <a:gridCol w="314762"/>
                <a:gridCol w="312718"/>
                <a:gridCol w="314762"/>
                <a:gridCol w="314762"/>
                <a:gridCol w="312717"/>
                <a:gridCol w="314762"/>
                <a:gridCol w="312718"/>
                <a:gridCol w="3147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239"/>
          <p:cNvGraphicFramePr>
            <a:graphicFrameLocks noGrp="1"/>
          </p:cNvGraphicFramePr>
          <p:nvPr>
            <p:extLst/>
          </p:nvPr>
        </p:nvGraphicFramePr>
        <p:xfrm>
          <a:off x="685800" y="4800600"/>
          <a:ext cx="7848615" cy="609600"/>
        </p:xfrm>
        <a:graphic>
          <a:graphicData uri="http://schemas.openxmlformats.org/drawingml/2006/table">
            <a:tbl>
              <a:tblPr/>
              <a:tblGrid>
                <a:gridCol w="314762"/>
                <a:gridCol w="312718"/>
                <a:gridCol w="314762"/>
                <a:gridCol w="312719"/>
                <a:gridCol w="314762"/>
                <a:gridCol w="314762"/>
                <a:gridCol w="312718"/>
                <a:gridCol w="314762"/>
                <a:gridCol w="312719"/>
                <a:gridCol w="314762"/>
                <a:gridCol w="314762"/>
                <a:gridCol w="312718"/>
                <a:gridCol w="314762"/>
                <a:gridCol w="312719"/>
                <a:gridCol w="314762"/>
                <a:gridCol w="314762"/>
                <a:gridCol w="312718"/>
                <a:gridCol w="314762"/>
                <a:gridCol w="312719"/>
                <a:gridCol w="314762"/>
                <a:gridCol w="314762"/>
                <a:gridCol w="312718"/>
                <a:gridCol w="314762"/>
                <a:gridCol w="312719"/>
                <a:gridCol w="3147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-1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836379"/>
          <a:ext cx="8305800" cy="297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Chart" r:id="rId4" imgW="5981700" imgH="2552700" progId="Excel.Sheet.8">
                  <p:embed/>
                </p:oleObj>
              </mc:Choice>
              <mc:Fallback>
                <p:oleObj name="Chart" r:id="rId4" imgW="5981700" imgH="2552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4384" r="1315" b="1961"/>
                      <a:stretch>
                        <a:fillRect/>
                      </a:stretch>
                    </p:blipFill>
                    <p:spPr bwMode="auto">
                      <a:xfrm>
                        <a:off x="304800" y="836379"/>
                        <a:ext cx="8305800" cy="297362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930400" y="2164725"/>
            <a:ext cx="660400" cy="61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32200" y="1526772"/>
            <a:ext cx="937846" cy="22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27431" y="2254652"/>
            <a:ext cx="49823" cy="40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19546" y="2164725"/>
            <a:ext cx="348762" cy="5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1752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Ramp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4827" y="11075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Isolated point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7327" y="1752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 line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1831" y="1654462"/>
            <a:ext cx="101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48200" y="2853572"/>
            <a:ext cx="131885" cy="63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200" y="2411746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Flat segment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2967" y="48723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45179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150" y="685800"/>
                <a:ext cx="7772400" cy="5205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 smtClean="0"/>
                  <a:t>Input histogram</a:t>
                </a:r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sz="1600" dirty="0" smtClean="0"/>
              </a:p>
              <a:p>
                <a:r>
                  <a:rPr lang="en-US" u="sng" dirty="0" smtClean="0"/>
                  <a:t>Target histogram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sz="900" i="1" dirty="0" smtClean="0">
                  <a:latin typeface="Cambria Math" panose="02040503050406030204" pitchFamily="18" charset="0"/>
                </a:endParaRPr>
              </a:p>
              <a:p>
                <a:endParaRPr lang="en-US" sz="900" i="1" dirty="0" smtClean="0">
                  <a:latin typeface="Cambria Math" panose="02040503050406030204" pitchFamily="18" charset="0"/>
                </a:endParaRPr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685800"/>
                <a:ext cx="7772400" cy="5205399"/>
              </a:xfrm>
              <a:prstGeom prst="rect">
                <a:avLst/>
              </a:prstGeom>
              <a:blipFill rotWithShape="0">
                <a:blip r:embed="rId2"/>
                <a:stretch>
                  <a:fillRect l="-1647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762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Histogram matching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111" y="2815391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Transformation matrices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" y="5862935"/>
                <a:ext cx="864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𝑤h𝑖𝑐h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5862935"/>
                <a:ext cx="86487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1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Laplacian filter (2</a:t>
            </a:r>
            <a:r>
              <a:rPr lang="en-US" sz="3200" baseline="30000" dirty="0" smtClean="0">
                <a:solidFill>
                  <a:srgbClr val="0000CC"/>
                </a:solidFill>
              </a:rPr>
              <a:t>nd</a:t>
            </a:r>
            <a:r>
              <a:rPr lang="en-US" sz="3200" dirty="0" smtClean="0">
                <a:solidFill>
                  <a:srgbClr val="0000CC"/>
                </a:solidFill>
              </a:rPr>
              <a:t> order derivative)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835719"/>
            <a:ext cx="822960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The </a:t>
            </a:r>
            <a:r>
              <a:rPr lang="en-IE" dirty="0" err="1" smtClean="0">
                <a:solidFill>
                  <a:schemeClr val="tx1"/>
                </a:solidFill>
                <a:ea typeface="ＭＳ Ｐゴシック" pitchFamily="34" charset="-128"/>
              </a:rPr>
              <a:t>Laplacian</a:t>
            </a: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 is defined as follows:</a:t>
            </a: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where the partial 1</a:t>
            </a:r>
            <a:r>
              <a:rPr lang="en-IE" baseline="30000" dirty="0" smtClean="0">
                <a:solidFill>
                  <a:schemeClr val="tx1"/>
                </a:solidFill>
                <a:ea typeface="ＭＳ Ｐゴシック" pitchFamily="34" charset="-128"/>
              </a:rPr>
              <a:t>st</a:t>
            </a: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 order derivative in the </a:t>
            </a:r>
            <a:r>
              <a:rPr lang="en-IE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 direction is defined as follows:</a:t>
            </a: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endParaRPr lang="en-IE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</a:pP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and in the </a:t>
            </a:r>
            <a:r>
              <a:rPr lang="en-IE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IE" dirty="0" smtClean="0">
                <a:solidFill>
                  <a:schemeClr val="tx1"/>
                </a:solidFill>
                <a:ea typeface="ＭＳ Ｐゴシック" pitchFamily="34" charset="-128"/>
              </a:rPr>
              <a:t> direction as follows:</a:t>
            </a: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1147641" y="3470832"/>
          <a:ext cx="69643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2489040" imgH="419040" progId="Equation.3">
                  <p:embed/>
                </p:oleObj>
              </mc:Choice>
              <mc:Fallback>
                <p:oleObj name="Equation" r:id="rId3" imgW="248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641" y="3470832"/>
                        <a:ext cx="6964362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1434306" y="5181600"/>
          <a:ext cx="69643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2489040" imgH="444240" progId="Equation.3">
                  <p:embed/>
                </p:oleObj>
              </mc:Choice>
              <mc:Fallback>
                <p:oleObj name="Equation" r:id="rId5" imgW="248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306" y="5181600"/>
                        <a:ext cx="6964363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1331161"/>
            <a:ext cx="2695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4000" y="1071562"/>
            <a:ext cx="822960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So, the </a:t>
            </a:r>
            <a:r>
              <a:rPr lang="en-IE" sz="2800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Laplacian</a:t>
            </a:r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can be given as follows:</a:t>
            </a: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endParaRPr lang="en-IE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We can easily build a filter based on this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94506" y="1845020"/>
            <a:ext cx="6840642" cy="1126780"/>
            <a:chOff x="579" y="1182"/>
            <a:chExt cx="5346" cy="872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579" y="1182"/>
            <a:ext cx="377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3" imgW="1892160" imgH="228600" progId="Equation.3">
                    <p:embed/>
                  </p:oleObj>
                </mc:Choice>
                <mc:Fallback>
                  <p:oleObj name="Equation" r:id="rId3" imgW="1892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1182"/>
                          <a:ext cx="3775" cy="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784" y="1639"/>
            <a:ext cx="3141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5" imgW="1574640" imgH="203040" progId="Equation.3">
                    <p:embed/>
                  </p:oleObj>
                </mc:Choice>
                <mc:Fallback>
                  <p:oleObj name="Equation" r:id="rId5" imgW="1574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639"/>
                          <a:ext cx="3141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461" y="1648"/>
            <a:ext cx="134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7" imgW="672840" imgH="203040" progId="Equation.3">
                    <p:embed/>
                  </p:oleObj>
                </mc:Choice>
                <mc:Fallback>
                  <p:oleObj name="Equation" r:id="rId7" imgW="6728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1648"/>
                          <a:ext cx="134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352800" y="3967162"/>
            <a:ext cx="2139950" cy="2128838"/>
            <a:chOff x="3689" y="895"/>
            <a:chExt cx="988" cy="983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-4</a:t>
              </a:r>
              <a:endParaRPr lang="en-US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2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75108" y="1219200"/>
            <a:ext cx="82296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 fontAlgn="auto"/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Applying the </a:t>
            </a:r>
            <a:r>
              <a:rPr lang="en-IE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Laplacian</a:t>
            </a:r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to an image we get a new image that highlights edges and other discontinuities.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57400" y="2362200"/>
            <a:ext cx="5562600" cy="3886200"/>
            <a:chOff x="709" y="1758"/>
            <a:chExt cx="2888" cy="226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 l="18556" b="50000"/>
            <a:stretch>
              <a:fillRect/>
            </a:stretch>
          </p:blipFill>
          <p:spPr bwMode="auto">
            <a:xfrm>
              <a:off x="709" y="1758"/>
              <a:ext cx="2888" cy="1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026" y="3493"/>
              <a:ext cx="786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  <a:t>Original</a:t>
              </a:r>
              <a:b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270" y="3498"/>
              <a:ext cx="1205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Laplacian</a:t>
              </a:r>
              <a: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E" sz="2400" dirty="0">
                  <a:latin typeface="Arial" panose="020B0604020202020204" pitchFamily="34" charset="0"/>
                  <a:cs typeface="Arial" panose="020B0604020202020204" pitchFamily="34" charset="0"/>
                </a:rPr>
                <a:t>Filtered Image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3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4793" y="1143000"/>
            <a:ext cx="85344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 fontAlgn="auto"/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Subtract the </a:t>
            </a:r>
            <a:r>
              <a:rPr lang="en-IE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Laplacian</a:t>
            </a:r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result from the original image to generate our final sharpened enhanced image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/>
          </p:nvPr>
        </p:nvGraphicFramePr>
        <p:xfrm>
          <a:off x="2209799" y="2133600"/>
          <a:ext cx="4624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460160" imgH="228600" progId="Equation.3">
                  <p:embed/>
                </p:oleObj>
              </mc:Choice>
              <mc:Fallback>
                <p:oleObj name="Equation" r:id="rId3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99" y="2133600"/>
                        <a:ext cx="4624387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 l="18866" r="40298" b="50000"/>
          <a:stretch>
            <a:fillRect/>
          </a:stretch>
        </p:blipFill>
        <p:spPr bwMode="auto">
          <a:xfrm>
            <a:off x="501650" y="2979738"/>
            <a:ext cx="22987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5"/>
          <a:srcRect l="59193" t="49666"/>
          <a:stretch>
            <a:fillRect/>
          </a:stretch>
        </p:blipFill>
        <p:spPr bwMode="auto">
          <a:xfrm>
            <a:off x="6337300" y="2971800"/>
            <a:ext cx="2297113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868613" y="3749675"/>
            <a:ext cx="41275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5400"/>
              <a:t>-</a:t>
            </a:r>
            <a:endParaRPr lang="en-US" sz="540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684838" y="3830638"/>
            <a:ext cx="584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5400"/>
              <a:t>=</a:t>
            </a:r>
            <a:endParaRPr lang="en-US" sz="540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182688" y="5518150"/>
            <a:ext cx="9715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/>
              <a:t>Original</a:t>
            </a:r>
            <a:br>
              <a:rPr lang="en-IE"/>
            </a:br>
            <a:r>
              <a:rPr lang="en-IE"/>
              <a:t>Image</a:t>
            </a:r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706813" y="5518150"/>
            <a:ext cx="1644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/>
              <a:t>Laplacian</a:t>
            </a:r>
            <a:br>
              <a:rPr lang="en-IE"/>
            </a:br>
            <a:r>
              <a:rPr lang="en-IE"/>
              <a:t>Filtered Image</a:t>
            </a:r>
            <a:endParaRPr lang="en-US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840538" y="5518150"/>
            <a:ext cx="1301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/>
              <a:t>Sharpened</a:t>
            </a:r>
            <a:br>
              <a:rPr lang="en-IE"/>
            </a:br>
            <a:r>
              <a:rPr lang="en-IE"/>
              <a:t>Image</a:t>
            </a:r>
            <a:endParaRPr lang="en-US"/>
          </a:p>
        </p:txBody>
      </p:sp>
      <p:pic>
        <p:nvPicPr>
          <p:cNvPr id="11" name="Picture 23"/>
          <p:cNvPicPr>
            <a:picLocks noChangeAspect="1" noChangeArrowheads="1"/>
          </p:cNvPicPr>
          <p:nvPr/>
        </p:nvPicPr>
        <p:blipFill>
          <a:blip r:embed="rId5"/>
          <a:srcRect l="59731" b="50000"/>
          <a:stretch>
            <a:fillRect/>
          </a:stretch>
        </p:blipFill>
        <p:spPr bwMode="auto">
          <a:xfrm>
            <a:off x="3349625" y="2979738"/>
            <a:ext cx="226695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0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l="18866" r="40298" b="50000"/>
          <a:stretch>
            <a:fillRect/>
          </a:stretch>
        </p:blipFill>
        <p:spPr bwMode="auto">
          <a:xfrm>
            <a:off x="187325" y="998537"/>
            <a:ext cx="4333875" cy="492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/>
          <a:srcRect l="59193" t="49666"/>
          <a:stretch>
            <a:fillRect/>
          </a:stretch>
        </p:blipFill>
        <p:spPr bwMode="auto">
          <a:xfrm>
            <a:off x="4573588" y="990600"/>
            <a:ext cx="433070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26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0999" y="1066800"/>
            <a:ext cx="8391525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 fontAlgn="auto"/>
            <a:r>
              <a:rPr lang="en-IE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entire enhancement can be combined into a single filtering operation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1974851" y="2833688"/>
          <a:ext cx="6330950" cy="6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3" imgW="2145960" imgH="203040" progId="Equation.3">
                  <p:embed/>
                </p:oleObj>
              </mc:Choice>
              <mc:Fallback>
                <p:oleObj name="Equation" r:id="rId3" imgW="2145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2833688"/>
                        <a:ext cx="6330950" cy="601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2514600" y="3506786"/>
          <a:ext cx="4487862" cy="59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5" imgW="1536480" imgH="203040" progId="Equation.3">
                  <p:embed/>
                </p:oleObj>
              </mc:Choice>
              <mc:Fallback>
                <p:oleObj name="Equation" r:id="rId5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6786"/>
                        <a:ext cx="4487862" cy="5944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6950076" y="3444315"/>
          <a:ext cx="1941512" cy="55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7" imgW="711000" imgH="203040" progId="Equation.3">
                  <p:embed/>
                </p:oleObj>
              </mc:Choice>
              <mc:Fallback>
                <p:oleObj name="Equation" r:id="rId7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6" y="3444315"/>
                        <a:ext cx="1941512" cy="5558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533401" y="2082800"/>
          <a:ext cx="4343400" cy="68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9" imgW="1460160" imgH="228600" progId="Equation.3">
                  <p:embed/>
                </p:oleObj>
              </mc:Choice>
              <mc:Fallback>
                <p:oleObj name="Equation" r:id="rId9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2082800"/>
                        <a:ext cx="4343400" cy="6814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1974851" y="4127007"/>
          <a:ext cx="6421437" cy="60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11" imgW="2171520" imgH="203040" progId="Equation.3">
                  <p:embed/>
                </p:oleObj>
              </mc:Choice>
              <mc:Fallback>
                <p:oleObj name="Equation" r:id="rId11" imgW="2171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4127007"/>
                        <a:ext cx="6421437" cy="6034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3851276" y="4728187"/>
          <a:ext cx="4545012" cy="60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13" imgW="1523880" imgH="203040" progId="Equation.3">
                  <p:embed/>
                </p:oleObj>
              </mc:Choice>
              <mc:Fallback>
                <p:oleObj name="Equation" r:id="rId13" imgW="1523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6" y="4728187"/>
                        <a:ext cx="4545012" cy="6069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63513" y="4682252"/>
            <a:ext cx="1893887" cy="1884363"/>
            <a:chOff x="3689" y="895"/>
            <a:chExt cx="988" cy="9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0</a:t>
              </a:r>
              <a:endParaRPr lang="en-US" sz="2400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-1</a:t>
              </a:r>
              <a:endParaRPr lang="en-US" sz="2400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0</a:t>
              </a:r>
              <a:endParaRPr lang="en-US" sz="2400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-1</a:t>
              </a:r>
              <a:endParaRPr lang="en-US" sz="240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5</a:t>
              </a:r>
              <a:endParaRPr lang="en-US" sz="2400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-1</a:t>
              </a:r>
              <a:endParaRPr lang="en-US" sz="2400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0</a:t>
              </a:r>
              <a:endParaRPr lang="en-US" sz="240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-1</a:t>
              </a:r>
              <a:endParaRPr lang="en-US" sz="2400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/>
                <a:t>0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225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6350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00CC"/>
                </a:solidFill>
                <a:ea typeface="ＭＳ Ｐゴシック" pitchFamily="34" charset="-128"/>
              </a:rPr>
              <a:t>Unsharp</a:t>
            </a:r>
            <a:r>
              <a:rPr lang="en-US" sz="3200" dirty="0" smtClean="0">
                <a:solidFill>
                  <a:srgbClr val="0000CC"/>
                </a:solidFill>
                <a:ea typeface="ＭＳ Ｐゴシック" pitchFamily="34" charset="-128"/>
              </a:rPr>
              <a:t> Masking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914400"/>
            <a:ext cx="8334375" cy="408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u="sng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Steps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Blur</a:t>
            </a:r>
            <a:endParaRPr lang="en-US" dirty="0">
              <a:latin typeface="+mn-lt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Subtract </a:t>
            </a:r>
            <a:r>
              <a:rPr lang="en-US" dirty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from original </a:t>
            </a: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image (</a:t>
            </a:r>
            <a:r>
              <a:rPr lang="en-US" dirty="0" err="1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unsharp</a:t>
            </a: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 mask)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00" dirty="0" smtClean="0">
              <a:latin typeface="+mn-lt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add </a:t>
            </a:r>
            <a:r>
              <a:rPr lang="en-US" dirty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resulting mask to original </a:t>
            </a:r>
            <a:r>
              <a:rPr lang="en-US" dirty="0" smtClean="0">
                <a:latin typeface="+mn-lt"/>
                <a:ea typeface="ＭＳ Ｐゴシック" pitchFamily="34" charset="-128"/>
                <a:cs typeface="Arial" panose="020B0604020202020204" pitchFamily="34" charset="0"/>
              </a:rPr>
              <a:t>image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ＭＳ Ｐゴシック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7400" y="2998414"/>
                <a:ext cx="43310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𝑚𝑎𝑠𝑘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98414"/>
                <a:ext cx="433105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9800" y="1542997"/>
                <a:ext cx="1434431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542997"/>
                <a:ext cx="1434431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57400" y="4476914"/>
                <a:ext cx="4849661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𝑠h𝑎𝑟𝑝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𝑚𝑎𝑠𝑘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476914"/>
                <a:ext cx="4849661" cy="556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5263826"/>
                <a:ext cx="5332293" cy="556434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𝑠h𝑎𝑟𝑝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63826"/>
                <a:ext cx="5332293" cy="5564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4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33600" y="228600"/>
            <a:ext cx="4191000" cy="612404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3655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8989"/>
            <a:ext cx="3817143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63" y="958989"/>
            <a:ext cx="407374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5169"/>
            <a:ext cx="3015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0000CC"/>
                </a:solidFill>
                <a:ea typeface="ＭＳ Ｐゴシック" pitchFamily="34" charset="-128"/>
              </a:rPr>
              <a:t>H</a:t>
            </a:r>
            <a:r>
              <a:rPr lang="en-US" dirty="0" smtClean="0">
                <a:solidFill>
                  <a:srgbClr val="0000CC"/>
                </a:solidFill>
                <a:ea typeface="ＭＳ Ｐゴシック" pitchFamily="34" charset="-128"/>
              </a:rPr>
              <a:t>igh </a:t>
            </a:r>
            <a:r>
              <a:rPr lang="en-US" dirty="0">
                <a:solidFill>
                  <a:srgbClr val="0000CC"/>
                </a:solidFill>
                <a:ea typeface="ＭＳ Ｐゴシック" pitchFamily="34" charset="-128"/>
              </a:rPr>
              <a:t>boost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4222" y="1371600"/>
                <a:ext cx="7781104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h𝑏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2" y="1371600"/>
                <a:ext cx="778110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57400" y="2057400"/>
                <a:ext cx="61052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057400"/>
                <a:ext cx="61052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5199797" y="2456597"/>
            <a:ext cx="2811439" cy="436728"/>
          </a:xfrm>
          <a:custGeom>
            <a:avLst/>
            <a:gdLst>
              <a:gd name="connsiteX0" fmla="*/ 0 w 2811439"/>
              <a:gd name="connsiteY0" fmla="*/ 109182 h 436728"/>
              <a:gd name="connsiteX1" fmla="*/ 68239 w 2811439"/>
              <a:gd name="connsiteY1" fmla="*/ 163773 h 436728"/>
              <a:gd name="connsiteX2" fmla="*/ 95534 w 2811439"/>
              <a:gd name="connsiteY2" fmla="*/ 204716 h 436728"/>
              <a:gd name="connsiteX3" fmla="*/ 177421 w 2811439"/>
              <a:gd name="connsiteY3" fmla="*/ 232012 h 436728"/>
              <a:gd name="connsiteX4" fmla="*/ 218364 w 2811439"/>
              <a:gd name="connsiteY4" fmla="*/ 245660 h 436728"/>
              <a:gd name="connsiteX5" fmla="*/ 532263 w 2811439"/>
              <a:gd name="connsiteY5" fmla="*/ 232012 h 436728"/>
              <a:gd name="connsiteX6" fmla="*/ 723331 w 2811439"/>
              <a:gd name="connsiteY6" fmla="*/ 204716 h 436728"/>
              <a:gd name="connsiteX7" fmla="*/ 846161 w 2811439"/>
              <a:gd name="connsiteY7" fmla="*/ 191069 h 436728"/>
              <a:gd name="connsiteX8" fmla="*/ 1091821 w 2811439"/>
              <a:gd name="connsiteY8" fmla="*/ 218364 h 436728"/>
              <a:gd name="connsiteX9" fmla="*/ 1173707 w 2811439"/>
              <a:gd name="connsiteY9" fmla="*/ 245660 h 436728"/>
              <a:gd name="connsiteX10" fmla="*/ 1214651 w 2811439"/>
              <a:gd name="connsiteY10" fmla="*/ 286603 h 436728"/>
              <a:gd name="connsiteX11" fmla="*/ 1255594 w 2811439"/>
              <a:gd name="connsiteY11" fmla="*/ 313899 h 436728"/>
              <a:gd name="connsiteX12" fmla="*/ 1282890 w 2811439"/>
              <a:gd name="connsiteY12" fmla="*/ 354842 h 436728"/>
              <a:gd name="connsiteX13" fmla="*/ 1364776 w 2811439"/>
              <a:gd name="connsiteY13" fmla="*/ 409433 h 436728"/>
              <a:gd name="connsiteX14" fmla="*/ 1405719 w 2811439"/>
              <a:gd name="connsiteY14" fmla="*/ 436728 h 436728"/>
              <a:gd name="connsiteX15" fmla="*/ 1514902 w 2811439"/>
              <a:gd name="connsiteY15" fmla="*/ 313899 h 436728"/>
              <a:gd name="connsiteX16" fmla="*/ 1610436 w 2811439"/>
              <a:gd name="connsiteY16" fmla="*/ 272955 h 436728"/>
              <a:gd name="connsiteX17" fmla="*/ 2415654 w 2811439"/>
              <a:gd name="connsiteY17" fmla="*/ 259307 h 436728"/>
              <a:gd name="connsiteX18" fmla="*/ 2579427 w 2811439"/>
              <a:gd name="connsiteY18" fmla="*/ 218364 h 436728"/>
              <a:gd name="connsiteX19" fmla="*/ 2661313 w 2811439"/>
              <a:gd name="connsiteY19" fmla="*/ 163773 h 436728"/>
              <a:gd name="connsiteX20" fmla="*/ 2729552 w 2811439"/>
              <a:gd name="connsiteY20" fmla="*/ 68239 h 436728"/>
              <a:gd name="connsiteX21" fmla="*/ 2784143 w 2811439"/>
              <a:gd name="connsiteY21" fmla="*/ 27296 h 436728"/>
              <a:gd name="connsiteX22" fmla="*/ 2811439 w 2811439"/>
              <a:gd name="connsiteY22" fmla="*/ 0 h 4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11439" h="436728">
                <a:moveTo>
                  <a:pt x="0" y="109182"/>
                </a:moveTo>
                <a:cubicBezTo>
                  <a:pt x="22746" y="127379"/>
                  <a:pt x="47641" y="143175"/>
                  <a:pt x="68239" y="163773"/>
                </a:cubicBezTo>
                <a:cubicBezTo>
                  <a:pt x="79837" y="175371"/>
                  <a:pt x="81625" y="196023"/>
                  <a:pt x="95534" y="204716"/>
                </a:cubicBezTo>
                <a:cubicBezTo>
                  <a:pt x="119933" y="219965"/>
                  <a:pt x="150125" y="222913"/>
                  <a:pt x="177421" y="232012"/>
                </a:cubicBezTo>
                <a:lnTo>
                  <a:pt x="218364" y="245660"/>
                </a:lnTo>
                <a:cubicBezTo>
                  <a:pt x="322997" y="241111"/>
                  <a:pt x="427874" y="240476"/>
                  <a:pt x="532263" y="232012"/>
                </a:cubicBezTo>
                <a:cubicBezTo>
                  <a:pt x="596389" y="226813"/>
                  <a:pt x="659388" y="211820"/>
                  <a:pt x="723331" y="204716"/>
                </a:cubicBezTo>
                <a:lnTo>
                  <a:pt x="846161" y="191069"/>
                </a:lnTo>
                <a:cubicBezTo>
                  <a:pt x="868636" y="193316"/>
                  <a:pt x="1058006" y="211118"/>
                  <a:pt x="1091821" y="218364"/>
                </a:cubicBezTo>
                <a:cubicBezTo>
                  <a:pt x="1119954" y="224393"/>
                  <a:pt x="1173707" y="245660"/>
                  <a:pt x="1173707" y="245660"/>
                </a:cubicBezTo>
                <a:cubicBezTo>
                  <a:pt x="1187355" y="259308"/>
                  <a:pt x="1199824" y="274247"/>
                  <a:pt x="1214651" y="286603"/>
                </a:cubicBezTo>
                <a:cubicBezTo>
                  <a:pt x="1227252" y="297104"/>
                  <a:pt x="1243996" y="302301"/>
                  <a:pt x="1255594" y="313899"/>
                </a:cubicBezTo>
                <a:cubicBezTo>
                  <a:pt x="1267192" y="325497"/>
                  <a:pt x="1270546" y="344041"/>
                  <a:pt x="1282890" y="354842"/>
                </a:cubicBezTo>
                <a:cubicBezTo>
                  <a:pt x="1307578" y="376444"/>
                  <a:pt x="1337481" y="391236"/>
                  <a:pt x="1364776" y="409433"/>
                </a:cubicBezTo>
                <a:lnTo>
                  <a:pt x="1405719" y="436728"/>
                </a:lnTo>
                <a:cubicBezTo>
                  <a:pt x="1405719" y="436728"/>
                  <a:pt x="1474520" y="350915"/>
                  <a:pt x="1514902" y="313899"/>
                </a:cubicBezTo>
                <a:cubicBezTo>
                  <a:pt x="1521575" y="307782"/>
                  <a:pt x="1593173" y="273512"/>
                  <a:pt x="1610436" y="272955"/>
                </a:cubicBezTo>
                <a:cubicBezTo>
                  <a:pt x="1878741" y="264300"/>
                  <a:pt x="2147248" y="263856"/>
                  <a:pt x="2415654" y="259307"/>
                </a:cubicBezTo>
                <a:cubicBezTo>
                  <a:pt x="2456587" y="252485"/>
                  <a:pt x="2543379" y="242396"/>
                  <a:pt x="2579427" y="218364"/>
                </a:cubicBezTo>
                <a:lnTo>
                  <a:pt x="2661313" y="163773"/>
                </a:lnTo>
                <a:cubicBezTo>
                  <a:pt x="2676810" y="140528"/>
                  <a:pt x="2712627" y="85164"/>
                  <a:pt x="2729552" y="68239"/>
                </a:cubicBezTo>
                <a:cubicBezTo>
                  <a:pt x="2745636" y="52155"/>
                  <a:pt x="2766669" y="41858"/>
                  <a:pt x="2784143" y="27296"/>
                </a:cubicBezTo>
                <a:cubicBezTo>
                  <a:pt x="2794028" y="19058"/>
                  <a:pt x="2802340" y="9099"/>
                  <a:pt x="2811439" y="0"/>
                </a:cubicBezTo>
              </a:path>
            </a:pathLst>
          </a:cu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2893325"/>
                <a:ext cx="5028941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𝑠h𝑎𝑟𝑝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93325"/>
                <a:ext cx="5028941" cy="556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6629400" y="3449759"/>
            <a:ext cx="990600" cy="1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72400" y="3449759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Laplacian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86660" y="3649814"/>
                <a:ext cx="5576206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𝑠h𝑎𝑟𝑝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60" y="3649814"/>
                <a:ext cx="5576206" cy="5564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4313261" y="4137834"/>
            <a:ext cx="2811439" cy="436728"/>
          </a:xfrm>
          <a:custGeom>
            <a:avLst/>
            <a:gdLst>
              <a:gd name="connsiteX0" fmla="*/ 0 w 2811439"/>
              <a:gd name="connsiteY0" fmla="*/ 109182 h 436728"/>
              <a:gd name="connsiteX1" fmla="*/ 68239 w 2811439"/>
              <a:gd name="connsiteY1" fmla="*/ 163773 h 436728"/>
              <a:gd name="connsiteX2" fmla="*/ 95534 w 2811439"/>
              <a:gd name="connsiteY2" fmla="*/ 204716 h 436728"/>
              <a:gd name="connsiteX3" fmla="*/ 177421 w 2811439"/>
              <a:gd name="connsiteY3" fmla="*/ 232012 h 436728"/>
              <a:gd name="connsiteX4" fmla="*/ 218364 w 2811439"/>
              <a:gd name="connsiteY4" fmla="*/ 245660 h 436728"/>
              <a:gd name="connsiteX5" fmla="*/ 532263 w 2811439"/>
              <a:gd name="connsiteY5" fmla="*/ 232012 h 436728"/>
              <a:gd name="connsiteX6" fmla="*/ 723331 w 2811439"/>
              <a:gd name="connsiteY6" fmla="*/ 204716 h 436728"/>
              <a:gd name="connsiteX7" fmla="*/ 846161 w 2811439"/>
              <a:gd name="connsiteY7" fmla="*/ 191069 h 436728"/>
              <a:gd name="connsiteX8" fmla="*/ 1091821 w 2811439"/>
              <a:gd name="connsiteY8" fmla="*/ 218364 h 436728"/>
              <a:gd name="connsiteX9" fmla="*/ 1173707 w 2811439"/>
              <a:gd name="connsiteY9" fmla="*/ 245660 h 436728"/>
              <a:gd name="connsiteX10" fmla="*/ 1214651 w 2811439"/>
              <a:gd name="connsiteY10" fmla="*/ 286603 h 436728"/>
              <a:gd name="connsiteX11" fmla="*/ 1255594 w 2811439"/>
              <a:gd name="connsiteY11" fmla="*/ 313899 h 436728"/>
              <a:gd name="connsiteX12" fmla="*/ 1282890 w 2811439"/>
              <a:gd name="connsiteY12" fmla="*/ 354842 h 436728"/>
              <a:gd name="connsiteX13" fmla="*/ 1364776 w 2811439"/>
              <a:gd name="connsiteY13" fmla="*/ 409433 h 436728"/>
              <a:gd name="connsiteX14" fmla="*/ 1405719 w 2811439"/>
              <a:gd name="connsiteY14" fmla="*/ 436728 h 436728"/>
              <a:gd name="connsiteX15" fmla="*/ 1514902 w 2811439"/>
              <a:gd name="connsiteY15" fmla="*/ 313899 h 436728"/>
              <a:gd name="connsiteX16" fmla="*/ 1610436 w 2811439"/>
              <a:gd name="connsiteY16" fmla="*/ 272955 h 436728"/>
              <a:gd name="connsiteX17" fmla="*/ 2415654 w 2811439"/>
              <a:gd name="connsiteY17" fmla="*/ 259307 h 436728"/>
              <a:gd name="connsiteX18" fmla="*/ 2579427 w 2811439"/>
              <a:gd name="connsiteY18" fmla="*/ 218364 h 436728"/>
              <a:gd name="connsiteX19" fmla="*/ 2661313 w 2811439"/>
              <a:gd name="connsiteY19" fmla="*/ 163773 h 436728"/>
              <a:gd name="connsiteX20" fmla="*/ 2729552 w 2811439"/>
              <a:gd name="connsiteY20" fmla="*/ 68239 h 436728"/>
              <a:gd name="connsiteX21" fmla="*/ 2784143 w 2811439"/>
              <a:gd name="connsiteY21" fmla="*/ 27296 h 436728"/>
              <a:gd name="connsiteX22" fmla="*/ 2811439 w 2811439"/>
              <a:gd name="connsiteY22" fmla="*/ 0 h 4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11439" h="436728">
                <a:moveTo>
                  <a:pt x="0" y="109182"/>
                </a:moveTo>
                <a:cubicBezTo>
                  <a:pt x="22746" y="127379"/>
                  <a:pt x="47641" y="143175"/>
                  <a:pt x="68239" y="163773"/>
                </a:cubicBezTo>
                <a:cubicBezTo>
                  <a:pt x="79837" y="175371"/>
                  <a:pt x="81625" y="196023"/>
                  <a:pt x="95534" y="204716"/>
                </a:cubicBezTo>
                <a:cubicBezTo>
                  <a:pt x="119933" y="219965"/>
                  <a:pt x="150125" y="222913"/>
                  <a:pt x="177421" y="232012"/>
                </a:cubicBezTo>
                <a:lnTo>
                  <a:pt x="218364" y="245660"/>
                </a:lnTo>
                <a:cubicBezTo>
                  <a:pt x="322997" y="241111"/>
                  <a:pt x="427874" y="240476"/>
                  <a:pt x="532263" y="232012"/>
                </a:cubicBezTo>
                <a:cubicBezTo>
                  <a:pt x="596389" y="226813"/>
                  <a:pt x="659388" y="211820"/>
                  <a:pt x="723331" y="204716"/>
                </a:cubicBezTo>
                <a:lnTo>
                  <a:pt x="846161" y="191069"/>
                </a:lnTo>
                <a:cubicBezTo>
                  <a:pt x="868636" y="193316"/>
                  <a:pt x="1058006" y="211118"/>
                  <a:pt x="1091821" y="218364"/>
                </a:cubicBezTo>
                <a:cubicBezTo>
                  <a:pt x="1119954" y="224393"/>
                  <a:pt x="1173707" y="245660"/>
                  <a:pt x="1173707" y="245660"/>
                </a:cubicBezTo>
                <a:cubicBezTo>
                  <a:pt x="1187355" y="259308"/>
                  <a:pt x="1199824" y="274247"/>
                  <a:pt x="1214651" y="286603"/>
                </a:cubicBezTo>
                <a:cubicBezTo>
                  <a:pt x="1227252" y="297104"/>
                  <a:pt x="1243996" y="302301"/>
                  <a:pt x="1255594" y="313899"/>
                </a:cubicBezTo>
                <a:cubicBezTo>
                  <a:pt x="1267192" y="325497"/>
                  <a:pt x="1270546" y="344041"/>
                  <a:pt x="1282890" y="354842"/>
                </a:cubicBezTo>
                <a:cubicBezTo>
                  <a:pt x="1307578" y="376444"/>
                  <a:pt x="1337481" y="391236"/>
                  <a:pt x="1364776" y="409433"/>
                </a:cubicBezTo>
                <a:lnTo>
                  <a:pt x="1405719" y="436728"/>
                </a:lnTo>
                <a:cubicBezTo>
                  <a:pt x="1405719" y="436728"/>
                  <a:pt x="1474520" y="350915"/>
                  <a:pt x="1514902" y="313899"/>
                </a:cubicBezTo>
                <a:cubicBezTo>
                  <a:pt x="1521575" y="307782"/>
                  <a:pt x="1593173" y="273512"/>
                  <a:pt x="1610436" y="272955"/>
                </a:cubicBezTo>
                <a:cubicBezTo>
                  <a:pt x="1878741" y="264300"/>
                  <a:pt x="2147248" y="263856"/>
                  <a:pt x="2415654" y="259307"/>
                </a:cubicBezTo>
                <a:cubicBezTo>
                  <a:pt x="2456587" y="252485"/>
                  <a:pt x="2543379" y="242396"/>
                  <a:pt x="2579427" y="218364"/>
                </a:cubicBezTo>
                <a:lnTo>
                  <a:pt x="2661313" y="163773"/>
                </a:lnTo>
                <a:cubicBezTo>
                  <a:pt x="2676810" y="140528"/>
                  <a:pt x="2712627" y="85164"/>
                  <a:pt x="2729552" y="68239"/>
                </a:cubicBezTo>
                <a:cubicBezTo>
                  <a:pt x="2745636" y="52155"/>
                  <a:pt x="2766669" y="41858"/>
                  <a:pt x="2784143" y="27296"/>
                </a:cubicBezTo>
                <a:cubicBezTo>
                  <a:pt x="2794028" y="19058"/>
                  <a:pt x="2802340" y="9099"/>
                  <a:pt x="2811439" y="0"/>
                </a:cubicBezTo>
              </a:path>
            </a:pathLst>
          </a:cu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86660" y="4696830"/>
                <a:ext cx="3772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60" y="4696830"/>
                <a:ext cx="377218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8200" y="5638800"/>
            <a:ext cx="624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mask for this????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8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11" grpId="0"/>
      <p:bldP spid="13" grpId="0"/>
      <p:bldP spid="14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228600"/>
          <a:ext cx="8534400" cy="620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524"/>
                <a:gridCol w="1141605"/>
                <a:gridCol w="1343064"/>
                <a:gridCol w="1738852"/>
                <a:gridCol w="1027504"/>
                <a:gridCol w="1738851"/>
              </a:tblGrid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(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Pz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Z’ (output intensity)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2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0" y="1752600"/>
            <a:ext cx="3200400" cy="3048000"/>
            <a:chOff x="3689" y="895"/>
            <a:chExt cx="988" cy="98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A+4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3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0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smtClean="0">
                <a:solidFill>
                  <a:srgbClr val="0000CC"/>
                </a:solidFill>
                <a:ea typeface="ＭＳ Ｐゴシック" pitchFamily="34" charset="-128"/>
              </a:rPr>
              <a:t>Combining Spatial Enhancement Methods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676400"/>
            <a:ext cx="51054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 baseline="0">
                <a:solidFill>
                  <a:srgbClr val="0070C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 algn="just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image enhancement is typically not achieved using a single </a:t>
            </a:r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  <a:p>
            <a:pPr algn="just" fontAlgn="auto">
              <a:buClrTx/>
              <a:buSzPct val="100000"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auto">
              <a:buClrTx/>
              <a:buSzPct val="10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we combine a range of techniques in order to achieve a final </a:t>
            </a:r>
            <a:r>
              <a:rPr lang="en-I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algn="just" fontAlgn="auto">
              <a:buClrTx/>
              <a:buSzPct val="100000"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 r="50311" b="50046"/>
          <a:stretch>
            <a:fillRect/>
          </a:stretch>
        </p:blipFill>
        <p:spPr bwMode="auto">
          <a:xfrm>
            <a:off x="5867400" y="1066800"/>
            <a:ext cx="3090862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06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r="49304" b="50348"/>
          <a:stretch>
            <a:fillRect/>
          </a:stretch>
        </p:blipFill>
        <p:spPr bwMode="auto">
          <a:xfrm>
            <a:off x="382588" y="5862"/>
            <a:ext cx="1677987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/>
          <a:srcRect l="49832" b="50348"/>
          <a:stretch>
            <a:fillRect/>
          </a:stretch>
        </p:blipFill>
        <p:spPr bwMode="auto">
          <a:xfrm>
            <a:off x="2590800" y="872637"/>
            <a:ext cx="1660525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 t="49713" r="49832"/>
          <a:stretch>
            <a:fillRect/>
          </a:stretch>
        </p:blipFill>
        <p:spPr bwMode="auto">
          <a:xfrm>
            <a:off x="4781550" y="1680674"/>
            <a:ext cx="1660525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 l="49832" t="49744"/>
          <a:stretch>
            <a:fillRect/>
          </a:stretch>
        </p:blipFill>
        <p:spPr bwMode="auto">
          <a:xfrm>
            <a:off x="6973888" y="2496649"/>
            <a:ext cx="1660525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360488" y="2536337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44488" y="2998299"/>
            <a:ext cx="225266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>
                <a:latin typeface="Arial" panose="020B0604020202020204" pitchFamily="34" charset="0"/>
                <a:cs typeface="Arial" panose="020B0604020202020204" pitchFamily="34" charset="0"/>
              </a:rPr>
              <a:t>Laplacian filter of bone scan (a)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586163" y="3396762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468563" y="3857137"/>
            <a:ext cx="236855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>
                <a:latin typeface="Arial" panose="020B0604020202020204" pitchFamily="34" charset="0"/>
                <a:cs typeface="Arial" panose="020B0604020202020204" pitchFamily="34" charset="0"/>
              </a:rPr>
              <a:t>Sharpened version of bone scan achieved by subtracting (a) and (b)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468938" y="4718633"/>
            <a:ext cx="23352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E" sz="1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derivative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944563" y="2545862"/>
            <a:ext cx="4667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3148013" y="3412637"/>
            <a:ext cx="479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364163" y="4220674"/>
            <a:ext cx="4667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7569200" y="5036649"/>
            <a:ext cx="479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7977189" y="5030299"/>
            <a:ext cx="1166812" cy="441325"/>
          </a:xfrm>
          <a:prstGeom prst="rightArrow">
            <a:avLst>
              <a:gd name="adj1" fmla="val 50000"/>
              <a:gd name="adj2" fmla="val 954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773738" y="4228612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/>
          <a:srcRect l="49542" t="49515"/>
          <a:stretch>
            <a:fillRect/>
          </a:stretch>
        </p:blipFill>
        <p:spPr bwMode="auto">
          <a:xfrm>
            <a:off x="7294563" y="820738"/>
            <a:ext cx="1662112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/>
          <a:srcRect t="49545" r="50603"/>
          <a:stretch>
            <a:fillRect/>
          </a:stretch>
        </p:blipFill>
        <p:spPr bwMode="auto">
          <a:xfrm>
            <a:off x="5111750" y="1828800"/>
            <a:ext cx="1627188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2"/>
          <a:srcRect l="49542" b="50151"/>
          <a:stretch>
            <a:fillRect/>
          </a:stretch>
        </p:blipFill>
        <p:spPr bwMode="auto">
          <a:xfrm>
            <a:off x="2895600" y="2286000"/>
            <a:ext cx="1662113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2"/>
          <a:srcRect r="49591" b="49879"/>
          <a:stretch>
            <a:fillRect/>
          </a:stretch>
        </p:blipFill>
        <p:spPr bwMode="auto">
          <a:xfrm>
            <a:off x="681038" y="2984500"/>
            <a:ext cx="1660525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AutoShape 12"/>
          <p:cNvSpPr>
            <a:spLocks noChangeArrowheads="1"/>
          </p:cNvSpPr>
          <p:nvPr/>
        </p:nvSpPr>
        <p:spPr bwMode="auto">
          <a:xfrm>
            <a:off x="1689100" y="2613025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608013" y="1765300"/>
            <a:ext cx="236378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The product of (c) and (e) which will be used as a mask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3849688" y="1911350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2911475" y="990600"/>
            <a:ext cx="225425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Sharpened image which is sum of (a) and (f)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5119688" y="381000"/>
            <a:ext cx="22479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dirty="0">
                <a:latin typeface="Arial" panose="020B0604020202020204" pitchFamily="34" charset="0"/>
                <a:cs typeface="Arial" panose="020B0604020202020204" pitchFamily="34" charset="0"/>
              </a:rPr>
              <a:t>Result of applying a power-law trans. to (g)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1271588" y="2622550"/>
            <a:ext cx="4667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3475038" y="1939925"/>
            <a:ext cx="41549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5691188" y="1482725"/>
            <a:ext cx="479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7896225" y="520700"/>
            <a:ext cx="479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b="1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0" y="5118100"/>
            <a:ext cx="73342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622300" y="5518150"/>
            <a:ext cx="27447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>
                <a:latin typeface="Arial" panose="020B0604020202020204" pitchFamily="34" charset="0"/>
                <a:cs typeface="Arial" panose="020B0604020202020204" pitchFamily="34" charset="0"/>
              </a:rPr>
              <a:t>Image (d) smoothed with a 5*5 averaging filter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utoShape 25"/>
          <p:cNvSpPr>
            <a:spLocks noChangeArrowheads="1"/>
          </p:cNvSpPr>
          <p:nvPr/>
        </p:nvSpPr>
        <p:spPr bwMode="auto">
          <a:xfrm>
            <a:off x="6115050" y="1449388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3" grpId="0"/>
      <p:bldP spid="44" grpId="0"/>
      <p:bldP spid="46" grpId="0"/>
      <p:bldP spid="47" grpId="0"/>
      <p:bldP spid="48" grpId="0"/>
      <p:bldP spid="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l="50072" t="49881"/>
          <a:stretch>
            <a:fillRect/>
          </a:stretch>
        </p:blipFill>
        <p:spPr bwMode="auto">
          <a:xfrm>
            <a:off x="5049837" y="685800"/>
            <a:ext cx="28622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/>
          <a:srcRect r="50311" b="50046"/>
          <a:stretch>
            <a:fillRect/>
          </a:stretch>
        </p:blipFill>
        <p:spPr bwMode="auto">
          <a:xfrm>
            <a:off x="762000" y="690563"/>
            <a:ext cx="2862262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708400" y="2779713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57200" y="5410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task: To obtain the output image using the techniques explained in previous slides.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more preferred for smoothening the image - averaging filter or median filter? Explain the reason.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first order derivative and second order derivative filter. Which is more preferred and why?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Laplacian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operator is normally used for image sharpening operations?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unsharp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masking?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is the mask for high boost filtering achieved?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2693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</a:p>
        </p:txBody>
      </p:sp>
    </p:spTree>
    <p:extLst>
      <p:ext uri="{BB962C8B-B14F-4D97-AF65-F5344CB8AC3E}">
        <p14:creationId xmlns:p14="http://schemas.microsoft.com/office/powerpoint/2010/main" val="27520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228600"/>
          <a:ext cx="8610599" cy="620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051"/>
                <a:gridCol w="1100603"/>
                <a:gridCol w="1294827"/>
                <a:gridCol w="382719"/>
                <a:gridCol w="1676400"/>
                <a:gridCol w="990600"/>
                <a:gridCol w="1676399"/>
              </a:tblGrid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(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Pz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Z’ (output intensity)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228600"/>
          <a:ext cx="8610599" cy="620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051"/>
                <a:gridCol w="1100603"/>
                <a:gridCol w="1294827"/>
                <a:gridCol w="839919"/>
                <a:gridCol w="1219200"/>
                <a:gridCol w="990600"/>
                <a:gridCol w="1676399"/>
              </a:tblGrid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(input intensity values)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(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histogram)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T(r) =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Pz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G(z)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Z’ (output intensity)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697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4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Today’s lecture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Mask processing techniques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Linear smoothing filter (averaging)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Median filter (nonlinear)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Sharpening filter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40575" y="1425575"/>
            <a:ext cx="1568450" cy="1560513"/>
            <a:chOff x="3696" y="2149"/>
            <a:chExt cx="988" cy="983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j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k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l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m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n</a:t>
              </a:r>
              <a:endParaRPr lang="el-GR" sz="2400" i="1">
                <a:latin typeface="Times New Roman" pitchFamily="18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o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p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q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r</a:t>
              </a:r>
              <a:endParaRPr lang="en-US" sz="2400" i="1">
                <a:latin typeface="Times New Roman" pitchFamily="18" charset="0"/>
              </a:endParaRP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523875" y="1624013"/>
            <a:ext cx="3625850" cy="3384550"/>
            <a:chOff x="330" y="1023"/>
            <a:chExt cx="2284" cy="2132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3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4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5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7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3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5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6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7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8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19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2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3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4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5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8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29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2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3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5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6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7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39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0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1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2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3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4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5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6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endParaRPr lang="en-GB" sz="2400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1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2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3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4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5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6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7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8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79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0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1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2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3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4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5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6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7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8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89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0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1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2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3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4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5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6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7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8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199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2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3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4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5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6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7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8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09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0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1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2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3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4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5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6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7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8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19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0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1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2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3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4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5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6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7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8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29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0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1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2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3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4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5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6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7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8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39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0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1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2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3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4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5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6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7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8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49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50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51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52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</p:grpSp>
      <p:sp>
        <p:nvSpPr>
          <p:cNvPr id="253" name="Line 254"/>
          <p:cNvSpPr>
            <a:spLocks noChangeShapeType="1"/>
          </p:cNvSpPr>
          <p:nvPr/>
        </p:nvSpPr>
        <p:spPr bwMode="auto">
          <a:xfrm>
            <a:off x="523875" y="1624013"/>
            <a:ext cx="3838575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 sz="2400"/>
          </a:p>
        </p:txBody>
      </p:sp>
      <p:sp>
        <p:nvSpPr>
          <p:cNvPr id="254" name="Line 255"/>
          <p:cNvSpPr>
            <a:spLocks noChangeShapeType="1"/>
          </p:cNvSpPr>
          <p:nvPr/>
        </p:nvSpPr>
        <p:spPr bwMode="auto">
          <a:xfrm rot="5400000">
            <a:off x="-1256506" y="3404394"/>
            <a:ext cx="3560762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 sz="2400"/>
          </a:p>
        </p:txBody>
      </p:sp>
      <p:sp>
        <p:nvSpPr>
          <p:cNvPr id="255" name="Text Box 256"/>
          <p:cNvSpPr txBox="1">
            <a:spLocks noChangeArrowheads="1"/>
          </p:cNvSpPr>
          <p:nvPr/>
        </p:nvSpPr>
        <p:spPr bwMode="auto">
          <a:xfrm>
            <a:off x="0" y="1255713"/>
            <a:ext cx="10230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400" b="1" i="1" dirty="0">
                <a:latin typeface="Times New Roman" pitchFamily="18" charset="0"/>
              </a:rPr>
              <a:t>Origin</a:t>
            </a:r>
            <a:endParaRPr lang="en-US" sz="2400" b="1" i="1" dirty="0">
              <a:latin typeface="Times New Roman" pitchFamily="18" charset="0"/>
            </a:endParaRPr>
          </a:p>
        </p:txBody>
      </p:sp>
      <p:sp>
        <p:nvSpPr>
          <p:cNvPr id="256" name="Text Box 257"/>
          <p:cNvSpPr txBox="1">
            <a:spLocks noChangeArrowheads="1"/>
          </p:cNvSpPr>
          <p:nvPr/>
        </p:nvSpPr>
        <p:spPr bwMode="auto">
          <a:xfrm>
            <a:off x="4140200" y="12573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400" b="1" i="1">
                <a:latin typeface="Times New Roman" pitchFamily="18" charset="0"/>
              </a:rPr>
              <a:t>x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257" name="Text Box 258"/>
          <p:cNvSpPr txBox="1">
            <a:spLocks noChangeArrowheads="1"/>
          </p:cNvSpPr>
          <p:nvPr/>
        </p:nvSpPr>
        <p:spPr bwMode="auto">
          <a:xfrm>
            <a:off x="239713" y="4970463"/>
            <a:ext cx="320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400" b="1" i="1">
                <a:latin typeface="Times New Roman" pitchFamily="18" charset="0"/>
              </a:rPr>
              <a:t>y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258" name="Text Box 259"/>
          <p:cNvSpPr txBox="1">
            <a:spLocks noChangeArrowheads="1"/>
          </p:cNvSpPr>
          <p:nvPr/>
        </p:nvSpPr>
        <p:spPr bwMode="auto">
          <a:xfrm>
            <a:off x="2797175" y="4997450"/>
            <a:ext cx="18934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400" b="1" i="1">
                <a:latin typeface="Times New Roman" pitchFamily="18" charset="0"/>
              </a:rPr>
              <a:t>Image f (x, y)</a:t>
            </a:r>
            <a:endParaRPr lang="en-US" sz="2400" b="1" i="1">
              <a:latin typeface="Times New Roman" pitchFamily="18" charset="0"/>
            </a:endParaRPr>
          </a:p>
        </p:txBody>
      </p:sp>
      <p:cxnSp>
        <p:nvCxnSpPr>
          <p:cNvPr id="259" name="AutoShape 260"/>
          <p:cNvCxnSpPr>
            <a:cxnSpLocks noChangeShapeType="1"/>
            <a:stCxn id="263" idx="6"/>
            <a:endCxn id="291" idx="1"/>
          </p:cNvCxnSpPr>
          <p:nvPr/>
        </p:nvCxnSpPr>
        <p:spPr bwMode="auto">
          <a:xfrm flipV="1">
            <a:off x="3698875" y="2203450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60" name="Text Box 261"/>
          <p:cNvSpPr txBox="1">
            <a:spLocks noChangeArrowheads="1"/>
          </p:cNvSpPr>
          <p:nvPr/>
        </p:nvSpPr>
        <p:spPr bwMode="auto">
          <a:xfrm>
            <a:off x="4556821" y="4397285"/>
            <a:ext cx="445538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1436688" algn="l"/>
              </a:tabLst>
            </a:pPr>
            <a:r>
              <a:rPr lang="en-IE" sz="2400" i="1" dirty="0" err="1">
                <a:latin typeface="Times New Roman" pitchFamily="18" charset="0"/>
              </a:rPr>
              <a:t>e</a:t>
            </a:r>
            <a:r>
              <a:rPr lang="en-IE" sz="2400" i="1" baseline="-25000" dirty="0" err="1">
                <a:latin typeface="Times New Roman" pitchFamily="18" charset="0"/>
              </a:rPr>
              <a:t>processed</a:t>
            </a:r>
            <a:r>
              <a:rPr lang="en-IE" sz="2400" i="1" dirty="0">
                <a:latin typeface="Times New Roman" pitchFamily="18" charset="0"/>
              </a:rPr>
              <a:t> = 	n*e + </a:t>
            </a:r>
            <a:r>
              <a:rPr lang="en-IE" sz="2400" i="1" dirty="0" smtClean="0">
                <a:latin typeface="Times New Roman" pitchFamily="18" charset="0"/>
              </a:rPr>
              <a:t>j*a </a:t>
            </a:r>
            <a:r>
              <a:rPr lang="en-IE" sz="2400" i="1" dirty="0">
                <a:latin typeface="Times New Roman" pitchFamily="18" charset="0"/>
              </a:rPr>
              <a:t>+ k*b + l*c </a:t>
            </a:r>
            <a:endParaRPr lang="en-IE" sz="2400" i="1" dirty="0" smtClean="0">
              <a:latin typeface="Times New Roman" pitchFamily="18" charset="0"/>
            </a:endParaRPr>
          </a:p>
          <a:p>
            <a:pPr>
              <a:tabLst>
                <a:tab pos="1436688" algn="l"/>
              </a:tabLst>
            </a:pPr>
            <a:r>
              <a:rPr lang="en-IE" sz="2400" i="1" dirty="0">
                <a:latin typeface="Times New Roman" pitchFamily="18" charset="0"/>
              </a:rPr>
              <a:t>	</a:t>
            </a:r>
            <a:r>
              <a:rPr lang="en-IE" sz="2400" i="1" dirty="0" smtClean="0">
                <a:latin typeface="Times New Roman" pitchFamily="18" charset="0"/>
              </a:rPr>
              <a:t>+ m*d </a:t>
            </a:r>
            <a:r>
              <a:rPr lang="en-IE" sz="2400" i="1" dirty="0">
                <a:latin typeface="Times New Roman" pitchFamily="18" charset="0"/>
              </a:rPr>
              <a:t>+ o*f + </a:t>
            </a:r>
            <a:r>
              <a:rPr lang="en-IE" sz="2400" i="1" dirty="0" smtClean="0">
                <a:latin typeface="Times New Roman" pitchFamily="18" charset="0"/>
              </a:rPr>
              <a:t>p*g </a:t>
            </a:r>
          </a:p>
          <a:p>
            <a:pPr>
              <a:tabLst>
                <a:tab pos="1436688" algn="l"/>
              </a:tabLst>
            </a:pPr>
            <a:r>
              <a:rPr lang="en-IE" sz="2400" i="1" dirty="0">
                <a:latin typeface="Times New Roman" pitchFamily="18" charset="0"/>
              </a:rPr>
              <a:t>	</a:t>
            </a:r>
            <a:r>
              <a:rPr lang="en-IE" sz="2400" i="1" dirty="0" smtClean="0">
                <a:latin typeface="Times New Roman" pitchFamily="18" charset="0"/>
              </a:rPr>
              <a:t>+ </a:t>
            </a:r>
            <a:r>
              <a:rPr lang="en-IE" sz="2400" i="1" dirty="0">
                <a:latin typeface="Times New Roman" pitchFamily="18" charset="0"/>
              </a:rPr>
              <a:t>q*h + r*</a:t>
            </a:r>
            <a:r>
              <a:rPr lang="en-IE" sz="2400" i="1" dirty="0" err="1">
                <a:latin typeface="Times New Roman" pitchFamily="18" charset="0"/>
              </a:rPr>
              <a:t>i</a:t>
            </a:r>
            <a:endParaRPr lang="en-IE" sz="2400" i="1" dirty="0">
              <a:latin typeface="Times New Roman" pitchFamily="18" charset="0"/>
            </a:endParaRPr>
          </a:p>
        </p:txBody>
      </p:sp>
      <p:sp>
        <p:nvSpPr>
          <p:cNvPr id="261" name="Text Box 262"/>
          <p:cNvSpPr txBox="1">
            <a:spLocks noChangeArrowheads="1"/>
          </p:cNvSpPr>
          <p:nvPr/>
        </p:nvSpPr>
        <p:spPr bwMode="auto">
          <a:xfrm>
            <a:off x="7013575" y="3038475"/>
            <a:ext cx="182086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2400" b="1"/>
              <a:t>Filter (</a:t>
            </a:r>
            <a:r>
              <a:rPr lang="en-IE" sz="2400" i="1"/>
              <a:t>w</a:t>
            </a:r>
            <a:r>
              <a:rPr lang="en-IE" sz="2400" b="1"/>
              <a:t>)</a:t>
            </a:r>
            <a:endParaRPr lang="en-US" sz="2400" b="1"/>
          </a:p>
        </p:txBody>
      </p:sp>
      <p:sp>
        <p:nvSpPr>
          <p:cNvPr id="262" name="Text Box 263"/>
          <p:cNvSpPr txBox="1">
            <a:spLocks noChangeArrowheads="1"/>
          </p:cNvSpPr>
          <p:nvPr/>
        </p:nvSpPr>
        <p:spPr bwMode="auto">
          <a:xfrm>
            <a:off x="761757" y="3309938"/>
            <a:ext cx="1962393" cy="7386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18000" tIns="0" rIns="18000" bIns="0">
            <a:spAutoFit/>
          </a:bodyPr>
          <a:lstStyle/>
          <a:p>
            <a:pPr algn="ctr"/>
            <a:r>
              <a:rPr lang="en-IE" sz="2400" i="1" dirty="0">
                <a:latin typeface="Times New Roman" pitchFamily="18" charset="0"/>
              </a:rPr>
              <a:t>Simple 3*3</a:t>
            </a:r>
            <a:br>
              <a:rPr lang="en-IE" sz="2400" i="1" dirty="0">
                <a:latin typeface="Times New Roman" pitchFamily="18" charset="0"/>
              </a:rPr>
            </a:br>
            <a:r>
              <a:rPr lang="en-IE" sz="2400" i="1" dirty="0">
                <a:latin typeface="Times New Roman" pitchFamily="18" charset="0"/>
              </a:rPr>
              <a:t>Neighbourhood</a:t>
            </a:r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263" name="Oval 264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2400"/>
          </a:p>
        </p:txBody>
      </p:sp>
      <p:sp>
        <p:nvSpPr>
          <p:cNvPr id="264" name="Rectangle 265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IE" sz="2400" i="1">
                <a:latin typeface="Times New Roman" pitchFamily="18" charset="0"/>
              </a:rPr>
              <a:t>e</a:t>
            </a:r>
            <a:endParaRPr lang="en-US" sz="2400" i="1">
              <a:latin typeface="Times New Roman" pitchFamily="18" charset="0"/>
            </a:endParaRPr>
          </a:p>
        </p:txBody>
      </p:sp>
      <p:grpSp>
        <p:nvGrpSpPr>
          <p:cNvPr id="265" name="Group 266"/>
          <p:cNvGrpSpPr>
            <a:grpSpLocks/>
          </p:cNvGrpSpPr>
          <p:nvPr/>
        </p:nvGrpSpPr>
        <p:grpSpPr bwMode="auto">
          <a:xfrm>
            <a:off x="2790825" y="3206750"/>
            <a:ext cx="677863" cy="685800"/>
            <a:chOff x="1752" y="2422"/>
            <a:chExt cx="427" cy="432"/>
          </a:xfrm>
        </p:grpSpPr>
        <p:sp>
          <p:nvSpPr>
            <p:cNvPr id="266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67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68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69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0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1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2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  <p:sp>
          <p:nvSpPr>
            <p:cNvPr id="273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274" name="Group 275"/>
          <p:cNvGrpSpPr>
            <a:grpSpLocks/>
          </p:cNvGrpSpPr>
          <p:nvPr/>
        </p:nvGrpSpPr>
        <p:grpSpPr bwMode="auto">
          <a:xfrm>
            <a:off x="2784475" y="3203575"/>
            <a:ext cx="685800" cy="682625"/>
            <a:chOff x="3168" y="2244"/>
            <a:chExt cx="432" cy="430"/>
          </a:xfrm>
        </p:grpSpPr>
        <p:sp>
          <p:nvSpPr>
            <p:cNvPr id="275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76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77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78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79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>
                <a:solidFill>
                  <a:schemeClr val="bg1"/>
                </a:solidFill>
              </a:endParaRPr>
            </a:p>
          </p:txBody>
        </p:sp>
        <p:sp>
          <p:nvSpPr>
            <p:cNvPr id="280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81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82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  <p:sp>
          <p:nvSpPr>
            <p:cNvPr id="283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400" baseline="-25000"/>
            </a:p>
          </p:txBody>
        </p:sp>
      </p:grpSp>
      <p:sp>
        <p:nvSpPr>
          <p:cNvPr id="284" name="Text Box 285"/>
          <p:cNvSpPr txBox="1">
            <a:spLocks noChangeArrowheads="1"/>
          </p:cNvSpPr>
          <p:nvPr/>
        </p:nvSpPr>
        <p:spPr bwMode="auto">
          <a:xfrm>
            <a:off x="3386138" y="3684711"/>
            <a:ext cx="1273870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18000" tIns="0" rIns="18000" bIns="0">
            <a:spAutoFit/>
          </a:bodyPr>
          <a:lstStyle/>
          <a:p>
            <a:pPr algn="r"/>
            <a:r>
              <a:rPr lang="en-IE" sz="2400" i="1" dirty="0">
                <a:solidFill>
                  <a:srgbClr val="0033CC"/>
                </a:solidFill>
                <a:latin typeface="Times New Roman" pitchFamily="18" charset="0"/>
              </a:rPr>
              <a:t>3*3 Filter</a:t>
            </a:r>
            <a:endParaRPr lang="en-US" sz="2400" i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cxnSp>
        <p:nvCxnSpPr>
          <p:cNvPr id="285" name="AutoShape 286"/>
          <p:cNvCxnSpPr>
            <a:cxnSpLocks noChangeShapeType="1"/>
            <a:stCxn id="286" idx="6"/>
            <a:endCxn id="6" idx="1"/>
          </p:cNvCxnSpPr>
          <p:nvPr/>
        </p:nvCxnSpPr>
        <p:spPr bwMode="auto">
          <a:xfrm flipV="1">
            <a:off x="3697288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86" name="Oval 287"/>
          <p:cNvSpPr>
            <a:spLocks noChangeArrowheads="1"/>
          </p:cNvSpPr>
          <p:nvPr/>
        </p:nvSpPr>
        <p:spPr bwMode="auto">
          <a:xfrm>
            <a:off x="2595563" y="3013075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2400"/>
          </a:p>
        </p:txBody>
      </p:sp>
      <p:grpSp>
        <p:nvGrpSpPr>
          <p:cNvPr id="287" name="Group 288"/>
          <p:cNvGrpSpPr>
            <a:grpSpLocks/>
          </p:cNvGrpSpPr>
          <p:nvPr/>
        </p:nvGrpSpPr>
        <p:grpSpPr bwMode="auto">
          <a:xfrm>
            <a:off x="4965700" y="1425575"/>
            <a:ext cx="1568450" cy="1560513"/>
            <a:chOff x="3689" y="895"/>
            <a:chExt cx="988" cy="983"/>
          </a:xfrm>
        </p:grpSpPr>
        <p:sp>
          <p:nvSpPr>
            <p:cNvPr id="288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a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89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b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0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c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1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d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2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e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3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f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4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g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5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h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296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IE" sz="2400" i="1">
                  <a:latin typeface="Times New Roman" pitchFamily="18" charset="0"/>
                </a:rPr>
                <a:t>i</a:t>
              </a:r>
              <a:endParaRPr lang="en-US" sz="2400" i="1">
                <a:latin typeface="Times New Roman" pitchFamily="18" charset="0"/>
              </a:endParaRPr>
            </a:p>
          </p:txBody>
        </p:sp>
      </p:grpSp>
      <p:sp>
        <p:nvSpPr>
          <p:cNvPr id="297" name="Text Box 298"/>
          <p:cNvSpPr txBox="1">
            <a:spLocks noChangeArrowheads="1"/>
          </p:cNvSpPr>
          <p:nvPr/>
        </p:nvSpPr>
        <p:spPr bwMode="auto">
          <a:xfrm>
            <a:off x="4667152" y="3019851"/>
            <a:ext cx="216058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sz="2400" b="1" dirty="0"/>
              <a:t>Original Image Pixels</a:t>
            </a:r>
            <a:endParaRPr lang="en-US" sz="2400" b="1" dirty="0"/>
          </a:p>
        </p:txBody>
      </p:sp>
      <p:sp>
        <p:nvSpPr>
          <p:cNvPr id="298" name="Text Box 299"/>
          <p:cNvSpPr txBox="1">
            <a:spLocks noChangeArrowheads="1"/>
          </p:cNvSpPr>
          <p:nvPr/>
        </p:nvSpPr>
        <p:spPr bwMode="auto">
          <a:xfrm>
            <a:off x="6534116" y="1828800"/>
            <a:ext cx="466795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4400" dirty="0">
                <a:latin typeface="Times New Roman" pitchFamily="18" charset="0"/>
              </a:rPr>
              <a:t>*</a:t>
            </a:r>
            <a:endParaRPr lang="en-US" sz="4400" dirty="0">
              <a:latin typeface="Times New Roman" pitchFamily="18" charset="0"/>
            </a:endParaRPr>
          </a:p>
        </p:txBody>
      </p:sp>
      <p:sp>
        <p:nvSpPr>
          <p:cNvPr id="300" name="Rectangle 2"/>
          <p:cNvSpPr txBox="1">
            <a:spLocks noChangeArrowheads="1"/>
          </p:cNvSpPr>
          <p:nvPr/>
        </p:nvSpPr>
        <p:spPr>
          <a:xfrm>
            <a:off x="0" y="0"/>
            <a:ext cx="8486775" cy="123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sz="3200" smtClean="0">
                <a:solidFill>
                  <a:srgbClr val="0000CC"/>
                </a:solidFill>
                <a:ea typeface="ＭＳ Ｐゴシック" pitchFamily="34" charset="-128"/>
              </a:rPr>
              <a:t>The Spatial Filtering Process</a:t>
            </a:r>
            <a:endParaRPr lang="en-US" sz="3200" dirty="0" smtClean="0">
              <a:solidFill>
                <a:srgbClr val="0000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97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261" grpId="0"/>
      <p:bldP spid="262" grpId="0" animBg="1"/>
      <p:bldP spid="263" grpId="0" animBg="1"/>
      <p:bldP spid="263" grpId="1" animBg="1"/>
      <p:bldP spid="264" grpId="0" animBg="1"/>
      <p:bldP spid="284" grpId="0" animBg="1"/>
      <p:bldP spid="286" grpId="0" animBg="1"/>
      <p:bldP spid="286" grpId="1" animBg="1"/>
      <p:bldP spid="297" grpId="0"/>
      <p:bldP spid="2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06667"/>
              </p:ext>
            </p:extLst>
          </p:nvPr>
        </p:nvGraphicFramePr>
        <p:xfrm>
          <a:off x="990600" y="2209800"/>
          <a:ext cx="745280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2222280" imgH="431640" progId="Equation.3">
                  <p:embed/>
                </p:oleObj>
              </mc:Choice>
              <mc:Fallback>
                <p:oleObj name="Equation" r:id="rId3" imgW="222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7452804" cy="144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4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Proposed Template for All LNMIIT Presentations</Template>
  <TotalTime>44408</TotalTime>
  <Words>1121</Words>
  <Application>Microsoft Office PowerPoint</Application>
  <PresentationFormat>On-screen Show (4:3)</PresentationFormat>
  <Paragraphs>505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ＭＳ Ｐゴシック</vt:lpstr>
      <vt:lpstr>Arial</vt:lpstr>
      <vt:lpstr>Calibri</vt:lpstr>
      <vt:lpstr>Cambria Math</vt:lpstr>
      <vt:lpstr>Times</vt:lpstr>
      <vt:lpstr>Times New Roman</vt:lpstr>
      <vt:lpstr>Wingdings</vt:lpstr>
      <vt:lpstr>Wingdings 3</vt:lpstr>
      <vt:lpstr>Ion</vt:lpstr>
      <vt:lpstr>Equation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SPG</dc:creator>
  <cp:lastModifiedBy>USER</cp:lastModifiedBy>
  <cp:revision>5152</cp:revision>
  <cp:lastPrinted>2010-06-11T01:42:17Z</cp:lastPrinted>
  <dcterms:created xsi:type="dcterms:W3CDTF">1601-01-01T00:00:00Z</dcterms:created>
  <dcterms:modified xsi:type="dcterms:W3CDTF">2022-09-21T06:02:12Z</dcterms:modified>
</cp:coreProperties>
</file>