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a3b798e89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a3b798e89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a3b798e89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a3b798e89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a3b798e89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a3b798e89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a3b798e899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a3b798e899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a3b798e899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a3b798e899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a3b798e89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a3b798e89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a3b798e899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a3b798e899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a3b798e899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a3b798e899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geeksforgeeks.org/query-optimization-in-relational-algebra/"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181625"/>
            <a:ext cx="8520600" cy="2052600"/>
          </a:xfrm>
          <a:prstGeom prst="rect">
            <a:avLst/>
          </a:prstGeom>
        </p:spPr>
        <p:txBody>
          <a:bodyPr anchorCtr="0" anchor="b" bIns="91425" lIns="91425" spcFirstLastPara="1" rIns="91425" wrap="square" tIns="91425">
            <a:noAutofit/>
          </a:bodyPr>
          <a:lstStyle/>
          <a:p>
            <a:pPr indent="457200" lvl="0" marL="1828800" rtl="0" algn="l">
              <a:spcBef>
                <a:spcPts val="2400"/>
              </a:spcBef>
              <a:spcAft>
                <a:spcPts val="0"/>
              </a:spcAft>
              <a:buClr>
                <a:schemeClr val="dk1"/>
              </a:buClr>
              <a:buSzPts val="1100"/>
              <a:buFont typeface="Arial"/>
              <a:buNone/>
            </a:pPr>
            <a:r>
              <a:rPr lang="en" sz="2500">
                <a:solidFill>
                  <a:srgbClr val="3D3B49"/>
                </a:solidFill>
                <a:latin typeface="Georgia"/>
                <a:ea typeface="Georgia"/>
                <a:cs typeface="Georgia"/>
                <a:sym typeface="Georgia"/>
              </a:rPr>
              <a:t>Query Optimization</a:t>
            </a:r>
            <a:endParaRPr sz="2500">
              <a:solidFill>
                <a:srgbClr val="3D3B49"/>
              </a:solidFill>
              <a:latin typeface="Georgia"/>
              <a:ea typeface="Georgia"/>
              <a:cs typeface="Georgia"/>
              <a:sym typeface="Georgia"/>
            </a:endParaRPr>
          </a:p>
          <a:p>
            <a:pPr indent="0" lvl="0" marL="0" rtl="0" algn="ctr">
              <a:spcBef>
                <a:spcPts val="11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Clr>
                <a:srgbClr val="000000"/>
              </a:buClr>
              <a:buSzPts val="1900"/>
              <a:buFont typeface="Georgia"/>
              <a:buChar char="❖"/>
            </a:pPr>
            <a:r>
              <a:rPr lang="en" sz="1900">
                <a:solidFill>
                  <a:srgbClr val="000000"/>
                </a:solidFill>
                <a:latin typeface="Georgia"/>
                <a:ea typeface="Georgia"/>
                <a:cs typeface="Georgia"/>
                <a:sym typeface="Georgia"/>
              </a:rPr>
              <a:t>Given a choice of the best dishes, you intend to taste all of them but you require to decide the order in which you would like to try</a:t>
            </a:r>
            <a:endParaRPr sz="1900">
              <a:solidFill>
                <a:srgbClr val="000000"/>
              </a:solidFill>
              <a:latin typeface="Georgia"/>
              <a:ea typeface="Georgia"/>
              <a:cs typeface="Georgia"/>
              <a:sym typeface="Georgia"/>
            </a:endParaRPr>
          </a:p>
          <a:p>
            <a:pPr indent="-349250" lvl="0" marL="457200" rtl="0" algn="l">
              <a:spcBef>
                <a:spcPts val="0"/>
              </a:spcBef>
              <a:spcAft>
                <a:spcPts val="0"/>
              </a:spcAft>
              <a:buClr>
                <a:srgbClr val="000000"/>
              </a:buClr>
              <a:buSzPts val="1900"/>
              <a:buFont typeface="Georgia"/>
              <a:buChar char="❖"/>
            </a:pPr>
            <a:r>
              <a:rPr lang="en" sz="1900">
                <a:solidFill>
                  <a:srgbClr val="000000"/>
                </a:solidFill>
                <a:latin typeface="Georgia"/>
                <a:ea typeface="Georgia"/>
                <a:cs typeface="Georgia"/>
                <a:sym typeface="Georgia"/>
              </a:rPr>
              <a:t>Similarly, given a query, there are several ways that a DBMS can follow to process and produce the answer</a:t>
            </a:r>
            <a:endParaRPr sz="1900">
              <a:solidFill>
                <a:srgbClr val="000000"/>
              </a:solidFill>
              <a:latin typeface="Georgia"/>
              <a:ea typeface="Georgia"/>
              <a:cs typeface="Georgia"/>
              <a:sym typeface="Georgia"/>
            </a:endParaRPr>
          </a:p>
          <a:p>
            <a:pPr indent="-336550" lvl="3" marL="1828800" rtl="0" algn="l">
              <a:spcBef>
                <a:spcPts val="0"/>
              </a:spcBef>
              <a:spcAft>
                <a:spcPts val="0"/>
              </a:spcAft>
              <a:buClr>
                <a:srgbClr val="000000"/>
              </a:buClr>
              <a:buSzPts val="1700"/>
              <a:buFont typeface="Georgia"/>
              <a:buChar char="●"/>
            </a:pPr>
            <a:r>
              <a:rPr lang="en" sz="1700">
                <a:solidFill>
                  <a:srgbClr val="000000"/>
                </a:solidFill>
                <a:latin typeface="Georgia"/>
                <a:ea typeface="Georgia"/>
                <a:cs typeface="Georgia"/>
                <a:sym typeface="Georgia"/>
              </a:rPr>
              <a:t>All ways of processing leads to the same result</a:t>
            </a:r>
            <a:endParaRPr sz="1700">
              <a:solidFill>
                <a:srgbClr val="000000"/>
              </a:solidFill>
              <a:latin typeface="Georgia"/>
              <a:ea typeface="Georgia"/>
              <a:cs typeface="Georgia"/>
              <a:sym typeface="Georgia"/>
            </a:endParaRPr>
          </a:p>
          <a:p>
            <a:pPr indent="-336550" lvl="3" marL="1828800" rtl="0" algn="l">
              <a:spcBef>
                <a:spcPts val="0"/>
              </a:spcBef>
              <a:spcAft>
                <a:spcPts val="0"/>
              </a:spcAft>
              <a:buClr>
                <a:srgbClr val="000000"/>
              </a:buClr>
              <a:buSzPts val="1700"/>
              <a:buFont typeface="Georgia"/>
              <a:buChar char="●"/>
            </a:pPr>
            <a:r>
              <a:rPr lang="en" sz="1700">
                <a:solidFill>
                  <a:srgbClr val="000000"/>
                </a:solidFill>
                <a:latin typeface="Georgia"/>
                <a:ea typeface="Georgia"/>
                <a:cs typeface="Georgia"/>
                <a:sym typeface="Georgia"/>
              </a:rPr>
              <a:t>But, these ways differ in their cost of computation</a:t>
            </a:r>
            <a:endParaRPr sz="1700">
              <a:solidFill>
                <a:srgbClr val="000000"/>
              </a:solidFill>
              <a:latin typeface="Georgia"/>
              <a:ea typeface="Georgia"/>
              <a:cs typeface="Georgia"/>
              <a:sym typeface="Georgia"/>
            </a:endParaRPr>
          </a:p>
          <a:p>
            <a:pPr indent="-355600" lvl="0" marL="457200" rtl="0" algn="l">
              <a:spcBef>
                <a:spcPts val="0"/>
              </a:spcBef>
              <a:spcAft>
                <a:spcPts val="0"/>
              </a:spcAft>
              <a:buClr>
                <a:schemeClr val="dk1"/>
              </a:buClr>
              <a:buSzPts val="2000"/>
              <a:buFont typeface="Georgia"/>
              <a:buChar char="❖"/>
            </a:pPr>
            <a:r>
              <a:rPr lang="en" sz="1700">
                <a:solidFill>
                  <a:schemeClr val="dk1"/>
                </a:solidFill>
                <a:highlight>
                  <a:srgbClr val="FFFFFF"/>
                </a:highlight>
                <a:latin typeface="Georgia"/>
                <a:ea typeface="Georgia"/>
                <a:cs typeface="Georgia"/>
                <a:sym typeface="Georgia"/>
              </a:rPr>
              <a:t>The goal of query optimization is to reduce the system resources required to fulfill a query, and ultimately provide the user with the correct result set faster</a:t>
            </a:r>
            <a:endParaRPr sz="2100">
              <a:solidFill>
                <a:srgbClr val="000000"/>
              </a:solidFill>
              <a:latin typeface="Georgia"/>
              <a:ea typeface="Georgia"/>
              <a:cs typeface="Georgia"/>
              <a:sym typeface="Georgia"/>
            </a:endParaRPr>
          </a:p>
          <a:p>
            <a:pPr indent="-349250" lvl="2" marL="1371600" rtl="0" algn="l">
              <a:spcBef>
                <a:spcPts val="0"/>
              </a:spcBef>
              <a:spcAft>
                <a:spcPts val="0"/>
              </a:spcAft>
              <a:buClr>
                <a:srgbClr val="000000"/>
              </a:buClr>
              <a:buSzPts val="1900"/>
              <a:buFont typeface="Georgia"/>
              <a:buChar char="■"/>
            </a:pPr>
            <a:r>
              <a:rPr lang="en" sz="1900">
                <a:solidFill>
                  <a:srgbClr val="000000"/>
                </a:solidFill>
                <a:latin typeface="Georgia"/>
                <a:ea typeface="Georgia"/>
                <a:cs typeface="Georgia"/>
                <a:sym typeface="Georgia"/>
              </a:rPr>
              <a:t>The main objective is to ensure the least amount of time </a:t>
            </a:r>
            <a:endParaRPr sz="1900">
              <a:solidFill>
                <a:srgbClr val="000000"/>
              </a:solidFill>
              <a:latin typeface="Georgia"/>
              <a:ea typeface="Georgia"/>
              <a:cs typeface="Georgia"/>
              <a:sym typeface="Georgia"/>
            </a:endParaRPr>
          </a:p>
          <a:p>
            <a:pPr indent="-323850" lvl="3" marL="1828800" rtl="0" algn="l">
              <a:spcBef>
                <a:spcPts val="0"/>
              </a:spcBef>
              <a:spcAft>
                <a:spcPts val="0"/>
              </a:spcAft>
              <a:buClr>
                <a:srgbClr val="000000"/>
              </a:buClr>
              <a:buSzPts val="1500"/>
              <a:buFont typeface="Georgia"/>
              <a:buChar char="●"/>
            </a:pPr>
            <a:r>
              <a:rPr lang="en" sz="1500">
                <a:solidFill>
                  <a:srgbClr val="000000"/>
                </a:solidFill>
                <a:latin typeface="Georgia"/>
                <a:ea typeface="Georgia"/>
                <a:cs typeface="Georgia"/>
                <a:sym typeface="Georgia"/>
              </a:rPr>
              <a:t>Understand whether </a:t>
            </a:r>
            <a:r>
              <a:rPr lang="en" sz="1500">
                <a:solidFill>
                  <a:srgbClr val="000000"/>
                </a:solidFill>
                <a:highlight>
                  <a:srgbClr val="FFFFFF"/>
                </a:highlight>
                <a:latin typeface="Georgia"/>
                <a:ea typeface="Georgia"/>
                <a:cs typeface="Georgia"/>
                <a:sym typeface="Georgia"/>
              </a:rPr>
              <a:t>it’s accessing too many rows</a:t>
            </a:r>
            <a:endParaRPr sz="1500">
              <a:solidFill>
                <a:srgbClr val="000000"/>
              </a:solidFill>
              <a:highlight>
                <a:srgbClr val="FFFFFF"/>
              </a:highlight>
              <a:latin typeface="Georgia"/>
              <a:ea typeface="Georgia"/>
              <a:cs typeface="Georgia"/>
              <a:sym typeface="Georgia"/>
            </a:endParaRPr>
          </a:p>
          <a:p>
            <a:pPr indent="-323850" lvl="4" marL="2286000" rtl="0" algn="l">
              <a:spcBef>
                <a:spcPts val="0"/>
              </a:spcBef>
              <a:spcAft>
                <a:spcPts val="0"/>
              </a:spcAft>
              <a:buClr>
                <a:srgbClr val="000000"/>
              </a:buClr>
              <a:buSzPts val="1500"/>
              <a:buFont typeface="Georgia"/>
              <a:buChar char="◆"/>
            </a:pPr>
            <a:r>
              <a:rPr lang="en" sz="1500">
                <a:solidFill>
                  <a:srgbClr val="000000"/>
                </a:solidFill>
                <a:highlight>
                  <a:srgbClr val="FFFFFF"/>
                </a:highlight>
                <a:latin typeface="Georgia"/>
                <a:ea typeface="Georgia"/>
                <a:cs typeface="Georgia"/>
                <a:sym typeface="Georgia"/>
              </a:rPr>
              <a:t>but it might also be accessing too many columns</a:t>
            </a:r>
            <a:endParaRPr>
              <a:solidFill>
                <a:srgbClr val="000000"/>
              </a:solidFill>
              <a:highlight>
                <a:srgbClr val="FFFFFF"/>
              </a:highlight>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2545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Things to Notice</a:t>
            </a:r>
            <a:endParaRPr/>
          </a:p>
        </p:txBody>
      </p:sp>
      <p:sp>
        <p:nvSpPr>
          <p:cNvPr id="66" name="Google Shape;66;p15"/>
          <p:cNvSpPr txBox="1"/>
          <p:nvPr>
            <p:ph idx="1" type="body"/>
          </p:nvPr>
        </p:nvSpPr>
        <p:spPr>
          <a:xfrm>
            <a:off x="311700" y="917150"/>
            <a:ext cx="8520600" cy="3416400"/>
          </a:xfrm>
          <a:prstGeom prst="rect">
            <a:avLst/>
          </a:prstGeom>
        </p:spPr>
        <p:txBody>
          <a:bodyPr anchorCtr="0" anchor="t" bIns="91425" lIns="91425" spcFirstLastPara="1" rIns="91425" wrap="square" tIns="91425">
            <a:noAutofit/>
          </a:bodyPr>
          <a:lstStyle/>
          <a:p>
            <a:pPr indent="-368300" lvl="0" marL="457200" rtl="0" algn="l">
              <a:lnSpc>
                <a:spcPct val="150000"/>
              </a:lnSpc>
              <a:spcBef>
                <a:spcPts val="1700"/>
              </a:spcBef>
              <a:spcAft>
                <a:spcPts val="0"/>
              </a:spcAft>
              <a:buClr>
                <a:srgbClr val="000000"/>
              </a:buClr>
              <a:buSzPts val="2200"/>
              <a:buFont typeface="Georgia"/>
              <a:buChar char="❖"/>
            </a:pPr>
            <a:r>
              <a:rPr i="1" lang="en">
                <a:solidFill>
                  <a:srgbClr val="000000"/>
                </a:solidFill>
                <a:latin typeface="Georgia"/>
                <a:ea typeface="Georgia"/>
                <a:cs typeface="Georgia"/>
                <a:sym typeface="Georgia"/>
              </a:rPr>
              <a:t>Fetching more rows than needed</a:t>
            </a:r>
            <a:endParaRPr i="1">
              <a:solidFill>
                <a:srgbClr val="000000"/>
              </a:solidFill>
              <a:latin typeface="Georgia"/>
              <a:ea typeface="Georgia"/>
              <a:cs typeface="Georgia"/>
              <a:sym typeface="Georgia"/>
            </a:endParaRPr>
          </a:p>
          <a:p>
            <a:pPr indent="-317500" lvl="2" marL="1371600" rtl="0" algn="l">
              <a:lnSpc>
                <a:spcPct val="150000"/>
              </a:lnSpc>
              <a:spcBef>
                <a:spcPts val="0"/>
              </a:spcBef>
              <a:spcAft>
                <a:spcPts val="0"/>
              </a:spcAft>
              <a:buClr>
                <a:srgbClr val="000000"/>
              </a:buClr>
              <a:buSzPts val="1400"/>
              <a:buFont typeface="Georgia"/>
              <a:buChar char="■"/>
            </a:pPr>
            <a:r>
              <a:rPr lang="en" sz="1500">
                <a:solidFill>
                  <a:srgbClr val="333333"/>
                </a:solidFill>
                <a:highlight>
                  <a:srgbClr val="FFFFFF"/>
                </a:highlight>
              </a:rPr>
              <a:t>MySQL provides results on demand, rather than calculating and returning the full result set</a:t>
            </a:r>
            <a:endParaRPr sz="1500">
              <a:solidFill>
                <a:srgbClr val="333333"/>
              </a:solidFill>
              <a:highlight>
                <a:srgbClr val="FFFFFF"/>
              </a:highlight>
            </a:endParaRPr>
          </a:p>
          <a:p>
            <a:pPr indent="-323850" lvl="2" marL="1371600" rtl="0" algn="l">
              <a:lnSpc>
                <a:spcPct val="150000"/>
              </a:lnSpc>
              <a:spcBef>
                <a:spcPts val="0"/>
              </a:spcBef>
              <a:spcAft>
                <a:spcPts val="0"/>
              </a:spcAft>
              <a:buClr>
                <a:srgbClr val="333333"/>
              </a:buClr>
              <a:buSzPts val="1500"/>
              <a:buChar char="■"/>
            </a:pPr>
            <a:r>
              <a:rPr lang="en" sz="1500">
                <a:solidFill>
                  <a:srgbClr val="333333"/>
                </a:solidFill>
                <a:highlight>
                  <a:srgbClr val="FFFFFF"/>
                </a:highlight>
              </a:rPr>
              <a:t>The client library then fetches all the data and discards most of it</a:t>
            </a:r>
            <a:endParaRPr sz="1500">
              <a:solidFill>
                <a:srgbClr val="333333"/>
              </a:solidFill>
              <a:highlight>
                <a:srgbClr val="FFFFFF"/>
              </a:highlight>
            </a:endParaRPr>
          </a:p>
          <a:p>
            <a:pPr indent="-323850" lvl="2" marL="1371600" rtl="0" algn="l">
              <a:lnSpc>
                <a:spcPct val="150000"/>
              </a:lnSpc>
              <a:spcBef>
                <a:spcPts val="0"/>
              </a:spcBef>
              <a:spcAft>
                <a:spcPts val="0"/>
              </a:spcAft>
              <a:buClr>
                <a:srgbClr val="333333"/>
              </a:buClr>
              <a:buSzPts val="1500"/>
              <a:buChar char="■"/>
            </a:pPr>
            <a:r>
              <a:rPr lang="en" sz="1500">
                <a:solidFill>
                  <a:srgbClr val="333333"/>
                </a:solidFill>
                <a:highlight>
                  <a:srgbClr val="FFFFFF"/>
                </a:highlight>
              </a:rPr>
              <a:t>Could transform the Relational algebra or the specific MySQL query</a:t>
            </a:r>
            <a:endParaRPr sz="1500">
              <a:solidFill>
                <a:srgbClr val="333333"/>
              </a:solidFill>
              <a:highlight>
                <a:srgbClr val="FFFFFF"/>
              </a:highlight>
            </a:endParaRPr>
          </a:p>
          <a:p>
            <a:pPr indent="-368300" lvl="0" marL="457200" rtl="0" algn="l">
              <a:lnSpc>
                <a:spcPct val="150000"/>
              </a:lnSpc>
              <a:spcBef>
                <a:spcPts val="0"/>
              </a:spcBef>
              <a:spcAft>
                <a:spcPts val="0"/>
              </a:spcAft>
              <a:buClr>
                <a:srgbClr val="000000"/>
              </a:buClr>
              <a:buSzPts val="2200"/>
              <a:buFont typeface="Georgia"/>
              <a:buChar char="❖"/>
            </a:pPr>
            <a:r>
              <a:rPr i="1" lang="en">
                <a:solidFill>
                  <a:srgbClr val="000000"/>
                </a:solidFill>
                <a:latin typeface="Georgia"/>
                <a:ea typeface="Georgia"/>
                <a:cs typeface="Georgia"/>
                <a:sym typeface="Georgia"/>
              </a:rPr>
              <a:t>Fetching all columns from a multi-table join</a:t>
            </a:r>
            <a:endParaRPr i="1">
              <a:solidFill>
                <a:srgbClr val="000000"/>
              </a:solidFill>
              <a:latin typeface="Georgia"/>
              <a:ea typeface="Georgia"/>
              <a:cs typeface="Georgia"/>
              <a:sym typeface="Georgia"/>
            </a:endParaRPr>
          </a:p>
          <a:p>
            <a:pPr indent="-317500" lvl="2" marL="1371600" rtl="0" algn="l">
              <a:lnSpc>
                <a:spcPct val="150000"/>
              </a:lnSpc>
              <a:spcBef>
                <a:spcPts val="0"/>
              </a:spcBef>
              <a:spcAft>
                <a:spcPts val="0"/>
              </a:spcAft>
              <a:buClr>
                <a:srgbClr val="000000"/>
              </a:buClr>
              <a:buSzPts val="1400"/>
              <a:buFont typeface="Georgia"/>
              <a:buChar char="■"/>
            </a:pPr>
            <a:r>
              <a:rPr lang="en">
                <a:solidFill>
                  <a:srgbClr val="000000"/>
                </a:solidFill>
                <a:latin typeface="Georgia"/>
                <a:ea typeface="Georgia"/>
                <a:cs typeface="Georgia"/>
                <a:sym typeface="Georgia"/>
              </a:rPr>
              <a:t>Is all the columns required?</a:t>
            </a:r>
            <a:endParaRPr>
              <a:solidFill>
                <a:srgbClr val="000000"/>
              </a:solidFill>
              <a:latin typeface="Georgia"/>
              <a:ea typeface="Georgia"/>
              <a:cs typeface="Georgia"/>
              <a:sym typeface="Georgia"/>
            </a:endParaRPr>
          </a:p>
          <a:p>
            <a:pPr indent="-368300" lvl="0" marL="457200" rtl="0" algn="l">
              <a:lnSpc>
                <a:spcPct val="150000"/>
              </a:lnSpc>
              <a:spcBef>
                <a:spcPts val="0"/>
              </a:spcBef>
              <a:spcAft>
                <a:spcPts val="0"/>
              </a:spcAft>
              <a:buClr>
                <a:srgbClr val="000000"/>
              </a:buClr>
              <a:buSzPts val="2200"/>
              <a:buFont typeface="Georgia"/>
              <a:buChar char="❖"/>
            </a:pPr>
            <a:r>
              <a:rPr i="1" lang="en">
                <a:solidFill>
                  <a:srgbClr val="000000"/>
                </a:solidFill>
                <a:latin typeface="Georgia"/>
                <a:ea typeface="Georgia"/>
                <a:cs typeface="Georgia"/>
                <a:sym typeface="Georgia"/>
              </a:rPr>
              <a:t>Fetching all columns</a:t>
            </a:r>
            <a:endParaRPr i="1">
              <a:solidFill>
                <a:srgbClr val="000000"/>
              </a:solidFill>
              <a:latin typeface="Georgia"/>
              <a:ea typeface="Georgia"/>
              <a:cs typeface="Georgia"/>
              <a:sym typeface="Georgia"/>
            </a:endParaRPr>
          </a:p>
          <a:p>
            <a:pPr indent="-317500" lvl="2" marL="1371600" rtl="0" algn="l">
              <a:lnSpc>
                <a:spcPct val="150000"/>
              </a:lnSpc>
              <a:spcBef>
                <a:spcPts val="0"/>
              </a:spcBef>
              <a:spcAft>
                <a:spcPts val="0"/>
              </a:spcAft>
              <a:buClr>
                <a:srgbClr val="000000"/>
              </a:buClr>
              <a:buSzPts val="1400"/>
              <a:buFont typeface="Georgia"/>
              <a:buChar char="■"/>
            </a:pPr>
            <a:r>
              <a:rPr lang="en" sz="1500">
                <a:solidFill>
                  <a:srgbClr val="333333"/>
                </a:solidFill>
                <a:highlight>
                  <a:srgbClr val="FFFFFF"/>
                </a:highlight>
                <a:latin typeface="Georgia"/>
                <a:ea typeface="Georgia"/>
                <a:cs typeface="Georgia"/>
                <a:sym typeface="Georgia"/>
              </a:rPr>
              <a:t>Retrieving all columns can prevent optimizations such as covering indexes, as well as adding I/O, memory, and CPU overhead for the server</a:t>
            </a:r>
            <a:endParaRPr i="1">
              <a:solidFill>
                <a:srgbClr val="000000"/>
              </a:solidFill>
              <a:latin typeface="Georgia"/>
              <a:ea typeface="Georgia"/>
              <a:cs typeface="Georgia"/>
              <a:sym typeface="Georgia"/>
            </a:endParaRPr>
          </a:p>
          <a:p>
            <a:pPr indent="0" lvl="0" marL="457200" rtl="0" algn="l">
              <a:spcBef>
                <a:spcPts val="2200"/>
              </a:spcBef>
              <a:spcAft>
                <a:spcPts val="1600"/>
              </a:spcAft>
              <a:buNone/>
            </a:pPr>
            <a:r>
              <a:t/>
            </a:r>
            <a:endParaRPr sz="1900">
              <a:solidFill>
                <a:srgbClr val="000000"/>
              </a:solidFill>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321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Things to Notice</a:t>
            </a:r>
            <a:endParaRPr/>
          </a:p>
        </p:txBody>
      </p:sp>
      <p:sp>
        <p:nvSpPr>
          <p:cNvPr id="72" name="Google Shape;72;p16"/>
          <p:cNvSpPr txBox="1"/>
          <p:nvPr>
            <p:ph idx="1" type="body"/>
          </p:nvPr>
        </p:nvSpPr>
        <p:spPr>
          <a:xfrm>
            <a:off x="311700" y="995600"/>
            <a:ext cx="8520600" cy="3416400"/>
          </a:xfrm>
          <a:prstGeom prst="rect">
            <a:avLst/>
          </a:prstGeom>
        </p:spPr>
        <p:txBody>
          <a:bodyPr anchorCtr="0" anchor="t" bIns="91425" lIns="91425" spcFirstLastPara="1" rIns="91425" wrap="square" tIns="91425">
            <a:noAutofit/>
          </a:bodyPr>
          <a:lstStyle/>
          <a:p>
            <a:pPr indent="-368300" lvl="0" marL="457200" rtl="0" algn="l">
              <a:lnSpc>
                <a:spcPct val="150000"/>
              </a:lnSpc>
              <a:spcBef>
                <a:spcPts val="1700"/>
              </a:spcBef>
              <a:spcAft>
                <a:spcPts val="0"/>
              </a:spcAft>
              <a:buClr>
                <a:srgbClr val="000000"/>
              </a:buClr>
              <a:buSzPts val="2200"/>
              <a:buFont typeface="Georgia"/>
              <a:buChar char="❖"/>
            </a:pPr>
            <a:r>
              <a:rPr lang="en" sz="1700">
                <a:solidFill>
                  <a:srgbClr val="000000"/>
                </a:solidFill>
                <a:highlight>
                  <a:srgbClr val="FFFFFF"/>
                </a:highlight>
                <a:latin typeface="Georgia"/>
                <a:ea typeface="Georgia"/>
                <a:cs typeface="Georgia"/>
                <a:sym typeface="Georgia"/>
              </a:rPr>
              <a:t>There is no perfect way to measure the cost of a query but the main metrics are :</a:t>
            </a:r>
            <a:r>
              <a:rPr lang="en" sz="1500">
                <a:solidFill>
                  <a:srgbClr val="333333"/>
                </a:solidFill>
                <a:highlight>
                  <a:srgbClr val="FFFFFF"/>
                </a:highlight>
              </a:rPr>
              <a:t> </a:t>
            </a:r>
            <a:endParaRPr sz="1500">
              <a:solidFill>
                <a:srgbClr val="333333"/>
              </a:solidFill>
              <a:highlight>
                <a:srgbClr val="FFFFFF"/>
              </a:highlight>
            </a:endParaRPr>
          </a:p>
          <a:p>
            <a:pPr indent="-330200" lvl="2" marL="1371600" rtl="0" algn="l">
              <a:lnSpc>
                <a:spcPct val="165000"/>
              </a:lnSpc>
              <a:spcBef>
                <a:spcPts val="0"/>
              </a:spcBef>
              <a:spcAft>
                <a:spcPts val="0"/>
              </a:spcAft>
              <a:buClr>
                <a:srgbClr val="000000"/>
              </a:buClr>
              <a:buSzPts val="1600"/>
              <a:buFont typeface="Georgia"/>
              <a:buChar char="■"/>
            </a:pPr>
            <a:r>
              <a:rPr lang="en" sz="1600">
                <a:solidFill>
                  <a:srgbClr val="000000"/>
                </a:solidFill>
                <a:latin typeface="Georgia"/>
                <a:ea typeface="Georgia"/>
                <a:cs typeface="Georgia"/>
                <a:sym typeface="Georgia"/>
              </a:rPr>
              <a:t>Execution time</a:t>
            </a:r>
            <a:endParaRPr sz="1600">
              <a:solidFill>
                <a:srgbClr val="000000"/>
              </a:solidFill>
              <a:latin typeface="Georgia"/>
              <a:ea typeface="Georgia"/>
              <a:cs typeface="Georgia"/>
              <a:sym typeface="Georgia"/>
            </a:endParaRPr>
          </a:p>
          <a:p>
            <a:pPr indent="-330200" lvl="2" marL="1371600" rtl="0" algn="l">
              <a:lnSpc>
                <a:spcPct val="165000"/>
              </a:lnSpc>
              <a:spcBef>
                <a:spcPts val="0"/>
              </a:spcBef>
              <a:spcAft>
                <a:spcPts val="0"/>
              </a:spcAft>
              <a:buClr>
                <a:srgbClr val="000000"/>
              </a:buClr>
              <a:buSzPts val="1600"/>
              <a:buFont typeface="Georgia"/>
              <a:buChar char="■"/>
            </a:pPr>
            <a:r>
              <a:rPr lang="en" sz="1600">
                <a:solidFill>
                  <a:srgbClr val="000000"/>
                </a:solidFill>
                <a:latin typeface="Georgia"/>
                <a:ea typeface="Georgia"/>
                <a:cs typeface="Georgia"/>
                <a:sym typeface="Georgia"/>
              </a:rPr>
              <a:t>Number of rows examined</a:t>
            </a:r>
            <a:endParaRPr sz="1600">
              <a:solidFill>
                <a:srgbClr val="000000"/>
              </a:solidFill>
              <a:latin typeface="Georgia"/>
              <a:ea typeface="Georgia"/>
              <a:cs typeface="Georgia"/>
              <a:sym typeface="Georgia"/>
            </a:endParaRPr>
          </a:p>
          <a:p>
            <a:pPr indent="-330200" lvl="2" marL="1371600" rtl="0" algn="l">
              <a:lnSpc>
                <a:spcPct val="165000"/>
              </a:lnSpc>
              <a:spcBef>
                <a:spcPts val="0"/>
              </a:spcBef>
              <a:spcAft>
                <a:spcPts val="0"/>
              </a:spcAft>
              <a:buClr>
                <a:srgbClr val="000000"/>
              </a:buClr>
              <a:buSzPts val="1600"/>
              <a:buFont typeface="Georgia"/>
              <a:buChar char="■"/>
            </a:pPr>
            <a:r>
              <a:rPr lang="en" sz="1600">
                <a:solidFill>
                  <a:srgbClr val="000000"/>
                </a:solidFill>
                <a:latin typeface="Georgia"/>
                <a:ea typeface="Georgia"/>
                <a:cs typeface="Georgia"/>
                <a:sym typeface="Georgia"/>
              </a:rPr>
              <a:t>Number of rows returned</a:t>
            </a:r>
            <a:endParaRPr i="1" sz="1600">
              <a:solidFill>
                <a:srgbClr val="000000"/>
              </a:solidFill>
              <a:latin typeface="Georgia"/>
              <a:ea typeface="Georgia"/>
              <a:cs typeface="Georgia"/>
              <a:sym typeface="Georgia"/>
            </a:endParaRPr>
          </a:p>
          <a:p>
            <a:pPr indent="-330200" lvl="2" marL="1371600" rtl="0" algn="l">
              <a:lnSpc>
                <a:spcPct val="150000"/>
              </a:lnSpc>
              <a:spcBef>
                <a:spcPts val="0"/>
              </a:spcBef>
              <a:spcAft>
                <a:spcPts val="0"/>
              </a:spcAft>
              <a:buClr>
                <a:srgbClr val="000000"/>
              </a:buClr>
              <a:buSzPts val="1600"/>
              <a:buFont typeface="Georgia"/>
              <a:buChar char="■"/>
            </a:pPr>
            <a:r>
              <a:rPr lang="en" sz="1600">
                <a:solidFill>
                  <a:srgbClr val="000000"/>
                </a:solidFill>
                <a:latin typeface="Georgia"/>
                <a:ea typeface="Georgia"/>
                <a:cs typeface="Georgia"/>
                <a:sym typeface="Georgia"/>
              </a:rPr>
              <a:t>Is all the columns required?</a:t>
            </a:r>
            <a:endParaRPr sz="1600">
              <a:solidFill>
                <a:srgbClr val="000000"/>
              </a:solidFill>
              <a:latin typeface="Georgia"/>
              <a:ea typeface="Georgia"/>
              <a:cs typeface="Georgia"/>
              <a:sym typeface="Georgia"/>
            </a:endParaRPr>
          </a:p>
          <a:p>
            <a:pPr indent="-323850" lvl="0" marL="457200" rtl="0" algn="l">
              <a:lnSpc>
                <a:spcPct val="165000"/>
              </a:lnSpc>
              <a:spcBef>
                <a:spcPts val="0"/>
              </a:spcBef>
              <a:spcAft>
                <a:spcPts val="0"/>
              </a:spcAft>
              <a:buClr>
                <a:srgbClr val="333333"/>
              </a:buClr>
              <a:buSzPts val="1500"/>
              <a:buChar char="❖"/>
            </a:pPr>
            <a:r>
              <a:rPr lang="en" sz="1500">
                <a:solidFill>
                  <a:srgbClr val="333333"/>
                </a:solidFill>
              </a:rPr>
              <a:t>Query Optimization</a:t>
            </a:r>
            <a:endParaRPr sz="1500">
              <a:solidFill>
                <a:srgbClr val="333333"/>
              </a:solidFill>
            </a:endParaRPr>
          </a:p>
          <a:p>
            <a:pPr indent="-323850" lvl="2" marL="1371600" rtl="0" algn="l">
              <a:lnSpc>
                <a:spcPct val="165000"/>
              </a:lnSpc>
              <a:spcBef>
                <a:spcPts val="0"/>
              </a:spcBef>
              <a:spcAft>
                <a:spcPts val="0"/>
              </a:spcAft>
              <a:buClr>
                <a:srgbClr val="333333"/>
              </a:buClr>
              <a:buSzPts val="1500"/>
              <a:buChar char="■"/>
            </a:pPr>
            <a:r>
              <a:rPr lang="en" sz="1500">
                <a:solidFill>
                  <a:srgbClr val="333333"/>
                </a:solidFill>
              </a:rPr>
              <a:t>Use covering indexes, which store data so that the storage engine doesn’t have to retrieve the complete rows</a:t>
            </a:r>
            <a:endParaRPr sz="1500">
              <a:solidFill>
                <a:srgbClr val="333333"/>
              </a:solidFill>
            </a:endParaRPr>
          </a:p>
          <a:p>
            <a:pPr indent="-323850" lvl="2" marL="1371600" rtl="0" algn="l">
              <a:lnSpc>
                <a:spcPct val="165000"/>
              </a:lnSpc>
              <a:spcBef>
                <a:spcPts val="0"/>
              </a:spcBef>
              <a:spcAft>
                <a:spcPts val="0"/>
              </a:spcAft>
              <a:buClr>
                <a:srgbClr val="333333"/>
              </a:buClr>
              <a:buSzPts val="1500"/>
              <a:buChar char="■"/>
            </a:pPr>
            <a:r>
              <a:rPr lang="en" sz="1500">
                <a:solidFill>
                  <a:srgbClr val="333333"/>
                </a:solidFill>
              </a:rPr>
              <a:t>Rewrite a query so the MySQL optimizer is able to execute it optimally</a:t>
            </a:r>
            <a:endParaRPr sz="1500">
              <a:solidFill>
                <a:srgbClr val="333333"/>
              </a:solidFill>
            </a:endParaRPr>
          </a:p>
          <a:p>
            <a:pPr indent="0" lvl="0" marL="0" rtl="0" algn="l">
              <a:lnSpc>
                <a:spcPct val="150000"/>
              </a:lnSpc>
              <a:spcBef>
                <a:spcPts val="5200"/>
              </a:spcBef>
              <a:spcAft>
                <a:spcPts val="0"/>
              </a:spcAft>
              <a:buNone/>
            </a:pPr>
            <a:r>
              <a:t/>
            </a:r>
            <a:endParaRPr sz="1600">
              <a:solidFill>
                <a:srgbClr val="000000"/>
              </a:solidFill>
              <a:latin typeface="Georgia"/>
              <a:ea typeface="Georgia"/>
              <a:cs typeface="Georgia"/>
              <a:sym typeface="Georgia"/>
            </a:endParaRPr>
          </a:p>
          <a:p>
            <a:pPr indent="0" lvl="0" marL="457200" rtl="0" algn="l">
              <a:spcBef>
                <a:spcPts val="2200"/>
              </a:spcBef>
              <a:spcAft>
                <a:spcPts val="1600"/>
              </a:spcAft>
              <a:buNone/>
            </a:pPr>
            <a:r>
              <a:t/>
            </a:r>
            <a:endParaRPr sz="1900">
              <a:solidFill>
                <a:srgbClr val="000000"/>
              </a:solidFill>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321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Georgia"/>
                <a:ea typeface="Georgia"/>
                <a:cs typeface="Georgia"/>
                <a:sym typeface="Georgia"/>
              </a:rPr>
              <a:t>Different ways to Optimize Query : </a:t>
            </a:r>
            <a:r>
              <a:rPr i="1" lang="en" sz="2400">
                <a:latin typeface="Georgia"/>
                <a:ea typeface="Georgia"/>
                <a:cs typeface="Georgia"/>
                <a:sym typeface="Georgia"/>
              </a:rPr>
              <a:t>Selection Operation</a:t>
            </a:r>
            <a:endParaRPr i="1" sz="1700">
              <a:latin typeface="Georgia"/>
              <a:ea typeface="Georgia"/>
              <a:cs typeface="Georgia"/>
              <a:sym typeface="Georgia"/>
            </a:endParaRPr>
          </a:p>
          <a:p>
            <a:pPr indent="0" lvl="0" marL="0" rtl="0" algn="l">
              <a:spcBef>
                <a:spcPts val="0"/>
              </a:spcBef>
              <a:spcAft>
                <a:spcPts val="0"/>
              </a:spcAft>
              <a:buNone/>
            </a:pPr>
            <a:r>
              <a:t/>
            </a:r>
            <a:endParaRPr/>
          </a:p>
        </p:txBody>
      </p:sp>
      <p:sp>
        <p:nvSpPr>
          <p:cNvPr id="78" name="Google Shape;78;p17"/>
          <p:cNvSpPr txBox="1"/>
          <p:nvPr>
            <p:ph idx="1" type="body"/>
          </p:nvPr>
        </p:nvSpPr>
        <p:spPr>
          <a:xfrm>
            <a:off x="311700" y="995600"/>
            <a:ext cx="8520600" cy="34164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1700"/>
              </a:spcBef>
              <a:spcAft>
                <a:spcPts val="0"/>
              </a:spcAft>
              <a:buClr>
                <a:schemeClr val="dk1"/>
              </a:buClr>
              <a:buSzPts val="1700"/>
              <a:buFont typeface="Georgia"/>
              <a:buChar char="❖"/>
            </a:pPr>
            <a:r>
              <a:rPr i="1" lang="en" sz="1700">
                <a:solidFill>
                  <a:schemeClr val="dk1"/>
                </a:solidFill>
                <a:latin typeface="Georgia"/>
                <a:ea typeface="Georgia"/>
                <a:cs typeface="Georgia"/>
                <a:sym typeface="Georgia"/>
              </a:rPr>
              <a:t>S</a:t>
            </a:r>
            <a:r>
              <a:rPr i="1" lang="en" sz="1700">
                <a:solidFill>
                  <a:schemeClr val="dk1"/>
                </a:solidFill>
                <a:latin typeface="Georgia"/>
                <a:ea typeface="Georgia"/>
                <a:cs typeface="Georgia"/>
                <a:sym typeface="Georgia"/>
              </a:rPr>
              <a:t>igma-Cascade</a:t>
            </a:r>
            <a:r>
              <a:rPr lang="en" sz="1700">
                <a:solidFill>
                  <a:schemeClr val="dk1"/>
                </a:solidFill>
                <a:latin typeface="Georgia"/>
                <a:ea typeface="Georgia"/>
                <a:cs typeface="Georgia"/>
                <a:sym typeface="Georgia"/>
              </a:rPr>
              <a:t> : </a:t>
            </a:r>
            <a:r>
              <a:rPr lang="en" sz="1700">
                <a:solidFill>
                  <a:schemeClr val="dk1"/>
                </a:solidFill>
                <a:latin typeface="Georgia"/>
                <a:ea typeface="Georgia"/>
                <a:cs typeface="Georgia"/>
                <a:sym typeface="Georgia"/>
              </a:rPr>
              <a:t>Conjunctive selection operations can be written as a sequence of individual selections</a:t>
            </a:r>
            <a:endParaRPr sz="1700">
              <a:solidFill>
                <a:schemeClr val="dk1"/>
              </a:solidFill>
              <a:latin typeface="Georgia"/>
              <a:ea typeface="Georgia"/>
              <a:cs typeface="Georgia"/>
              <a:sym typeface="Georgia"/>
            </a:endParaRPr>
          </a:p>
          <a:p>
            <a:pPr indent="-349250" lvl="3" marL="1828800" rtl="0" algn="l">
              <a:lnSpc>
                <a:spcPct val="100000"/>
              </a:lnSpc>
              <a:spcBef>
                <a:spcPts val="0"/>
              </a:spcBef>
              <a:spcAft>
                <a:spcPts val="0"/>
              </a:spcAft>
              <a:buClr>
                <a:schemeClr val="dk1"/>
              </a:buClr>
              <a:buSzPts val="1900"/>
              <a:buFont typeface="Georgia"/>
              <a:buChar char="●"/>
            </a:pPr>
            <a:r>
              <a:rPr lang="en">
                <a:solidFill>
                  <a:srgbClr val="000000"/>
                </a:solidFill>
                <a:highlight>
                  <a:srgbClr val="FFFFFF"/>
                </a:highlight>
                <a:latin typeface="Georgia"/>
                <a:ea typeface="Georgia"/>
                <a:cs typeface="Georgia"/>
                <a:sym typeface="Georgia"/>
              </a:rPr>
              <a:t>Applying condition intersection  is expensive.</a:t>
            </a:r>
            <a:endParaRPr>
              <a:solidFill>
                <a:srgbClr val="000000"/>
              </a:solidFill>
              <a:highlight>
                <a:srgbClr val="FFFFFF"/>
              </a:highlight>
              <a:latin typeface="Georgia"/>
              <a:ea typeface="Georgia"/>
              <a:cs typeface="Georgia"/>
              <a:sym typeface="Georgia"/>
            </a:endParaRPr>
          </a:p>
          <a:p>
            <a:pPr indent="-349250" lvl="4" marL="2286000" rtl="0" algn="l">
              <a:lnSpc>
                <a:spcPct val="100000"/>
              </a:lnSpc>
              <a:spcBef>
                <a:spcPts val="0"/>
              </a:spcBef>
              <a:spcAft>
                <a:spcPts val="0"/>
              </a:spcAft>
              <a:buClr>
                <a:schemeClr val="dk1"/>
              </a:buClr>
              <a:buSzPts val="1900"/>
              <a:buFont typeface="Georgia"/>
              <a:buChar char="◆"/>
            </a:pPr>
            <a:r>
              <a:rPr lang="en">
                <a:solidFill>
                  <a:srgbClr val="000000"/>
                </a:solidFill>
                <a:highlight>
                  <a:srgbClr val="FFFFFF"/>
                </a:highlight>
                <a:latin typeface="Georgia"/>
                <a:ea typeface="Georgia"/>
                <a:cs typeface="Georgia"/>
                <a:sym typeface="Georgia"/>
              </a:rPr>
              <a:t> Instead, filter out tuples satisfying condition  (inner selection) and then apply condition  (outer selection) to the then resulting fewer tuples</a:t>
            </a:r>
            <a:endParaRPr sz="1700">
              <a:solidFill>
                <a:schemeClr val="dk1"/>
              </a:solidFill>
              <a:latin typeface="Georgia"/>
              <a:ea typeface="Georgia"/>
              <a:cs typeface="Georgia"/>
              <a:sym typeface="Georgia"/>
            </a:endParaRPr>
          </a:p>
          <a:p>
            <a:pPr indent="-336550" lvl="0" marL="457200" rtl="0" algn="l">
              <a:spcBef>
                <a:spcPts val="0"/>
              </a:spcBef>
              <a:spcAft>
                <a:spcPts val="0"/>
              </a:spcAft>
              <a:buClr>
                <a:srgbClr val="000000"/>
              </a:buClr>
              <a:buSzPts val="1700"/>
              <a:buFont typeface="Georgia"/>
              <a:buChar char="❖"/>
            </a:pPr>
            <a:r>
              <a:rPr lang="en" sz="1700">
                <a:solidFill>
                  <a:srgbClr val="000000"/>
                </a:solidFill>
                <a:latin typeface="Georgia"/>
                <a:ea typeface="Georgia"/>
                <a:cs typeface="Georgia"/>
                <a:sym typeface="Georgia"/>
              </a:rPr>
              <a:t>Commutative Selection </a:t>
            </a:r>
            <a:endParaRPr sz="1700">
              <a:solidFill>
                <a:srgbClr val="000000"/>
              </a:solidFill>
              <a:latin typeface="Georgia"/>
              <a:ea typeface="Georgia"/>
              <a:cs typeface="Georgia"/>
              <a:sym typeface="Georgia"/>
            </a:endParaRPr>
          </a:p>
          <a:p>
            <a:pPr indent="-317500" lvl="3" marL="1828800" rtl="0" algn="l">
              <a:spcBef>
                <a:spcPts val="0"/>
              </a:spcBef>
              <a:spcAft>
                <a:spcPts val="0"/>
              </a:spcAft>
              <a:buClr>
                <a:srgbClr val="000000"/>
              </a:buClr>
              <a:buSzPts val="1400"/>
              <a:buFont typeface="Georgia"/>
              <a:buChar char="●"/>
            </a:pPr>
            <a:r>
              <a:rPr lang="en">
                <a:solidFill>
                  <a:schemeClr val="dk1"/>
                </a:solidFill>
                <a:highlight>
                  <a:srgbClr val="FFFFFF"/>
                </a:highlight>
                <a:latin typeface="Georgia"/>
                <a:ea typeface="Georgia"/>
                <a:cs typeface="Georgia"/>
                <a:sym typeface="Georgia"/>
              </a:rPr>
              <a:t>Although selection is always commutative, it is better and more optimal to apply that selection first which yields a fewer number of tuples</a:t>
            </a:r>
            <a:endParaRPr>
              <a:solidFill>
                <a:schemeClr val="dk1"/>
              </a:solidFill>
              <a:highlight>
                <a:srgbClr val="FFFFFF"/>
              </a:highlight>
              <a:latin typeface="Georgia"/>
              <a:ea typeface="Georgia"/>
              <a:cs typeface="Georgia"/>
              <a:sym typeface="Georgia"/>
            </a:endParaRPr>
          </a:p>
          <a:p>
            <a:pPr indent="-342900" lvl="0" marL="457200" rtl="0" algn="l">
              <a:spcBef>
                <a:spcPts val="0"/>
              </a:spcBef>
              <a:spcAft>
                <a:spcPts val="0"/>
              </a:spcAft>
              <a:buClr>
                <a:schemeClr val="dk1"/>
              </a:buClr>
              <a:buSzPts val="1800"/>
              <a:buFont typeface="Georgia"/>
              <a:buChar char="❖"/>
            </a:pPr>
            <a:r>
              <a:t/>
            </a:r>
            <a:endParaRPr>
              <a:solidFill>
                <a:schemeClr val="dk1"/>
              </a:solidFill>
              <a:highlight>
                <a:srgbClr val="FFFFFF"/>
              </a:highlight>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321750"/>
            <a:ext cx="8697900" cy="67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Georgia"/>
                <a:ea typeface="Georgia"/>
                <a:cs typeface="Georgia"/>
                <a:sym typeface="Georgia"/>
              </a:rPr>
              <a:t>Different ways to Optimize Query : </a:t>
            </a:r>
            <a:r>
              <a:rPr i="1" lang="en" sz="2400">
                <a:latin typeface="Georgia"/>
                <a:ea typeface="Georgia"/>
                <a:cs typeface="Georgia"/>
                <a:sym typeface="Georgia"/>
              </a:rPr>
              <a:t>Projection</a:t>
            </a:r>
            <a:r>
              <a:rPr i="1" lang="en" sz="2400">
                <a:latin typeface="Georgia"/>
                <a:ea typeface="Georgia"/>
                <a:cs typeface="Georgia"/>
                <a:sym typeface="Georgia"/>
              </a:rPr>
              <a:t> Operation</a:t>
            </a:r>
            <a:endParaRPr i="1" sz="1700">
              <a:latin typeface="Georgia"/>
              <a:ea typeface="Georgia"/>
              <a:cs typeface="Georgia"/>
              <a:sym typeface="Georgia"/>
            </a:endParaRPr>
          </a:p>
          <a:p>
            <a:pPr indent="0" lvl="0" marL="0" rtl="0" algn="l">
              <a:spcBef>
                <a:spcPts val="0"/>
              </a:spcBef>
              <a:spcAft>
                <a:spcPts val="0"/>
              </a:spcAft>
              <a:buNone/>
            </a:pPr>
            <a:r>
              <a:t/>
            </a:r>
            <a:endParaRPr/>
          </a:p>
        </p:txBody>
      </p:sp>
      <p:sp>
        <p:nvSpPr>
          <p:cNvPr id="84" name="Google Shape;84;p18"/>
          <p:cNvSpPr txBox="1"/>
          <p:nvPr>
            <p:ph idx="1" type="body"/>
          </p:nvPr>
        </p:nvSpPr>
        <p:spPr>
          <a:xfrm>
            <a:off x="311700" y="995600"/>
            <a:ext cx="8520600" cy="34164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1700"/>
              </a:spcBef>
              <a:spcAft>
                <a:spcPts val="0"/>
              </a:spcAft>
              <a:buClr>
                <a:schemeClr val="dk1"/>
              </a:buClr>
              <a:buSzPts val="1600"/>
              <a:buFont typeface="Georgia"/>
              <a:buChar char="❖"/>
            </a:pPr>
            <a:r>
              <a:rPr lang="en" sz="1600">
                <a:solidFill>
                  <a:schemeClr val="dk1"/>
                </a:solidFill>
                <a:latin typeface="Georgia"/>
                <a:ea typeface="Georgia"/>
                <a:cs typeface="Georgia"/>
                <a:sym typeface="Georgia"/>
              </a:rPr>
              <a:t>All following projections can be omitted, only the first projection is required</a:t>
            </a:r>
            <a:endParaRPr sz="1600">
              <a:solidFill>
                <a:schemeClr val="dk1"/>
              </a:solidFill>
              <a:latin typeface="Georgia"/>
              <a:ea typeface="Georgia"/>
              <a:cs typeface="Georgia"/>
              <a:sym typeface="Georgia"/>
            </a:endParaRPr>
          </a:p>
          <a:p>
            <a:pPr indent="-330200" lvl="0" marL="457200" rtl="0" algn="l">
              <a:lnSpc>
                <a:spcPct val="150000"/>
              </a:lnSpc>
              <a:spcBef>
                <a:spcPts val="0"/>
              </a:spcBef>
              <a:spcAft>
                <a:spcPts val="0"/>
              </a:spcAft>
              <a:buClr>
                <a:schemeClr val="dk1"/>
              </a:buClr>
              <a:buSzPts val="1600"/>
              <a:buFont typeface="Georgia"/>
              <a:buChar char="❖"/>
            </a:pPr>
            <a:r>
              <a:rPr lang="en" sz="1600">
                <a:solidFill>
                  <a:schemeClr val="dk1"/>
                </a:solidFill>
                <a:highlight>
                  <a:srgbClr val="FFFFFF"/>
                </a:highlight>
                <a:latin typeface="Georgia"/>
                <a:ea typeface="Georgia"/>
                <a:cs typeface="Georgia"/>
                <a:sym typeface="Georgia"/>
              </a:rPr>
              <a:t>if L1 is a projection that involves columns of only E1, and L2 another projection that involves the columns of only E2, then it is better to individually apply the projections on both the tables before joining</a:t>
            </a:r>
            <a:endParaRPr sz="1100">
              <a:solidFill>
                <a:schemeClr val="dk1"/>
              </a:solidFill>
              <a:highlight>
                <a:srgbClr val="FFFFFF"/>
              </a:highlight>
              <a:latin typeface="Roboto"/>
              <a:ea typeface="Roboto"/>
              <a:cs typeface="Roboto"/>
              <a:sym typeface="Roboto"/>
            </a:endParaRPr>
          </a:p>
          <a:p>
            <a:pPr indent="-317500" lvl="2" marL="1371600" rtl="0" algn="l">
              <a:lnSpc>
                <a:spcPct val="150000"/>
              </a:lnSpc>
              <a:spcBef>
                <a:spcPts val="0"/>
              </a:spcBef>
              <a:spcAft>
                <a:spcPts val="0"/>
              </a:spcAft>
              <a:buClr>
                <a:schemeClr val="dk1"/>
              </a:buClr>
              <a:buSzPts val="1400"/>
              <a:buFont typeface="Georgia"/>
              <a:buChar char="■"/>
            </a:pPr>
            <a:r>
              <a:rPr lang="en">
                <a:solidFill>
                  <a:schemeClr val="dk1"/>
                </a:solidFill>
                <a:highlight>
                  <a:srgbClr val="FFFFFF"/>
                </a:highlight>
                <a:latin typeface="Georgia"/>
                <a:ea typeface="Georgia"/>
                <a:cs typeface="Georgia"/>
                <a:sym typeface="Georgia"/>
              </a:rPr>
              <a:t>This leaves us with a fewer number of columns on either side, hence contributing to an easier join</a:t>
            </a:r>
            <a:endParaRPr>
              <a:solidFill>
                <a:schemeClr val="dk1"/>
              </a:solidFill>
              <a:highlight>
                <a:srgbClr val="FFFFFF"/>
              </a:highlight>
              <a:latin typeface="Georgia"/>
              <a:ea typeface="Georgia"/>
              <a:cs typeface="Georgia"/>
              <a:sym typeface="Georgia"/>
            </a:endParaRPr>
          </a:p>
          <a:p>
            <a:pPr indent="-317500" lvl="0" marL="457200" rtl="0" algn="l">
              <a:lnSpc>
                <a:spcPct val="150000"/>
              </a:lnSpc>
              <a:spcBef>
                <a:spcPts val="0"/>
              </a:spcBef>
              <a:spcAft>
                <a:spcPts val="0"/>
              </a:spcAft>
              <a:buClr>
                <a:schemeClr val="dk1"/>
              </a:buClr>
              <a:buSzPts val="1400"/>
              <a:buFont typeface="Georgia"/>
              <a:buChar char="❖"/>
            </a:pPr>
            <a:r>
              <a:rPr lang="en" sz="1400">
                <a:solidFill>
                  <a:schemeClr val="dk1"/>
                </a:solidFill>
                <a:highlight>
                  <a:srgbClr val="FFFFFF"/>
                </a:highlight>
                <a:latin typeface="Georgia"/>
                <a:ea typeface="Georgia"/>
                <a:cs typeface="Georgia"/>
                <a:sym typeface="Georgia"/>
              </a:rPr>
              <a:t>Applying individual projections before computing the union of two tables  is more optimal than applying projection after the union step</a:t>
            </a:r>
            <a:endParaRPr sz="1400">
              <a:solidFill>
                <a:schemeClr val="dk1"/>
              </a:solidFill>
              <a:highlight>
                <a:srgbClr val="FFFFFF"/>
              </a:highlight>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title"/>
          </p:nvPr>
        </p:nvSpPr>
        <p:spPr>
          <a:xfrm>
            <a:off x="311700" y="321750"/>
            <a:ext cx="8697900" cy="67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Georgia"/>
                <a:ea typeface="Georgia"/>
                <a:cs typeface="Georgia"/>
                <a:sym typeface="Georgia"/>
              </a:rPr>
              <a:t>Different ways to Optimize Query : </a:t>
            </a:r>
            <a:r>
              <a:rPr i="1" lang="en" sz="2400">
                <a:latin typeface="Georgia"/>
                <a:ea typeface="Georgia"/>
                <a:cs typeface="Georgia"/>
                <a:sym typeface="Georgia"/>
              </a:rPr>
              <a:t>Join</a:t>
            </a:r>
            <a:r>
              <a:rPr i="1" lang="en" sz="2400">
                <a:latin typeface="Georgia"/>
                <a:ea typeface="Georgia"/>
                <a:cs typeface="Georgia"/>
                <a:sym typeface="Georgia"/>
              </a:rPr>
              <a:t> Operation</a:t>
            </a:r>
            <a:endParaRPr i="1" sz="1700">
              <a:latin typeface="Georgia"/>
              <a:ea typeface="Georgia"/>
              <a:cs typeface="Georgia"/>
              <a:sym typeface="Georgia"/>
            </a:endParaRPr>
          </a:p>
          <a:p>
            <a:pPr indent="0" lvl="0" marL="0" rtl="0" algn="l">
              <a:spcBef>
                <a:spcPts val="0"/>
              </a:spcBef>
              <a:spcAft>
                <a:spcPts val="0"/>
              </a:spcAft>
              <a:buNone/>
            </a:pPr>
            <a:r>
              <a:t/>
            </a:r>
            <a:endParaRPr/>
          </a:p>
        </p:txBody>
      </p:sp>
      <p:sp>
        <p:nvSpPr>
          <p:cNvPr id="90" name="Google Shape;90;p19"/>
          <p:cNvSpPr txBox="1"/>
          <p:nvPr>
            <p:ph idx="1" type="body"/>
          </p:nvPr>
        </p:nvSpPr>
        <p:spPr>
          <a:xfrm>
            <a:off x="311700" y="995600"/>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1700"/>
              </a:spcBef>
              <a:spcAft>
                <a:spcPts val="0"/>
              </a:spcAft>
              <a:buClr>
                <a:schemeClr val="dk1"/>
              </a:buClr>
              <a:buSzPts val="1800"/>
              <a:buFont typeface="Georgia"/>
              <a:buChar char="❖"/>
            </a:pPr>
            <a:r>
              <a:rPr lang="en">
                <a:solidFill>
                  <a:schemeClr val="dk1"/>
                </a:solidFill>
                <a:latin typeface="Georgia"/>
                <a:ea typeface="Georgia"/>
                <a:cs typeface="Georgia"/>
                <a:sym typeface="Georgia"/>
              </a:rPr>
              <a:t>Replace Cartesian Product </a:t>
            </a:r>
            <a:endParaRPr>
              <a:solidFill>
                <a:schemeClr val="dk1"/>
              </a:solidFill>
              <a:latin typeface="Georgia"/>
              <a:ea typeface="Georgia"/>
              <a:cs typeface="Georgia"/>
              <a:sym typeface="Georgia"/>
            </a:endParaRPr>
          </a:p>
          <a:p>
            <a:pPr indent="-323850" lvl="3" marL="1828800" rtl="0" algn="l">
              <a:lnSpc>
                <a:spcPct val="100000"/>
              </a:lnSpc>
              <a:spcBef>
                <a:spcPts val="0"/>
              </a:spcBef>
              <a:spcAft>
                <a:spcPts val="0"/>
              </a:spcAft>
              <a:buClr>
                <a:schemeClr val="dk1"/>
              </a:buClr>
              <a:buSzPts val="1500"/>
              <a:buFont typeface="Georgia"/>
              <a:buChar char="●"/>
            </a:pPr>
            <a:r>
              <a:rPr lang="en" sz="1500">
                <a:solidFill>
                  <a:srgbClr val="000000"/>
                </a:solidFill>
                <a:highlight>
                  <a:srgbClr val="FFFFFF"/>
                </a:highlight>
                <a:latin typeface="Georgia"/>
                <a:ea typeface="Georgia"/>
                <a:cs typeface="Georgia"/>
                <a:sym typeface="Georgia"/>
              </a:rPr>
              <a:t>If we apply a selection operation after Cartesian Product, we would have to scan through </a:t>
            </a:r>
            <a:r>
              <a:rPr i="1" lang="en" sz="1500">
                <a:solidFill>
                  <a:srgbClr val="000000"/>
                </a:solidFill>
                <a:highlight>
                  <a:srgbClr val="FFFFFF"/>
                </a:highlight>
                <a:latin typeface="Georgia"/>
                <a:ea typeface="Georgia"/>
                <a:cs typeface="Georgia"/>
                <a:sym typeface="Georgia"/>
              </a:rPr>
              <a:t>m*n</a:t>
            </a:r>
            <a:r>
              <a:rPr lang="en" sz="1500">
                <a:solidFill>
                  <a:srgbClr val="000000"/>
                </a:solidFill>
                <a:highlight>
                  <a:srgbClr val="FFFFFF"/>
                </a:highlight>
                <a:latin typeface="Georgia"/>
                <a:ea typeface="Georgia"/>
                <a:cs typeface="Georgia"/>
                <a:sym typeface="Georgia"/>
              </a:rPr>
              <a:t> entries to find the tuples which satisfy the condition.  </a:t>
            </a:r>
            <a:endParaRPr sz="1500">
              <a:solidFill>
                <a:srgbClr val="000000"/>
              </a:solidFill>
              <a:highlight>
                <a:srgbClr val="FFFFFF"/>
              </a:highlight>
              <a:latin typeface="Georgia"/>
              <a:ea typeface="Georgia"/>
              <a:cs typeface="Georgia"/>
              <a:sym typeface="Georgia"/>
            </a:endParaRPr>
          </a:p>
          <a:p>
            <a:pPr indent="-323850" lvl="3" marL="1828800" rtl="0" algn="l">
              <a:lnSpc>
                <a:spcPct val="100000"/>
              </a:lnSpc>
              <a:spcBef>
                <a:spcPts val="0"/>
              </a:spcBef>
              <a:spcAft>
                <a:spcPts val="0"/>
              </a:spcAft>
              <a:buClr>
                <a:schemeClr val="dk1"/>
              </a:buClr>
              <a:buSzPts val="1500"/>
              <a:buFont typeface="Georgia"/>
              <a:buChar char="●"/>
            </a:pPr>
            <a:r>
              <a:rPr lang="en" sz="1500">
                <a:solidFill>
                  <a:srgbClr val="000000"/>
                </a:solidFill>
                <a:highlight>
                  <a:srgbClr val="FFFFFF"/>
                </a:highlight>
                <a:latin typeface="Georgia"/>
                <a:ea typeface="Georgia"/>
                <a:cs typeface="Georgia"/>
                <a:sym typeface="Georgia"/>
              </a:rPr>
              <a:t>It is more optimal to use the Theta Join, to select only those entries which satisfy the Theta condition, without evaluating the entire cross product first</a:t>
            </a:r>
            <a:endParaRPr sz="1500">
              <a:solidFill>
                <a:srgbClr val="000000"/>
              </a:solidFill>
              <a:latin typeface="Georgia"/>
              <a:ea typeface="Georgia"/>
              <a:cs typeface="Georgia"/>
              <a:sym typeface="Georgia"/>
            </a:endParaRPr>
          </a:p>
          <a:p>
            <a:pPr indent="-336550" lvl="1" marL="914400" rtl="0" algn="l">
              <a:lnSpc>
                <a:spcPct val="150000"/>
              </a:lnSpc>
              <a:spcBef>
                <a:spcPts val="0"/>
              </a:spcBef>
              <a:spcAft>
                <a:spcPts val="0"/>
              </a:spcAft>
              <a:buClr>
                <a:schemeClr val="dk1"/>
              </a:buClr>
              <a:buSzPts val="1700"/>
              <a:buFont typeface="Georgia"/>
              <a:buChar char="➢"/>
            </a:pPr>
            <a:r>
              <a:rPr lang="en" sz="1700">
                <a:solidFill>
                  <a:schemeClr val="dk1"/>
                </a:solidFill>
                <a:highlight>
                  <a:srgbClr val="FFFFFF"/>
                </a:highlight>
                <a:latin typeface="Georgia"/>
                <a:ea typeface="Georgia"/>
                <a:cs typeface="Georgia"/>
                <a:sym typeface="Georgia"/>
              </a:rPr>
              <a:t>Joins are commutative and associative</a:t>
            </a:r>
            <a:endParaRPr sz="1700">
              <a:solidFill>
                <a:schemeClr val="dk1"/>
              </a:solidFill>
              <a:highlight>
                <a:srgbClr val="FFFFFF"/>
              </a:highlight>
              <a:latin typeface="Georgia"/>
              <a:ea typeface="Georgia"/>
              <a:cs typeface="Georgia"/>
              <a:sym typeface="Georgia"/>
            </a:endParaRPr>
          </a:p>
          <a:p>
            <a:pPr indent="-342900" lvl="3" marL="1828800" rtl="0" algn="l">
              <a:lnSpc>
                <a:spcPct val="150000"/>
              </a:lnSpc>
              <a:spcBef>
                <a:spcPts val="0"/>
              </a:spcBef>
              <a:spcAft>
                <a:spcPts val="0"/>
              </a:spcAft>
              <a:buClr>
                <a:schemeClr val="dk1"/>
              </a:buClr>
              <a:buSzPts val="1800"/>
              <a:buFont typeface="Georgia"/>
              <a:buChar char="●"/>
            </a:pPr>
            <a:r>
              <a:rPr lang="en">
                <a:solidFill>
                  <a:schemeClr val="dk1"/>
                </a:solidFill>
                <a:highlight>
                  <a:srgbClr val="FFFFFF"/>
                </a:highlight>
                <a:latin typeface="Georgia"/>
                <a:ea typeface="Georgia"/>
                <a:cs typeface="Georgia"/>
                <a:sym typeface="Georgia"/>
              </a:rPr>
              <a:t>Joins are all commutative as well as associative, so one must join those two tables first which yield less number of entries, and then apply the other join</a:t>
            </a:r>
            <a:endParaRPr>
              <a:solidFill>
                <a:schemeClr val="dk1"/>
              </a:solidFill>
              <a:highlight>
                <a:srgbClr val="FFFFFF"/>
              </a:highlight>
              <a:latin typeface="Georgia"/>
              <a:ea typeface="Georgia"/>
              <a:cs typeface="Georgia"/>
              <a:sym typeface="Georgia"/>
            </a:endParaRPr>
          </a:p>
          <a:p>
            <a:pPr indent="-349250" lvl="0" marL="457200" rtl="0" algn="l">
              <a:lnSpc>
                <a:spcPct val="150000"/>
              </a:lnSpc>
              <a:spcBef>
                <a:spcPts val="0"/>
              </a:spcBef>
              <a:spcAft>
                <a:spcPts val="0"/>
              </a:spcAft>
              <a:buClr>
                <a:schemeClr val="dk1"/>
              </a:buClr>
              <a:buSzPts val="1900"/>
              <a:buFont typeface="Georgia"/>
              <a:buChar char="❖"/>
            </a:pPr>
            <a:r>
              <a:rPr lang="en" sz="1600">
                <a:solidFill>
                  <a:srgbClr val="333333"/>
                </a:solidFill>
                <a:highlight>
                  <a:srgbClr val="FFFFFF"/>
                </a:highlight>
                <a:latin typeface="Georgia"/>
                <a:ea typeface="Georgia"/>
                <a:cs typeface="Georgia"/>
                <a:sym typeface="Georgia"/>
              </a:rPr>
              <a:t>Decompose a </a:t>
            </a:r>
            <a:r>
              <a:rPr lang="en" sz="1600">
                <a:solidFill>
                  <a:srgbClr val="333333"/>
                </a:solidFill>
                <a:highlight>
                  <a:srgbClr val="FFFFFF"/>
                </a:highlight>
                <a:latin typeface="Georgia"/>
                <a:ea typeface="Georgia"/>
                <a:cs typeface="Georgia"/>
                <a:sym typeface="Georgia"/>
              </a:rPr>
              <a:t>multi-table </a:t>
            </a:r>
            <a:r>
              <a:rPr lang="en" sz="1600">
                <a:solidFill>
                  <a:srgbClr val="333333"/>
                </a:solidFill>
                <a:highlight>
                  <a:srgbClr val="FFFFFF"/>
                </a:highlight>
                <a:latin typeface="Georgia"/>
                <a:ea typeface="Georgia"/>
                <a:cs typeface="Georgia"/>
                <a:sym typeface="Georgia"/>
              </a:rPr>
              <a:t>join by primarily running multiple single-table queries followed by a join </a:t>
            </a:r>
            <a:endParaRPr sz="1900">
              <a:solidFill>
                <a:schemeClr val="dk1"/>
              </a:solidFill>
              <a:highlight>
                <a:srgbClr val="FFFFFF"/>
              </a:highlight>
              <a:latin typeface="Georgia"/>
              <a:ea typeface="Georgia"/>
              <a:cs typeface="Georgia"/>
              <a:sym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type="title"/>
          </p:nvPr>
        </p:nvSpPr>
        <p:spPr>
          <a:xfrm>
            <a:off x="311700" y="321750"/>
            <a:ext cx="8697900" cy="67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Georgia"/>
                <a:ea typeface="Georgia"/>
                <a:cs typeface="Georgia"/>
                <a:sym typeface="Georgia"/>
              </a:rPr>
              <a:t>Different ways to Optimize Query : </a:t>
            </a:r>
            <a:r>
              <a:rPr i="1" lang="en" sz="2400">
                <a:latin typeface="Georgia"/>
                <a:ea typeface="Georgia"/>
                <a:cs typeface="Georgia"/>
                <a:sym typeface="Georgia"/>
              </a:rPr>
              <a:t>Things to Consider</a:t>
            </a:r>
            <a:endParaRPr i="1" sz="1700">
              <a:latin typeface="Georgia"/>
              <a:ea typeface="Georgia"/>
              <a:cs typeface="Georgia"/>
              <a:sym typeface="Georgia"/>
            </a:endParaRPr>
          </a:p>
          <a:p>
            <a:pPr indent="0" lvl="0" marL="0" rtl="0" algn="l">
              <a:spcBef>
                <a:spcPts val="0"/>
              </a:spcBef>
              <a:spcAft>
                <a:spcPts val="0"/>
              </a:spcAft>
              <a:buNone/>
            </a:pPr>
            <a:r>
              <a:t/>
            </a:r>
            <a:endParaRPr/>
          </a:p>
        </p:txBody>
      </p:sp>
      <p:sp>
        <p:nvSpPr>
          <p:cNvPr id="96" name="Google Shape;96;p20"/>
          <p:cNvSpPr txBox="1"/>
          <p:nvPr>
            <p:ph idx="1" type="body"/>
          </p:nvPr>
        </p:nvSpPr>
        <p:spPr>
          <a:xfrm>
            <a:off x="311700" y="995600"/>
            <a:ext cx="8520600" cy="34164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1700"/>
              </a:spcBef>
              <a:spcAft>
                <a:spcPts val="0"/>
              </a:spcAft>
              <a:buClr>
                <a:schemeClr val="dk1"/>
              </a:buClr>
              <a:buSzPts val="1600"/>
              <a:buFont typeface="Georgia"/>
              <a:buChar char="❖"/>
            </a:pPr>
            <a:r>
              <a:rPr lang="en" sz="1600">
                <a:solidFill>
                  <a:schemeClr val="dk1"/>
                </a:solidFill>
                <a:highlight>
                  <a:srgbClr val="FFFFFF"/>
                </a:highlight>
                <a:latin typeface="Georgia"/>
                <a:ea typeface="Georgia"/>
                <a:cs typeface="Georgia"/>
                <a:sym typeface="Georgia"/>
              </a:rPr>
              <a:t>Try to use </a:t>
            </a:r>
            <a:r>
              <a:rPr i="1" lang="en" sz="1600">
                <a:solidFill>
                  <a:schemeClr val="dk1"/>
                </a:solidFill>
                <a:highlight>
                  <a:srgbClr val="FFFFFF"/>
                </a:highlight>
                <a:latin typeface="Georgia"/>
                <a:ea typeface="Georgia"/>
                <a:cs typeface="Georgia"/>
                <a:sym typeface="Georgia"/>
              </a:rPr>
              <a:t>covering indexes</a:t>
            </a:r>
            <a:r>
              <a:rPr lang="en" sz="1600">
                <a:solidFill>
                  <a:schemeClr val="dk1"/>
                </a:solidFill>
                <a:highlight>
                  <a:srgbClr val="FFFFFF"/>
                </a:highlight>
                <a:latin typeface="Georgia"/>
                <a:ea typeface="Georgia"/>
                <a:cs typeface="Georgia"/>
                <a:sym typeface="Georgia"/>
              </a:rPr>
              <a:t> so that the storage engine doesn’t have to retrieve the complete rows</a:t>
            </a:r>
            <a:endParaRPr sz="1900">
              <a:solidFill>
                <a:schemeClr val="dk1"/>
              </a:solidFill>
              <a:highlight>
                <a:srgbClr val="FFFFFF"/>
              </a:highlight>
              <a:latin typeface="Georgia"/>
              <a:ea typeface="Georgia"/>
              <a:cs typeface="Georgia"/>
              <a:sym typeface="Georgia"/>
            </a:endParaRPr>
          </a:p>
          <a:p>
            <a:pPr indent="-311150" lvl="2" marL="1371600" rtl="0" algn="l">
              <a:lnSpc>
                <a:spcPct val="150000"/>
              </a:lnSpc>
              <a:spcBef>
                <a:spcPts val="0"/>
              </a:spcBef>
              <a:spcAft>
                <a:spcPts val="0"/>
              </a:spcAft>
              <a:buClr>
                <a:srgbClr val="000000"/>
              </a:buClr>
              <a:buSzPts val="1300"/>
              <a:buFont typeface="Georgia"/>
              <a:buChar char="■"/>
            </a:pPr>
            <a:r>
              <a:rPr lang="en" sz="1300">
                <a:solidFill>
                  <a:srgbClr val="000000"/>
                </a:solidFill>
                <a:highlight>
                  <a:srgbClr val="FFFFFF"/>
                </a:highlight>
                <a:latin typeface="Georgia"/>
                <a:ea typeface="Georgia"/>
                <a:cs typeface="Georgia"/>
                <a:sym typeface="Georgia"/>
              </a:rPr>
              <a:t>A clustered index contains the actual data pages of the underlying table at the leaf nodes and a non-clustered index contains the navigation information to the required data pages</a:t>
            </a:r>
            <a:endParaRPr sz="1300">
              <a:solidFill>
                <a:srgbClr val="000000"/>
              </a:solidFill>
              <a:highlight>
                <a:srgbClr val="FFFFFF"/>
              </a:highlight>
              <a:latin typeface="Georgia"/>
              <a:ea typeface="Georgia"/>
              <a:cs typeface="Georgia"/>
              <a:sym typeface="Georgia"/>
            </a:endParaRPr>
          </a:p>
          <a:p>
            <a:pPr indent="-311150" lvl="2" marL="1371600" rtl="0" algn="l">
              <a:lnSpc>
                <a:spcPct val="150000"/>
              </a:lnSpc>
              <a:spcBef>
                <a:spcPts val="0"/>
              </a:spcBef>
              <a:spcAft>
                <a:spcPts val="0"/>
              </a:spcAft>
              <a:buClr>
                <a:srgbClr val="000000"/>
              </a:buClr>
              <a:buSzPts val="1300"/>
              <a:buFont typeface="Georgia"/>
              <a:buChar char="■"/>
            </a:pPr>
            <a:r>
              <a:rPr lang="en" sz="1300">
                <a:solidFill>
                  <a:srgbClr val="000000"/>
                </a:solidFill>
                <a:highlight>
                  <a:srgbClr val="FFFFFF"/>
                </a:highlight>
                <a:latin typeface="Georgia"/>
                <a:ea typeface="Georgia"/>
                <a:cs typeface="Georgia"/>
                <a:sym typeface="Georgia"/>
              </a:rPr>
              <a:t>A covering index is one which can satisfy all requested columns in a query without performing a further lookup into the clustered index</a:t>
            </a:r>
            <a:endParaRPr sz="1300">
              <a:solidFill>
                <a:srgbClr val="000000"/>
              </a:solidFill>
              <a:highlight>
                <a:srgbClr val="FFFFFF"/>
              </a:highlight>
              <a:latin typeface="Georgia"/>
              <a:ea typeface="Georgia"/>
              <a:cs typeface="Georgia"/>
              <a:sym typeface="Georgia"/>
            </a:endParaRPr>
          </a:p>
          <a:p>
            <a:pPr indent="-349250" lvl="0" marL="457200" rtl="0" algn="l">
              <a:lnSpc>
                <a:spcPct val="150000"/>
              </a:lnSpc>
              <a:spcBef>
                <a:spcPts val="0"/>
              </a:spcBef>
              <a:spcAft>
                <a:spcPts val="0"/>
              </a:spcAft>
              <a:buClr>
                <a:schemeClr val="dk1"/>
              </a:buClr>
              <a:buSzPts val="1900"/>
              <a:buFont typeface="Georgia"/>
              <a:buChar char="❖"/>
            </a:pPr>
            <a:r>
              <a:rPr lang="en" sz="1600">
                <a:solidFill>
                  <a:schemeClr val="dk1"/>
                </a:solidFill>
                <a:latin typeface="Georgia"/>
                <a:ea typeface="Georgia"/>
                <a:cs typeface="Georgia"/>
                <a:sym typeface="Georgia"/>
              </a:rPr>
              <a:t>Prefer a join over sub-query with regard to correct versions of MySQL</a:t>
            </a:r>
            <a:endParaRPr sz="1600">
              <a:solidFill>
                <a:schemeClr val="dk1"/>
              </a:solidFill>
              <a:latin typeface="Georgia"/>
              <a:ea typeface="Georgia"/>
              <a:cs typeface="Georgia"/>
              <a:sym typeface="Georgia"/>
            </a:endParaRPr>
          </a:p>
          <a:p>
            <a:pPr indent="-330200" lvl="0" marL="457200" rtl="0" algn="l">
              <a:lnSpc>
                <a:spcPct val="150000"/>
              </a:lnSpc>
              <a:spcBef>
                <a:spcPts val="0"/>
              </a:spcBef>
              <a:spcAft>
                <a:spcPts val="0"/>
              </a:spcAft>
              <a:buClr>
                <a:schemeClr val="dk1"/>
              </a:buClr>
              <a:buSzPts val="1600"/>
              <a:buFont typeface="Georgia"/>
              <a:buChar char="❖"/>
            </a:pPr>
            <a:r>
              <a:rPr lang="en" sz="1600">
                <a:solidFill>
                  <a:schemeClr val="dk1"/>
                </a:solidFill>
                <a:latin typeface="Georgia"/>
                <a:ea typeface="Georgia"/>
                <a:cs typeface="Georgia"/>
                <a:sym typeface="Georgia"/>
              </a:rPr>
              <a:t>Prefer using </a:t>
            </a:r>
            <a:r>
              <a:rPr i="1" lang="en" sz="1600">
                <a:solidFill>
                  <a:schemeClr val="dk1"/>
                </a:solidFill>
                <a:latin typeface="Georgia"/>
                <a:ea typeface="Georgia"/>
                <a:cs typeface="Georgia"/>
                <a:sym typeface="Georgia"/>
              </a:rPr>
              <a:t>Group by</a:t>
            </a:r>
            <a:r>
              <a:rPr lang="en" sz="1600">
                <a:solidFill>
                  <a:schemeClr val="dk1"/>
                </a:solidFill>
                <a:latin typeface="Georgia"/>
                <a:ea typeface="Georgia"/>
                <a:cs typeface="Georgia"/>
                <a:sym typeface="Georgia"/>
              </a:rPr>
              <a:t> on the index column</a:t>
            </a:r>
            <a:endParaRPr sz="1600">
              <a:solidFill>
                <a:schemeClr val="dk1"/>
              </a:solidFill>
              <a:latin typeface="Georgia"/>
              <a:ea typeface="Georgia"/>
              <a:cs typeface="Georgia"/>
              <a:sym typeface="Georgia"/>
            </a:endParaRPr>
          </a:p>
          <a:p>
            <a:pPr indent="-311150" lvl="1" marL="1371600" rtl="0" algn="l">
              <a:lnSpc>
                <a:spcPct val="150000"/>
              </a:lnSpc>
              <a:spcBef>
                <a:spcPts val="0"/>
              </a:spcBef>
              <a:spcAft>
                <a:spcPts val="0"/>
              </a:spcAft>
              <a:buClr>
                <a:srgbClr val="000000"/>
              </a:buClr>
              <a:buSzPts val="1300"/>
              <a:buFont typeface="Georgia"/>
              <a:buChar char="➢"/>
            </a:pPr>
            <a:r>
              <a:rPr lang="en">
                <a:solidFill>
                  <a:srgbClr val="000000"/>
                </a:solidFill>
                <a:highlight>
                  <a:srgbClr val="FFFFFF"/>
                </a:highlight>
                <a:latin typeface="Georgia"/>
                <a:ea typeface="Georgia"/>
                <a:cs typeface="Georgia"/>
                <a:sym typeface="Georgia"/>
              </a:rPr>
              <a:t>If you need to group a join by a value that comes from a lookup table, it’s usually more efficient to group by the lookup table’s identifier than by any other column</a:t>
            </a:r>
            <a:endParaRPr>
              <a:solidFill>
                <a:srgbClr val="000000"/>
              </a:solidFill>
              <a:highlight>
                <a:srgbClr val="FFFFFF"/>
              </a:highlight>
              <a:latin typeface="Georgia"/>
              <a:ea typeface="Georgia"/>
              <a:cs typeface="Georgia"/>
              <a:sym typeface="Georgia"/>
            </a:endParaRPr>
          </a:p>
          <a:p>
            <a:pPr indent="0" lvl="0" marL="914400" rtl="0" algn="l">
              <a:lnSpc>
                <a:spcPct val="150000"/>
              </a:lnSpc>
              <a:spcBef>
                <a:spcPts val="2200"/>
              </a:spcBef>
              <a:spcAft>
                <a:spcPts val="2200"/>
              </a:spcAft>
              <a:buNone/>
            </a:pPr>
            <a:r>
              <a:t/>
            </a:r>
            <a:endParaRPr sz="1900">
              <a:solidFill>
                <a:srgbClr val="000000"/>
              </a:solidFill>
              <a:highlight>
                <a:srgbClr val="FFFFFF"/>
              </a:highlight>
              <a:latin typeface="Georgia"/>
              <a:ea typeface="Georgia"/>
              <a:cs typeface="Georgia"/>
              <a:sym typeface="Georg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1"/>
          <p:cNvSpPr txBox="1"/>
          <p:nvPr>
            <p:ph type="title"/>
          </p:nvPr>
        </p:nvSpPr>
        <p:spPr>
          <a:xfrm>
            <a:off x="311700" y="321750"/>
            <a:ext cx="8697900" cy="67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Georgia"/>
                <a:ea typeface="Georgia"/>
                <a:cs typeface="Georgia"/>
                <a:sym typeface="Georgia"/>
              </a:rPr>
              <a:t>References</a:t>
            </a:r>
            <a:endParaRPr i="1" sz="1700">
              <a:latin typeface="Georgia"/>
              <a:ea typeface="Georgia"/>
              <a:cs typeface="Georgia"/>
              <a:sym typeface="Georgia"/>
            </a:endParaRPr>
          </a:p>
          <a:p>
            <a:pPr indent="0" lvl="0" marL="0" rtl="0" algn="l">
              <a:spcBef>
                <a:spcPts val="0"/>
              </a:spcBef>
              <a:spcAft>
                <a:spcPts val="0"/>
              </a:spcAft>
              <a:buNone/>
            </a:pPr>
            <a:r>
              <a:t/>
            </a:r>
            <a:endParaRPr/>
          </a:p>
        </p:txBody>
      </p:sp>
      <p:sp>
        <p:nvSpPr>
          <p:cNvPr id="102" name="Google Shape;102;p21"/>
          <p:cNvSpPr txBox="1"/>
          <p:nvPr>
            <p:ph idx="1" type="body"/>
          </p:nvPr>
        </p:nvSpPr>
        <p:spPr>
          <a:xfrm>
            <a:off x="311700" y="995600"/>
            <a:ext cx="8520600" cy="34164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1700"/>
              </a:spcBef>
              <a:spcAft>
                <a:spcPts val="0"/>
              </a:spcAft>
              <a:buClr>
                <a:srgbClr val="000000"/>
              </a:buClr>
              <a:buSzPts val="1600"/>
              <a:buFont typeface="Georgia"/>
              <a:buChar char="❖"/>
            </a:pPr>
            <a:r>
              <a:rPr lang="en" sz="1600">
                <a:solidFill>
                  <a:srgbClr val="000000"/>
                </a:solidFill>
                <a:highlight>
                  <a:srgbClr val="FFFFFF"/>
                </a:highlight>
                <a:latin typeface="Georgia"/>
                <a:ea typeface="Georgia"/>
                <a:cs typeface="Georgia"/>
                <a:sym typeface="Georgia"/>
              </a:rPr>
              <a:t>https://www.oreilly.com/library/view/high-performance-mysql/9780596101718/ch04.html</a:t>
            </a:r>
            <a:endParaRPr sz="1600">
              <a:solidFill>
                <a:srgbClr val="000000"/>
              </a:solidFill>
              <a:highlight>
                <a:srgbClr val="FFFFFF"/>
              </a:highlight>
              <a:latin typeface="Georgia"/>
              <a:ea typeface="Georgia"/>
              <a:cs typeface="Georgia"/>
              <a:sym typeface="Georgia"/>
            </a:endParaRPr>
          </a:p>
          <a:p>
            <a:pPr indent="-330200" lvl="0" marL="457200" rtl="0" algn="l">
              <a:lnSpc>
                <a:spcPct val="150000"/>
              </a:lnSpc>
              <a:spcBef>
                <a:spcPts val="0"/>
              </a:spcBef>
              <a:spcAft>
                <a:spcPts val="0"/>
              </a:spcAft>
              <a:buClr>
                <a:srgbClr val="000000"/>
              </a:buClr>
              <a:buSzPts val="1600"/>
              <a:buFont typeface="Georgia"/>
              <a:buChar char="❖"/>
            </a:pPr>
            <a:r>
              <a:rPr lang="en" sz="1600">
                <a:solidFill>
                  <a:srgbClr val="000000"/>
                </a:solidFill>
                <a:highlight>
                  <a:srgbClr val="FFFFFF"/>
                </a:highlight>
                <a:latin typeface="Georgia"/>
                <a:ea typeface="Georgia"/>
                <a:cs typeface="Georgia"/>
                <a:sym typeface="Georgia"/>
              </a:rPr>
              <a:t>https://www.red-gate.com/simple-talk/sql/learn-sql-server/using-covering-indexes-to-improve-query-performance/</a:t>
            </a:r>
            <a:endParaRPr sz="1600">
              <a:solidFill>
                <a:srgbClr val="000000"/>
              </a:solidFill>
              <a:highlight>
                <a:srgbClr val="FFFFFF"/>
              </a:highlight>
              <a:latin typeface="Georgia"/>
              <a:ea typeface="Georgia"/>
              <a:cs typeface="Georgia"/>
              <a:sym typeface="Georgia"/>
            </a:endParaRPr>
          </a:p>
          <a:p>
            <a:pPr indent="-330200" lvl="0" marL="457200" rtl="0" algn="l">
              <a:lnSpc>
                <a:spcPct val="150000"/>
              </a:lnSpc>
              <a:spcBef>
                <a:spcPts val="0"/>
              </a:spcBef>
              <a:spcAft>
                <a:spcPts val="0"/>
              </a:spcAft>
              <a:buClr>
                <a:srgbClr val="000000"/>
              </a:buClr>
              <a:buSzPts val="1600"/>
              <a:buFont typeface="Georgia"/>
              <a:buChar char="❖"/>
            </a:pPr>
            <a:r>
              <a:rPr lang="en" sz="1600">
                <a:solidFill>
                  <a:srgbClr val="000000"/>
                </a:solidFill>
                <a:uFill>
                  <a:noFill/>
                </a:uFill>
                <a:latin typeface="Georgia"/>
                <a:ea typeface="Georgia"/>
                <a:cs typeface="Georgia"/>
                <a:sym typeface="Georgia"/>
                <a:hlinkClick r:id="rId3">
                  <a:extLst>
                    <a:ext uri="{A12FA001-AC4F-418D-AE19-62706E023703}">
                      <ahyp:hlinkClr val="tx"/>
                    </a:ext>
                  </a:extLst>
                </a:hlinkClick>
              </a:rPr>
              <a:t>https://www.geeksforgeeks.org/query-optimization-in-relational-algebra/</a:t>
            </a:r>
            <a:endParaRPr sz="1600">
              <a:solidFill>
                <a:srgbClr val="000000"/>
              </a:solidFill>
              <a:latin typeface="Georgia"/>
              <a:ea typeface="Georgia"/>
              <a:cs typeface="Georgia"/>
              <a:sym typeface="Georgia"/>
            </a:endParaRPr>
          </a:p>
          <a:p>
            <a:pPr indent="-330200" lvl="0" marL="457200" rtl="0" algn="l">
              <a:lnSpc>
                <a:spcPct val="150000"/>
              </a:lnSpc>
              <a:spcBef>
                <a:spcPts val="0"/>
              </a:spcBef>
              <a:spcAft>
                <a:spcPts val="0"/>
              </a:spcAft>
              <a:buClr>
                <a:srgbClr val="000000"/>
              </a:buClr>
              <a:buSzPts val="1600"/>
              <a:buFont typeface="Georgia"/>
              <a:buChar char="❖"/>
            </a:pPr>
            <a:r>
              <a:rPr lang="en" sz="1600">
                <a:solidFill>
                  <a:srgbClr val="000000"/>
                </a:solidFill>
                <a:latin typeface="Georgia"/>
                <a:ea typeface="Georgia"/>
                <a:cs typeface="Georgia"/>
                <a:sym typeface="Georgia"/>
              </a:rPr>
              <a:t>http://infolab.stanford.edu/~hyunjung/cs346/ioannidis.pdf</a:t>
            </a:r>
            <a:endParaRPr sz="1600">
              <a:solidFill>
                <a:srgbClr val="000000"/>
              </a:solidFill>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