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1"/>
  </p:notesMasterIdLst>
  <p:sldIdLst>
    <p:sldId id="256" r:id="rId2"/>
    <p:sldId id="271" r:id="rId3"/>
    <p:sldId id="273" r:id="rId4"/>
    <p:sldId id="274" r:id="rId5"/>
    <p:sldId id="275" r:id="rId6"/>
    <p:sldId id="289" r:id="rId7"/>
    <p:sldId id="312" r:id="rId8"/>
    <p:sldId id="313" r:id="rId9"/>
    <p:sldId id="285" r:id="rId10"/>
    <p:sldId id="311" r:id="rId11"/>
    <p:sldId id="315" r:id="rId12"/>
    <p:sldId id="286" r:id="rId13"/>
    <p:sldId id="316" r:id="rId14"/>
    <p:sldId id="276" r:id="rId15"/>
    <p:sldId id="287" r:id="rId16"/>
    <p:sldId id="278" r:id="rId17"/>
    <p:sldId id="279" r:id="rId18"/>
    <p:sldId id="280" r:id="rId19"/>
    <p:sldId id="281" r:id="rId20"/>
    <p:sldId id="282" r:id="rId21"/>
    <p:sldId id="283" r:id="rId22"/>
    <p:sldId id="310" r:id="rId23"/>
    <p:sldId id="284" r:id="rId24"/>
    <p:sldId id="317" r:id="rId25"/>
    <p:sldId id="292" r:id="rId26"/>
    <p:sldId id="293" r:id="rId27"/>
    <p:sldId id="294" r:id="rId28"/>
    <p:sldId id="296" r:id="rId29"/>
    <p:sldId id="297" r:id="rId30"/>
    <p:sldId id="298" r:id="rId31"/>
    <p:sldId id="314" r:id="rId32"/>
    <p:sldId id="318" r:id="rId33"/>
    <p:sldId id="299" r:id="rId34"/>
    <p:sldId id="319" r:id="rId35"/>
    <p:sldId id="300" r:id="rId36"/>
    <p:sldId id="301" r:id="rId37"/>
    <p:sldId id="307" r:id="rId38"/>
    <p:sldId id="308" r:id="rId39"/>
    <p:sldId id="30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70926F-20D1-40CE-B143-847DA5245143}" type="doc">
      <dgm:prSet loTypeId="urn:microsoft.com/office/officeart/2005/8/layout/matrix1" loCatId="matrix" qsTypeId="urn:microsoft.com/office/officeart/2005/8/quickstyle/simple1" qsCatId="simple" csTypeId="urn:microsoft.com/office/officeart/2005/8/colors/accent1_4" csCatId="accent1" phldr="1"/>
      <dgm:spPr/>
      <dgm:t>
        <a:bodyPr/>
        <a:lstStyle/>
        <a:p>
          <a:endParaRPr lang="en-US"/>
        </a:p>
      </dgm:t>
    </dgm:pt>
    <dgm:pt modelId="{05007517-4549-4371-860D-67A1C376BECE}">
      <dgm:prSet phldrT="[Text]"/>
      <dgm:spPr/>
      <dgm:t>
        <a:bodyPr/>
        <a:lstStyle/>
        <a:p>
          <a:r>
            <a:rPr lang="en-US" dirty="0"/>
            <a:t>IR</a:t>
          </a:r>
        </a:p>
      </dgm:t>
    </dgm:pt>
    <dgm:pt modelId="{C62ABC5A-1C22-480D-8CA5-769EDA9EE95E}" type="parTrans" cxnId="{48894B11-18C5-4BB6-933A-39365B2496C4}">
      <dgm:prSet/>
      <dgm:spPr/>
      <dgm:t>
        <a:bodyPr/>
        <a:lstStyle/>
        <a:p>
          <a:endParaRPr lang="en-US"/>
        </a:p>
      </dgm:t>
    </dgm:pt>
    <dgm:pt modelId="{046EC532-C99D-4A57-A958-AC7BB1403186}" type="sibTrans" cxnId="{48894B11-18C5-4BB6-933A-39365B2496C4}">
      <dgm:prSet/>
      <dgm:spPr/>
      <dgm:t>
        <a:bodyPr/>
        <a:lstStyle/>
        <a:p>
          <a:endParaRPr lang="en-US"/>
        </a:p>
      </dgm:t>
    </dgm:pt>
    <dgm:pt modelId="{7D2323B0-B29C-491F-A283-07D5EF17D0D1}">
      <dgm:prSet phldrT="[Text]"/>
      <dgm:spPr/>
      <dgm:t>
        <a:bodyPr/>
        <a:lstStyle/>
        <a:p>
          <a:r>
            <a:rPr lang="en-US" dirty="0"/>
            <a:t>Data</a:t>
          </a:r>
        </a:p>
      </dgm:t>
    </dgm:pt>
    <dgm:pt modelId="{7C8764DC-2C51-46CE-8BE5-323C3B4767FC}" type="parTrans" cxnId="{54435970-51DD-4DF7-A4BE-FF8519B6ED33}">
      <dgm:prSet/>
      <dgm:spPr/>
      <dgm:t>
        <a:bodyPr/>
        <a:lstStyle/>
        <a:p>
          <a:endParaRPr lang="en-US"/>
        </a:p>
      </dgm:t>
    </dgm:pt>
    <dgm:pt modelId="{B82600BC-EF90-4E67-8473-BC08BEC18D27}" type="sibTrans" cxnId="{54435970-51DD-4DF7-A4BE-FF8519B6ED33}">
      <dgm:prSet/>
      <dgm:spPr/>
      <dgm:t>
        <a:bodyPr/>
        <a:lstStyle/>
        <a:p>
          <a:endParaRPr lang="en-US"/>
        </a:p>
      </dgm:t>
    </dgm:pt>
    <dgm:pt modelId="{5E215C06-A2C5-4021-AD84-5F8ABC889FB4}">
      <dgm:prSet phldrT="[Text]"/>
      <dgm:spPr/>
      <dgm:t>
        <a:bodyPr/>
        <a:lstStyle/>
        <a:p>
          <a:r>
            <a:rPr lang="en-US" dirty="0"/>
            <a:t>Records</a:t>
          </a:r>
        </a:p>
      </dgm:t>
    </dgm:pt>
    <dgm:pt modelId="{EE229B7F-067F-43C2-85A1-470E21C8C015}" type="parTrans" cxnId="{535C4BD6-D308-41C0-96E2-7275CC50A2E4}">
      <dgm:prSet/>
      <dgm:spPr/>
      <dgm:t>
        <a:bodyPr/>
        <a:lstStyle/>
        <a:p>
          <a:endParaRPr lang="en-US"/>
        </a:p>
      </dgm:t>
    </dgm:pt>
    <dgm:pt modelId="{54735071-AD1D-41C2-BEC4-DECE5EC6483A}" type="sibTrans" cxnId="{535C4BD6-D308-41C0-96E2-7275CC50A2E4}">
      <dgm:prSet/>
      <dgm:spPr/>
      <dgm:t>
        <a:bodyPr/>
        <a:lstStyle/>
        <a:p>
          <a:endParaRPr lang="en-US"/>
        </a:p>
      </dgm:t>
    </dgm:pt>
    <dgm:pt modelId="{74A20BE4-FA68-482E-AE61-D5AF90225970}">
      <dgm:prSet phldrT="[Text]"/>
      <dgm:spPr/>
      <dgm:t>
        <a:bodyPr/>
        <a:lstStyle/>
        <a:p>
          <a:r>
            <a:rPr lang="en-US" dirty="0"/>
            <a:t>Text	</a:t>
          </a:r>
        </a:p>
      </dgm:t>
    </dgm:pt>
    <dgm:pt modelId="{F10E01FD-A187-42F3-9C03-B8778F54B0F4}" type="parTrans" cxnId="{59D272FA-0376-4547-8F50-AEA58377C75A}">
      <dgm:prSet/>
      <dgm:spPr/>
      <dgm:t>
        <a:bodyPr/>
        <a:lstStyle/>
        <a:p>
          <a:endParaRPr lang="en-US"/>
        </a:p>
      </dgm:t>
    </dgm:pt>
    <dgm:pt modelId="{83D868E4-7773-4B7C-BC6D-C042F62E9EF6}" type="sibTrans" cxnId="{59D272FA-0376-4547-8F50-AEA58377C75A}">
      <dgm:prSet/>
      <dgm:spPr/>
      <dgm:t>
        <a:bodyPr/>
        <a:lstStyle/>
        <a:p>
          <a:endParaRPr lang="en-US"/>
        </a:p>
      </dgm:t>
    </dgm:pt>
    <dgm:pt modelId="{50BF201C-260F-4F8A-BFB3-052028EC64E2}">
      <dgm:prSet phldrT="[Text]"/>
      <dgm:spPr/>
      <dgm:t>
        <a:bodyPr/>
        <a:lstStyle/>
        <a:p>
          <a:r>
            <a:rPr lang="en-US" dirty="0"/>
            <a:t>Multimedia</a:t>
          </a:r>
        </a:p>
      </dgm:t>
    </dgm:pt>
    <dgm:pt modelId="{98075B94-AC78-45DE-915D-2C9837066C75}" type="parTrans" cxnId="{B2CB6F1C-0C96-4EAE-8493-20DCDCC20034}">
      <dgm:prSet/>
      <dgm:spPr/>
      <dgm:t>
        <a:bodyPr/>
        <a:lstStyle/>
        <a:p>
          <a:endParaRPr lang="en-US"/>
        </a:p>
      </dgm:t>
    </dgm:pt>
    <dgm:pt modelId="{B1E7BFE6-2C0A-4AA9-B18C-44C994E50A38}" type="sibTrans" cxnId="{B2CB6F1C-0C96-4EAE-8493-20DCDCC20034}">
      <dgm:prSet/>
      <dgm:spPr/>
      <dgm:t>
        <a:bodyPr/>
        <a:lstStyle/>
        <a:p>
          <a:endParaRPr lang="en-US"/>
        </a:p>
      </dgm:t>
    </dgm:pt>
    <dgm:pt modelId="{D16F10E3-C05B-4EC5-B27D-84A8578BB8B2}" type="pres">
      <dgm:prSet presAssocID="{E870926F-20D1-40CE-B143-847DA5245143}" presName="diagram" presStyleCnt="0">
        <dgm:presLayoutVars>
          <dgm:chMax val="1"/>
          <dgm:dir/>
          <dgm:animLvl val="ctr"/>
          <dgm:resizeHandles val="exact"/>
        </dgm:presLayoutVars>
      </dgm:prSet>
      <dgm:spPr/>
    </dgm:pt>
    <dgm:pt modelId="{A7421DE0-DD0C-4E2F-806D-99C096C44AD6}" type="pres">
      <dgm:prSet presAssocID="{E870926F-20D1-40CE-B143-847DA5245143}" presName="matrix" presStyleCnt="0"/>
      <dgm:spPr/>
    </dgm:pt>
    <dgm:pt modelId="{3276FEA5-0981-4D6B-AA6A-AADB649A98EA}" type="pres">
      <dgm:prSet presAssocID="{E870926F-20D1-40CE-B143-847DA5245143}" presName="tile1" presStyleLbl="node1" presStyleIdx="0" presStyleCnt="4"/>
      <dgm:spPr/>
    </dgm:pt>
    <dgm:pt modelId="{87C3C078-1FE5-47E1-BC9B-065E62DFBDA6}" type="pres">
      <dgm:prSet presAssocID="{E870926F-20D1-40CE-B143-847DA5245143}" presName="tile1text" presStyleLbl="node1" presStyleIdx="0" presStyleCnt="4">
        <dgm:presLayoutVars>
          <dgm:chMax val="0"/>
          <dgm:chPref val="0"/>
          <dgm:bulletEnabled val="1"/>
        </dgm:presLayoutVars>
      </dgm:prSet>
      <dgm:spPr/>
    </dgm:pt>
    <dgm:pt modelId="{34F1D74D-4FA9-4D49-8225-CBAC8075395E}" type="pres">
      <dgm:prSet presAssocID="{E870926F-20D1-40CE-B143-847DA5245143}" presName="tile2" presStyleLbl="node1" presStyleIdx="1" presStyleCnt="4"/>
      <dgm:spPr/>
    </dgm:pt>
    <dgm:pt modelId="{6971BAFA-8B99-4AA0-A5C5-12E0580AE2A0}" type="pres">
      <dgm:prSet presAssocID="{E870926F-20D1-40CE-B143-847DA5245143}" presName="tile2text" presStyleLbl="node1" presStyleIdx="1" presStyleCnt="4">
        <dgm:presLayoutVars>
          <dgm:chMax val="0"/>
          <dgm:chPref val="0"/>
          <dgm:bulletEnabled val="1"/>
        </dgm:presLayoutVars>
      </dgm:prSet>
      <dgm:spPr/>
    </dgm:pt>
    <dgm:pt modelId="{616BF1EC-9050-4396-A760-153D42A8AA44}" type="pres">
      <dgm:prSet presAssocID="{E870926F-20D1-40CE-B143-847DA5245143}" presName="tile3" presStyleLbl="node1" presStyleIdx="2" presStyleCnt="4"/>
      <dgm:spPr/>
    </dgm:pt>
    <dgm:pt modelId="{443D26E9-4A8D-4FAB-BD6E-03244AC00C11}" type="pres">
      <dgm:prSet presAssocID="{E870926F-20D1-40CE-B143-847DA5245143}" presName="tile3text" presStyleLbl="node1" presStyleIdx="2" presStyleCnt="4">
        <dgm:presLayoutVars>
          <dgm:chMax val="0"/>
          <dgm:chPref val="0"/>
          <dgm:bulletEnabled val="1"/>
        </dgm:presLayoutVars>
      </dgm:prSet>
      <dgm:spPr/>
    </dgm:pt>
    <dgm:pt modelId="{B6E6AAC9-6510-4658-836C-3E527E090603}" type="pres">
      <dgm:prSet presAssocID="{E870926F-20D1-40CE-B143-847DA5245143}" presName="tile4" presStyleLbl="node1" presStyleIdx="3" presStyleCnt="4"/>
      <dgm:spPr/>
    </dgm:pt>
    <dgm:pt modelId="{539AAA1D-0A18-4B73-BAA8-2A3834BB9872}" type="pres">
      <dgm:prSet presAssocID="{E870926F-20D1-40CE-B143-847DA5245143}" presName="tile4text" presStyleLbl="node1" presStyleIdx="3" presStyleCnt="4">
        <dgm:presLayoutVars>
          <dgm:chMax val="0"/>
          <dgm:chPref val="0"/>
          <dgm:bulletEnabled val="1"/>
        </dgm:presLayoutVars>
      </dgm:prSet>
      <dgm:spPr/>
    </dgm:pt>
    <dgm:pt modelId="{7E141817-8D4C-4681-ABEC-696B390126F2}" type="pres">
      <dgm:prSet presAssocID="{E870926F-20D1-40CE-B143-847DA5245143}" presName="centerTile" presStyleLbl="fgShp" presStyleIdx="0" presStyleCnt="1">
        <dgm:presLayoutVars>
          <dgm:chMax val="0"/>
          <dgm:chPref val="0"/>
        </dgm:presLayoutVars>
      </dgm:prSet>
      <dgm:spPr/>
    </dgm:pt>
  </dgm:ptLst>
  <dgm:cxnLst>
    <dgm:cxn modelId="{48894B11-18C5-4BB6-933A-39365B2496C4}" srcId="{E870926F-20D1-40CE-B143-847DA5245143}" destId="{05007517-4549-4371-860D-67A1C376BECE}" srcOrd="0" destOrd="0" parTransId="{C62ABC5A-1C22-480D-8CA5-769EDA9EE95E}" sibTransId="{046EC532-C99D-4A57-A958-AC7BB1403186}"/>
    <dgm:cxn modelId="{B2CB6F1C-0C96-4EAE-8493-20DCDCC20034}" srcId="{05007517-4549-4371-860D-67A1C376BECE}" destId="{50BF201C-260F-4F8A-BFB3-052028EC64E2}" srcOrd="3" destOrd="0" parTransId="{98075B94-AC78-45DE-915D-2C9837066C75}" sibTransId="{B1E7BFE6-2C0A-4AA9-B18C-44C994E50A38}"/>
    <dgm:cxn modelId="{2BE3CF3C-3A9E-46CF-B4F8-1D59D632724A}" type="presOf" srcId="{05007517-4549-4371-860D-67A1C376BECE}" destId="{7E141817-8D4C-4681-ABEC-696B390126F2}" srcOrd="0" destOrd="0" presId="urn:microsoft.com/office/officeart/2005/8/layout/matrix1"/>
    <dgm:cxn modelId="{6DAAF03F-3A1B-4A66-8F1B-716F8CBC8741}" type="presOf" srcId="{50BF201C-260F-4F8A-BFB3-052028EC64E2}" destId="{539AAA1D-0A18-4B73-BAA8-2A3834BB9872}" srcOrd="1" destOrd="0" presId="urn:microsoft.com/office/officeart/2005/8/layout/matrix1"/>
    <dgm:cxn modelId="{B2679A5E-15FA-48CA-ADB4-203FBCCA32A5}" type="presOf" srcId="{7D2323B0-B29C-491F-A283-07D5EF17D0D1}" destId="{87C3C078-1FE5-47E1-BC9B-065E62DFBDA6}" srcOrd="1" destOrd="0" presId="urn:microsoft.com/office/officeart/2005/8/layout/matrix1"/>
    <dgm:cxn modelId="{E2CF6E42-41E6-4A9E-819C-95482A382D0E}" type="presOf" srcId="{74A20BE4-FA68-482E-AE61-D5AF90225970}" destId="{443D26E9-4A8D-4FAB-BD6E-03244AC00C11}" srcOrd="1" destOrd="0" presId="urn:microsoft.com/office/officeart/2005/8/layout/matrix1"/>
    <dgm:cxn modelId="{54435970-51DD-4DF7-A4BE-FF8519B6ED33}" srcId="{05007517-4549-4371-860D-67A1C376BECE}" destId="{7D2323B0-B29C-491F-A283-07D5EF17D0D1}" srcOrd="0" destOrd="0" parTransId="{7C8764DC-2C51-46CE-8BE5-323C3B4767FC}" sibTransId="{B82600BC-EF90-4E67-8473-BC08BEC18D27}"/>
    <dgm:cxn modelId="{DE5C3C72-DC9F-47B3-914B-C775877EBD68}" type="presOf" srcId="{5E215C06-A2C5-4021-AD84-5F8ABC889FB4}" destId="{34F1D74D-4FA9-4D49-8225-CBAC8075395E}" srcOrd="0" destOrd="0" presId="urn:microsoft.com/office/officeart/2005/8/layout/matrix1"/>
    <dgm:cxn modelId="{E3AAFB56-5E9C-4B47-B9BB-8C944FEF7034}" type="presOf" srcId="{E870926F-20D1-40CE-B143-847DA5245143}" destId="{D16F10E3-C05B-4EC5-B27D-84A8578BB8B2}" srcOrd="0" destOrd="0" presId="urn:microsoft.com/office/officeart/2005/8/layout/matrix1"/>
    <dgm:cxn modelId="{818CE97C-146C-4578-9E97-8E57C7328265}" type="presOf" srcId="{50BF201C-260F-4F8A-BFB3-052028EC64E2}" destId="{B6E6AAC9-6510-4658-836C-3E527E090603}" srcOrd="0" destOrd="0" presId="urn:microsoft.com/office/officeart/2005/8/layout/matrix1"/>
    <dgm:cxn modelId="{F131F59F-7EDA-463B-BF3B-68A599C9D972}" type="presOf" srcId="{5E215C06-A2C5-4021-AD84-5F8ABC889FB4}" destId="{6971BAFA-8B99-4AA0-A5C5-12E0580AE2A0}" srcOrd="1" destOrd="0" presId="urn:microsoft.com/office/officeart/2005/8/layout/matrix1"/>
    <dgm:cxn modelId="{CDC671A1-F9D0-4991-8642-D0E2535FFD4C}" type="presOf" srcId="{7D2323B0-B29C-491F-A283-07D5EF17D0D1}" destId="{3276FEA5-0981-4D6B-AA6A-AADB649A98EA}" srcOrd="0" destOrd="0" presId="urn:microsoft.com/office/officeart/2005/8/layout/matrix1"/>
    <dgm:cxn modelId="{535C4BD6-D308-41C0-96E2-7275CC50A2E4}" srcId="{05007517-4549-4371-860D-67A1C376BECE}" destId="{5E215C06-A2C5-4021-AD84-5F8ABC889FB4}" srcOrd="1" destOrd="0" parTransId="{EE229B7F-067F-43C2-85A1-470E21C8C015}" sibTransId="{54735071-AD1D-41C2-BEC4-DECE5EC6483A}"/>
    <dgm:cxn modelId="{91FDF8F5-7537-4F64-BEFF-7601B716F2B7}" type="presOf" srcId="{74A20BE4-FA68-482E-AE61-D5AF90225970}" destId="{616BF1EC-9050-4396-A760-153D42A8AA44}" srcOrd="0" destOrd="0" presId="urn:microsoft.com/office/officeart/2005/8/layout/matrix1"/>
    <dgm:cxn modelId="{59D272FA-0376-4547-8F50-AEA58377C75A}" srcId="{05007517-4549-4371-860D-67A1C376BECE}" destId="{74A20BE4-FA68-482E-AE61-D5AF90225970}" srcOrd="2" destOrd="0" parTransId="{F10E01FD-A187-42F3-9C03-B8778F54B0F4}" sibTransId="{83D868E4-7773-4B7C-BC6D-C042F62E9EF6}"/>
    <dgm:cxn modelId="{CAAD6617-E45D-4EF4-8B6A-3F39ABBD0863}" type="presParOf" srcId="{D16F10E3-C05B-4EC5-B27D-84A8578BB8B2}" destId="{A7421DE0-DD0C-4E2F-806D-99C096C44AD6}" srcOrd="0" destOrd="0" presId="urn:microsoft.com/office/officeart/2005/8/layout/matrix1"/>
    <dgm:cxn modelId="{1236D45E-CB0C-4C7C-B03D-EBAAE26EBC86}" type="presParOf" srcId="{A7421DE0-DD0C-4E2F-806D-99C096C44AD6}" destId="{3276FEA5-0981-4D6B-AA6A-AADB649A98EA}" srcOrd="0" destOrd="0" presId="urn:microsoft.com/office/officeart/2005/8/layout/matrix1"/>
    <dgm:cxn modelId="{53010465-283E-498B-B8AC-E2EEF5577BF6}" type="presParOf" srcId="{A7421DE0-DD0C-4E2F-806D-99C096C44AD6}" destId="{87C3C078-1FE5-47E1-BC9B-065E62DFBDA6}" srcOrd="1" destOrd="0" presId="urn:microsoft.com/office/officeart/2005/8/layout/matrix1"/>
    <dgm:cxn modelId="{20A97135-860A-43DB-A8FE-A80388FC942D}" type="presParOf" srcId="{A7421DE0-DD0C-4E2F-806D-99C096C44AD6}" destId="{34F1D74D-4FA9-4D49-8225-CBAC8075395E}" srcOrd="2" destOrd="0" presId="urn:microsoft.com/office/officeart/2005/8/layout/matrix1"/>
    <dgm:cxn modelId="{2AF38AB8-8D6F-46E8-A5E6-C48CD6278C5A}" type="presParOf" srcId="{A7421DE0-DD0C-4E2F-806D-99C096C44AD6}" destId="{6971BAFA-8B99-4AA0-A5C5-12E0580AE2A0}" srcOrd="3" destOrd="0" presId="urn:microsoft.com/office/officeart/2005/8/layout/matrix1"/>
    <dgm:cxn modelId="{80F39AFF-4358-4E1B-A467-E63DE4A3B3D5}" type="presParOf" srcId="{A7421DE0-DD0C-4E2F-806D-99C096C44AD6}" destId="{616BF1EC-9050-4396-A760-153D42A8AA44}" srcOrd="4" destOrd="0" presId="urn:microsoft.com/office/officeart/2005/8/layout/matrix1"/>
    <dgm:cxn modelId="{D585D38F-3955-4A43-BB4A-CC64964C5AD4}" type="presParOf" srcId="{A7421DE0-DD0C-4E2F-806D-99C096C44AD6}" destId="{443D26E9-4A8D-4FAB-BD6E-03244AC00C11}" srcOrd="5" destOrd="0" presId="urn:microsoft.com/office/officeart/2005/8/layout/matrix1"/>
    <dgm:cxn modelId="{4E0E526D-5131-4507-9B3E-6D3C6C1A61FF}" type="presParOf" srcId="{A7421DE0-DD0C-4E2F-806D-99C096C44AD6}" destId="{B6E6AAC9-6510-4658-836C-3E527E090603}" srcOrd="6" destOrd="0" presId="urn:microsoft.com/office/officeart/2005/8/layout/matrix1"/>
    <dgm:cxn modelId="{678976B0-BA8E-4392-8034-CC715A66040B}" type="presParOf" srcId="{A7421DE0-DD0C-4E2F-806D-99C096C44AD6}" destId="{539AAA1D-0A18-4B73-BAA8-2A3834BB9872}" srcOrd="7" destOrd="0" presId="urn:microsoft.com/office/officeart/2005/8/layout/matrix1"/>
    <dgm:cxn modelId="{ACD74138-F6A1-4B2A-BB18-808EA78EB9C6}" type="presParOf" srcId="{D16F10E3-C05B-4EC5-B27D-84A8578BB8B2}" destId="{7E141817-8D4C-4681-ABEC-696B390126F2}"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6FEA5-0981-4D6B-AA6A-AADB649A98EA}">
      <dsp:nvSpPr>
        <dsp:cNvPr id="0" name=""/>
        <dsp:cNvSpPr/>
      </dsp:nvSpPr>
      <dsp:spPr>
        <a:xfrm rot="16200000">
          <a:off x="541734" y="-541734"/>
          <a:ext cx="1964531" cy="3048000"/>
        </a:xfrm>
        <a:prstGeom prst="round1Rect">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Data</a:t>
          </a:r>
        </a:p>
      </dsp:txBody>
      <dsp:txXfrm rot="5400000">
        <a:off x="-1" y="1"/>
        <a:ext cx="3048000" cy="1473398"/>
      </dsp:txXfrm>
    </dsp:sp>
    <dsp:sp modelId="{34F1D74D-4FA9-4D49-8225-CBAC8075395E}">
      <dsp:nvSpPr>
        <dsp:cNvPr id="0" name=""/>
        <dsp:cNvSpPr/>
      </dsp:nvSpPr>
      <dsp:spPr>
        <a:xfrm>
          <a:off x="3048000" y="0"/>
          <a:ext cx="3048000" cy="1964531"/>
        </a:xfrm>
        <a:prstGeom prst="round1Rect">
          <a:avLst/>
        </a:prstGeom>
        <a:solidFill>
          <a:schemeClr val="accent1">
            <a:shade val="50000"/>
            <a:hueOff val="-264319"/>
            <a:satOff val="16037"/>
            <a:lumOff val="208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Records</a:t>
          </a:r>
        </a:p>
      </dsp:txBody>
      <dsp:txXfrm>
        <a:off x="3048000" y="0"/>
        <a:ext cx="3048000" cy="1473398"/>
      </dsp:txXfrm>
    </dsp:sp>
    <dsp:sp modelId="{616BF1EC-9050-4396-A760-153D42A8AA44}">
      <dsp:nvSpPr>
        <dsp:cNvPr id="0" name=""/>
        <dsp:cNvSpPr/>
      </dsp:nvSpPr>
      <dsp:spPr>
        <a:xfrm rot="10800000">
          <a:off x="0" y="1964531"/>
          <a:ext cx="3048000" cy="1964531"/>
        </a:xfrm>
        <a:prstGeom prst="round1Rect">
          <a:avLst/>
        </a:prstGeom>
        <a:solidFill>
          <a:schemeClr val="accent1">
            <a:shade val="50000"/>
            <a:hueOff val="-528638"/>
            <a:satOff val="32074"/>
            <a:lumOff val="416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Text	</a:t>
          </a:r>
        </a:p>
      </dsp:txBody>
      <dsp:txXfrm rot="10800000">
        <a:off x="0" y="2455663"/>
        <a:ext cx="3048000" cy="1473398"/>
      </dsp:txXfrm>
    </dsp:sp>
    <dsp:sp modelId="{B6E6AAC9-6510-4658-836C-3E527E090603}">
      <dsp:nvSpPr>
        <dsp:cNvPr id="0" name=""/>
        <dsp:cNvSpPr/>
      </dsp:nvSpPr>
      <dsp:spPr>
        <a:xfrm rot="5400000">
          <a:off x="3589734" y="1422796"/>
          <a:ext cx="1964531" cy="3048000"/>
        </a:xfrm>
        <a:prstGeom prst="round1Rect">
          <a:avLst/>
        </a:prstGeom>
        <a:solidFill>
          <a:schemeClr val="accent1">
            <a:shade val="50000"/>
            <a:hueOff val="-264319"/>
            <a:satOff val="16037"/>
            <a:lumOff val="208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Multimedia</a:t>
          </a:r>
        </a:p>
      </dsp:txBody>
      <dsp:txXfrm rot="-5400000">
        <a:off x="3047999" y="2455663"/>
        <a:ext cx="3048000" cy="1473398"/>
      </dsp:txXfrm>
    </dsp:sp>
    <dsp:sp modelId="{7E141817-8D4C-4681-ABEC-696B390126F2}">
      <dsp:nvSpPr>
        <dsp:cNvPr id="0" name=""/>
        <dsp:cNvSpPr/>
      </dsp:nvSpPr>
      <dsp:spPr>
        <a:xfrm>
          <a:off x="2133600" y="1473398"/>
          <a:ext cx="1828800" cy="982265"/>
        </a:xfrm>
        <a:prstGeom prst="roundRect">
          <a:avLst/>
        </a:prstGeom>
        <a:solidFill>
          <a:schemeClr val="accent1">
            <a:tint val="55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IR</a:t>
          </a:r>
        </a:p>
      </dsp:txBody>
      <dsp:txXfrm>
        <a:off x="2181550" y="1521348"/>
        <a:ext cx="1732900" cy="886365"/>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71139C-CFA6-4029-AFAC-D450DB24FD3F}" type="datetimeFigureOut">
              <a:rPr lang="en-IN" smtClean="0"/>
              <a:pPr/>
              <a:t>16-08-2020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8E7DB-F346-42CA-9EEB-CFCAEB12CF63}" type="slidenum">
              <a:rPr lang="en-IN" smtClean="0"/>
              <a:pPr/>
              <a:t>‹#›</a:t>
            </a:fld>
            <a:endParaRPr lang="en-IN"/>
          </a:p>
        </p:txBody>
      </p:sp>
    </p:spTree>
    <p:extLst>
      <p:ext uri="{BB962C8B-B14F-4D97-AF65-F5344CB8AC3E}">
        <p14:creationId xmlns:p14="http://schemas.microsoft.com/office/powerpoint/2010/main" val="2524611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5</a:t>
            </a:fld>
            <a:endParaRPr lang="en-US" dirty="0"/>
          </a:p>
        </p:txBody>
      </p:sp>
    </p:spTree>
    <p:extLst>
      <p:ext uri="{BB962C8B-B14F-4D97-AF65-F5344CB8AC3E}">
        <p14:creationId xmlns:p14="http://schemas.microsoft.com/office/powerpoint/2010/main" val="442276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14</a:t>
            </a:fld>
            <a:endParaRPr lang="en-US" dirty="0"/>
          </a:p>
        </p:txBody>
      </p:sp>
    </p:spTree>
    <p:extLst>
      <p:ext uri="{BB962C8B-B14F-4D97-AF65-F5344CB8AC3E}">
        <p14:creationId xmlns:p14="http://schemas.microsoft.com/office/powerpoint/2010/main" val="337900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15</a:t>
            </a:fld>
            <a:endParaRPr lang="en-US" dirty="0"/>
          </a:p>
        </p:txBody>
      </p:sp>
    </p:spTree>
    <p:extLst>
      <p:ext uri="{BB962C8B-B14F-4D97-AF65-F5344CB8AC3E}">
        <p14:creationId xmlns:p14="http://schemas.microsoft.com/office/powerpoint/2010/main" val="2758915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16</a:t>
            </a:fld>
            <a:endParaRPr lang="en-US" dirty="0"/>
          </a:p>
        </p:txBody>
      </p:sp>
    </p:spTree>
    <p:extLst>
      <p:ext uri="{BB962C8B-B14F-4D97-AF65-F5344CB8AC3E}">
        <p14:creationId xmlns:p14="http://schemas.microsoft.com/office/powerpoint/2010/main" val="3008712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17</a:t>
            </a:fld>
            <a:endParaRPr lang="en-US" dirty="0"/>
          </a:p>
        </p:txBody>
      </p:sp>
    </p:spTree>
    <p:extLst>
      <p:ext uri="{BB962C8B-B14F-4D97-AF65-F5344CB8AC3E}">
        <p14:creationId xmlns:p14="http://schemas.microsoft.com/office/powerpoint/2010/main" val="617128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18</a:t>
            </a:fld>
            <a:endParaRPr lang="en-US" dirty="0"/>
          </a:p>
        </p:txBody>
      </p:sp>
    </p:spTree>
    <p:extLst>
      <p:ext uri="{BB962C8B-B14F-4D97-AF65-F5344CB8AC3E}">
        <p14:creationId xmlns:p14="http://schemas.microsoft.com/office/powerpoint/2010/main" val="3335892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19</a:t>
            </a:fld>
            <a:endParaRPr lang="en-US" dirty="0"/>
          </a:p>
        </p:txBody>
      </p:sp>
    </p:spTree>
    <p:extLst>
      <p:ext uri="{BB962C8B-B14F-4D97-AF65-F5344CB8AC3E}">
        <p14:creationId xmlns:p14="http://schemas.microsoft.com/office/powerpoint/2010/main" val="1933882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20</a:t>
            </a:fld>
            <a:endParaRPr lang="en-US" dirty="0"/>
          </a:p>
        </p:txBody>
      </p:sp>
    </p:spTree>
    <p:extLst>
      <p:ext uri="{BB962C8B-B14F-4D97-AF65-F5344CB8AC3E}">
        <p14:creationId xmlns:p14="http://schemas.microsoft.com/office/powerpoint/2010/main" val="96578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21</a:t>
            </a:fld>
            <a:endParaRPr lang="en-US" dirty="0"/>
          </a:p>
        </p:txBody>
      </p:sp>
    </p:spTree>
    <p:extLst>
      <p:ext uri="{BB962C8B-B14F-4D97-AF65-F5344CB8AC3E}">
        <p14:creationId xmlns:p14="http://schemas.microsoft.com/office/powerpoint/2010/main" val="2252071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22</a:t>
            </a:fld>
            <a:endParaRPr lang="en-US" dirty="0"/>
          </a:p>
        </p:txBody>
      </p:sp>
    </p:spTree>
    <p:extLst>
      <p:ext uri="{BB962C8B-B14F-4D97-AF65-F5344CB8AC3E}">
        <p14:creationId xmlns:p14="http://schemas.microsoft.com/office/powerpoint/2010/main" val="1554305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23</a:t>
            </a:fld>
            <a:endParaRPr lang="en-US" dirty="0"/>
          </a:p>
        </p:txBody>
      </p:sp>
    </p:spTree>
    <p:extLst>
      <p:ext uri="{BB962C8B-B14F-4D97-AF65-F5344CB8AC3E}">
        <p14:creationId xmlns:p14="http://schemas.microsoft.com/office/powerpoint/2010/main" val="1256943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6</a:t>
            </a:fld>
            <a:endParaRPr lang="en-US" dirty="0"/>
          </a:p>
        </p:txBody>
      </p:sp>
    </p:spTree>
    <p:extLst>
      <p:ext uri="{BB962C8B-B14F-4D97-AF65-F5344CB8AC3E}">
        <p14:creationId xmlns:p14="http://schemas.microsoft.com/office/powerpoint/2010/main" val="252834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24</a:t>
            </a:fld>
            <a:endParaRPr lang="en-US" dirty="0"/>
          </a:p>
        </p:txBody>
      </p:sp>
    </p:spTree>
    <p:extLst>
      <p:ext uri="{BB962C8B-B14F-4D97-AF65-F5344CB8AC3E}">
        <p14:creationId xmlns:p14="http://schemas.microsoft.com/office/powerpoint/2010/main" val="1335913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25</a:t>
            </a:fld>
            <a:endParaRPr lang="en-US" dirty="0"/>
          </a:p>
        </p:txBody>
      </p:sp>
    </p:spTree>
    <p:extLst>
      <p:ext uri="{BB962C8B-B14F-4D97-AF65-F5344CB8AC3E}">
        <p14:creationId xmlns:p14="http://schemas.microsoft.com/office/powerpoint/2010/main" val="1136274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26</a:t>
            </a:fld>
            <a:endParaRPr lang="en-US" dirty="0"/>
          </a:p>
        </p:txBody>
      </p:sp>
    </p:spTree>
    <p:extLst>
      <p:ext uri="{BB962C8B-B14F-4D97-AF65-F5344CB8AC3E}">
        <p14:creationId xmlns:p14="http://schemas.microsoft.com/office/powerpoint/2010/main" val="2562215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27</a:t>
            </a:fld>
            <a:endParaRPr lang="en-US"/>
          </a:p>
        </p:txBody>
      </p:sp>
    </p:spTree>
    <p:extLst>
      <p:ext uri="{BB962C8B-B14F-4D97-AF65-F5344CB8AC3E}">
        <p14:creationId xmlns:p14="http://schemas.microsoft.com/office/powerpoint/2010/main" val="12612952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28</a:t>
            </a:fld>
            <a:endParaRPr lang="en-US" dirty="0"/>
          </a:p>
        </p:txBody>
      </p:sp>
    </p:spTree>
    <p:extLst>
      <p:ext uri="{BB962C8B-B14F-4D97-AF65-F5344CB8AC3E}">
        <p14:creationId xmlns:p14="http://schemas.microsoft.com/office/powerpoint/2010/main" val="3325559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29</a:t>
            </a:fld>
            <a:endParaRPr lang="en-US" dirty="0"/>
          </a:p>
        </p:txBody>
      </p:sp>
    </p:spTree>
    <p:extLst>
      <p:ext uri="{BB962C8B-B14F-4D97-AF65-F5344CB8AC3E}">
        <p14:creationId xmlns:p14="http://schemas.microsoft.com/office/powerpoint/2010/main" val="2635244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30</a:t>
            </a:fld>
            <a:endParaRPr lang="en-US" dirty="0"/>
          </a:p>
        </p:txBody>
      </p:sp>
    </p:spTree>
    <p:extLst>
      <p:ext uri="{BB962C8B-B14F-4D97-AF65-F5344CB8AC3E}">
        <p14:creationId xmlns:p14="http://schemas.microsoft.com/office/powerpoint/2010/main" val="1396518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31</a:t>
            </a:fld>
            <a:endParaRPr lang="en-US" dirty="0"/>
          </a:p>
        </p:txBody>
      </p:sp>
    </p:spTree>
    <p:extLst>
      <p:ext uri="{BB962C8B-B14F-4D97-AF65-F5344CB8AC3E}">
        <p14:creationId xmlns:p14="http://schemas.microsoft.com/office/powerpoint/2010/main" val="7394266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32</a:t>
            </a:fld>
            <a:endParaRPr lang="en-US" dirty="0"/>
          </a:p>
        </p:txBody>
      </p:sp>
    </p:spTree>
    <p:extLst>
      <p:ext uri="{BB962C8B-B14F-4D97-AF65-F5344CB8AC3E}">
        <p14:creationId xmlns:p14="http://schemas.microsoft.com/office/powerpoint/2010/main" val="3186262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33</a:t>
            </a:fld>
            <a:endParaRPr lang="en-US" dirty="0"/>
          </a:p>
        </p:txBody>
      </p:sp>
    </p:spTree>
    <p:extLst>
      <p:ext uri="{BB962C8B-B14F-4D97-AF65-F5344CB8AC3E}">
        <p14:creationId xmlns:p14="http://schemas.microsoft.com/office/powerpoint/2010/main" val="1768956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7</a:t>
            </a:fld>
            <a:endParaRPr lang="en-US" dirty="0"/>
          </a:p>
        </p:txBody>
      </p:sp>
    </p:spTree>
    <p:extLst>
      <p:ext uri="{BB962C8B-B14F-4D97-AF65-F5344CB8AC3E}">
        <p14:creationId xmlns:p14="http://schemas.microsoft.com/office/powerpoint/2010/main" val="33275329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34</a:t>
            </a:fld>
            <a:endParaRPr lang="en-US" dirty="0"/>
          </a:p>
        </p:txBody>
      </p:sp>
    </p:spTree>
    <p:extLst>
      <p:ext uri="{BB962C8B-B14F-4D97-AF65-F5344CB8AC3E}">
        <p14:creationId xmlns:p14="http://schemas.microsoft.com/office/powerpoint/2010/main" val="32611419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35</a:t>
            </a:fld>
            <a:endParaRPr lang="en-US" dirty="0"/>
          </a:p>
        </p:txBody>
      </p:sp>
    </p:spTree>
    <p:extLst>
      <p:ext uri="{BB962C8B-B14F-4D97-AF65-F5344CB8AC3E}">
        <p14:creationId xmlns:p14="http://schemas.microsoft.com/office/powerpoint/2010/main" val="34354274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36</a:t>
            </a:fld>
            <a:endParaRPr lang="en-US" dirty="0"/>
          </a:p>
        </p:txBody>
      </p:sp>
    </p:spTree>
    <p:extLst>
      <p:ext uri="{BB962C8B-B14F-4D97-AF65-F5344CB8AC3E}">
        <p14:creationId xmlns:p14="http://schemas.microsoft.com/office/powerpoint/2010/main" val="21142781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37</a:t>
            </a:fld>
            <a:endParaRPr lang="en-US" dirty="0"/>
          </a:p>
        </p:txBody>
      </p:sp>
    </p:spTree>
    <p:extLst>
      <p:ext uri="{BB962C8B-B14F-4D97-AF65-F5344CB8AC3E}">
        <p14:creationId xmlns:p14="http://schemas.microsoft.com/office/powerpoint/2010/main" val="37807248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38</a:t>
            </a:fld>
            <a:endParaRPr lang="en-US" dirty="0"/>
          </a:p>
        </p:txBody>
      </p:sp>
    </p:spTree>
    <p:extLst>
      <p:ext uri="{BB962C8B-B14F-4D97-AF65-F5344CB8AC3E}">
        <p14:creationId xmlns:p14="http://schemas.microsoft.com/office/powerpoint/2010/main" val="30175452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39</a:t>
            </a:fld>
            <a:endParaRPr lang="en-US" dirty="0"/>
          </a:p>
        </p:txBody>
      </p:sp>
    </p:spTree>
    <p:extLst>
      <p:ext uri="{BB962C8B-B14F-4D97-AF65-F5344CB8AC3E}">
        <p14:creationId xmlns:p14="http://schemas.microsoft.com/office/powerpoint/2010/main" val="2823702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8</a:t>
            </a:fld>
            <a:endParaRPr lang="en-US" dirty="0"/>
          </a:p>
        </p:txBody>
      </p:sp>
    </p:spTree>
    <p:extLst>
      <p:ext uri="{BB962C8B-B14F-4D97-AF65-F5344CB8AC3E}">
        <p14:creationId xmlns:p14="http://schemas.microsoft.com/office/powerpoint/2010/main" val="3722543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9</a:t>
            </a:fld>
            <a:endParaRPr lang="en-US" dirty="0"/>
          </a:p>
        </p:txBody>
      </p:sp>
    </p:spTree>
    <p:extLst>
      <p:ext uri="{BB962C8B-B14F-4D97-AF65-F5344CB8AC3E}">
        <p14:creationId xmlns:p14="http://schemas.microsoft.com/office/powerpoint/2010/main" val="437799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10</a:t>
            </a:fld>
            <a:endParaRPr lang="en-US" dirty="0"/>
          </a:p>
        </p:txBody>
      </p:sp>
    </p:spTree>
    <p:extLst>
      <p:ext uri="{BB962C8B-B14F-4D97-AF65-F5344CB8AC3E}">
        <p14:creationId xmlns:p14="http://schemas.microsoft.com/office/powerpoint/2010/main" val="957411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11</a:t>
            </a:fld>
            <a:endParaRPr lang="en-US" dirty="0"/>
          </a:p>
        </p:txBody>
      </p:sp>
    </p:spTree>
    <p:extLst>
      <p:ext uri="{BB962C8B-B14F-4D97-AF65-F5344CB8AC3E}">
        <p14:creationId xmlns:p14="http://schemas.microsoft.com/office/powerpoint/2010/main" val="1180965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12</a:t>
            </a:fld>
            <a:endParaRPr lang="en-US" dirty="0"/>
          </a:p>
        </p:txBody>
      </p:sp>
    </p:spTree>
    <p:extLst>
      <p:ext uri="{BB962C8B-B14F-4D97-AF65-F5344CB8AC3E}">
        <p14:creationId xmlns:p14="http://schemas.microsoft.com/office/powerpoint/2010/main" val="2990983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A7722F-9A32-4E6A-A2B6-FFBB469E10CF}" type="slidenum">
              <a:rPr lang="en-US" smtClean="0"/>
              <a:pPr/>
              <a:t>13</a:t>
            </a:fld>
            <a:endParaRPr lang="en-US" dirty="0"/>
          </a:p>
        </p:txBody>
      </p:sp>
    </p:spTree>
    <p:extLst>
      <p:ext uri="{BB962C8B-B14F-4D97-AF65-F5344CB8AC3E}">
        <p14:creationId xmlns:p14="http://schemas.microsoft.com/office/powerpoint/2010/main" val="2782993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58E86C9-8584-4A3F-AE62-621609D60D6E}" type="datetimeFigureOut">
              <a:rPr lang="en-US" smtClean="0"/>
              <a:pPr/>
              <a:t>8/16/2020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377710F-9764-4E34-956D-C304928AFF6A}"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58E86C9-8584-4A3F-AE62-621609D60D6E}"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7710F-9764-4E34-956D-C304928AFF6A}"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58E86C9-8584-4A3F-AE62-621609D60D6E}"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7710F-9764-4E34-956D-C304928AFF6A}"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58E86C9-8584-4A3F-AE62-621609D60D6E}"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7710F-9764-4E34-956D-C304928AFF6A}"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58E86C9-8584-4A3F-AE62-621609D60D6E}"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7710F-9764-4E34-956D-C304928AFF6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58E86C9-8584-4A3F-AE62-621609D60D6E}"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7710F-9764-4E34-956D-C304928AFF6A}"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58E86C9-8584-4A3F-AE62-621609D60D6E}" type="datetimeFigureOut">
              <a:rPr lang="en-US" smtClean="0"/>
              <a:pPr/>
              <a:t>8/16/2020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77710F-9764-4E34-956D-C304928AFF6A}"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58E86C9-8584-4A3F-AE62-621609D60D6E}" type="datetimeFigureOut">
              <a:rPr lang="en-US" smtClean="0"/>
              <a:pPr/>
              <a:t>8/16/2020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77710F-9764-4E34-956D-C304928AFF6A}"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E86C9-8584-4A3F-AE62-621609D60D6E}" type="datetimeFigureOut">
              <a:rPr lang="en-US" smtClean="0"/>
              <a:pPr/>
              <a:t>8/16/2020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77710F-9764-4E34-956D-C304928AFF6A}"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58E86C9-8584-4A3F-AE62-621609D60D6E}"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7710F-9764-4E34-956D-C304928AFF6A}"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58E86C9-8584-4A3F-AE62-621609D60D6E}" type="datetimeFigureOut">
              <a:rPr lang="en-US" smtClean="0"/>
              <a:pPr/>
              <a:t>8/16/2020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377710F-9764-4E34-956D-C304928AFF6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58E86C9-8584-4A3F-AE62-621609D60D6E}" type="datetimeFigureOut">
              <a:rPr lang="en-US" smtClean="0"/>
              <a:pPr/>
              <a:t>8/16/2020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377710F-9764-4E34-956D-C304928AFF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76200"/>
            <a:ext cx="8077200" cy="6934199"/>
          </a:xfrm>
        </p:spPr>
        <p:txBody>
          <a:bodyPr>
            <a:normAutofit fontScale="90000"/>
          </a:bodyPr>
          <a:lstStyle/>
          <a:p>
            <a:r>
              <a:rPr lang="en-US" dirty="0">
                <a:latin typeface="Times New Roman" panose="02020603050405020304" pitchFamily="18" charset="0"/>
                <a:cs typeface="Times New Roman" panose="02020603050405020304" pitchFamily="18" charset="0"/>
              </a:rPr>
              <a:t>INFORMATION AND DATABASE MANAGEMENT SYSTEMS (IDBMS)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Instructor </a:t>
            </a:r>
            <a:r>
              <a:rPr lang="en-US" sz="2400">
                <a:latin typeface="Times New Roman" panose="02020603050405020304" pitchFamily="18" charset="0"/>
                <a:cs typeface="Times New Roman" panose="02020603050405020304" pitchFamily="18" charset="0"/>
              </a:rPr>
              <a:t>and Updated </a:t>
            </a:r>
            <a:r>
              <a:rPr lang="en-US" sz="2400" dirty="0">
                <a:latin typeface="Times New Roman" panose="02020603050405020304" pitchFamily="18" charset="0"/>
                <a:cs typeface="Times New Roman" panose="02020603050405020304" pitchFamily="18" charset="0"/>
              </a:rPr>
              <a:t>by: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Dr. Pramod Gaur </a:t>
            </a:r>
            <a:br>
              <a:rPr lang="en-US" sz="2400"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b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321" y="152400"/>
            <a:ext cx="8229600" cy="914400"/>
          </a:xfrm>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Capture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81000" y="1066800"/>
            <a:ext cx="8305800" cy="5486400"/>
          </a:xfrm>
        </p:spPr>
        <p:txBody>
          <a:bodyPr>
            <a:normAutofit/>
          </a:bodyPr>
          <a:lstStyle/>
          <a:p>
            <a:pPr algn="just">
              <a:lnSpc>
                <a:spcPct val="150000"/>
              </a:lnSpc>
              <a:buFontTx/>
              <a:buChar char="•"/>
            </a:pPr>
            <a:r>
              <a:rPr lang="en-IN" sz="2600" dirty="0">
                <a:latin typeface="Times New Roman" panose="02020603050405020304" pitchFamily="18" charset="0"/>
                <a:cs typeface="Times New Roman" panose="02020603050405020304" pitchFamily="18" charset="0"/>
              </a:rPr>
              <a:t>Information capture is the process of collecting paper documents, forms and e-documents, transforming them into accurate, retrievable, digital information, and delivering the information into business applications and databases for immediate action</a:t>
            </a:r>
          </a:p>
          <a:p>
            <a:pPr algn="just">
              <a:lnSpc>
                <a:spcPct val="150000"/>
              </a:lnSpc>
              <a:buFontTx/>
              <a:buChar char="•"/>
            </a:pPr>
            <a:r>
              <a:rPr lang="en-IN" sz="2600" dirty="0">
                <a:latin typeface="Times New Roman" panose="02020603050405020304" pitchFamily="18" charset="0"/>
                <a:cs typeface="Times New Roman" panose="02020603050405020304" pitchFamily="18" charset="0"/>
              </a:rPr>
              <a:t>Organizations and businesses need to determine the best way of carrying out data/information capture, as fits their purpose.</a:t>
            </a:r>
          </a:p>
          <a:p>
            <a:pPr lvl="2">
              <a:buFontTx/>
              <a:buChar char="•"/>
            </a:pPr>
            <a:endParaRPr lang="en-US" sz="2200" dirty="0">
              <a:latin typeface="Times New Roman" panose="02020603050405020304" pitchFamily="18" charset="0"/>
              <a:cs typeface="Times New Roman" panose="02020603050405020304" pitchFamily="18" charset="0"/>
            </a:endParaRPr>
          </a:p>
          <a:p>
            <a:pPr lvl="2">
              <a:buFontTx/>
              <a:buChar cha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12092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321" y="152400"/>
            <a:ext cx="8229600" cy="914400"/>
          </a:xfrm>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Capture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81000" y="1066800"/>
            <a:ext cx="8305800" cy="5486400"/>
          </a:xfrm>
        </p:spPr>
        <p:txBody>
          <a:bodyPr>
            <a:normAutofit/>
          </a:bodyPr>
          <a:lstStyle/>
          <a:p>
            <a:pPr>
              <a:buFontTx/>
              <a:buChar char="•"/>
            </a:pPr>
            <a:r>
              <a:rPr lang="en-IN" sz="2600" dirty="0">
                <a:latin typeface="Times New Roman" panose="02020603050405020304" pitchFamily="18" charset="0"/>
                <a:cs typeface="Times New Roman" panose="02020603050405020304" pitchFamily="18" charset="0"/>
              </a:rPr>
              <a:t>Methods of information capture:</a:t>
            </a:r>
          </a:p>
          <a:p>
            <a:pPr lvl="1">
              <a:buFontTx/>
              <a:buChar char="•"/>
            </a:pPr>
            <a:r>
              <a:rPr lang="en-IN" sz="2400" dirty="0">
                <a:latin typeface="Times New Roman" panose="02020603050405020304" pitchFamily="18" charset="0"/>
                <a:cs typeface="Times New Roman" panose="02020603050405020304" pitchFamily="18" charset="0"/>
              </a:rPr>
              <a:t>Manual method</a:t>
            </a:r>
          </a:p>
          <a:p>
            <a:pPr lvl="1">
              <a:buFontTx/>
              <a:buChar char="•"/>
            </a:pPr>
            <a:r>
              <a:rPr lang="en-IN" sz="2400" dirty="0">
                <a:latin typeface="Times New Roman" panose="02020603050405020304" pitchFamily="18" charset="0"/>
                <a:cs typeface="Times New Roman" panose="02020603050405020304" pitchFamily="18" charset="0"/>
              </a:rPr>
              <a:t>Automated method</a:t>
            </a:r>
          </a:p>
          <a:p>
            <a:pPr lvl="2">
              <a:buFontTx/>
              <a:buChar char="•"/>
            </a:pPr>
            <a:r>
              <a:rPr lang="en-IN" sz="2200" dirty="0">
                <a:latin typeface="Times New Roman" panose="02020603050405020304" pitchFamily="18" charset="0"/>
                <a:cs typeface="Times New Roman" panose="02020603050405020304" pitchFamily="18" charset="0"/>
              </a:rPr>
              <a:t>Optical character recognition (OCR)</a:t>
            </a:r>
          </a:p>
          <a:p>
            <a:pPr lvl="2">
              <a:buFontTx/>
              <a:buChar char="•"/>
            </a:pPr>
            <a:r>
              <a:rPr lang="en-US" sz="2200" dirty="0">
                <a:latin typeface="Times New Roman" panose="02020603050405020304" pitchFamily="18" charset="0"/>
                <a:cs typeface="Times New Roman" panose="02020603050405020304" pitchFamily="18" charset="0"/>
              </a:rPr>
              <a:t>Intelligent character recognition (ICR)</a:t>
            </a:r>
          </a:p>
          <a:p>
            <a:pPr lvl="2">
              <a:buFontTx/>
              <a:buChar char="•"/>
            </a:pPr>
            <a:r>
              <a:rPr lang="en-US" sz="2200" dirty="0">
                <a:latin typeface="Times New Roman" panose="02020603050405020304" pitchFamily="18" charset="0"/>
                <a:cs typeface="Times New Roman" panose="02020603050405020304" pitchFamily="18" charset="0"/>
              </a:rPr>
              <a:t>Optical mark reading (OMR)</a:t>
            </a:r>
          </a:p>
          <a:p>
            <a:pPr lvl="2">
              <a:buFontTx/>
              <a:buChar char="•"/>
            </a:pPr>
            <a:r>
              <a:rPr lang="en-US" sz="2200" dirty="0">
                <a:latin typeface="Times New Roman" panose="02020603050405020304" pitchFamily="18" charset="0"/>
                <a:cs typeface="Times New Roman" panose="02020603050405020304" pitchFamily="18" charset="0"/>
              </a:rPr>
              <a:t>Magnetic ink character recognition (MICR)</a:t>
            </a:r>
          </a:p>
          <a:p>
            <a:pPr lvl="2">
              <a:buFontTx/>
              <a:buChar char="•"/>
            </a:pPr>
            <a:r>
              <a:rPr lang="en-US" sz="2200" dirty="0">
                <a:latin typeface="Times New Roman" panose="02020603050405020304" pitchFamily="18" charset="0"/>
                <a:cs typeface="Times New Roman" panose="02020603050405020304" pitchFamily="18" charset="0"/>
              </a:rPr>
              <a:t>Smart cards</a:t>
            </a:r>
          </a:p>
          <a:p>
            <a:pPr lvl="2">
              <a:buFontTx/>
              <a:buChar char="•"/>
            </a:pPr>
            <a:r>
              <a:rPr lang="en-US" sz="2200" dirty="0">
                <a:latin typeface="Times New Roman" panose="02020603050405020304" pitchFamily="18" charset="0"/>
                <a:cs typeface="Times New Roman" panose="02020603050405020304" pitchFamily="18" charset="0"/>
              </a:rPr>
              <a:t>Web data capture</a:t>
            </a:r>
          </a:p>
          <a:p>
            <a:pPr lvl="2">
              <a:buFontTx/>
              <a:buChar char="•"/>
            </a:pPr>
            <a:r>
              <a:rPr lang="en-US" sz="2200" dirty="0">
                <a:latin typeface="Times New Roman" panose="02020603050405020304" pitchFamily="18" charset="0"/>
                <a:cs typeface="Times New Roman" panose="02020603050405020304" pitchFamily="18" charset="0"/>
              </a:rPr>
              <a:t>Voice recognition</a:t>
            </a:r>
          </a:p>
          <a:p>
            <a:pPr lvl="2">
              <a:buFontTx/>
              <a:buChar char="•"/>
            </a:pPr>
            <a:endParaRPr lang="en-US" sz="2200" dirty="0">
              <a:latin typeface="Times New Roman" panose="02020603050405020304" pitchFamily="18" charset="0"/>
              <a:cs typeface="Times New Roman" panose="02020603050405020304" pitchFamily="18" charset="0"/>
            </a:endParaRPr>
          </a:p>
          <a:p>
            <a:pPr lvl="2">
              <a:buFontTx/>
              <a:buChar cha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8629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Processing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109728" indent="0">
              <a:buNone/>
            </a:pPr>
            <a:r>
              <a:rPr lang="en-US" sz="2800" dirty="0">
                <a:latin typeface="Times New Roman" panose="02020603050405020304" pitchFamily="18" charset="0"/>
                <a:cs typeface="Times New Roman" panose="02020603050405020304" pitchFamily="18" charset="0"/>
              </a:rPr>
              <a:t>There are many ways to apply the information stored in representations.</a:t>
            </a:r>
          </a:p>
          <a:p>
            <a:pPr>
              <a:buFontTx/>
              <a:buChar char="•"/>
            </a:pPr>
            <a:r>
              <a:rPr lang="en-US" sz="2800" dirty="0">
                <a:latin typeface="Times New Roman" panose="02020603050405020304" pitchFamily="18" charset="0"/>
                <a:cs typeface="Times New Roman" panose="02020603050405020304" pitchFamily="18" charset="0"/>
              </a:rPr>
              <a:t>Retrieval</a:t>
            </a:r>
          </a:p>
          <a:p>
            <a:pPr lvl="1">
              <a:buFontTx/>
              <a:buChar char="–"/>
            </a:pPr>
            <a:r>
              <a:rPr lang="en-US" sz="2800" dirty="0">
                <a:latin typeface="Times New Roman" panose="02020603050405020304" pitchFamily="18" charset="0"/>
                <a:cs typeface="Times New Roman" panose="02020603050405020304" pitchFamily="18" charset="0"/>
              </a:rPr>
              <a:t>Finding useful information</a:t>
            </a:r>
          </a:p>
          <a:p>
            <a:pPr>
              <a:buFontTx/>
              <a:buChar char="•"/>
            </a:pPr>
            <a:r>
              <a:rPr lang="en-US" sz="2800" dirty="0">
                <a:latin typeface="Times New Roman" panose="02020603050405020304" pitchFamily="18" charset="0"/>
                <a:cs typeface="Times New Roman" panose="02020603050405020304" pitchFamily="18" charset="0"/>
              </a:rPr>
              <a:t>Recognition</a:t>
            </a:r>
          </a:p>
          <a:p>
            <a:pPr lvl="1">
              <a:buFontTx/>
              <a:buChar char="–"/>
            </a:pPr>
            <a:r>
              <a:rPr lang="en-US" sz="2800" dirty="0">
                <a:latin typeface="Times New Roman" panose="02020603050405020304" pitchFamily="18" charset="0"/>
                <a:cs typeface="Times New Roman" panose="02020603050405020304" pitchFamily="18" charset="0"/>
              </a:rPr>
              <a:t>Identifying an instance </a:t>
            </a:r>
          </a:p>
          <a:p>
            <a:pPr>
              <a:buFontTx/>
              <a:buChar char="•"/>
            </a:pPr>
            <a:r>
              <a:rPr lang="en-US" sz="2800" dirty="0">
                <a:latin typeface="Times New Roman" panose="02020603050405020304" pitchFamily="18" charset="0"/>
                <a:cs typeface="Times New Roman" panose="02020603050405020304" pitchFamily="18" charset="0"/>
              </a:rPr>
              <a:t>Inference</a:t>
            </a:r>
          </a:p>
          <a:p>
            <a:pPr lvl="1">
              <a:buFontTx/>
              <a:buChar char="–"/>
            </a:pPr>
            <a:r>
              <a:rPr lang="en-US" sz="2800" dirty="0">
                <a:latin typeface="Times New Roman" panose="02020603050405020304" pitchFamily="18" charset="0"/>
                <a:cs typeface="Times New Roman" panose="02020603050405020304" pitchFamily="18" charset="0"/>
              </a:rPr>
              <a:t>Extend stored information to a new situation</a:t>
            </a:r>
          </a:p>
          <a:p>
            <a:pPr>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79083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109728" indent="0">
              <a:buNone/>
            </a:pPr>
            <a:r>
              <a:rPr lang="en-IN" sz="2800" dirty="0">
                <a:latin typeface="Times New Roman" panose="02020603050405020304" pitchFamily="18" charset="0"/>
                <a:cs typeface="Times New Roman" panose="02020603050405020304" pitchFamily="18" charset="0"/>
              </a:rPr>
              <a:t>Humans gain access to information and data to support their needs by:</a:t>
            </a:r>
          </a:p>
          <a:p>
            <a:r>
              <a:rPr lang="en-IN" sz="2800" dirty="0">
                <a:latin typeface="Times New Roman" panose="02020603050405020304" pitchFamily="18" charset="0"/>
                <a:cs typeface="Times New Roman" panose="02020603050405020304" pitchFamily="18" charset="0"/>
              </a:rPr>
              <a:t>	Search</a:t>
            </a:r>
          </a:p>
          <a:p>
            <a:r>
              <a:rPr lang="en-IN" sz="2800" dirty="0">
                <a:latin typeface="Times New Roman" panose="02020603050405020304" pitchFamily="18" charset="0"/>
                <a:cs typeface="Times New Roman" panose="02020603050405020304" pitchFamily="18" charset="0"/>
              </a:rPr>
              <a:t>	Link</a:t>
            </a:r>
          </a:p>
          <a:p>
            <a:r>
              <a:rPr lang="en-IN" sz="2800" dirty="0">
                <a:latin typeface="Times New Roman" panose="02020603050405020304" pitchFamily="18" charset="0"/>
                <a:cs typeface="Times New Roman" panose="02020603050405020304" pitchFamily="18" charset="0"/>
              </a:rPr>
              <a:t>	Browse</a:t>
            </a:r>
          </a:p>
          <a:p>
            <a:r>
              <a:rPr lang="en-IN" sz="2800" dirty="0">
                <a:latin typeface="Times New Roman" panose="02020603050405020304" pitchFamily="18" charset="0"/>
                <a:cs typeface="Times New Roman" panose="02020603050405020304" pitchFamily="18" charset="0"/>
              </a:rPr>
              <a:t>	Navigate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4341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73" y="152400"/>
            <a:ext cx="8229600" cy="762000"/>
          </a:xfrm>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Systems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78324" y="990600"/>
            <a:ext cx="8229600" cy="5452872"/>
          </a:xfrm>
        </p:spPr>
        <p:txBody>
          <a:bodyPr>
            <a:noAutofit/>
          </a:bodyPr>
          <a:lstStyle/>
          <a:p>
            <a:pPr algn="just"/>
            <a:r>
              <a:rPr lang="en-US" sz="2400" dirty="0">
                <a:latin typeface="Times New Roman" panose="02020603050405020304" pitchFamily="18" charset="0"/>
                <a:cs typeface="Times New Roman" panose="02020603050405020304" pitchFamily="18" charset="0"/>
              </a:rPr>
              <a:t>An organized system for the </a:t>
            </a:r>
            <a:r>
              <a:rPr lang="en-US" sz="2400" dirty="0">
                <a:solidFill>
                  <a:srgbClr val="FF0000"/>
                </a:solidFill>
                <a:latin typeface="Times New Roman" panose="02020603050405020304" pitchFamily="18" charset="0"/>
                <a:cs typeface="Times New Roman" panose="02020603050405020304" pitchFamily="18" charset="0"/>
              </a:rPr>
              <a:t>collection</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organization</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storage</a:t>
            </a:r>
            <a:r>
              <a:rPr lang="en-US" sz="2400" dirty="0">
                <a:latin typeface="Times New Roman" panose="02020603050405020304" pitchFamily="18" charset="0"/>
                <a:cs typeface="Times New Roman" panose="02020603050405020304" pitchFamily="18" charset="0"/>
              </a:rPr>
              <a:t>, and </a:t>
            </a:r>
            <a:r>
              <a:rPr lang="en-US" sz="2400" dirty="0">
                <a:solidFill>
                  <a:srgbClr val="FF0000"/>
                </a:solidFill>
                <a:latin typeface="Times New Roman" panose="02020603050405020304" pitchFamily="18" charset="0"/>
                <a:cs typeface="Times New Roman" panose="02020603050405020304" pitchFamily="18" charset="0"/>
              </a:rPr>
              <a:t>communication</a:t>
            </a:r>
            <a:r>
              <a:rPr lang="en-US" sz="2400" dirty="0">
                <a:latin typeface="Times New Roman" panose="02020603050405020304" pitchFamily="18" charset="0"/>
                <a:cs typeface="Times New Roman" panose="02020603050405020304" pitchFamily="18" charset="0"/>
              </a:rPr>
              <a:t> of information.</a:t>
            </a:r>
          </a:p>
          <a:p>
            <a:pPr algn="just"/>
            <a:r>
              <a:rPr lang="en-US" sz="2400" dirty="0">
                <a:latin typeface="Times New Roman" panose="02020603050405020304" pitchFamily="18" charset="0"/>
                <a:ea typeface="ＭＳ Ｐゴシック" panose="020B0600070205080204" pitchFamily="34" charset="-128"/>
                <a:cs typeface="Times New Roman" panose="02020603050405020304" pitchFamily="18" charset="0"/>
              </a:rPr>
              <a:t>An Information System is the system of persons, data records and activities that process the data and information in a given organization, including </a:t>
            </a:r>
            <a:r>
              <a:rPr lang="en-US" sz="2400"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manual processes </a:t>
            </a:r>
            <a:r>
              <a:rPr lang="en-US" sz="2400" dirty="0">
                <a:latin typeface="Times New Roman" panose="02020603050405020304" pitchFamily="18" charset="0"/>
                <a:ea typeface="ＭＳ Ｐゴシック" panose="020B0600070205080204" pitchFamily="34" charset="-128"/>
                <a:cs typeface="Times New Roman" panose="02020603050405020304" pitchFamily="18" charset="0"/>
              </a:rPr>
              <a:t>or </a:t>
            </a:r>
            <a:r>
              <a:rPr lang="en-US" sz="2400"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automated processes</a:t>
            </a:r>
            <a:r>
              <a:rPr lang="en-US" sz="2400" dirty="0">
                <a:latin typeface="Times New Roman" panose="02020603050405020304" pitchFamily="18" charset="0"/>
                <a:ea typeface="ＭＳ Ｐゴシック" panose="020B0600070205080204" pitchFamily="34" charset="-128"/>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a:r>
              <a:rPr lang="en-US" sz="2400" dirty="0">
                <a:solidFill>
                  <a:srgbClr val="FF0000"/>
                </a:solidFill>
                <a:latin typeface="Times New Roman" panose="02020603050405020304" pitchFamily="18" charset="0"/>
                <a:cs typeface="Times New Roman" panose="02020603050405020304" pitchFamily="18" charset="0"/>
              </a:rPr>
              <a:t>Information systems are created to capture, store, and  support access of information representations</a:t>
            </a:r>
            <a:r>
              <a:rPr lang="en-US" sz="2400" dirty="0">
                <a:latin typeface="Times New Roman" panose="02020603050405020304" pitchFamily="18" charset="0"/>
                <a:cs typeface="Times New Roman" panose="02020603050405020304" pitchFamily="18" charset="0"/>
              </a:rPr>
              <a:t>.</a:t>
            </a:r>
          </a:p>
          <a:p>
            <a:pPr algn="just">
              <a:lnSpc>
                <a:spcPct val="90000"/>
              </a:lnSpc>
              <a:buFontTx/>
              <a:buChar char="•"/>
            </a:pPr>
            <a:r>
              <a:rPr lang="en-US" sz="2400" dirty="0">
                <a:latin typeface="Times New Roman" panose="02020603050405020304" pitchFamily="18" charset="0"/>
                <a:cs typeface="Times New Roman" panose="02020603050405020304" pitchFamily="18" charset="0"/>
              </a:rPr>
              <a:t>Information systems include the </a:t>
            </a:r>
            <a:r>
              <a:rPr lang="en-US" sz="2400" dirty="0">
                <a:solidFill>
                  <a:srgbClr val="FF0000"/>
                </a:solidFill>
                <a:latin typeface="Times New Roman" panose="02020603050405020304" pitchFamily="18" charset="0"/>
                <a:cs typeface="Times New Roman" panose="02020603050405020304" pitchFamily="18" charset="0"/>
              </a:rPr>
              <a:t>Web</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databases</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libraries</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archives</a:t>
            </a:r>
            <a:r>
              <a:rPr lang="en-US" sz="2400" dirty="0">
                <a:latin typeface="Times New Roman" panose="02020603050405020304" pitchFamily="18" charset="0"/>
                <a:cs typeface="Times New Roman" panose="02020603050405020304" pitchFamily="18" charset="0"/>
              </a:rPr>
              <a:t>, and </a:t>
            </a:r>
            <a:r>
              <a:rPr lang="en-US" sz="2400" dirty="0">
                <a:solidFill>
                  <a:srgbClr val="FF0000"/>
                </a:solidFill>
                <a:latin typeface="Times New Roman" panose="02020603050405020304" pitchFamily="18" charset="0"/>
                <a:cs typeface="Times New Roman" panose="02020603050405020304" pitchFamily="18" charset="0"/>
              </a:rPr>
              <a:t>enterprise content management </a:t>
            </a:r>
            <a:r>
              <a:rPr lang="en-US" sz="2400" dirty="0">
                <a:latin typeface="Times New Roman" panose="02020603050405020304" pitchFamily="18" charset="0"/>
                <a:cs typeface="Times New Roman" panose="02020603050405020304" pitchFamily="18" charset="0"/>
              </a:rPr>
              <a:t>systems, etc.</a:t>
            </a:r>
          </a:p>
          <a:p>
            <a:pPr algn="just">
              <a:buFontTx/>
              <a:buChar char="•"/>
            </a:pPr>
            <a:r>
              <a:rPr lang="en-US" sz="2400" dirty="0">
                <a:latin typeface="Times New Roman" panose="02020603050405020304" pitchFamily="18" charset="0"/>
                <a:cs typeface="Times New Roman" panose="02020603050405020304" pitchFamily="18" charset="0"/>
              </a:rPr>
              <a:t>People use information systems so designers need to match content and the system interface to the user’s needs.</a:t>
            </a:r>
          </a:p>
          <a:p>
            <a:pPr algn="just">
              <a:lnSpc>
                <a:spcPct val="90000"/>
              </a:lnSpc>
              <a:buFontTx/>
              <a:buChar char="•"/>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109728" indent="0" algn="just">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01946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73" y="152400"/>
            <a:ext cx="8229600" cy="1143000"/>
          </a:xfrm>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Systems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78324" y="1295400"/>
            <a:ext cx="8229600" cy="5148072"/>
          </a:xfrm>
        </p:spPr>
        <p:txBody>
          <a:bodyPr>
            <a:noAutofit/>
          </a:bodyPr>
          <a:lstStyle/>
          <a:p>
            <a:r>
              <a:rPr lang="en-US" sz="2200" dirty="0">
                <a:latin typeface="Times New Roman" panose="02020603050405020304" pitchFamily="18" charset="0"/>
                <a:cs typeface="Times New Roman" panose="02020603050405020304" pitchFamily="18" charset="0"/>
              </a:rPr>
              <a:t>Computer based information system:</a:t>
            </a:r>
          </a:p>
          <a:p>
            <a:pPr lvl="2">
              <a:buNone/>
            </a:pPr>
            <a:r>
              <a:rPr lang="en-US" sz="2200" dirty="0">
                <a:latin typeface="Times New Roman" panose="02020603050405020304" pitchFamily="18" charset="0"/>
                <a:cs typeface="Times New Roman" panose="02020603050405020304" pitchFamily="18" charset="0"/>
              </a:rPr>
              <a:t>A </a:t>
            </a:r>
            <a:r>
              <a:rPr lang="en-US" sz="2200" dirty="0">
                <a:solidFill>
                  <a:srgbClr val="FF0000"/>
                </a:solidFill>
                <a:latin typeface="Times New Roman" panose="02020603050405020304" pitchFamily="18" charset="0"/>
                <a:cs typeface="Times New Roman" panose="02020603050405020304" pitchFamily="18" charset="0"/>
              </a:rPr>
              <a:t>combination</a:t>
            </a:r>
            <a:r>
              <a:rPr lang="en-US" sz="2200" dirty="0">
                <a:latin typeface="Times New Roman" panose="02020603050405020304" pitchFamily="18" charset="0"/>
                <a:cs typeface="Times New Roman" panose="02020603050405020304" pitchFamily="18" charset="0"/>
              </a:rPr>
              <a:t> of </a:t>
            </a:r>
          </a:p>
          <a:p>
            <a:pPr lvl="2">
              <a:buNone/>
            </a:pPr>
            <a:r>
              <a:rPr lang="en-US" sz="2200" dirty="0">
                <a:latin typeface="Times New Roman" panose="02020603050405020304" pitchFamily="18" charset="0"/>
                <a:cs typeface="Times New Roman" panose="02020603050405020304" pitchFamily="18" charset="0"/>
              </a:rPr>
              <a:t>			</a:t>
            </a:r>
            <a:r>
              <a:rPr lang="en-US" sz="2200" dirty="0">
                <a:solidFill>
                  <a:srgbClr val="00B050"/>
                </a:solidFill>
                <a:latin typeface="Times New Roman" panose="02020603050405020304" pitchFamily="18" charset="0"/>
                <a:cs typeface="Times New Roman" panose="02020603050405020304" pitchFamily="18" charset="0"/>
              </a:rPr>
              <a:t>Hardware</a:t>
            </a:r>
          </a:p>
          <a:p>
            <a:pPr lvl="2">
              <a:buNone/>
            </a:pPr>
            <a:r>
              <a:rPr lang="en-US" sz="2200" dirty="0">
                <a:solidFill>
                  <a:srgbClr val="00B050"/>
                </a:solidFill>
                <a:latin typeface="Times New Roman" panose="02020603050405020304" pitchFamily="18" charset="0"/>
                <a:cs typeface="Times New Roman" panose="02020603050405020304" pitchFamily="18" charset="0"/>
              </a:rPr>
              <a:t>			Software</a:t>
            </a:r>
          </a:p>
          <a:p>
            <a:pPr lvl="2">
              <a:buNone/>
            </a:pPr>
            <a:r>
              <a:rPr lang="en-US" sz="2200" dirty="0">
                <a:solidFill>
                  <a:srgbClr val="00B050"/>
                </a:solidFill>
                <a:latin typeface="Times New Roman" panose="02020603050405020304" pitchFamily="18" charset="0"/>
                <a:cs typeface="Times New Roman" panose="02020603050405020304" pitchFamily="18" charset="0"/>
              </a:rPr>
              <a:t>			Infrastructure and </a:t>
            </a:r>
          </a:p>
          <a:p>
            <a:pPr lvl="2">
              <a:buNone/>
            </a:pPr>
            <a:r>
              <a:rPr lang="en-US" sz="2200" dirty="0">
                <a:solidFill>
                  <a:srgbClr val="00B050"/>
                </a:solidFill>
                <a:latin typeface="Times New Roman" panose="02020603050405020304" pitchFamily="18" charset="0"/>
                <a:cs typeface="Times New Roman" panose="02020603050405020304" pitchFamily="18" charset="0"/>
              </a:rPr>
              <a:t>			Trained personnel </a:t>
            </a:r>
          </a:p>
          <a:p>
            <a:pPr lvl="2">
              <a:buNone/>
            </a:pPr>
            <a:r>
              <a:rPr lang="en-US" sz="2200" dirty="0">
                <a:latin typeface="Times New Roman" panose="02020603050405020304" pitchFamily="18" charset="0"/>
                <a:cs typeface="Times New Roman" panose="02020603050405020304" pitchFamily="18" charset="0"/>
              </a:rPr>
              <a:t>organized to facilitate </a:t>
            </a:r>
          </a:p>
          <a:p>
            <a:pPr lvl="2">
              <a:buNone/>
            </a:pPr>
            <a:r>
              <a:rPr lang="en-US" sz="2200" dirty="0">
                <a:latin typeface="Times New Roman" panose="02020603050405020304" pitchFamily="18" charset="0"/>
                <a:cs typeface="Times New Roman" panose="02020603050405020304" pitchFamily="18" charset="0"/>
              </a:rPr>
              <a:t>			</a:t>
            </a:r>
            <a:r>
              <a:rPr lang="en-US" sz="2200" dirty="0">
                <a:solidFill>
                  <a:srgbClr val="00B0F0"/>
                </a:solidFill>
                <a:latin typeface="Times New Roman" panose="02020603050405020304" pitchFamily="18" charset="0"/>
                <a:cs typeface="Times New Roman" panose="02020603050405020304" pitchFamily="18" charset="0"/>
              </a:rPr>
              <a:t>Planning</a:t>
            </a:r>
          </a:p>
          <a:p>
            <a:pPr lvl="2">
              <a:buNone/>
            </a:pPr>
            <a:r>
              <a:rPr lang="en-US" sz="2200" dirty="0">
                <a:solidFill>
                  <a:srgbClr val="00B0F0"/>
                </a:solidFill>
                <a:latin typeface="Times New Roman" panose="02020603050405020304" pitchFamily="18" charset="0"/>
                <a:cs typeface="Times New Roman" panose="02020603050405020304" pitchFamily="18" charset="0"/>
              </a:rPr>
              <a:t>			Control</a:t>
            </a:r>
          </a:p>
          <a:p>
            <a:pPr lvl="2">
              <a:buNone/>
            </a:pPr>
            <a:r>
              <a:rPr lang="en-US" sz="2200" dirty="0">
                <a:solidFill>
                  <a:srgbClr val="00B0F0"/>
                </a:solidFill>
                <a:latin typeface="Times New Roman" panose="02020603050405020304" pitchFamily="18" charset="0"/>
                <a:cs typeface="Times New Roman" panose="02020603050405020304" pitchFamily="18" charset="0"/>
              </a:rPr>
              <a:t>			Coordination and </a:t>
            </a:r>
          </a:p>
          <a:p>
            <a:pPr lvl="2">
              <a:buNone/>
            </a:pPr>
            <a:r>
              <a:rPr lang="en-US" sz="2200" dirty="0">
                <a:solidFill>
                  <a:srgbClr val="00B0F0"/>
                </a:solidFill>
                <a:latin typeface="Times New Roman" panose="02020603050405020304" pitchFamily="18" charset="0"/>
                <a:cs typeface="Times New Roman" panose="02020603050405020304" pitchFamily="18" charset="0"/>
              </a:rPr>
              <a:t>			Decision Making</a:t>
            </a:r>
            <a:r>
              <a:rPr lang="en-US" sz="2200" dirty="0">
                <a:latin typeface="Times New Roman" panose="02020603050405020304" pitchFamily="18" charset="0"/>
                <a:cs typeface="Times New Roman" panose="02020603050405020304" pitchFamily="18" charset="0"/>
              </a:rPr>
              <a:t> </a:t>
            </a:r>
          </a:p>
          <a:p>
            <a:pPr lvl="2">
              <a:buNone/>
            </a:pPr>
            <a:r>
              <a:rPr lang="en-US" sz="2200" dirty="0">
                <a:latin typeface="Times New Roman" panose="02020603050405020304" pitchFamily="18" charset="0"/>
                <a:cs typeface="Times New Roman" panose="02020603050405020304" pitchFamily="18" charset="0"/>
              </a:rPr>
              <a:t>in an organization.</a:t>
            </a:r>
          </a:p>
          <a:p>
            <a:pPr marL="109728" indent="0">
              <a:buNone/>
            </a:pP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677838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73" y="152400"/>
            <a:ext cx="8229600" cy="1143000"/>
          </a:xfrm>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Components of Information Systems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78324" y="1295400"/>
            <a:ext cx="8229600" cy="5181600"/>
          </a:xfrm>
        </p:spPr>
        <p:txBody>
          <a:bodyPr>
            <a:noAutofit/>
          </a:bodyPr>
          <a:lstStyle/>
          <a:p>
            <a:pPr lvl="1" algn="just">
              <a:buClr>
                <a:schemeClr val="accent4">
                  <a:lumMod val="50000"/>
                </a:schemeClr>
              </a:buClr>
              <a:buNone/>
            </a:pPr>
            <a:r>
              <a:rPr lang="en-US" sz="2800" dirty="0">
                <a:latin typeface="Times New Roman" panose="02020603050405020304" pitchFamily="18" charset="0"/>
                <a:cs typeface="Times New Roman" panose="02020603050405020304" pitchFamily="18" charset="0"/>
              </a:rPr>
              <a:t>Basically there are 5 components:</a:t>
            </a:r>
          </a:p>
          <a:p>
            <a:pPr lvl="1" algn="just">
              <a:buClr>
                <a:schemeClr val="accent4">
                  <a:lumMod val="50000"/>
                </a:schemeClr>
              </a:buClr>
              <a:buNone/>
            </a:pPr>
            <a:endParaRPr lang="en-US" sz="2800" dirty="0">
              <a:latin typeface="Times New Roman" panose="02020603050405020304" pitchFamily="18" charset="0"/>
              <a:cs typeface="Times New Roman" panose="02020603050405020304" pitchFamily="18" charset="0"/>
            </a:endParaRPr>
          </a:p>
          <a:p>
            <a:pPr lvl="1" algn="just">
              <a:buClr>
                <a:schemeClr val="accent4">
                  <a:lumMod val="50000"/>
                </a:schemeClr>
              </a:buClr>
              <a:buFont typeface="Wingdings" pitchFamily="2" charset="2"/>
              <a:buChar char="Ø"/>
            </a:pPr>
            <a:r>
              <a:rPr lang="en-US" sz="2800" dirty="0">
                <a:solidFill>
                  <a:srgbClr val="FF0000"/>
                </a:solidFill>
                <a:latin typeface="Times New Roman" panose="02020603050405020304" pitchFamily="18" charset="0"/>
                <a:cs typeface="Times New Roman" panose="02020603050405020304" pitchFamily="18" charset="0"/>
              </a:rPr>
              <a:t>Hardware</a:t>
            </a:r>
          </a:p>
          <a:p>
            <a:pPr algn="just">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These are the devices like the monitor, CPU, and keyboard, all of which work together to accept, process, show data and information.</a:t>
            </a:r>
          </a:p>
          <a:p>
            <a:pPr algn="just">
              <a:buNone/>
            </a:pPr>
            <a:endParaRPr lang="en-US" sz="2600" dirty="0">
              <a:latin typeface="Times New Roman" panose="02020603050405020304" pitchFamily="18" charset="0"/>
              <a:cs typeface="Times New Roman" panose="02020603050405020304" pitchFamily="18" charset="0"/>
            </a:endParaRPr>
          </a:p>
          <a:p>
            <a:pPr lvl="1" algn="just">
              <a:buClr>
                <a:schemeClr val="accent4">
                  <a:lumMod val="50000"/>
                </a:schemeClr>
              </a:buClr>
              <a:buFont typeface="Wingdings" pitchFamily="2" charset="2"/>
              <a:buChar char="Ø"/>
            </a:pPr>
            <a:r>
              <a:rPr lang="en-US" sz="2800" dirty="0">
                <a:solidFill>
                  <a:srgbClr val="FF0000"/>
                </a:solidFill>
                <a:latin typeface="Times New Roman" panose="02020603050405020304" pitchFamily="18" charset="0"/>
                <a:cs typeface="Times New Roman" panose="02020603050405020304" pitchFamily="18" charset="0"/>
              </a:rPr>
              <a:t>Software</a:t>
            </a:r>
          </a:p>
          <a:p>
            <a:pPr marL="393192" lvl="1" indent="0" algn="just">
              <a:buClr>
                <a:schemeClr val="accent4">
                  <a:lumMod val="50000"/>
                </a:schemeClr>
              </a:buClr>
              <a:buNone/>
            </a:pPr>
            <a:r>
              <a:rPr lang="en-US" sz="2400" dirty="0">
                <a:latin typeface="Times New Roman" panose="02020603050405020304" pitchFamily="18" charset="0"/>
                <a:cs typeface="Times New Roman" panose="02020603050405020304" pitchFamily="18" charset="0"/>
              </a:rPr>
              <a:t>The term software refers to computer programs and the manuals (if any) that allow the hardware to process data</a:t>
            </a:r>
          </a:p>
          <a:p>
            <a:pPr marL="393192" lvl="1" indent="0" algn="just">
              <a:buClr>
                <a:schemeClr val="accent4">
                  <a:lumMod val="50000"/>
                </a:schemeClr>
              </a:buClr>
              <a:buNone/>
            </a:pPr>
            <a:endParaRPr lang="en-US" sz="2600" dirty="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r>
              <a:rPr lang="en-US" sz="24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marL="109728" indent="0">
              <a:buNone/>
            </a:pPr>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11148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73" y="152400"/>
            <a:ext cx="8229600" cy="1143000"/>
          </a:xfrm>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Components of Information Systems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78324" y="1295400"/>
            <a:ext cx="8229600" cy="5181600"/>
          </a:xfrm>
        </p:spPr>
        <p:txBody>
          <a:bodyPr>
            <a:noAutofit/>
          </a:bodyPr>
          <a:lstStyle/>
          <a:p>
            <a:pPr lvl="1" algn="just">
              <a:buClr>
                <a:schemeClr val="accent4">
                  <a:lumMod val="50000"/>
                </a:schemeClr>
              </a:buClr>
              <a:buFont typeface="Wingdings" pitchFamily="2" charset="2"/>
              <a:buChar char="Ø"/>
            </a:pPr>
            <a:endParaRPr lang="en-US" sz="2800" dirty="0">
              <a:latin typeface="Times New Roman" panose="02020603050405020304" pitchFamily="18" charset="0"/>
              <a:cs typeface="Times New Roman" panose="02020603050405020304" pitchFamily="18" charset="0"/>
            </a:endParaRPr>
          </a:p>
          <a:p>
            <a:pPr lvl="1" algn="just">
              <a:buClr>
                <a:schemeClr val="accent4">
                  <a:lumMod val="50000"/>
                </a:schemeClr>
              </a:buClr>
              <a:buFont typeface="Wingdings" pitchFamily="2" charset="2"/>
              <a:buChar char="Ø"/>
            </a:pPr>
            <a:r>
              <a:rPr lang="en-US" sz="2800" dirty="0">
                <a:solidFill>
                  <a:srgbClr val="FF0000"/>
                </a:solidFill>
                <a:latin typeface="Times New Roman" panose="02020603050405020304" pitchFamily="18" charset="0"/>
                <a:cs typeface="Times New Roman" panose="02020603050405020304" pitchFamily="18" charset="0"/>
              </a:rPr>
              <a:t>Data</a:t>
            </a:r>
          </a:p>
          <a:p>
            <a:pPr algn="just">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Data are facts that are used by programs to produce useful information. Data is stored in files.</a:t>
            </a:r>
          </a:p>
          <a:p>
            <a:pPr algn="just">
              <a:buNone/>
            </a:pPr>
            <a:endParaRPr lang="en-US" sz="2600" dirty="0">
              <a:latin typeface="Times New Roman" panose="02020603050405020304" pitchFamily="18" charset="0"/>
              <a:cs typeface="Times New Roman" panose="02020603050405020304" pitchFamily="18" charset="0"/>
            </a:endParaRPr>
          </a:p>
          <a:p>
            <a:pPr lvl="1" algn="just">
              <a:buClr>
                <a:schemeClr val="accent4">
                  <a:lumMod val="50000"/>
                </a:schemeClr>
              </a:buClr>
              <a:buFont typeface="Wingdings" pitchFamily="2" charset="2"/>
              <a:buChar char="Ø"/>
            </a:pPr>
            <a:r>
              <a:rPr lang="en-US" sz="2800" dirty="0">
                <a:solidFill>
                  <a:srgbClr val="FF0000"/>
                </a:solidFill>
                <a:latin typeface="Times New Roman" panose="02020603050405020304" pitchFamily="18" charset="0"/>
                <a:cs typeface="Times New Roman" panose="02020603050405020304" pitchFamily="18" charset="0"/>
              </a:rPr>
              <a:t>Networks</a:t>
            </a:r>
          </a:p>
          <a:p>
            <a:pPr marL="393192" lvl="1" indent="0" algn="just">
              <a:buClr>
                <a:schemeClr val="accent4">
                  <a:lumMod val="50000"/>
                </a:schemeClr>
              </a:buClr>
              <a:buNone/>
            </a:pPr>
            <a:r>
              <a:rPr lang="en-US" sz="2400" dirty="0">
                <a:latin typeface="Times New Roman" panose="02020603050405020304" pitchFamily="18" charset="0"/>
                <a:cs typeface="Times New Roman" panose="02020603050405020304" pitchFamily="18" charset="0"/>
              </a:rPr>
              <a:t>Connecting system that allows diverse computers to distribute resources.</a:t>
            </a:r>
          </a:p>
          <a:p>
            <a:pPr marL="393192" lvl="1" indent="0" algn="just">
              <a:buClr>
                <a:schemeClr val="accent4">
                  <a:lumMod val="50000"/>
                </a:schemeClr>
              </a:buClr>
              <a:buNone/>
            </a:pPr>
            <a:endParaRPr lang="en-US" sz="2600" dirty="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endParaRPr lang="en-US" sz="2600" dirty="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r>
              <a:rPr lang="en-US" sz="24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marL="109728" indent="0">
              <a:buNone/>
            </a:pPr>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22043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73" y="152400"/>
            <a:ext cx="8229600" cy="1143000"/>
          </a:xfrm>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Components of Information Systems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78324" y="1295400"/>
            <a:ext cx="8229600" cy="5181600"/>
          </a:xfrm>
        </p:spPr>
        <p:txBody>
          <a:bodyPr>
            <a:noAutofit/>
          </a:bodyPr>
          <a:lstStyle/>
          <a:p>
            <a:pPr lvl="1" algn="just">
              <a:buClr>
                <a:schemeClr val="accent4">
                  <a:lumMod val="50000"/>
                </a:schemeClr>
              </a:buClr>
              <a:buFont typeface="Wingdings" pitchFamily="2" charset="2"/>
              <a:buChar char="Ø"/>
            </a:pPr>
            <a:r>
              <a:rPr lang="en-US" sz="2800" dirty="0">
                <a:solidFill>
                  <a:srgbClr val="FF0000"/>
                </a:solidFill>
                <a:latin typeface="Times New Roman" panose="02020603050405020304" pitchFamily="18" charset="0"/>
                <a:cs typeface="Times New Roman" panose="02020603050405020304" pitchFamily="18" charset="0"/>
              </a:rPr>
              <a:t>Procedures</a:t>
            </a:r>
          </a:p>
          <a:p>
            <a:pPr marL="393192" lvl="1" indent="0" algn="just">
              <a:buClr>
                <a:schemeClr val="accent4">
                  <a:lumMod val="50000"/>
                </a:schemeClr>
              </a:buClr>
              <a:buNone/>
            </a:pPr>
            <a:r>
              <a:rPr lang="en-US" sz="2400" dirty="0">
                <a:latin typeface="Times New Roman" panose="02020603050405020304" pitchFamily="18" charset="0"/>
                <a:cs typeface="Times New Roman" panose="02020603050405020304" pitchFamily="18" charset="0"/>
              </a:rPr>
              <a:t>Procedures are the policies that govern the operation of a computer system. </a:t>
            </a:r>
          </a:p>
          <a:p>
            <a:pPr marL="393192" lvl="1" indent="0" algn="just">
              <a:buClr>
                <a:schemeClr val="accent4">
                  <a:lumMod val="50000"/>
                </a:schemeClr>
              </a:buClr>
              <a:buNone/>
            </a:pPr>
            <a:endParaRPr lang="en-US" sz="2400" dirty="0">
              <a:latin typeface="Times New Roman" panose="02020603050405020304" pitchFamily="18" charset="0"/>
              <a:cs typeface="Times New Roman" panose="02020603050405020304" pitchFamily="18" charset="0"/>
            </a:endParaRPr>
          </a:p>
          <a:p>
            <a:pPr lvl="1" algn="just">
              <a:buClr>
                <a:schemeClr val="accent4">
                  <a:lumMod val="50000"/>
                </a:schemeClr>
              </a:buClr>
              <a:buFont typeface="Wingdings" pitchFamily="2" charset="2"/>
              <a:buChar char="Ø"/>
            </a:pPr>
            <a:r>
              <a:rPr lang="en-US" sz="2800" dirty="0">
                <a:solidFill>
                  <a:srgbClr val="FF0000"/>
                </a:solidFill>
                <a:latin typeface="Times New Roman" panose="02020603050405020304" pitchFamily="18" charset="0"/>
                <a:cs typeface="Times New Roman" panose="02020603050405020304" pitchFamily="18" charset="0"/>
              </a:rPr>
              <a:t>People</a:t>
            </a:r>
          </a:p>
          <a:p>
            <a:pPr marL="393192" lvl="1" indent="0" algn="just">
              <a:buClr>
                <a:schemeClr val="accent4">
                  <a:lumMod val="50000"/>
                </a:schemeClr>
              </a:buClr>
              <a:buNone/>
            </a:pPr>
            <a:r>
              <a:rPr lang="en-IN" sz="2400" dirty="0">
                <a:latin typeface="Times New Roman" panose="02020603050405020304" pitchFamily="18" charset="0"/>
                <a:cs typeface="Times New Roman" panose="02020603050405020304" pitchFamily="18" charset="0"/>
              </a:rPr>
              <a:t>Every system needs people if it is to be useful. Often the most overlooked element of the system are the people, probably the component that most influence the success or failure of information systems. This includes "not only the users, but those who operate and service the computers, those who maintain the data, and those who support the network of computers."</a:t>
            </a:r>
            <a:endParaRPr lang="en-US" sz="2400" dirty="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endParaRPr lang="en-US" sz="2400" dirty="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endParaRPr lang="en-US" sz="2600" dirty="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r>
              <a:rPr lang="en-US" sz="24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marL="109728" indent="0">
              <a:buNone/>
            </a:pPr>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6488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73" y="152400"/>
            <a:ext cx="8229600" cy="1143000"/>
          </a:xfrm>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Types of Information Systems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78324" y="1295400"/>
            <a:ext cx="8229600" cy="5181600"/>
          </a:xfrm>
        </p:spPr>
        <p:txBody>
          <a:bodyPr>
            <a:noAutofit/>
          </a:bodyPr>
          <a:lstStyle/>
          <a:p>
            <a:pPr lvl="0" algn="just">
              <a:lnSpc>
                <a:spcPct val="150000"/>
              </a:lnSpc>
              <a:buClr>
                <a:schemeClr val="accent3">
                  <a:lumMod val="75000"/>
                </a:schemeClr>
              </a:buClr>
            </a:pPr>
            <a:r>
              <a:rPr lang="en-US" sz="2800" dirty="0">
                <a:solidFill>
                  <a:srgbClr val="FF0000"/>
                </a:solidFill>
                <a:latin typeface="Times New Roman" panose="02020603050405020304" pitchFamily="18" charset="0"/>
                <a:cs typeface="Times New Roman" panose="02020603050405020304" pitchFamily="18" charset="0"/>
              </a:rPr>
              <a:t>Executive Support System</a:t>
            </a:r>
            <a:r>
              <a:rPr lang="en-US" sz="2800" dirty="0">
                <a:latin typeface="Times New Roman" panose="02020603050405020304" pitchFamily="18" charset="0"/>
                <a:cs typeface="Times New Roman" panose="02020603050405020304" pitchFamily="18" charset="0"/>
              </a:rPr>
              <a:t>			(ESS)</a:t>
            </a:r>
          </a:p>
          <a:p>
            <a:pPr marL="109728" lvl="0" indent="0" algn="just">
              <a:lnSpc>
                <a:spcPct val="150000"/>
              </a:lnSpc>
              <a:buClr>
                <a:schemeClr val="accent3">
                  <a:lumMod val="75000"/>
                </a:schemeClr>
              </a:buClr>
              <a:buNone/>
            </a:pPr>
            <a:r>
              <a:rPr lang="en-US" sz="2400" dirty="0">
                <a:latin typeface="Times New Roman" panose="02020603050405020304" pitchFamily="18" charset="0"/>
                <a:cs typeface="Times New Roman" panose="02020603050405020304" pitchFamily="18" charset="0"/>
              </a:rPr>
              <a:t>An Executive Support System ("ESS") is designed to help senior management make strategic decisions. </a:t>
            </a:r>
          </a:p>
          <a:p>
            <a:pPr marL="109728" lvl="0" indent="0" algn="just">
              <a:lnSpc>
                <a:spcPct val="150000"/>
              </a:lnSpc>
              <a:buClr>
                <a:schemeClr val="accent3">
                  <a:lumMod val="75000"/>
                </a:schemeClr>
              </a:buClr>
              <a:buNone/>
            </a:pPr>
            <a:endParaRPr lang="en-US" sz="2400" dirty="0">
              <a:latin typeface="Times New Roman" panose="02020603050405020304" pitchFamily="18" charset="0"/>
              <a:cs typeface="Times New Roman" panose="02020603050405020304" pitchFamily="18" charset="0"/>
            </a:endParaRPr>
          </a:p>
          <a:p>
            <a:pPr lvl="0" algn="just">
              <a:lnSpc>
                <a:spcPct val="150000"/>
              </a:lnSpc>
              <a:buClr>
                <a:schemeClr val="accent3">
                  <a:lumMod val="75000"/>
                </a:schemeClr>
              </a:buClr>
            </a:pPr>
            <a:r>
              <a:rPr lang="en-US" sz="2800" dirty="0">
                <a:solidFill>
                  <a:srgbClr val="FF0000"/>
                </a:solidFill>
                <a:latin typeface="Times New Roman" panose="02020603050405020304" pitchFamily="18" charset="0"/>
                <a:cs typeface="Times New Roman" panose="02020603050405020304" pitchFamily="18" charset="0"/>
              </a:rPr>
              <a:t>Management Information System</a:t>
            </a:r>
            <a:r>
              <a:rPr lang="en-US" sz="2800" dirty="0">
                <a:latin typeface="Times New Roman" panose="02020603050405020304" pitchFamily="18" charset="0"/>
                <a:cs typeface="Times New Roman" panose="02020603050405020304" pitchFamily="18" charset="0"/>
              </a:rPr>
              <a:t>	(MIS)</a:t>
            </a:r>
          </a:p>
          <a:p>
            <a:pPr marL="393192" lvl="1" indent="0" algn="just">
              <a:buClr>
                <a:schemeClr val="accent4">
                  <a:lumMod val="50000"/>
                </a:schemeClr>
              </a:buClr>
              <a:buNone/>
            </a:pPr>
            <a:r>
              <a:rPr lang="en-US" sz="2400" dirty="0">
                <a:latin typeface="Times New Roman" panose="02020603050405020304" pitchFamily="18" charset="0"/>
                <a:cs typeface="Times New Roman" panose="02020603050405020304" pitchFamily="18" charset="0"/>
              </a:rPr>
              <a:t>A management information system (“MIS”) is mainly concerned with internal sources of information and summarizes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into a series of management reports.</a:t>
            </a:r>
          </a:p>
          <a:p>
            <a:pPr marL="393192" lvl="1" indent="0" algn="just">
              <a:buClr>
                <a:schemeClr val="accent4">
                  <a:lumMod val="50000"/>
                </a:schemeClr>
              </a:buClr>
              <a:buNone/>
            </a:pPr>
            <a:endParaRPr lang="en-US" sz="2800" dirty="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r>
              <a:rPr lang="en-US" sz="2800" dirty="0">
                <a:latin typeface="Times New Roman" panose="02020603050405020304" pitchFamily="18" charset="0"/>
                <a:cs typeface="Times New Roman" panose="02020603050405020304" pitchFamily="18" charset="0"/>
              </a:rPr>
              <a:t>	</a:t>
            </a:r>
          </a:p>
          <a:p>
            <a:pPr marL="109728" indent="0" algn="just">
              <a:buNone/>
            </a:pP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4965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a:bodyPr>
          <a:lstStyle/>
          <a:p>
            <a:r>
              <a:rPr lang="en-IN" sz="1800" dirty="0">
                <a:latin typeface="Times New Roman" panose="02020603050405020304" pitchFamily="18" charset="0"/>
                <a:cs typeface="Times New Roman" panose="02020603050405020304" pitchFamily="18" charset="0"/>
              </a:rPr>
              <a:t>Data is a representation of facts, concepts, or instructions in a formalized manner which should be suitable for communication, interpretation, or processing by humans or machines.</a:t>
            </a:r>
          </a:p>
          <a:p>
            <a:r>
              <a:rPr lang="en-IN" sz="1800" dirty="0">
                <a:latin typeface="Times New Roman" panose="02020603050405020304" pitchFamily="18" charset="0"/>
                <a:cs typeface="Times New Roman" panose="02020603050405020304" pitchFamily="18" charset="0"/>
              </a:rPr>
              <a:t>Data is represented by characters such as alphabets, digits, or special characters.</a:t>
            </a:r>
          </a:p>
          <a:p>
            <a:r>
              <a:rPr lang="en-US" sz="1800" dirty="0">
                <a:latin typeface="Times New Roman" panose="02020603050405020304" pitchFamily="18" charset="0"/>
                <a:cs typeface="Times New Roman" panose="02020603050405020304" pitchFamily="18" charset="0"/>
              </a:rPr>
              <a:t>Most data is being converted into a digital format</a:t>
            </a:r>
          </a:p>
          <a:p>
            <a:pPr lvl="1">
              <a:buFont typeface="Wingdings" pitchFamily="2" charset="2"/>
              <a:buChar char="§"/>
            </a:pPr>
            <a:r>
              <a:rPr lang="en-US" sz="1800" dirty="0">
                <a:latin typeface="Times New Roman" panose="02020603050405020304" pitchFamily="18" charset="0"/>
                <a:cs typeface="Times New Roman" panose="02020603050405020304" pitchFamily="18" charset="0"/>
              </a:rPr>
              <a:t>Driven by user demand</a:t>
            </a:r>
          </a:p>
          <a:p>
            <a:pPr lvl="1">
              <a:buFont typeface="Wingdings" pitchFamily="2" charset="2"/>
              <a:buChar char="§"/>
            </a:pPr>
            <a:r>
              <a:rPr lang="en-US" sz="1800" dirty="0">
                <a:latin typeface="Times New Roman" panose="02020603050405020304" pitchFamily="18" charset="0"/>
                <a:cs typeface="Times New Roman" panose="02020603050405020304" pitchFamily="18" charset="0"/>
              </a:rPr>
              <a:t>Facilitated by</a:t>
            </a:r>
          </a:p>
          <a:p>
            <a:pPr lvl="2">
              <a:buFont typeface="Wingdings" pitchFamily="2" charset="2"/>
              <a:buChar char="Ø"/>
            </a:pPr>
            <a:r>
              <a:rPr lang="en-US" sz="1800" dirty="0">
                <a:latin typeface="Times New Roman" panose="02020603050405020304" pitchFamily="18" charset="0"/>
                <a:cs typeface="Times New Roman" panose="02020603050405020304" pitchFamily="18" charset="0"/>
              </a:rPr>
              <a:t>Increase in data processing capabilities</a:t>
            </a:r>
          </a:p>
          <a:p>
            <a:pPr lvl="2">
              <a:buFont typeface="Wingdings" pitchFamily="2" charset="2"/>
              <a:buChar char="Ø"/>
            </a:pPr>
            <a:r>
              <a:rPr lang="en-US" sz="1800" dirty="0">
                <a:latin typeface="Times New Roman" panose="02020603050405020304" pitchFamily="18" charset="0"/>
                <a:cs typeface="Times New Roman" panose="02020603050405020304" pitchFamily="18" charset="0"/>
              </a:rPr>
              <a:t>Lower cost and increased speed of storage</a:t>
            </a:r>
          </a:p>
          <a:p>
            <a:pPr lvl="2">
              <a:buFont typeface="Wingdings" pitchFamily="2" charset="2"/>
              <a:buChar char="Ø"/>
            </a:pPr>
            <a:r>
              <a:rPr lang="en-US" sz="1800" dirty="0">
                <a:latin typeface="Times New Roman" panose="02020603050405020304" pitchFamily="18" charset="0"/>
                <a:cs typeface="Times New Roman" panose="02020603050405020304" pitchFamily="18" charset="0"/>
              </a:rPr>
              <a:t>Affordable and faster Network</a:t>
            </a: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rPr>
              <a:t>Who creates data?</a:t>
            </a:r>
          </a:p>
          <a:p>
            <a:pPr lvl="1"/>
            <a:r>
              <a:rPr lang="en-US" sz="1800" dirty="0">
                <a:latin typeface="Times New Roman" panose="02020603050405020304" pitchFamily="18" charset="0"/>
                <a:cs typeface="Times New Roman" panose="02020603050405020304" pitchFamily="18" charset="0"/>
              </a:rPr>
              <a:t>Individuals</a:t>
            </a:r>
          </a:p>
          <a:p>
            <a:pPr lvl="1"/>
            <a:r>
              <a:rPr lang="en-US" sz="1800" dirty="0">
                <a:latin typeface="Times New Roman" panose="02020603050405020304" pitchFamily="18" charset="0"/>
                <a:cs typeface="Times New Roman" panose="02020603050405020304" pitchFamily="18" charset="0"/>
              </a:rPr>
              <a:t>Businesses</a:t>
            </a:r>
          </a:p>
          <a:p>
            <a:pPr lvl="2">
              <a:buFont typeface="Wingdings" pitchFamily="2" charset="2"/>
              <a:buChar char="Ø"/>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1096962"/>
          </a:xfrm>
        </p:spPr>
        <p:txBody>
          <a:bodyPr>
            <a:normAutofit/>
          </a:bodyPr>
          <a:lstStyle/>
          <a:p>
            <a:r>
              <a:rPr lang="en-I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a:t>
            </a:r>
          </a:p>
        </p:txBody>
      </p:sp>
      <p:grpSp>
        <p:nvGrpSpPr>
          <p:cNvPr id="4" name="Group 148"/>
          <p:cNvGrpSpPr>
            <a:grpSpLocks/>
          </p:cNvGrpSpPr>
          <p:nvPr/>
        </p:nvGrpSpPr>
        <p:grpSpPr bwMode="auto">
          <a:xfrm>
            <a:off x="5410200" y="3048001"/>
            <a:ext cx="3200400" cy="2667000"/>
            <a:chOff x="1488" y="1526"/>
            <a:chExt cx="2236" cy="1718"/>
          </a:xfrm>
        </p:grpSpPr>
        <p:pic>
          <p:nvPicPr>
            <p:cNvPr id="5" name="Picture 149"/>
            <p:cNvPicPr>
              <a:picLocks noChangeAspect="1" noChangeArrowheads="1"/>
            </p:cNvPicPr>
            <p:nvPr/>
          </p:nvPicPr>
          <p:blipFill>
            <a:blip r:embed="rId2" cstate="print"/>
            <a:srcRect/>
            <a:stretch>
              <a:fillRect/>
            </a:stretch>
          </p:blipFill>
          <p:spPr bwMode="auto">
            <a:xfrm>
              <a:off x="1763" y="2781"/>
              <a:ext cx="350" cy="463"/>
            </a:xfrm>
            <a:prstGeom prst="rect">
              <a:avLst/>
            </a:prstGeom>
            <a:noFill/>
            <a:ln w="9525">
              <a:noFill/>
              <a:miter lim="800000"/>
              <a:headEnd/>
              <a:tailEnd/>
            </a:ln>
          </p:spPr>
        </p:pic>
        <p:sp>
          <p:nvSpPr>
            <p:cNvPr id="6" name="Freeform 150"/>
            <p:cNvSpPr>
              <a:spLocks noEditPoints="1"/>
            </p:cNvSpPr>
            <p:nvPr/>
          </p:nvSpPr>
          <p:spPr bwMode="auto">
            <a:xfrm>
              <a:off x="2808" y="1911"/>
              <a:ext cx="916" cy="1058"/>
            </a:xfrm>
            <a:custGeom>
              <a:avLst/>
              <a:gdLst>
                <a:gd name="T0" fmla="*/ 63 w 4336"/>
                <a:gd name="T1" fmla="*/ 4 h 4336"/>
                <a:gd name="T2" fmla="*/ 30 w 4336"/>
                <a:gd name="T3" fmla="*/ 21 h 4336"/>
                <a:gd name="T4" fmla="*/ 9 w 4336"/>
                <a:gd name="T5" fmla="*/ 52 h 4336"/>
                <a:gd name="T6" fmla="*/ 0 w 4336"/>
                <a:gd name="T7" fmla="*/ 97 h 4336"/>
                <a:gd name="T8" fmla="*/ 0 w 4336"/>
                <a:gd name="T9" fmla="*/ 967 h 4336"/>
                <a:gd name="T10" fmla="*/ 6 w 4336"/>
                <a:gd name="T11" fmla="*/ 996 h 4336"/>
                <a:gd name="T12" fmla="*/ 13 w 4336"/>
                <a:gd name="T13" fmla="*/ 1015 h 4336"/>
                <a:gd name="T14" fmla="*/ 24 w 4336"/>
                <a:gd name="T15" fmla="*/ 1030 h 4336"/>
                <a:gd name="T16" fmla="*/ 54 w 4336"/>
                <a:gd name="T17" fmla="*/ 1051 h 4336"/>
                <a:gd name="T18" fmla="*/ 84 w 4336"/>
                <a:gd name="T19" fmla="*/ 1057 h 4336"/>
                <a:gd name="T20" fmla="*/ 823 w 4336"/>
                <a:gd name="T21" fmla="*/ 1058 h 4336"/>
                <a:gd name="T22" fmla="*/ 843 w 4336"/>
                <a:gd name="T23" fmla="*/ 1056 h 4336"/>
                <a:gd name="T24" fmla="*/ 862 w 4336"/>
                <a:gd name="T25" fmla="*/ 1051 h 4336"/>
                <a:gd name="T26" fmla="*/ 876 w 4336"/>
                <a:gd name="T27" fmla="*/ 1043 h 4336"/>
                <a:gd name="T28" fmla="*/ 885 w 4336"/>
                <a:gd name="T29" fmla="*/ 1037 h 4336"/>
                <a:gd name="T30" fmla="*/ 897 w 4336"/>
                <a:gd name="T31" fmla="*/ 1023 h 4336"/>
                <a:gd name="T32" fmla="*/ 903 w 4336"/>
                <a:gd name="T33" fmla="*/ 1012 h 4336"/>
                <a:gd name="T34" fmla="*/ 910 w 4336"/>
                <a:gd name="T35" fmla="*/ 996 h 4336"/>
                <a:gd name="T36" fmla="*/ 914 w 4336"/>
                <a:gd name="T37" fmla="*/ 973 h 4336"/>
                <a:gd name="T38" fmla="*/ 916 w 4336"/>
                <a:gd name="T39" fmla="*/ 951 h 4336"/>
                <a:gd name="T40" fmla="*/ 915 w 4336"/>
                <a:gd name="T41" fmla="*/ 97 h 4336"/>
                <a:gd name="T42" fmla="*/ 910 w 4336"/>
                <a:gd name="T43" fmla="*/ 62 h 4336"/>
                <a:gd name="T44" fmla="*/ 892 w 4336"/>
                <a:gd name="T45" fmla="*/ 28 h 4336"/>
                <a:gd name="T46" fmla="*/ 879 w 4336"/>
                <a:gd name="T47" fmla="*/ 15 h 4336"/>
                <a:gd name="T48" fmla="*/ 862 w 4336"/>
                <a:gd name="T49" fmla="*/ 7 h 4336"/>
                <a:gd name="T50" fmla="*/ 837 w 4336"/>
                <a:gd name="T51" fmla="*/ 1 h 4336"/>
                <a:gd name="T52" fmla="*/ 24 w 4336"/>
                <a:gd name="T53" fmla="*/ 138 h 4336"/>
                <a:gd name="T54" fmla="*/ 30 w 4336"/>
                <a:gd name="T55" fmla="*/ 90 h 4336"/>
                <a:gd name="T56" fmla="*/ 48 w 4336"/>
                <a:gd name="T57" fmla="*/ 55 h 4336"/>
                <a:gd name="T58" fmla="*/ 78 w 4336"/>
                <a:gd name="T59" fmla="*/ 34 h 4336"/>
                <a:gd name="T60" fmla="*/ 120 w 4336"/>
                <a:gd name="T61" fmla="*/ 28 h 4336"/>
                <a:gd name="T62" fmla="*/ 827 w 4336"/>
                <a:gd name="T63" fmla="*/ 31 h 4336"/>
                <a:gd name="T64" fmla="*/ 843 w 4336"/>
                <a:gd name="T65" fmla="*/ 37 h 4336"/>
                <a:gd name="T66" fmla="*/ 863 w 4336"/>
                <a:gd name="T67" fmla="*/ 50 h 4336"/>
                <a:gd name="T68" fmla="*/ 882 w 4336"/>
                <a:gd name="T69" fmla="*/ 77 h 4336"/>
                <a:gd name="T70" fmla="*/ 891 w 4336"/>
                <a:gd name="T71" fmla="*/ 115 h 4336"/>
                <a:gd name="T72" fmla="*/ 892 w 4336"/>
                <a:gd name="T73" fmla="*/ 920 h 4336"/>
                <a:gd name="T74" fmla="*/ 891 w 4336"/>
                <a:gd name="T75" fmla="*/ 939 h 4336"/>
                <a:gd name="T76" fmla="*/ 887 w 4336"/>
                <a:gd name="T77" fmla="*/ 963 h 4336"/>
                <a:gd name="T78" fmla="*/ 881 w 4336"/>
                <a:gd name="T79" fmla="*/ 983 h 4336"/>
                <a:gd name="T80" fmla="*/ 875 w 4336"/>
                <a:gd name="T81" fmla="*/ 993 h 4336"/>
                <a:gd name="T82" fmla="*/ 865 w 4336"/>
                <a:gd name="T83" fmla="*/ 1006 h 4336"/>
                <a:gd name="T84" fmla="*/ 855 w 4336"/>
                <a:gd name="T85" fmla="*/ 1015 h 4336"/>
                <a:gd name="T86" fmla="*/ 842 w 4336"/>
                <a:gd name="T87" fmla="*/ 1021 h 4336"/>
                <a:gd name="T88" fmla="*/ 824 w 4336"/>
                <a:gd name="T89" fmla="*/ 1027 h 4336"/>
                <a:gd name="T90" fmla="*/ 802 w 4336"/>
                <a:gd name="T91" fmla="*/ 1030 h 4336"/>
                <a:gd name="T92" fmla="*/ 120 w 4336"/>
                <a:gd name="T93" fmla="*/ 1030 h 4336"/>
                <a:gd name="T94" fmla="*/ 92 w 4336"/>
                <a:gd name="T95" fmla="*/ 1027 h 4336"/>
                <a:gd name="T96" fmla="*/ 61 w 4336"/>
                <a:gd name="T97" fmla="*/ 1015 h 4336"/>
                <a:gd name="T98" fmla="*/ 42 w 4336"/>
                <a:gd name="T99" fmla="*/ 995 h 4336"/>
                <a:gd name="T100" fmla="*/ 33 w 4336"/>
                <a:gd name="T101" fmla="*/ 978 h 4336"/>
                <a:gd name="T102" fmla="*/ 27 w 4336"/>
                <a:gd name="T103" fmla="*/ 957 h 4336"/>
                <a:gd name="T104" fmla="*/ 24 w 4336"/>
                <a:gd name="T105" fmla="*/ 920 h 43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336"/>
                <a:gd name="T160" fmla="*/ 0 h 4336"/>
                <a:gd name="T161" fmla="*/ 4336 w 4336"/>
                <a:gd name="T162" fmla="*/ 4336 h 43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336" h="4336">
                  <a:moveTo>
                    <a:pt x="452" y="0"/>
                  </a:moveTo>
                  <a:lnTo>
                    <a:pt x="397" y="1"/>
                  </a:lnTo>
                  <a:lnTo>
                    <a:pt x="346" y="6"/>
                  </a:lnTo>
                  <a:lnTo>
                    <a:pt x="298" y="15"/>
                  </a:lnTo>
                  <a:lnTo>
                    <a:pt x="254" y="28"/>
                  </a:lnTo>
                  <a:lnTo>
                    <a:pt x="212" y="43"/>
                  </a:lnTo>
                  <a:lnTo>
                    <a:pt x="176" y="63"/>
                  </a:lnTo>
                  <a:lnTo>
                    <a:pt x="142" y="86"/>
                  </a:lnTo>
                  <a:lnTo>
                    <a:pt x="113" y="113"/>
                  </a:lnTo>
                  <a:lnTo>
                    <a:pt x="85" y="142"/>
                  </a:lnTo>
                  <a:lnTo>
                    <a:pt x="63" y="176"/>
                  </a:lnTo>
                  <a:lnTo>
                    <a:pt x="43" y="213"/>
                  </a:lnTo>
                  <a:lnTo>
                    <a:pt x="28" y="254"/>
                  </a:lnTo>
                  <a:lnTo>
                    <a:pt x="15" y="298"/>
                  </a:lnTo>
                  <a:lnTo>
                    <a:pt x="6" y="346"/>
                  </a:lnTo>
                  <a:lnTo>
                    <a:pt x="1" y="397"/>
                  </a:lnTo>
                  <a:lnTo>
                    <a:pt x="0" y="453"/>
                  </a:lnTo>
                  <a:lnTo>
                    <a:pt x="0" y="3883"/>
                  </a:lnTo>
                  <a:lnTo>
                    <a:pt x="1" y="3937"/>
                  </a:lnTo>
                  <a:lnTo>
                    <a:pt x="2" y="3962"/>
                  </a:lnTo>
                  <a:lnTo>
                    <a:pt x="6" y="3989"/>
                  </a:lnTo>
                  <a:lnTo>
                    <a:pt x="15" y="4035"/>
                  </a:lnTo>
                  <a:lnTo>
                    <a:pt x="20" y="4058"/>
                  </a:lnTo>
                  <a:lnTo>
                    <a:pt x="28" y="4081"/>
                  </a:lnTo>
                  <a:lnTo>
                    <a:pt x="34" y="4101"/>
                  </a:lnTo>
                  <a:lnTo>
                    <a:pt x="43" y="4121"/>
                  </a:lnTo>
                  <a:lnTo>
                    <a:pt x="51" y="4140"/>
                  </a:lnTo>
                  <a:lnTo>
                    <a:pt x="63" y="4159"/>
                  </a:lnTo>
                  <a:lnTo>
                    <a:pt x="73" y="4175"/>
                  </a:lnTo>
                  <a:lnTo>
                    <a:pt x="85" y="4191"/>
                  </a:lnTo>
                  <a:lnTo>
                    <a:pt x="98" y="4206"/>
                  </a:lnTo>
                  <a:lnTo>
                    <a:pt x="113" y="4223"/>
                  </a:lnTo>
                  <a:lnTo>
                    <a:pt x="142" y="4248"/>
                  </a:lnTo>
                  <a:lnTo>
                    <a:pt x="176" y="4272"/>
                  </a:lnTo>
                  <a:lnTo>
                    <a:pt x="212" y="4290"/>
                  </a:lnTo>
                  <a:lnTo>
                    <a:pt x="254" y="4307"/>
                  </a:lnTo>
                  <a:lnTo>
                    <a:pt x="298" y="4318"/>
                  </a:lnTo>
                  <a:lnTo>
                    <a:pt x="320" y="4323"/>
                  </a:lnTo>
                  <a:lnTo>
                    <a:pt x="346" y="4328"/>
                  </a:lnTo>
                  <a:lnTo>
                    <a:pt x="397" y="4333"/>
                  </a:lnTo>
                  <a:lnTo>
                    <a:pt x="423" y="4334"/>
                  </a:lnTo>
                  <a:lnTo>
                    <a:pt x="452" y="4336"/>
                  </a:lnTo>
                  <a:lnTo>
                    <a:pt x="3884" y="4336"/>
                  </a:lnTo>
                  <a:lnTo>
                    <a:pt x="3896" y="4334"/>
                  </a:lnTo>
                  <a:lnTo>
                    <a:pt x="3910" y="4334"/>
                  </a:lnTo>
                  <a:lnTo>
                    <a:pt x="3938" y="4333"/>
                  </a:lnTo>
                  <a:lnTo>
                    <a:pt x="3963" y="4331"/>
                  </a:lnTo>
                  <a:lnTo>
                    <a:pt x="3989" y="4328"/>
                  </a:lnTo>
                  <a:lnTo>
                    <a:pt x="4012" y="4323"/>
                  </a:lnTo>
                  <a:lnTo>
                    <a:pt x="4036" y="4318"/>
                  </a:lnTo>
                  <a:lnTo>
                    <a:pt x="4058" y="4312"/>
                  </a:lnTo>
                  <a:lnTo>
                    <a:pt x="4081" y="4307"/>
                  </a:lnTo>
                  <a:lnTo>
                    <a:pt x="4101" y="4298"/>
                  </a:lnTo>
                  <a:lnTo>
                    <a:pt x="4121" y="4290"/>
                  </a:lnTo>
                  <a:lnTo>
                    <a:pt x="4140" y="4280"/>
                  </a:lnTo>
                  <a:lnTo>
                    <a:pt x="4149" y="4275"/>
                  </a:lnTo>
                  <a:lnTo>
                    <a:pt x="4159" y="4272"/>
                  </a:lnTo>
                  <a:lnTo>
                    <a:pt x="4175" y="4259"/>
                  </a:lnTo>
                  <a:lnTo>
                    <a:pt x="4183" y="4253"/>
                  </a:lnTo>
                  <a:lnTo>
                    <a:pt x="4191" y="4248"/>
                  </a:lnTo>
                  <a:lnTo>
                    <a:pt x="4207" y="4235"/>
                  </a:lnTo>
                  <a:lnTo>
                    <a:pt x="4223" y="4223"/>
                  </a:lnTo>
                  <a:lnTo>
                    <a:pt x="4235" y="4206"/>
                  </a:lnTo>
                  <a:lnTo>
                    <a:pt x="4248" y="4191"/>
                  </a:lnTo>
                  <a:lnTo>
                    <a:pt x="4253" y="4182"/>
                  </a:lnTo>
                  <a:lnTo>
                    <a:pt x="4259" y="4175"/>
                  </a:lnTo>
                  <a:lnTo>
                    <a:pt x="4272" y="4159"/>
                  </a:lnTo>
                  <a:lnTo>
                    <a:pt x="4276" y="4148"/>
                  </a:lnTo>
                  <a:lnTo>
                    <a:pt x="4281" y="4140"/>
                  </a:lnTo>
                  <a:lnTo>
                    <a:pt x="4291" y="4121"/>
                  </a:lnTo>
                  <a:lnTo>
                    <a:pt x="4298" y="4101"/>
                  </a:lnTo>
                  <a:lnTo>
                    <a:pt x="4307" y="4081"/>
                  </a:lnTo>
                  <a:lnTo>
                    <a:pt x="4312" y="4058"/>
                  </a:lnTo>
                  <a:lnTo>
                    <a:pt x="4318" y="4035"/>
                  </a:lnTo>
                  <a:lnTo>
                    <a:pt x="4323" y="4012"/>
                  </a:lnTo>
                  <a:lnTo>
                    <a:pt x="4328" y="3989"/>
                  </a:lnTo>
                  <a:lnTo>
                    <a:pt x="4331" y="3962"/>
                  </a:lnTo>
                  <a:lnTo>
                    <a:pt x="4333" y="3937"/>
                  </a:lnTo>
                  <a:lnTo>
                    <a:pt x="4335" y="3910"/>
                  </a:lnTo>
                  <a:lnTo>
                    <a:pt x="4335" y="3896"/>
                  </a:lnTo>
                  <a:lnTo>
                    <a:pt x="4336" y="3883"/>
                  </a:lnTo>
                  <a:lnTo>
                    <a:pt x="4336" y="453"/>
                  </a:lnTo>
                  <a:lnTo>
                    <a:pt x="4335" y="424"/>
                  </a:lnTo>
                  <a:lnTo>
                    <a:pt x="4333" y="397"/>
                  </a:lnTo>
                  <a:lnTo>
                    <a:pt x="4328" y="346"/>
                  </a:lnTo>
                  <a:lnTo>
                    <a:pt x="4323" y="321"/>
                  </a:lnTo>
                  <a:lnTo>
                    <a:pt x="4318" y="298"/>
                  </a:lnTo>
                  <a:lnTo>
                    <a:pt x="4307" y="254"/>
                  </a:lnTo>
                  <a:lnTo>
                    <a:pt x="4291" y="213"/>
                  </a:lnTo>
                  <a:lnTo>
                    <a:pt x="4272" y="176"/>
                  </a:lnTo>
                  <a:lnTo>
                    <a:pt x="4248" y="142"/>
                  </a:lnTo>
                  <a:lnTo>
                    <a:pt x="4223" y="113"/>
                  </a:lnTo>
                  <a:lnTo>
                    <a:pt x="4207" y="98"/>
                  </a:lnTo>
                  <a:lnTo>
                    <a:pt x="4191" y="86"/>
                  </a:lnTo>
                  <a:lnTo>
                    <a:pt x="4175" y="73"/>
                  </a:lnTo>
                  <a:lnTo>
                    <a:pt x="4159" y="63"/>
                  </a:lnTo>
                  <a:lnTo>
                    <a:pt x="4140" y="52"/>
                  </a:lnTo>
                  <a:lnTo>
                    <a:pt x="4121" y="43"/>
                  </a:lnTo>
                  <a:lnTo>
                    <a:pt x="4101" y="34"/>
                  </a:lnTo>
                  <a:lnTo>
                    <a:pt x="4081" y="28"/>
                  </a:lnTo>
                  <a:lnTo>
                    <a:pt x="4058" y="20"/>
                  </a:lnTo>
                  <a:lnTo>
                    <a:pt x="4036" y="15"/>
                  </a:lnTo>
                  <a:lnTo>
                    <a:pt x="3989" y="6"/>
                  </a:lnTo>
                  <a:lnTo>
                    <a:pt x="3963" y="3"/>
                  </a:lnTo>
                  <a:lnTo>
                    <a:pt x="3938" y="1"/>
                  </a:lnTo>
                  <a:lnTo>
                    <a:pt x="3884" y="0"/>
                  </a:lnTo>
                  <a:lnTo>
                    <a:pt x="452" y="0"/>
                  </a:lnTo>
                  <a:close/>
                  <a:moveTo>
                    <a:pt x="113" y="566"/>
                  </a:moveTo>
                  <a:lnTo>
                    <a:pt x="114" y="510"/>
                  </a:lnTo>
                  <a:lnTo>
                    <a:pt x="119" y="459"/>
                  </a:lnTo>
                  <a:lnTo>
                    <a:pt x="128" y="411"/>
                  </a:lnTo>
                  <a:lnTo>
                    <a:pt x="141" y="367"/>
                  </a:lnTo>
                  <a:lnTo>
                    <a:pt x="156" y="326"/>
                  </a:lnTo>
                  <a:lnTo>
                    <a:pt x="176" y="289"/>
                  </a:lnTo>
                  <a:lnTo>
                    <a:pt x="199" y="255"/>
                  </a:lnTo>
                  <a:lnTo>
                    <a:pt x="226" y="226"/>
                  </a:lnTo>
                  <a:lnTo>
                    <a:pt x="255" y="199"/>
                  </a:lnTo>
                  <a:lnTo>
                    <a:pt x="289" y="176"/>
                  </a:lnTo>
                  <a:lnTo>
                    <a:pt x="325" y="156"/>
                  </a:lnTo>
                  <a:lnTo>
                    <a:pt x="367" y="141"/>
                  </a:lnTo>
                  <a:lnTo>
                    <a:pt x="411" y="128"/>
                  </a:lnTo>
                  <a:lnTo>
                    <a:pt x="459" y="120"/>
                  </a:lnTo>
                  <a:lnTo>
                    <a:pt x="510" y="115"/>
                  </a:lnTo>
                  <a:lnTo>
                    <a:pt x="566" y="113"/>
                  </a:lnTo>
                  <a:lnTo>
                    <a:pt x="3770" y="113"/>
                  </a:lnTo>
                  <a:lnTo>
                    <a:pt x="3842" y="117"/>
                  </a:lnTo>
                  <a:lnTo>
                    <a:pt x="3873" y="121"/>
                  </a:lnTo>
                  <a:lnTo>
                    <a:pt x="3915" y="127"/>
                  </a:lnTo>
                  <a:lnTo>
                    <a:pt x="3934" y="131"/>
                  </a:lnTo>
                  <a:lnTo>
                    <a:pt x="3954" y="137"/>
                  </a:lnTo>
                  <a:lnTo>
                    <a:pt x="3972" y="142"/>
                  </a:lnTo>
                  <a:lnTo>
                    <a:pt x="3990" y="150"/>
                  </a:lnTo>
                  <a:lnTo>
                    <a:pt x="4026" y="166"/>
                  </a:lnTo>
                  <a:lnTo>
                    <a:pt x="4041" y="174"/>
                  </a:lnTo>
                  <a:lnTo>
                    <a:pt x="4056" y="184"/>
                  </a:lnTo>
                  <a:lnTo>
                    <a:pt x="4085" y="205"/>
                  </a:lnTo>
                  <a:lnTo>
                    <a:pt x="4111" y="229"/>
                  </a:lnTo>
                  <a:lnTo>
                    <a:pt x="4135" y="255"/>
                  </a:lnTo>
                  <a:lnTo>
                    <a:pt x="4154" y="284"/>
                  </a:lnTo>
                  <a:lnTo>
                    <a:pt x="4173" y="316"/>
                  </a:lnTo>
                  <a:lnTo>
                    <a:pt x="4186" y="350"/>
                  </a:lnTo>
                  <a:lnTo>
                    <a:pt x="4200" y="388"/>
                  </a:lnTo>
                  <a:lnTo>
                    <a:pt x="4209" y="427"/>
                  </a:lnTo>
                  <a:lnTo>
                    <a:pt x="4217" y="471"/>
                  </a:lnTo>
                  <a:lnTo>
                    <a:pt x="4218" y="493"/>
                  </a:lnTo>
                  <a:lnTo>
                    <a:pt x="4220" y="517"/>
                  </a:lnTo>
                  <a:lnTo>
                    <a:pt x="4223" y="566"/>
                  </a:lnTo>
                  <a:lnTo>
                    <a:pt x="4223" y="3770"/>
                  </a:lnTo>
                  <a:lnTo>
                    <a:pt x="4222" y="3783"/>
                  </a:lnTo>
                  <a:lnTo>
                    <a:pt x="4222" y="3797"/>
                  </a:lnTo>
                  <a:lnTo>
                    <a:pt x="4220" y="3824"/>
                  </a:lnTo>
                  <a:lnTo>
                    <a:pt x="4218" y="3849"/>
                  </a:lnTo>
                  <a:lnTo>
                    <a:pt x="4215" y="3876"/>
                  </a:lnTo>
                  <a:lnTo>
                    <a:pt x="4210" y="3898"/>
                  </a:lnTo>
                  <a:lnTo>
                    <a:pt x="4205" y="3922"/>
                  </a:lnTo>
                  <a:lnTo>
                    <a:pt x="4199" y="3945"/>
                  </a:lnTo>
                  <a:lnTo>
                    <a:pt x="4194" y="3968"/>
                  </a:lnTo>
                  <a:lnTo>
                    <a:pt x="4185" y="3988"/>
                  </a:lnTo>
                  <a:lnTo>
                    <a:pt x="4178" y="4008"/>
                  </a:lnTo>
                  <a:lnTo>
                    <a:pt x="4168" y="4027"/>
                  </a:lnTo>
                  <a:lnTo>
                    <a:pt x="4163" y="4035"/>
                  </a:lnTo>
                  <a:lnTo>
                    <a:pt x="4159" y="4045"/>
                  </a:lnTo>
                  <a:lnTo>
                    <a:pt x="4146" y="4062"/>
                  </a:lnTo>
                  <a:lnTo>
                    <a:pt x="4140" y="4069"/>
                  </a:lnTo>
                  <a:lnTo>
                    <a:pt x="4135" y="4078"/>
                  </a:lnTo>
                  <a:lnTo>
                    <a:pt x="4122" y="4093"/>
                  </a:lnTo>
                  <a:lnTo>
                    <a:pt x="4110" y="4110"/>
                  </a:lnTo>
                  <a:lnTo>
                    <a:pt x="4093" y="4122"/>
                  </a:lnTo>
                  <a:lnTo>
                    <a:pt x="4078" y="4135"/>
                  </a:lnTo>
                  <a:lnTo>
                    <a:pt x="4070" y="4140"/>
                  </a:lnTo>
                  <a:lnTo>
                    <a:pt x="4062" y="4146"/>
                  </a:lnTo>
                  <a:lnTo>
                    <a:pt x="4046" y="4159"/>
                  </a:lnTo>
                  <a:lnTo>
                    <a:pt x="4036" y="4162"/>
                  </a:lnTo>
                  <a:lnTo>
                    <a:pt x="4027" y="4167"/>
                  </a:lnTo>
                  <a:lnTo>
                    <a:pt x="4008" y="4177"/>
                  </a:lnTo>
                  <a:lnTo>
                    <a:pt x="3988" y="4185"/>
                  </a:lnTo>
                  <a:lnTo>
                    <a:pt x="3968" y="4194"/>
                  </a:lnTo>
                  <a:lnTo>
                    <a:pt x="3945" y="4199"/>
                  </a:lnTo>
                  <a:lnTo>
                    <a:pt x="3923" y="4205"/>
                  </a:lnTo>
                  <a:lnTo>
                    <a:pt x="3899" y="4210"/>
                  </a:lnTo>
                  <a:lnTo>
                    <a:pt x="3876" y="4215"/>
                  </a:lnTo>
                  <a:lnTo>
                    <a:pt x="3850" y="4218"/>
                  </a:lnTo>
                  <a:lnTo>
                    <a:pt x="3824" y="4220"/>
                  </a:lnTo>
                  <a:lnTo>
                    <a:pt x="3797" y="4221"/>
                  </a:lnTo>
                  <a:lnTo>
                    <a:pt x="3783" y="4221"/>
                  </a:lnTo>
                  <a:lnTo>
                    <a:pt x="3770" y="4223"/>
                  </a:lnTo>
                  <a:lnTo>
                    <a:pt x="1033" y="4223"/>
                  </a:lnTo>
                  <a:lnTo>
                    <a:pt x="566" y="4223"/>
                  </a:lnTo>
                  <a:lnTo>
                    <a:pt x="537" y="4221"/>
                  </a:lnTo>
                  <a:lnTo>
                    <a:pt x="510" y="4220"/>
                  </a:lnTo>
                  <a:lnTo>
                    <a:pt x="459" y="4215"/>
                  </a:lnTo>
                  <a:lnTo>
                    <a:pt x="434" y="4210"/>
                  </a:lnTo>
                  <a:lnTo>
                    <a:pt x="411" y="4205"/>
                  </a:lnTo>
                  <a:lnTo>
                    <a:pt x="367" y="4194"/>
                  </a:lnTo>
                  <a:lnTo>
                    <a:pt x="325" y="4177"/>
                  </a:lnTo>
                  <a:lnTo>
                    <a:pt x="289" y="4159"/>
                  </a:lnTo>
                  <a:lnTo>
                    <a:pt x="255" y="4135"/>
                  </a:lnTo>
                  <a:lnTo>
                    <a:pt x="226" y="4110"/>
                  </a:lnTo>
                  <a:lnTo>
                    <a:pt x="211" y="4093"/>
                  </a:lnTo>
                  <a:lnTo>
                    <a:pt x="199" y="4078"/>
                  </a:lnTo>
                  <a:lnTo>
                    <a:pt x="186" y="4062"/>
                  </a:lnTo>
                  <a:lnTo>
                    <a:pt x="176" y="4045"/>
                  </a:lnTo>
                  <a:lnTo>
                    <a:pt x="165" y="4027"/>
                  </a:lnTo>
                  <a:lnTo>
                    <a:pt x="156" y="4008"/>
                  </a:lnTo>
                  <a:lnTo>
                    <a:pt x="147" y="3988"/>
                  </a:lnTo>
                  <a:lnTo>
                    <a:pt x="141" y="3968"/>
                  </a:lnTo>
                  <a:lnTo>
                    <a:pt x="133" y="3945"/>
                  </a:lnTo>
                  <a:lnTo>
                    <a:pt x="128" y="3922"/>
                  </a:lnTo>
                  <a:lnTo>
                    <a:pt x="119" y="3876"/>
                  </a:lnTo>
                  <a:lnTo>
                    <a:pt x="116" y="3849"/>
                  </a:lnTo>
                  <a:lnTo>
                    <a:pt x="114" y="3824"/>
                  </a:lnTo>
                  <a:lnTo>
                    <a:pt x="113" y="3770"/>
                  </a:lnTo>
                  <a:lnTo>
                    <a:pt x="113" y="566"/>
                  </a:lnTo>
                  <a:close/>
                </a:path>
              </a:pathLst>
            </a:custGeom>
            <a:solidFill>
              <a:srgbClr val="999999"/>
            </a:solidFill>
            <a:ln w="9525">
              <a:noFill/>
              <a:round/>
              <a:headEnd/>
              <a:tailEnd/>
            </a:ln>
          </p:spPr>
          <p:txBody>
            <a:bodyPr/>
            <a:lstStyle/>
            <a:p>
              <a:endParaRPr lang="en-US" dirty="0"/>
            </a:p>
          </p:txBody>
        </p:sp>
        <p:sp>
          <p:nvSpPr>
            <p:cNvPr id="7" name="Freeform 151"/>
            <p:cNvSpPr>
              <a:spLocks/>
            </p:cNvSpPr>
            <p:nvPr/>
          </p:nvSpPr>
          <p:spPr bwMode="auto">
            <a:xfrm>
              <a:off x="2831" y="1939"/>
              <a:ext cx="788" cy="1002"/>
            </a:xfrm>
            <a:custGeom>
              <a:avLst/>
              <a:gdLst>
                <a:gd name="T0" fmla="*/ 84 w 3729"/>
                <a:gd name="T1" fmla="*/ 0 h 4110"/>
                <a:gd name="T2" fmla="*/ 63 w 3729"/>
                <a:gd name="T3" fmla="*/ 4 h 4110"/>
                <a:gd name="T4" fmla="*/ 45 w 3729"/>
                <a:gd name="T5" fmla="*/ 10 h 4110"/>
                <a:gd name="T6" fmla="*/ 30 w 3729"/>
                <a:gd name="T7" fmla="*/ 21 h 4110"/>
                <a:gd name="T8" fmla="*/ 18 w 3729"/>
                <a:gd name="T9" fmla="*/ 35 h 4110"/>
                <a:gd name="T10" fmla="*/ 9 w 3729"/>
                <a:gd name="T11" fmla="*/ 52 h 4110"/>
                <a:gd name="T12" fmla="*/ 3 w 3729"/>
                <a:gd name="T13" fmla="*/ 73 h 4110"/>
                <a:gd name="T14" fmla="*/ 0 w 3729"/>
                <a:gd name="T15" fmla="*/ 97 h 4110"/>
                <a:gd name="T16" fmla="*/ 0 w 3729"/>
                <a:gd name="T17" fmla="*/ 892 h 4110"/>
                <a:gd name="T18" fmla="*/ 1 w 3729"/>
                <a:gd name="T19" fmla="*/ 911 h 4110"/>
                <a:gd name="T20" fmla="*/ 3 w 3729"/>
                <a:gd name="T21" fmla="*/ 929 h 4110"/>
                <a:gd name="T22" fmla="*/ 6 w 3729"/>
                <a:gd name="T23" fmla="*/ 940 h 4110"/>
                <a:gd name="T24" fmla="*/ 9 w 3729"/>
                <a:gd name="T25" fmla="*/ 950 h 4110"/>
                <a:gd name="T26" fmla="*/ 13 w 3729"/>
                <a:gd name="T27" fmla="*/ 959 h 4110"/>
                <a:gd name="T28" fmla="*/ 18 w 3729"/>
                <a:gd name="T29" fmla="*/ 967 h 4110"/>
                <a:gd name="T30" fmla="*/ 24 w 3729"/>
                <a:gd name="T31" fmla="*/ 974 h 4110"/>
                <a:gd name="T32" fmla="*/ 37 w 3729"/>
                <a:gd name="T33" fmla="*/ 986 h 4110"/>
                <a:gd name="T34" fmla="*/ 54 w 3729"/>
                <a:gd name="T35" fmla="*/ 995 h 4110"/>
                <a:gd name="T36" fmla="*/ 68 w 3729"/>
                <a:gd name="T37" fmla="*/ 999 h 4110"/>
                <a:gd name="T38" fmla="*/ 84 w 3729"/>
                <a:gd name="T39" fmla="*/ 1001 h 4110"/>
                <a:gd name="T40" fmla="*/ 96 w 3729"/>
                <a:gd name="T41" fmla="*/ 1002 h 4110"/>
                <a:gd name="T42" fmla="*/ 105 w 3729"/>
                <a:gd name="T43" fmla="*/ 966 h 4110"/>
                <a:gd name="T44" fmla="*/ 97 w 3729"/>
                <a:gd name="T45" fmla="*/ 962 h 4110"/>
                <a:gd name="T46" fmla="*/ 84 w 3729"/>
                <a:gd name="T47" fmla="*/ 957 h 4110"/>
                <a:gd name="T48" fmla="*/ 73 w 3729"/>
                <a:gd name="T49" fmla="*/ 952 h 4110"/>
                <a:gd name="T50" fmla="*/ 61 w 3729"/>
                <a:gd name="T51" fmla="*/ 943 h 4110"/>
                <a:gd name="T52" fmla="*/ 52 w 3729"/>
                <a:gd name="T53" fmla="*/ 933 h 4110"/>
                <a:gd name="T54" fmla="*/ 46 w 3729"/>
                <a:gd name="T55" fmla="*/ 923 h 4110"/>
                <a:gd name="T56" fmla="*/ 42 w 3729"/>
                <a:gd name="T57" fmla="*/ 915 h 4110"/>
                <a:gd name="T58" fmla="*/ 39 w 3729"/>
                <a:gd name="T59" fmla="*/ 907 h 4110"/>
                <a:gd name="T60" fmla="*/ 35 w 3729"/>
                <a:gd name="T61" fmla="*/ 893 h 4110"/>
                <a:gd name="T62" fmla="*/ 33 w 3729"/>
                <a:gd name="T63" fmla="*/ 877 h 4110"/>
                <a:gd name="T64" fmla="*/ 32 w 3729"/>
                <a:gd name="T65" fmla="*/ 855 h 4110"/>
                <a:gd name="T66" fmla="*/ 32 w 3729"/>
                <a:gd name="T67" fmla="*/ 134 h 4110"/>
                <a:gd name="T68" fmla="*/ 35 w 3729"/>
                <a:gd name="T69" fmla="*/ 109 h 4110"/>
                <a:gd name="T70" fmla="*/ 41 w 3729"/>
                <a:gd name="T71" fmla="*/ 88 h 4110"/>
                <a:gd name="T72" fmla="*/ 50 w 3729"/>
                <a:gd name="T73" fmla="*/ 71 h 4110"/>
                <a:gd name="T74" fmla="*/ 62 w 3729"/>
                <a:gd name="T75" fmla="*/ 58 h 4110"/>
                <a:gd name="T76" fmla="*/ 77 w 3729"/>
                <a:gd name="T77" fmla="*/ 47 h 4110"/>
                <a:gd name="T78" fmla="*/ 95 w 3729"/>
                <a:gd name="T79" fmla="*/ 40 h 4110"/>
                <a:gd name="T80" fmla="*/ 116 w 3729"/>
                <a:gd name="T81" fmla="*/ 37 h 4110"/>
                <a:gd name="T82" fmla="*/ 705 w 3729"/>
                <a:gd name="T83" fmla="*/ 37 h 4110"/>
                <a:gd name="T84" fmla="*/ 788 w 3729"/>
                <a:gd name="T85" fmla="*/ 1 h 4110"/>
                <a:gd name="T86" fmla="*/ 96 w 3729"/>
                <a:gd name="T87" fmla="*/ 0 h 41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29"/>
                <a:gd name="T133" fmla="*/ 0 h 4110"/>
                <a:gd name="T134" fmla="*/ 3729 w 3729"/>
                <a:gd name="T135" fmla="*/ 4110 h 411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29" h="4110">
                  <a:moveTo>
                    <a:pt x="453" y="0"/>
                  </a:moveTo>
                  <a:lnTo>
                    <a:pt x="397" y="2"/>
                  </a:lnTo>
                  <a:lnTo>
                    <a:pt x="346" y="7"/>
                  </a:lnTo>
                  <a:lnTo>
                    <a:pt x="298" y="15"/>
                  </a:lnTo>
                  <a:lnTo>
                    <a:pt x="254" y="28"/>
                  </a:lnTo>
                  <a:lnTo>
                    <a:pt x="212" y="43"/>
                  </a:lnTo>
                  <a:lnTo>
                    <a:pt x="176" y="63"/>
                  </a:lnTo>
                  <a:lnTo>
                    <a:pt x="142" y="86"/>
                  </a:lnTo>
                  <a:lnTo>
                    <a:pt x="113" y="113"/>
                  </a:lnTo>
                  <a:lnTo>
                    <a:pt x="86" y="142"/>
                  </a:lnTo>
                  <a:lnTo>
                    <a:pt x="63" y="176"/>
                  </a:lnTo>
                  <a:lnTo>
                    <a:pt x="43" y="213"/>
                  </a:lnTo>
                  <a:lnTo>
                    <a:pt x="28" y="254"/>
                  </a:lnTo>
                  <a:lnTo>
                    <a:pt x="15" y="298"/>
                  </a:lnTo>
                  <a:lnTo>
                    <a:pt x="6" y="346"/>
                  </a:lnTo>
                  <a:lnTo>
                    <a:pt x="1" y="397"/>
                  </a:lnTo>
                  <a:lnTo>
                    <a:pt x="0" y="453"/>
                  </a:lnTo>
                  <a:lnTo>
                    <a:pt x="0" y="3657"/>
                  </a:lnTo>
                  <a:lnTo>
                    <a:pt x="1" y="3711"/>
                  </a:lnTo>
                  <a:lnTo>
                    <a:pt x="3" y="3736"/>
                  </a:lnTo>
                  <a:lnTo>
                    <a:pt x="6" y="3763"/>
                  </a:lnTo>
                  <a:lnTo>
                    <a:pt x="15" y="3809"/>
                  </a:lnTo>
                  <a:lnTo>
                    <a:pt x="20" y="3832"/>
                  </a:lnTo>
                  <a:lnTo>
                    <a:pt x="28" y="3855"/>
                  </a:lnTo>
                  <a:lnTo>
                    <a:pt x="34" y="3875"/>
                  </a:lnTo>
                  <a:lnTo>
                    <a:pt x="43" y="3895"/>
                  </a:lnTo>
                  <a:lnTo>
                    <a:pt x="52" y="3914"/>
                  </a:lnTo>
                  <a:lnTo>
                    <a:pt x="63" y="3932"/>
                  </a:lnTo>
                  <a:lnTo>
                    <a:pt x="73" y="3949"/>
                  </a:lnTo>
                  <a:lnTo>
                    <a:pt x="86" y="3965"/>
                  </a:lnTo>
                  <a:lnTo>
                    <a:pt x="98" y="3980"/>
                  </a:lnTo>
                  <a:lnTo>
                    <a:pt x="113" y="3997"/>
                  </a:lnTo>
                  <a:lnTo>
                    <a:pt x="142" y="4022"/>
                  </a:lnTo>
                  <a:lnTo>
                    <a:pt x="176" y="4046"/>
                  </a:lnTo>
                  <a:lnTo>
                    <a:pt x="212" y="4064"/>
                  </a:lnTo>
                  <a:lnTo>
                    <a:pt x="254" y="4081"/>
                  </a:lnTo>
                  <a:lnTo>
                    <a:pt x="298" y="4092"/>
                  </a:lnTo>
                  <a:lnTo>
                    <a:pt x="321" y="4097"/>
                  </a:lnTo>
                  <a:lnTo>
                    <a:pt x="346" y="4102"/>
                  </a:lnTo>
                  <a:lnTo>
                    <a:pt x="397" y="4107"/>
                  </a:lnTo>
                  <a:lnTo>
                    <a:pt x="424" y="4108"/>
                  </a:lnTo>
                  <a:lnTo>
                    <a:pt x="453" y="4110"/>
                  </a:lnTo>
                  <a:lnTo>
                    <a:pt x="920" y="4110"/>
                  </a:lnTo>
                  <a:lnTo>
                    <a:pt x="499" y="3963"/>
                  </a:lnTo>
                  <a:lnTo>
                    <a:pt x="502" y="3954"/>
                  </a:lnTo>
                  <a:lnTo>
                    <a:pt x="458" y="3945"/>
                  </a:lnTo>
                  <a:lnTo>
                    <a:pt x="419" y="3935"/>
                  </a:lnTo>
                  <a:lnTo>
                    <a:pt x="398" y="3927"/>
                  </a:lnTo>
                  <a:lnTo>
                    <a:pt x="381" y="3921"/>
                  </a:lnTo>
                  <a:lnTo>
                    <a:pt x="347" y="3906"/>
                  </a:lnTo>
                  <a:lnTo>
                    <a:pt x="316" y="3887"/>
                  </a:lnTo>
                  <a:lnTo>
                    <a:pt x="287" y="3866"/>
                  </a:lnTo>
                  <a:lnTo>
                    <a:pt x="260" y="3842"/>
                  </a:lnTo>
                  <a:lnTo>
                    <a:pt x="248" y="3829"/>
                  </a:lnTo>
                  <a:lnTo>
                    <a:pt x="238" y="3817"/>
                  </a:lnTo>
                  <a:lnTo>
                    <a:pt x="216" y="3785"/>
                  </a:lnTo>
                  <a:lnTo>
                    <a:pt x="206" y="3769"/>
                  </a:lnTo>
                  <a:lnTo>
                    <a:pt x="199" y="3754"/>
                  </a:lnTo>
                  <a:lnTo>
                    <a:pt x="190" y="3736"/>
                  </a:lnTo>
                  <a:lnTo>
                    <a:pt x="184" y="3719"/>
                  </a:lnTo>
                  <a:lnTo>
                    <a:pt x="172" y="3682"/>
                  </a:lnTo>
                  <a:lnTo>
                    <a:pt x="166" y="3661"/>
                  </a:lnTo>
                  <a:lnTo>
                    <a:pt x="162" y="3641"/>
                  </a:lnTo>
                  <a:lnTo>
                    <a:pt x="156" y="3599"/>
                  </a:lnTo>
                  <a:lnTo>
                    <a:pt x="152" y="3553"/>
                  </a:lnTo>
                  <a:lnTo>
                    <a:pt x="151" y="3506"/>
                  </a:lnTo>
                  <a:lnTo>
                    <a:pt x="151" y="603"/>
                  </a:lnTo>
                  <a:lnTo>
                    <a:pt x="152" y="548"/>
                  </a:lnTo>
                  <a:lnTo>
                    <a:pt x="157" y="497"/>
                  </a:lnTo>
                  <a:lnTo>
                    <a:pt x="166" y="449"/>
                  </a:lnTo>
                  <a:lnTo>
                    <a:pt x="179" y="405"/>
                  </a:lnTo>
                  <a:lnTo>
                    <a:pt x="194" y="363"/>
                  </a:lnTo>
                  <a:lnTo>
                    <a:pt x="214" y="327"/>
                  </a:lnTo>
                  <a:lnTo>
                    <a:pt x="236" y="293"/>
                  </a:lnTo>
                  <a:lnTo>
                    <a:pt x="264" y="264"/>
                  </a:lnTo>
                  <a:lnTo>
                    <a:pt x="293" y="237"/>
                  </a:lnTo>
                  <a:lnTo>
                    <a:pt x="327" y="214"/>
                  </a:lnTo>
                  <a:lnTo>
                    <a:pt x="363" y="194"/>
                  </a:lnTo>
                  <a:lnTo>
                    <a:pt x="405" y="179"/>
                  </a:lnTo>
                  <a:lnTo>
                    <a:pt x="449" y="166"/>
                  </a:lnTo>
                  <a:lnTo>
                    <a:pt x="497" y="157"/>
                  </a:lnTo>
                  <a:lnTo>
                    <a:pt x="548" y="152"/>
                  </a:lnTo>
                  <a:lnTo>
                    <a:pt x="603" y="151"/>
                  </a:lnTo>
                  <a:lnTo>
                    <a:pt x="3334" y="151"/>
                  </a:lnTo>
                  <a:lnTo>
                    <a:pt x="3334" y="142"/>
                  </a:lnTo>
                  <a:lnTo>
                    <a:pt x="3729" y="4"/>
                  </a:lnTo>
                  <a:lnTo>
                    <a:pt x="3657" y="0"/>
                  </a:lnTo>
                  <a:lnTo>
                    <a:pt x="453" y="0"/>
                  </a:lnTo>
                  <a:close/>
                </a:path>
              </a:pathLst>
            </a:custGeom>
            <a:solidFill>
              <a:srgbClr val="F3F3F3"/>
            </a:solidFill>
            <a:ln w="9525">
              <a:noFill/>
              <a:round/>
              <a:headEnd/>
              <a:tailEnd/>
            </a:ln>
          </p:spPr>
          <p:txBody>
            <a:bodyPr/>
            <a:lstStyle/>
            <a:p>
              <a:endParaRPr lang="en-US" dirty="0"/>
            </a:p>
          </p:txBody>
        </p:sp>
        <p:sp>
          <p:nvSpPr>
            <p:cNvPr id="8" name="Freeform 152"/>
            <p:cNvSpPr>
              <a:spLocks/>
            </p:cNvSpPr>
            <p:nvPr/>
          </p:nvSpPr>
          <p:spPr bwMode="auto">
            <a:xfrm>
              <a:off x="2864" y="1976"/>
              <a:ext cx="804" cy="928"/>
            </a:xfrm>
            <a:custGeom>
              <a:avLst/>
              <a:gdLst>
                <a:gd name="T0" fmla="*/ 84 w 3808"/>
                <a:gd name="T1" fmla="*/ 0 h 3808"/>
                <a:gd name="T2" fmla="*/ 63 w 3808"/>
                <a:gd name="T3" fmla="*/ 4 h 3808"/>
                <a:gd name="T4" fmla="*/ 45 w 3808"/>
                <a:gd name="T5" fmla="*/ 10 h 3808"/>
                <a:gd name="T6" fmla="*/ 30 w 3808"/>
                <a:gd name="T7" fmla="*/ 21 h 3808"/>
                <a:gd name="T8" fmla="*/ 18 w 3808"/>
                <a:gd name="T9" fmla="*/ 35 h 3808"/>
                <a:gd name="T10" fmla="*/ 9 w 3808"/>
                <a:gd name="T11" fmla="*/ 52 h 3808"/>
                <a:gd name="T12" fmla="*/ 3 w 3808"/>
                <a:gd name="T13" fmla="*/ 73 h 3808"/>
                <a:gd name="T14" fmla="*/ 0 w 3808"/>
                <a:gd name="T15" fmla="*/ 97 h 3808"/>
                <a:gd name="T16" fmla="*/ 0 w 3808"/>
                <a:gd name="T17" fmla="*/ 818 h 3808"/>
                <a:gd name="T18" fmla="*/ 1 w 3808"/>
                <a:gd name="T19" fmla="*/ 840 h 3808"/>
                <a:gd name="T20" fmla="*/ 3 w 3808"/>
                <a:gd name="T21" fmla="*/ 855 h 3808"/>
                <a:gd name="T22" fmla="*/ 7 w 3808"/>
                <a:gd name="T23" fmla="*/ 870 h 3808"/>
                <a:gd name="T24" fmla="*/ 10 w 3808"/>
                <a:gd name="T25" fmla="*/ 878 h 3808"/>
                <a:gd name="T26" fmla="*/ 14 w 3808"/>
                <a:gd name="T27" fmla="*/ 886 h 3808"/>
                <a:gd name="T28" fmla="*/ 20 w 3808"/>
                <a:gd name="T29" fmla="*/ 896 h 3808"/>
                <a:gd name="T30" fmla="*/ 29 w 3808"/>
                <a:gd name="T31" fmla="*/ 905 h 3808"/>
                <a:gd name="T32" fmla="*/ 41 w 3808"/>
                <a:gd name="T33" fmla="*/ 915 h 3808"/>
                <a:gd name="T34" fmla="*/ 52 w 3808"/>
                <a:gd name="T35" fmla="*/ 920 h 3808"/>
                <a:gd name="T36" fmla="*/ 65 w 3808"/>
                <a:gd name="T37" fmla="*/ 925 h 3808"/>
                <a:gd name="T38" fmla="*/ 79 w 3808"/>
                <a:gd name="T39" fmla="*/ 927 h 3808"/>
                <a:gd name="T40" fmla="*/ 95 w 3808"/>
                <a:gd name="T41" fmla="*/ 928 h 3808"/>
                <a:gd name="T42" fmla="*/ 711 w 3808"/>
                <a:gd name="T43" fmla="*/ 928 h 3808"/>
                <a:gd name="T44" fmla="*/ 720 w 3808"/>
                <a:gd name="T45" fmla="*/ 927 h 3808"/>
                <a:gd name="T46" fmla="*/ 731 w 3808"/>
                <a:gd name="T47" fmla="*/ 926 h 3808"/>
                <a:gd name="T48" fmla="*/ 741 w 3808"/>
                <a:gd name="T49" fmla="*/ 924 h 3808"/>
                <a:gd name="T50" fmla="*/ 750 w 3808"/>
                <a:gd name="T51" fmla="*/ 921 h 3808"/>
                <a:gd name="T52" fmla="*/ 759 w 3808"/>
                <a:gd name="T53" fmla="*/ 917 h 3808"/>
                <a:gd name="T54" fmla="*/ 765 w 3808"/>
                <a:gd name="T55" fmla="*/ 913 h 3808"/>
                <a:gd name="T56" fmla="*/ 770 w 3808"/>
                <a:gd name="T57" fmla="*/ 909 h 3808"/>
                <a:gd name="T58" fmla="*/ 774 w 3808"/>
                <a:gd name="T59" fmla="*/ 907 h 3808"/>
                <a:gd name="T60" fmla="*/ 780 w 3808"/>
                <a:gd name="T61" fmla="*/ 900 h 3808"/>
                <a:gd name="T62" fmla="*/ 785 w 3808"/>
                <a:gd name="T63" fmla="*/ 893 h 3808"/>
                <a:gd name="T64" fmla="*/ 788 w 3808"/>
                <a:gd name="T65" fmla="*/ 889 h 3808"/>
                <a:gd name="T66" fmla="*/ 791 w 3808"/>
                <a:gd name="T67" fmla="*/ 882 h 3808"/>
                <a:gd name="T68" fmla="*/ 794 w 3808"/>
                <a:gd name="T69" fmla="*/ 876 h 3808"/>
                <a:gd name="T70" fmla="*/ 798 w 3808"/>
                <a:gd name="T71" fmla="*/ 866 h 3808"/>
                <a:gd name="T72" fmla="*/ 800 w 3808"/>
                <a:gd name="T73" fmla="*/ 855 h 3808"/>
                <a:gd name="T74" fmla="*/ 803 w 3808"/>
                <a:gd name="T75" fmla="*/ 843 h 3808"/>
                <a:gd name="T76" fmla="*/ 804 w 3808"/>
                <a:gd name="T77" fmla="*/ 831 h 3808"/>
                <a:gd name="T78" fmla="*/ 804 w 3808"/>
                <a:gd name="T79" fmla="*/ 821 h 3808"/>
                <a:gd name="T80" fmla="*/ 804 w 3808"/>
                <a:gd name="T81" fmla="*/ 110 h 3808"/>
                <a:gd name="T82" fmla="*/ 804 w 3808"/>
                <a:gd name="T83" fmla="*/ 97 h 3808"/>
                <a:gd name="T84" fmla="*/ 801 w 3808"/>
                <a:gd name="T85" fmla="*/ 78 h 3808"/>
                <a:gd name="T86" fmla="*/ 798 w 3808"/>
                <a:gd name="T87" fmla="*/ 62 h 3808"/>
                <a:gd name="T88" fmla="*/ 790 w 3808"/>
                <a:gd name="T89" fmla="*/ 43 h 3808"/>
                <a:gd name="T90" fmla="*/ 780 w 3808"/>
                <a:gd name="T91" fmla="*/ 28 h 3808"/>
                <a:gd name="T92" fmla="*/ 774 w 3808"/>
                <a:gd name="T93" fmla="*/ 21 h 3808"/>
                <a:gd name="T94" fmla="*/ 767 w 3808"/>
                <a:gd name="T95" fmla="*/ 15 h 3808"/>
                <a:gd name="T96" fmla="*/ 759 w 3808"/>
                <a:gd name="T97" fmla="*/ 10 h 3808"/>
                <a:gd name="T98" fmla="*/ 750 w 3808"/>
                <a:gd name="T99" fmla="*/ 7 h 3808"/>
                <a:gd name="T100" fmla="*/ 741 w 3808"/>
                <a:gd name="T101" fmla="*/ 4 h 3808"/>
                <a:gd name="T102" fmla="*/ 725 w 3808"/>
                <a:gd name="T103" fmla="*/ 1 h 3808"/>
                <a:gd name="T104" fmla="*/ 709 w 3808"/>
                <a:gd name="T105" fmla="*/ 0 h 3808"/>
                <a:gd name="T106" fmla="*/ 95 w 3808"/>
                <a:gd name="T107" fmla="*/ 0 h 38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08"/>
                <a:gd name="T163" fmla="*/ 0 h 3808"/>
                <a:gd name="T164" fmla="*/ 3808 w 3808"/>
                <a:gd name="T165" fmla="*/ 3808 h 380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08" h="3808">
                  <a:moveTo>
                    <a:pt x="452" y="0"/>
                  </a:moveTo>
                  <a:lnTo>
                    <a:pt x="397" y="1"/>
                  </a:lnTo>
                  <a:lnTo>
                    <a:pt x="346" y="6"/>
                  </a:lnTo>
                  <a:lnTo>
                    <a:pt x="298" y="15"/>
                  </a:lnTo>
                  <a:lnTo>
                    <a:pt x="254" y="28"/>
                  </a:lnTo>
                  <a:lnTo>
                    <a:pt x="212" y="43"/>
                  </a:lnTo>
                  <a:lnTo>
                    <a:pt x="176" y="63"/>
                  </a:lnTo>
                  <a:lnTo>
                    <a:pt x="142" y="86"/>
                  </a:lnTo>
                  <a:lnTo>
                    <a:pt x="113" y="113"/>
                  </a:lnTo>
                  <a:lnTo>
                    <a:pt x="85" y="142"/>
                  </a:lnTo>
                  <a:lnTo>
                    <a:pt x="63" y="176"/>
                  </a:lnTo>
                  <a:lnTo>
                    <a:pt x="43" y="212"/>
                  </a:lnTo>
                  <a:lnTo>
                    <a:pt x="28" y="254"/>
                  </a:lnTo>
                  <a:lnTo>
                    <a:pt x="15" y="298"/>
                  </a:lnTo>
                  <a:lnTo>
                    <a:pt x="6" y="346"/>
                  </a:lnTo>
                  <a:lnTo>
                    <a:pt x="1" y="397"/>
                  </a:lnTo>
                  <a:lnTo>
                    <a:pt x="0" y="452"/>
                  </a:lnTo>
                  <a:lnTo>
                    <a:pt x="0" y="3355"/>
                  </a:lnTo>
                  <a:lnTo>
                    <a:pt x="1" y="3402"/>
                  </a:lnTo>
                  <a:lnTo>
                    <a:pt x="5" y="3448"/>
                  </a:lnTo>
                  <a:lnTo>
                    <a:pt x="11" y="3490"/>
                  </a:lnTo>
                  <a:lnTo>
                    <a:pt x="15" y="3510"/>
                  </a:lnTo>
                  <a:lnTo>
                    <a:pt x="21" y="3531"/>
                  </a:lnTo>
                  <a:lnTo>
                    <a:pt x="33" y="3568"/>
                  </a:lnTo>
                  <a:lnTo>
                    <a:pt x="39" y="3585"/>
                  </a:lnTo>
                  <a:lnTo>
                    <a:pt x="48" y="3603"/>
                  </a:lnTo>
                  <a:lnTo>
                    <a:pt x="55" y="3618"/>
                  </a:lnTo>
                  <a:lnTo>
                    <a:pt x="65" y="3634"/>
                  </a:lnTo>
                  <a:lnTo>
                    <a:pt x="87" y="3666"/>
                  </a:lnTo>
                  <a:lnTo>
                    <a:pt x="97" y="3678"/>
                  </a:lnTo>
                  <a:lnTo>
                    <a:pt x="109" y="3691"/>
                  </a:lnTo>
                  <a:lnTo>
                    <a:pt x="136" y="3715"/>
                  </a:lnTo>
                  <a:lnTo>
                    <a:pt x="165" y="3736"/>
                  </a:lnTo>
                  <a:lnTo>
                    <a:pt x="196" y="3755"/>
                  </a:lnTo>
                  <a:lnTo>
                    <a:pt x="230" y="3770"/>
                  </a:lnTo>
                  <a:lnTo>
                    <a:pt x="247" y="3776"/>
                  </a:lnTo>
                  <a:lnTo>
                    <a:pt x="268" y="3784"/>
                  </a:lnTo>
                  <a:lnTo>
                    <a:pt x="307" y="3794"/>
                  </a:lnTo>
                  <a:lnTo>
                    <a:pt x="351" y="3803"/>
                  </a:lnTo>
                  <a:lnTo>
                    <a:pt x="373" y="3804"/>
                  </a:lnTo>
                  <a:lnTo>
                    <a:pt x="398" y="3807"/>
                  </a:lnTo>
                  <a:lnTo>
                    <a:pt x="452" y="3808"/>
                  </a:lnTo>
                  <a:lnTo>
                    <a:pt x="3356" y="3808"/>
                  </a:lnTo>
                  <a:lnTo>
                    <a:pt x="3368" y="3807"/>
                  </a:lnTo>
                  <a:lnTo>
                    <a:pt x="3382" y="3807"/>
                  </a:lnTo>
                  <a:lnTo>
                    <a:pt x="3410" y="3805"/>
                  </a:lnTo>
                  <a:lnTo>
                    <a:pt x="3435" y="3803"/>
                  </a:lnTo>
                  <a:lnTo>
                    <a:pt x="3461" y="3800"/>
                  </a:lnTo>
                  <a:lnTo>
                    <a:pt x="3484" y="3795"/>
                  </a:lnTo>
                  <a:lnTo>
                    <a:pt x="3508" y="3790"/>
                  </a:lnTo>
                  <a:lnTo>
                    <a:pt x="3530" y="3784"/>
                  </a:lnTo>
                  <a:lnTo>
                    <a:pt x="3553" y="3779"/>
                  </a:lnTo>
                  <a:lnTo>
                    <a:pt x="3573" y="3770"/>
                  </a:lnTo>
                  <a:lnTo>
                    <a:pt x="3593" y="3763"/>
                  </a:lnTo>
                  <a:lnTo>
                    <a:pt x="3612" y="3753"/>
                  </a:lnTo>
                  <a:lnTo>
                    <a:pt x="3621" y="3748"/>
                  </a:lnTo>
                  <a:lnTo>
                    <a:pt x="3631" y="3744"/>
                  </a:lnTo>
                  <a:lnTo>
                    <a:pt x="3647" y="3731"/>
                  </a:lnTo>
                  <a:lnTo>
                    <a:pt x="3655" y="3725"/>
                  </a:lnTo>
                  <a:lnTo>
                    <a:pt x="3664" y="3720"/>
                  </a:lnTo>
                  <a:lnTo>
                    <a:pt x="3679" y="3707"/>
                  </a:lnTo>
                  <a:lnTo>
                    <a:pt x="3695" y="3695"/>
                  </a:lnTo>
                  <a:lnTo>
                    <a:pt x="3708" y="3678"/>
                  </a:lnTo>
                  <a:lnTo>
                    <a:pt x="3720" y="3663"/>
                  </a:lnTo>
                  <a:lnTo>
                    <a:pt x="3725" y="3655"/>
                  </a:lnTo>
                  <a:lnTo>
                    <a:pt x="3731" y="3647"/>
                  </a:lnTo>
                  <a:lnTo>
                    <a:pt x="3744" y="3631"/>
                  </a:lnTo>
                  <a:lnTo>
                    <a:pt x="3748" y="3621"/>
                  </a:lnTo>
                  <a:lnTo>
                    <a:pt x="3753" y="3612"/>
                  </a:lnTo>
                  <a:lnTo>
                    <a:pt x="3763" y="3593"/>
                  </a:lnTo>
                  <a:lnTo>
                    <a:pt x="3770" y="3573"/>
                  </a:lnTo>
                  <a:lnTo>
                    <a:pt x="3779" y="3553"/>
                  </a:lnTo>
                  <a:lnTo>
                    <a:pt x="3784" y="3530"/>
                  </a:lnTo>
                  <a:lnTo>
                    <a:pt x="3790" y="3507"/>
                  </a:lnTo>
                  <a:lnTo>
                    <a:pt x="3795" y="3484"/>
                  </a:lnTo>
                  <a:lnTo>
                    <a:pt x="3801" y="3461"/>
                  </a:lnTo>
                  <a:lnTo>
                    <a:pt x="3803" y="3435"/>
                  </a:lnTo>
                  <a:lnTo>
                    <a:pt x="3806" y="3409"/>
                  </a:lnTo>
                  <a:lnTo>
                    <a:pt x="3807" y="3382"/>
                  </a:lnTo>
                  <a:lnTo>
                    <a:pt x="3807" y="3368"/>
                  </a:lnTo>
                  <a:lnTo>
                    <a:pt x="3808" y="3355"/>
                  </a:lnTo>
                  <a:lnTo>
                    <a:pt x="3808" y="452"/>
                  </a:lnTo>
                  <a:lnTo>
                    <a:pt x="3807" y="424"/>
                  </a:lnTo>
                  <a:lnTo>
                    <a:pt x="3806" y="397"/>
                  </a:lnTo>
                  <a:lnTo>
                    <a:pt x="3801" y="346"/>
                  </a:lnTo>
                  <a:lnTo>
                    <a:pt x="3795" y="321"/>
                  </a:lnTo>
                  <a:lnTo>
                    <a:pt x="3790" y="298"/>
                  </a:lnTo>
                  <a:lnTo>
                    <a:pt x="3779" y="254"/>
                  </a:lnTo>
                  <a:lnTo>
                    <a:pt x="3763" y="212"/>
                  </a:lnTo>
                  <a:lnTo>
                    <a:pt x="3744" y="176"/>
                  </a:lnTo>
                  <a:lnTo>
                    <a:pt x="3720" y="142"/>
                  </a:lnTo>
                  <a:lnTo>
                    <a:pt x="3695" y="113"/>
                  </a:lnTo>
                  <a:lnTo>
                    <a:pt x="3679" y="98"/>
                  </a:lnTo>
                  <a:lnTo>
                    <a:pt x="3664" y="86"/>
                  </a:lnTo>
                  <a:lnTo>
                    <a:pt x="3647" y="73"/>
                  </a:lnTo>
                  <a:lnTo>
                    <a:pt x="3631" y="63"/>
                  </a:lnTo>
                  <a:lnTo>
                    <a:pt x="3612" y="52"/>
                  </a:lnTo>
                  <a:lnTo>
                    <a:pt x="3593" y="43"/>
                  </a:lnTo>
                  <a:lnTo>
                    <a:pt x="3573" y="34"/>
                  </a:lnTo>
                  <a:lnTo>
                    <a:pt x="3553" y="28"/>
                  </a:lnTo>
                  <a:lnTo>
                    <a:pt x="3530" y="20"/>
                  </a:lnTo>
                  <a:lnTo>
                    <a:pt x="3508" y="15"/>
                  </a:lnTo>
                  <a:lnTo>
                    <a:pt x="3461" y="6"/>
                  </a:lnTo>
                  <a:lnTo>
                    <a:pt x="3435" y="3"/>
                  </a:lnTo>
                  <a:lnTo>
                    <a:pt x="3410" y="1"/>
                  </a:lnTo>
                  <a:lnTo>
                    <a:pt x="3356" y="0"/>
                  </a:lnTo>
                  <a:lnTo>
                    <a:pt x="3183" y="0"/>
                  </a:lnTo>
                  <a:lnTo>
                    <a:pt x="452" y="0"/>
                  </a:lnTo>
                  <a:close/>
                </a:path>
              </a:pathLst>
            </a:custGeom>
            <a:solidFill>
              <a:srgbClr val="C0C0C0">
                <a:alpha val="34117"/>
              </a:srgbClr>
            </a:solidFill>
            <a:ln w="9525">
              <a:noFill/>
              <a:round/>
              <a:headEnd/>
              <a:tailEnd/>
            </a:ln>
          </p:spPr>
          <p:txBody>
            <a:bodyPr/>
            <a:lstStyle/>
            <a:p>
              <a:endParaRPr lang="en-US" dirty="0"/>
            </a:p>
          </p:txBody>
        </p:sp>
        <p:sp>
          <p:nvSpPr>
            <p:cNvPr id="9" name="Freeform 153"/>
            <p:cNvSpPr>
              <a:spLocks/>
            </p:cNvSpPr>
            <p:nvPr/>
          </p:nvSpPr>
          <p:spPr bwMode="auto">
            <a:xfrm>
              <a:off x="2937" y="1940"/>
              <a:ext cx="763" cy="1001"/>
            </a:xfrm>
            <a:custGeom>
              <a:avLst/>
              <a:gdLst>
                <a:gd name="T0" fmla="*/ 599 w 3611"/>
                <a:gd name="T1" fmla="*/ 34 h 4106"/>
                <a:gd name="T2" fmla="*/ 647 w 3611"/>
                <a:gd name="T3" fmla="*/ 36 h 4106"/>
                <a:gd name="T4" fmla="*/ 668 w 3611"/>
                <a:gd name="T5" fmla="*/ 39 h 4106"/>
                <a:gd name="T6" fmla="*/ 681 w 3611"/>
                <a:gd name="T7" fmla="*/ 44 h 4106"/>
                <a:gd name="T8" fmla="*/ 694 w 3611"/>
                <a:gd name="T9" fmla="*/ 51 h 4106"/>
                <a:gd name="T10" fmla="*/ 704 w 3611"/>
                <a:gd name="T11" fmla="*/ 60 h 4106"/>
                <a:gd name="T12" fmla="*/ 718 w 3611"/>
                <a:gd name="T13" fmla="*/ 79 h 4106"/>
                <a:gd name="T14" fmla="*/ 727 w 3611"/>
                <a:gd name="T15" fmla="*/ 108 h 4106"/>
                <a:gd name="T16" fmla="*/ 731 w 3611"/>
                <a:gd name="T17" fmla="*/ 133 h 4106"/>
                <a:gd name="T18" fmla="*/ 731 w 3611"/>
                <a:gd name="T19" fmla="*/ 854 h 4106"/>
                <a:gd name="T20" fmla="*/ 731 w 3611"/>
                <a:gd name="T21" fmla="*/ 867 h 4106"/>
                <a:gd name="T22" fmla="*/ 728 w 3611"/>
                <a:gd name="T23" fmla="*/ 885 h 4106"/>
                <a:gd name="T24" fmla="*/ 725 w 3611"/>
                <a:gd name="T25" fmla="*/ 902 h 4106"/>
                <a:gd name="T26" fmla="*/ 719 w 3611"/>
                <a:gd name="T27" fmla="*/ 916 h 4106"/>
                <a:gd name="T28" fmla="*/ 715 w 3611"/>
                <a:gd name="T29" fmla="*/ 925 h 4106"/>
                <a:gd name="T30" fmla="*/ 710 w 3611"/>
                <a:gd name="T31" fmla="*/ 932 h 4106"/>
                <a:gd name="T32" fmla="*/ 701 w 3611"/>
                <a:gd name="T33" fmla="*/ 943 h 4106"/>
                <a:gd name="T34" fmla="*/ 694 w 3611"/>
                <a:gd name="T35" fmla="*/ 949 h 4106"/>
                <a:gd name="T36" fmla="*/ 686 w 3611"/>
                <a:gd name="T37" fmla="*/ 953 h 4106"/>
                <a:gd name="T38" fmla="*/ 672 w 3611"/>
                <a:gd name="T39" fmla="*/ 958 h 4106"/>
                <a:gd name="T40" fmla="*/ 658 w 3611"/>
                <a:gd name="T41" fmla="*/ 962 h 4106"/>
                <a:gd name="T42" fmla="*/ 641 w 3611"/>
                <a:gd name="T43" fmla="*/ 964 h 4106"/>
                <a:gd name="T44" fmla="*/ 22 w 3611"/>
                <a:gd name="T45" fmla="*/ 964 h 4106"/>
                <a:gd name="T46" fmla="*/ 1 w 3611"/>
                <a:gd name="T47" fmla="*/ 963 h 4106"/>
                <a:gd name="T48" fmla="*/ 667 w 3611"/>
                <a:gd name="T49" fmla="*/ 1001 h 4106"/>
                <a:gd name="T50" fmla="*/ 679 w 3611"/>
                <a:gd name="T51" fmla="*/ 1000 h 4106"/>
                <a:gd name="T52" fmla="*/ 695 w 3611"/>
                <a:gd name="T53" fmla="*/ 998 h 4106"/>
                <a:gd name="T54" fmla="*/ 709 w 3611"/>
                <a:gd name="T55" fmla="*/ 994 h 4106"/>
                <a:gd name="T56" fmla="*/ 722 w 3611"/>
                <a:gd name="T57" fmla="*/ 987 h 4106"/>
                <a:gd name="T58" fmla="*/ 729 w 3611"/>
                <a:gd name="T59" fmla="*/ 982 h 4106"/>
                <a:gd name="T60" fmla="*/ 736 w 3611"/>
                <a:gd name="T61" fmla="*/ 976 h 4106"/>
                <a:gd name="T62" fmla="*/ 744 w 3611"/>
                <a:gd name="T63" fmla="*/ 966 h 4106"/>
                <a:gd name="T64" fmla="*/ 749 w 3611"/>
                <a:gd name="T65" fmla="*/ 958 h 4106"/>
                <a:gd name="T66" fmla="*/ 753 w 3611"/>
                <a:gd name="T67" fmla="*/ 949 h 4106"/>
                <a:gd name="T68" fmla="*/ 758 w 3611"/>
                <a:gd name="T69" fmla="*/ 933 h 4106"/>
                <a:gd name="T70" fmla="*/ 761 w 3611"/>
                <a:gd name="T71" fmla="*/ 916 h 4106"/>
                <a:gd name="T72" fmla="*/ 763 w 3611"/>
                <a:gd name="T73" fmla="*/ 897 h 4106"/>
                <a:gd name="T74" fmla="*/ 763 w 3611"/>
                <a:gd name="T75" fmla="*/ 109 h 4106"/>
                <a:gd name="T76" fmla="*/ 762 w 3611"/>
                <a:gd name="T77" fmla="*/ 86 h 4106"/>
                <a:gd name="T78" fmla="*/ 755 w 3611"/>
                <a:gd name="T79" fmla="*/ 57 h 4106"/>
                <a:gd name="T80" fmla="*/ 744 w 3611"/>
                <a:gd name="T81" fmla="*/ 34 h 4106"/>
                <a:gd name="T82" fmla="*/ 728 w 3611"/>
                <a:gd name="T83" fmla="*/ 16 h 4106"/>
                <a:gd name="T84" fmla="*/ 714 w 3611"/>
                <a:gd name="T85" fmla="*/ 8 h 4106"/>
                <a:gd name="T86" fmla="*/ 702 w 3611"/>
                <a:gd name="T87" fmla="*/ 3 h 410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611"/>
                <a:gd name="T133" fmla="*/ 0 h 4106"/>
                <a:gd name="T134" fmla="*/ 3611 w 3611"/>
                <a:gd name="T135" fmla="*/ 4106 h 410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611" h="4106">
                  <a:moveTo>
                    <a:pt x="3261" y="4"/>
                  </a:moveTo>
                  <a:lnTo>
                    <a:pt x="3230" y="0"/>
                  </a:lnTo>
                  <a:lnTo>
                    <a:pt x="2835" y="138"/>
                  </a:lnTo>
                  <a:lnTo>
                    <a:pt x="2835" y="147"/>
                  </a:lnTo>
                  <a:lnTo>
                    <a:pt x="3008" y="147"/>
                  </a:lnTo>
                  <a:lnTo>
                    <a:pt x="3062" y="148"/>
                  </a:lnTo>
                  <a:lnTo>
                    <a:pt x="3087" y="150"/>
                  </a:lnTo>
                  <a:lnTo>
                    <a:pt x="3113" y="153"/>
                  </a:lnTo>
                  <a:lnTo>
                    <a:pt x="3160" y="162"/>
                  </a:lnTo>
                  <a:lnTo>
                    <a:pt x="3182" y="167"/>
                  </a:lnTo>
                  <a:lnTo>
                    <a:pt x="3205" y="175"/>
                  </a:lnTo>
                  <a:lnTo>
                    <a:pt x="3225" y="181"/>
                  </a:lnTo>
                  <a:lnTo>
                    <a:pt x="3245" y="190"/>
                  </a:lnTo>
                  <a:lnTo>
                    <a:pt x="3264" y="199"/>
                  </a:lnTo>
                  <a:lnTo>
                    <a:pt x="3283" y="210"/>
                  </a:lnTo>
                  <a:lnTo>
                    <a:pt x="3299" y="220"/>
                  </a:lnTo>
                  <a:lnTo>
                    <a:pt x="3316" y="233"/>
                  </a:lnTo>
                  <a:lnTo>
                    <a:pt x="3331" y="245"/>
                  </a:lnTo>
                  <a:lnTo>
                    <a:pt x="3347" y="260"/>
                  </a:lnTo>
                  <a:lnTo>
                    <a:pt x="3372" y="289"/>
                  </a:lnTo>
                  <a:lnTo>
                    <a:pt x="3396" y="323"/>
                  </a:lnTo>
                  <a:lnTo>
                    <a:pt x="3415" y="359"/>
                  </a:lnTo>
                  <a:lnTo>
                    <a:pt x="3431" y="401"/>
                  </a:lnTo>
                  <a:lnTo>
                    <a:pt x="3442" y="445"/>
                  </a:lnTo>
                  <a:lnTo>
                    <a:pt x="3447" y="468"/>
                  </a:lnTo>
                  <a:lnTo>
                    <a:pt x="3453" y="493"/>
                  </a:lnTo>
                  <a:lnTo>
                    <a:pt x="3458" y="544"/>
                  </a:lnTo>
                  <a:lnTo>
                    <a:pt x="3459" y="571"/>
                  </a:lnTo>
                  <a:lnTo>
                    <a:pt x="3460" y="599"/>
                  </a:lnTo>
                  <a:lnTo>
                    <a:pt x="3460" y="3502"/>
                  </a:lnTo>
                  <a:lnTo>
                    <a:pt x="3459" y="3515"/>
                  </a:lnTo>
                  <a:lnTo>
                    <a:pt x="3459" y="3529"/>
                  </a:lnTo>
                  <a:lnTo>
                    <a:pt x="3458" y="3556"/>
                  </a:lnTo>
                  <a:lnTo>
                    <a:pt x="3455" y="3582"/>
                  </a:lnTo>
                  <a:lnTo>
                    <a:pt x="3453" y="3608"/>
                  </a:lnTo>
                  <a:lnTo>
                    <a:pt x="3447" y="3631"/>
                  </a:lnTo>
                  <a:lnTo>
                    <a:pt x="3442" y="3654"/>
                  </a:lnTo>
                  <a:lnTo>
                    <a:pt x="3436" y="3677"/>
                  </a:lnTo>
                  <a:lnTo>
                    <a:pt x="3431" y="3700"/>
                  </a:lnTo>
                  <a:lnTo>
                    <a:pt x="3422" y="3720"/>
                  </a:lnTo>
                  <a:lnTo>
                    <a:pt x="3415" y="3740"/>
                  </a:lnTo>
                  <a:lnTo>
                    <a:pt x="3405" y="3759"/>
                  </a:lnTo>
                  <a:lnTo>
                    <a:pt x="3400" y="3768"/>
                  </a:lnTo>
                  <a:lnTo>
                    <a:pt x="3396" y="3778"/>
                  </a:lnTo>
                  <a:lnTo>
                    <a:pt x="3383" y="3794"/>
                  </a:lnTo>
                  <a:lnTo>
                    <a:pt x="3377" y="3802"/>
                  </a:lnTo>
                  <a:lnTo>
                    <a:pt x="3372" y="3810"/>
                  </a:lnTo>
                  <a:lnTo>
                    <a:pt x="3360" y="3825"/>
                  </a:lnTo>
                  <a:lnTo>
                    <a:pt x="3347" y="3842"/>
                  </a:lnTo>
                  <a:lnTo>
                    <a:pt x="3331" y="3854"/>
                  </a:lnTo>
                  <a:lnTo>
                    <a:pt x="3316" y="3867"/>
                  </a:lnTo>
                  <a:lnTo>
                    <a:pt x="3307" y="3872"/>
                  </a:lnTo>
                  <a:lnTo>
                    <a:pt x="3299" y="3878"/>
                  </a:lnTo>
                  <a:lnTo>
                    <a:pt x="3283" y="3891"/>
                  </a:lnTo>
                  <a:lnTo>
                    <a:pt x="3273" y="3895"/>
                  </a:lnTo>
                  <a:lnTo>
                    <a:pt x="3264" y="3900"/>
                  </a:lnTo>
                  <a:lnTo>
                    <a:pt x="3245" y="3910"/>
                  </a:lnTo>
                  <a:lnTo>
                    <a:pt x="3225" y="3917"/>
                  </a:lnTo>
                  <a:lnTo>
                    <a:pt x="3205" y="3926"/>
                  </a:lnTo>
                  <a:lnTo>
                    <a:pt x="3182" y="3931"/>
                  </a:lnTo>
                  <a:lnTo>
                    <a:pt x="3160" y="3937"/>
                  </a:lnTo>
                  <a:lnTo>
                    <a:pt x="3136" y="3942"/>
                  </a:lnTo>
                  <a:lnTo>
                    <a:pt x="3113" y="3947"/>
                  </a:lnTo>
                  <a:lnTo>
                    <a:pt x="3087" y="3950"/>
                  </a:lnTo>
                  <a:lnTo>
                    <a:pt x="3062" y="3952"/>
                  </a:lnTo>
                  <a:lnTo>
                    <a:pt x="3034" y="3954"/>
                  </a:lnTo>
                  <a:lnTo>
                    <a:pt x="3020" y="3954"/>
                  </a:lnTo>
                  <a:lnTo>
                    <a:pt x="3008" y="3955"/>
                  </a:lnTo>
                  <a:lnTo>
                    <a:pt x="104" y="3955"/>
                  </a:lnTo>
                  <a:lnTo>
                    <a:pt x="50" y="3954"/>
                  </a:lnTo>
                  <a:lnTo>
                    <a:pt x="25" y="3951"/>
                  </a:lnTo>
                  <a:lnTo>
                    <a:pt x="3" y="3950"/>
                  </a:lnTo>
                  <a:lnTo>
                    <a:pt x="0" y="3959"/>
                  </a:lnTo>
                  <a:lnTo>
                    <a:pt x="421" y="4106"/>
                  </a:lnTo>
                  <a:lnTo>
                    <a:pt x="3158" y="4106"/>
                  </a:lnTo>
                  <a:lnTo>
                    <a:pt x="3171" y="4104"/>
                  </a:lnTo>
                  <a:lnTo>
                    <a:pt x="3185" y="4104"/>
                  </a:lnTo>
                  <a:lnTo>
                    <a:pt x="3212" y="4103"/>
                  </a:lnTo>
                  <a:lnTo>
                    <a:pt x="3238" y="4101"/>
                  </a:lnTo>
                  <a:lnTo>
                    <a:pt x="3264" y="4098"/>
                  </a:lnTo>
                  <a:lnTo>
                    <a:pt x="3287" y="4093"/>
                  </a:lnTo>
                  <a:lnTo>
                    <a:pt x="3311" y="4088"/>
                  </a:lnTo>
                  <a:lnTo>
                    <a:pt x="3333" y="4082"/>
                  </a:lnTo>
                  <a:lnTo>
                    <a:pt x="3356" y="4077"/>
                  </a:lnTo>
                  <a:lnTo>
                    <a:pt x="3376" y="4068"/>
                  </a:lnTo>
                  <a:lnTo>
                    <a:pt x="3396" y="4060"/>
                  </a:lnTo>
                  <a:lnTo>
                    <a:pt x="3415" y="4050"/>
                  </a:lnTo>
                  <a:lnTo>
                    <a:pt x="3424" y="4045"/>
                  </a:lnTo>
                  <a:lnTo>
                    <a:pt x="3434" y="4042"/>
                  </a:lnTo>
                  <a:lnTo>
                    <a:pt x="3450" y="4029"/>
                  </a:lnTo>
                  <a:lnTo>
                    <a:pt x="3458" y="4023"/>
                  </a:lnTo>
                  <a:lnTo>
                    <a:pt x="3466" y="4018"/>
                  </a:lnTo>
                  <a:lnTo>
                    <a:pt x="3481" y="4005"/>
                  </a:lnTo>
                  <a:lnTo>
                    <a:pt x="3498" y="3993"/>
                  </a:lnTo>
                  <a:lnTo>
                    <a:pt x="3510" y="3976"/>
                  </a:lnTo>
                  <a:lnTo>
                    <a:pt x="3523" y="3961"/>
                  </a:lnTo>
                  <a:lnTo>
                    <a:pt x="3528" y="3952"/>
                  </a:lnTo>
                  <a:lnTo>
                    <a:pt x="3534" y="3945"/>
                  </a:lnTo>
                  <a:lnTo>
                    <a:pt x="3547" y="3928"/>
                  </a:lnTo>
                  <a:lnTo>
                    <a:pt x="3551" y="3918"/>
                  </a:lnTo>
                  <a:lnTo>
                    <a:pt x="3556" y="3910"/>
                  </a:lnTo>
                  <a:lnTo>
                    <a:pt x="3566" y="3891"/>
                  </a:lnTo>
                  <a:lnTo>
                    <a:pt x="3573" y="3871"/>
                  </a:lnTo>
                  <a:lnTo>
                    <a:pt x="3582" y="3851"/>
                  </a:lnTo>
                  <a:lnTo>
                    <a:pt x="3587" y="3828"/>
                  </a:lnTo>
                  <a:lnTo>
                    <a:pt x="3593" y="3805"/>
                  </a:lnTo>
                  <a:lnTo>
                    <a:pt x="3598" y="3781"/>
                  </a:lnTo>
                  <a:lnTo>
                    <a:pt x="3603" y="3759"/>
                  </a:lnTo>
                  <a:lnTo>
                    <a:pt x="3606" y="3732"/>
                  </a:lnTo>
                  <a:lnTo>
                    <a:pt x="3608" y="3707"/>
                  </a:lnTo>
                  <a:lnTo>
                    <a:pt x="3610" y="3680"/>
                  </a:lnTo>
                  <a:lnTo>
                    <a:pt x="3610" y="3666"/>
                  </a:lnTo>
                  <a:lnTo>
                    <a:pt x="3611" y="3653"/>
                  </a:lnTo>
                  <a:lnTo>
                    <a:pt x="3611" y="449"/>
                  </a:lnTo>
                  <a:lnTo>
                    <a:pt x="3608" y="400"/>
                  </a:lnTo>
                  <a:lnTo>
                    <a:pt x="3606" y="376"/>
                  </a:lnTo>
                  <a:lnTo>
                    <a:pt x="3605" y="354"/>
                  </a:lnTo>
                  <a:lnTo>
                    <a:pt x="3597" y="310"/>
                  </a:lnTo>
                  <a:lnTo>
                    <a:pt x="3588" y="271"/>
                  </a:lnTo>
                  <a:lnTo>
                    <a:pt x="3574" y="233"/>
                  </a:lnTo>
                  <a:lnTo>
                    <a:pt x="3561" y="199"/>
                  </a:lnTo>
                  <a:lnTo>
                    <a:pt x="3542" y="167"/>
                  </a:lnTo>
                  <a:lnTo>
                    <a:pt x="3523" y="138"/>
                  </a:lnTo>
                  <a:lnTo>
                    <a:pt x="3499" y="112"/>
                  </a:lnTo>
                  <a:lnTo>
                    <a:pt x="3473" y="88"/>
                  </a:lnTo>
                  <a:lnTo>
                    <a:pt x="3444" y="67"/>
                  </a:lnTo>
                  <a:lnTo>
                    <a:pt x="3429" y="57"/>
                  </a:lnTo>
                  <a:lnTo>
                    <a:pt x="3414" y="49"/>
                  </a:lnTo>
                  <a:lnTo>
                    <a:pt x="3378" y="33"/>
                  </a:lnTo>
                  <a:lnTo>
                    <a:pt x="3360" y="25"/>
                  </a:lnTo>
                  <a:lnTo>
                    <a:pt x="3342" y="20"/>
                  </a:lnTo>
                  <a:lnTo>
                    <a:pt x="3322" y="14"/>
                  </a:lnTo>
                  <a:lnTo>
                    <a:pt x="3303" y="10"/>
                  </a:lnTo>
                  <a:lnTo>
                    <a:pt x="3261" y="4"/>
                  </a:lnTo>
                  <a:close/>
                </a:path>
              </a:pathLst>
            </a:custGeom>
            <a:solidFill>
              <a:srgbClr val="676767"/>
            </a:solidFill>
            <a:ln w="9525">
              <a:noFill/>
              <a:round/>
              <a:headEnd/>
              <a:tailEnd/>
            </a:ln>
          </p:spPr>
          <p:txBody>
            <a:bodyPr/>
            <a:lstStyle/>
            <a:p>
              <a:endParaRPr lang="en-US" dirty="0"/>
            </a:p>
          </p:txBody>
        </p:sp>
        <p:sp>
          <p:nvSpPr>
            <p:cNvPr id="10" name="Rectangle 154"/>
            <p:cNvSpPr>
              <a:spLocks noChangeArrowheads="1"/>
            </p:cNvSpPr>
            <p:nvPr/>
          </p:nvSpPr>
          <p:spPr bwMode="auto">
            <a:xfrm>
              <a:off x="2832" y="1998"/>
              <a:ext cx="814" cy="125"/>
            </a:xfrm>
            <a:prstGeom prst="rect">
              <a:avLst/>
            </a:prstGeom>
            <a:noFill/>
            <a:ln w="9525">
              <a:noFill/>
              <a:miter lim="800000"/>
              <a:headEnd/>
              <a:tailEnd/>
            </a:ln>
          </p:spPr>
          <p:txBody>
            <a:bodyPr wrap="none" lIns="0" tIns="0" rIns="0" bIns="0">
              <a:spAutoFit/>
            </a:bodyPr>
            <a:lstStyle/>
            <a:p>
              <a:pPr marL="354013" indent="-354013" defTabSz="941388"/>
              <a:r>
                <a:rPr lang="en-US" sz="1300" b="1" dirty="0">
                  <a:solidFill>
                    <a:srgbClr val="8585FF"/>
                  </a:solidFill>
                  <a:latin typeface="Verdana" pitchFamily="34" charset="0"/>
                </a:rPr>
                <a:t>01010101010</a:t>
              </a:r>
              <a:endParaRPr lang="en-US" sz="1800" dirty="0">
                <a:solidFill>
                  <a:srgbClr val="8585FF"/>
                </a:solidFill>
              </a:endParaRPr>
            </a:p>
          </p:txBody>
        </p:sp>
        <p:sp>
          <p:nvSpPr>
            <p:cNvPr id="11" name="Rectangle 155"/>
            <p:cNvSpPr>
              <a:spLocks noChangeArrowheads="1"/>
            </p:cNvSpPr>
            <p:nvPr/>
          </p:nvSpPr>
          <p:spPr bwMode="auto">
            <a:xfrm>
              <a:off x="2844" y="2149"/>
              <a:ext cx="814" cy="125"/>
            </a:xfrm>
            <a:prstGeom prst="rect">
              <a:avLst/>
            </a:prstGeom>
            <a:noFill/>
            <a:ln w="9525">
              <a:noFill/>
              <a:miter lim="800000"/>
              <a:headEnd/>
              <a:tailEnd/>
            </a:ln>
          </p:spPr>
          <p:txBody>
            <a:bodyPr wrap="none" lIns="0" tIns="0" rIns="0" bIns="0">
              <a:spAutoFit/>
            </a:bodyPr>
            <a:lstStyle/>
            <a:p>
              <a:pPr marL="354013" indent="-354013" defTabSz="941388"/>
              <a:r>
                <a:rPr lang="en-US" sz="1300" b="1" dirty="0">
                  <a:solidFill>
                    <a:srgbClr val="8585FF"/>
                  </a:solidFill>
                  <a:latin typeface="Verdana" pitchFamily="34" charset="0"/>
                </a:rPr>
                <a:t>10101011010</a:t>
              </a:r>
              <a:endParaRPr lang="en-US" sz="1800" dirty="0">
                <a:solidFill>
                  <a:srgbClr val="8585FF"/>
                </a:solidFill>
              </a:endParaRPr>
            </a:p>
          </p:txBody>
        </p:sp>
        <p:sp>
          <p:nvSpPr>
            <p:cNvPr id="12" name="Rectangle 156"/>
            <p:cNvSpPr>
              <a:spLocks noChangeArrowheads="1"/>
            </p:cNvSpPr>
            <p:nvPr/>
          </p:nvSpPr>
          <p:spPr bwMode="auto">
            <a:xfrm>
              <a:off x="2850" y="2300"/>
              <a:ext cx="814" cy="125"/>
            </a:xfrm>
            <a:prstGeom prst="rect">
              <a:avLst/>
            </a:prstGeom>
            <a:noFill/>
            <a:ln w="9525">
              <a:noFill/>
              <a:miter lim="800000"/>
              <a:headEnd/>
              <a:tailEnd/>
            </a:ln>
          </p:spPr>
          <p:txBody>
            <a:bodyPr wrap="none" lIns="0" tIns="0" rIns="0" bIns="0">
              <a:spAutoFit/>
            </a:bodyPr>
            <a:lstStyle/>
            <a:p>
              <a:pPr marL="354013" indent="-354013" defTabSz="941388"/>
              <a:r>
                <a:rPr lang="en-US" sz="1300" b="1" dirty="0">
                  <a:solidFill>
                    <a:srgbClr val="8585FF"/>
                  </a:solidFill>
                  <a:latin typeface="Verdana" pitchFamily="34" charset="0"/>
                </a:rPr>
                <a:t>00010101011</a:t>
              </a:r>
              <a:endParaRPr lang="en-US" sz="1800" dirty="0">
                <a:solidFill>
                  <a:srgbClr val="8585FF"/>
                </a:solidFill>
              </a:endParaRPr>
            </a:p>
          </p:txBody>
        </p:sp>
        <p:sp>
          <p:nvSpPr>
            <p:cNvPr id="13" name="Rectangle 157"/>
            <p:cNvSpPr>
              <a:spLocks noChangeArrowheads="1"/>
            </p:cNvSpPr>
            <p:nvPr/>
          </p:nvSpPr>
          <p:spPr bwMode="auto">
            <a:xfrm>
              <a:off x="2850" y="2452"/>
              <a:ext cx="814" cy="125"/>
            </a:xfrm>
            <a:prstGeom prst="rect">
              <a:avLst/>
            </a:prstGeom>
            <a:noFill/>
            <a:ln w="9525">
              <a:noFill/>
              <a:miter lim="800000"/>
              <a:headEnd/>
              <a:tailEnd/>
            </a:ln>
          </p:spPr>
          <p:txBody>
            <a:bodyPr wrap="none" lIns="0" tIns="0" rIns="0" bIns="0">
              <a:spAutoFit/>
            </a:bodyPr>
            <a:lstStyle/>
            <a:p>
              <a:pPr marL="354013" indent="-354013" defTabSz="941388"/>
              <a:r>
                <a:rPr lang="en-US" sz="1300" b="1" dirty="0">
                  <a:solidFill>
                    <a:srgbClr val="8585FF"/>
                  </a:solidFill>
                  <a:latin typeface="Verdana" pitchFamily="34" charset="0"/>
                </a:rPr>
                <a:t>01010101010</a:t>
              </a:r>
              <a:endParaRPr lang="en-US" sz="1800" dirty="0">
                <a:solidFill>
                  <a:srgbClr val="8585FF"/>
                </a:solidFill>
              </a:endParaRPr>
            </a:p>
          </p:txBody>
        </p:sp>
        <p:sp>
          <p:nvSpPr>
            <p:cNvPr id="14" name="Rectangle 158"/>
            <p:cNvSpPr>
              <a:spLocks noChangeArrowheads="1"/>
            </p:cNvSpPr>
            <p:nvPr/>
          </p:nvSpPr>
          <p:spPr bwMode="auto">
            <a:xfrm>
              <a:off x="2844" y="2604"/>
              <a:ext cx="814" cy="125"/>
            </a:xfrm>
            <a:prstGeom prst="rect">
              <a:avLst/>
            </a:prstGeom>
            <a:noFill/>
            <a:ln w="9525">
              <a:noFill/>
              <a:miter lim="800000"/>
              <a:headEnd/>
              <a:tailEnd/>
            </a:ln>
          </p:spPr>
          <p:txBody>
            <a:bodyPr wrap="none" lIns="0" tIns="0" rIns="0" bIns="0">
              <a:spAutoFit/>
            </a:bodyPr>
            <a:lstStyle/>
            <a:p>
              <a:pPr marL="354013" indent="-354013" defTabSz="941388"/>
              <a:r>
                <a:rPr lang="en-US" sz="1300" b="1" dirty="0">
                  <a:solidFill>
                    <a:srgbClr val="8585FF"/>
                  </a:solidFill>
                  <a:latin typeface="Verdana" pitchFamily="34" charset="0"/>
                </a:rPr>
                <a:t>10101010101</a:t>
              </a:r>
              <a:endParaRPr lang="en-US" sz="1800" dirty="0">
                <a:solidFill>
                  <a:srgbClr val="8585FF"/>
                </a:solidFill>
              </a:endParaRPr>
            </a:p>
          </p:txBody>
        </p:sp>
        <p:sp>
          <p:nvSpPr>
            <p:cNvPr id="15" name="Rectangle 159"/>
            <p:cNvSpPr>
              <a:spLocks noChangeArrowheads="1"/>
            </p:cNvSpPr>
            <p:nvPr/>
          </p:nvSpPr>
          <p:spPr bwMode="auto">
            <a:xfrm>
              <a:off x="2850" y="2756"/>
              <a:ext cx="814" cy="125"/>
            </a:xfrm>
            <a:prstGeom prst="rect">
              <a:avLst/>
            </a:prstGeom>
            <a:noFill/>
            <a:ln w="9525">
              <a:noFill/>
              <a:miter lim="800000"/>
              <a:headEnd/>
              <a:tailEnd/>
            </a:ln>
          </p:spPr>
          <p:txBody>
            <a:bodyPr wrap="none" lIns="0" tIns="0" rIns="0" bIns="0">
              <a:spAutoFit/>
            </a:bodyPr>
            <a:lstStyle/>
            <a:p>
              <a:pPr marL="354013" indent="-354013" defTabSz="941388"/>
              <a:r>
                <a:rPr lang="en-US" sz="1300" b="1" dirty="0">
                  <a:solidFill>
                    <a:srgbClr val="8585FF"/>
                  </a:solidFill>
                  <a:latin typeface="Verdana" pitchFamily="34" charset="0"/>
                </a:rPr>
                <a:t>01010101010</a:t>
              </a:r>
              <a:endParaRPr lang="en-US" sz="1800" dirty="0">
                <a:solidFill>
                  <a:srgbClr val="8585FF"/>
                </a:solidFill>
              </a:endParaRPr>
            </a:p>
          </p:txBody>
        </p:sp>
        <p:sp>
          <p:nvSpPr>
            <p:cNvPr id="16" name="Freeform 160"/>
            <p:cNvSpPr>
              <a:spLocks/>
            </p:cNvSpPr>
            <p:nvPr/>
          </p:nvSpPr>
          <p:spPr bwMode="auto">
            <a:xfrm>
              <a:off x="2244" y="1797"/>
              <a:ext cx="557" cy="315"/>
            </a:xfrm>
            <a:custGeom>
              <a:avLst/>
              <a:gdLst>
                <a:gd name="T0" fmla="*/ 26 w 2637"/>
                <a:gd name="T1" fmla="*/ 0 h 1290"/>
                <a:gd name="T2" fmla="*/ 0 w 2637"/>
                <a:gd name="T3" fmla="*/ 42 h 1290"/>
                <a:gd name="T4" fmla="*/ 355 w 2637"/>
                <a:gd name="T5" fmla="*/ 235 h 1290"/>
                <a:gd name="T6" fmla="*/ 322 w 2637"/>
                <a:gd name="T7" fmla="*/ 288 h 1290"/>
                <a:gd name="T8" fmla="*/ 557 w 2637"/>
                <a:gd name="T9" fmla="*/ 315 h 1290"/>
                <a:gd name="T10" fmla="*/ 414 w 2637"/>
                <a:gd name="T11" fmla="*/ 137 h 1290"/>
                <a:gd name="T12" fmla="*/ 380 w 2637"/>
                <a:gd name="T13" fmla="*/ 192 h 1290"/>
                <a:gd name="T14" fmla="*/ 26 w 2637"/>
                <a:gd name="T15" fmla="*/ 0 h 1290"/>
                <a:gd name="T16" fmla="*/ 0 60000 65536"/>
                <a:gd name="T17" fmla="*/ 0 60000 65536"/>
                <a:gd name="T18" fmla="*/ 0 60000 65536"/>
                <a:gd name="T19" fmla="*/ 0 60000 65536"/>
                <a:gd name="T20" fmla="*/ 0 60000 65536"/>
                <a:gd name="T21" fmla="*/ 0 60000 65536"/>
                <a:gd name="T22" fmla="*/ 0 60000 65536"/>
                <a:gd name="T23" fmla="*/ 0 60000 65536"/>
                <a:gd name="T24" fmla="*/ 0 w 2637"/>
                <a:gd name="T25" fmla="*/ 0 h 1290"/>
                <a:gd name="T26" fmla="*/ 2637 w 2637"/>
                <a:gd name="T27" fmla="*/ 1290 h 12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7" h="1290">
                  <a:moveTo>
                    <a:pt x="121" y="0"/>
                  </a:moveTo>
                  <a:lnTo>
                    <a:pt x="0" y="173"/>
                  </a:lnTo>
                  <a:lnTo>
                    <a:pt x="1681" y="961"/>
                  </a:lnTo>
                  <a:lnTo>
                    <a:pt x="1524" y="1180"/>
                  </a:lnTo>
                  <a:lnTo>
                    <a:pt x="2637" y="1290"/>
                  </a:lnTo>
                  <a:lnTo>
                    <a:pt x="1962" y="563"/>
                  </a:lnTo>
                  <a:lnTo>
                    <a:pt x="1801" y="788"/>
                  </a:lnTo>
                  <a:lnTo>
                    <a:pt x="121" y="0"/>
                  </a:lnTo>
                  <a:close/>
                </a:path>
              </a:pathLst>
            </a:custGeom>
            <a:gradFill rotWithShape="1">
              <a:gsLst>
                <a:gs pos="0">
                  <a:srgbClr val="002745"/>
                </a:gs>
                <a:gs pos="100000">
                  <a:srgbClr val="005596"/>
                </a:gs>
              </a:gsLst>
              <a:lin ang="5400000" scaled="1"/>
            </a:gradFill>
            <a:ln w="9525">
              <a:noFill/>
              <a:round/>
              <a:headEnd/>
              <a:tailEnd/>
            </a:ln>
          </p:spPr>
          <p:txBody>
            <a:bodyPr tIns="0" bIns="0" anchor="ctr"/>
            <a:lstStyle/>
            <a:p>
              <a:endParaRPr lang="en-US" dirty="0"/>
            </a:p>
          </p:txBody>
        </p:sp>
        <p:sp>
          <p:nvSpPr>
            <p:cNvPr id="17" name="Freeform 161"/>
            <p:cNvSpPr>
              <a:spLocks/>
            </p:cNvSpPr>
            <p:nvPr/>
          </p:nvSpPr>
          <p:spPr bwMode="auto">
            <a:xfrm>
              <a:off x="2166" y="2180"/>
              <a:ext cx="627" cy="173"/>
            </a:xfrm>
            <a:custGeom>
              <a:avLst/>
              <a:gdLst>
                <a:gd name="T0" fmla="*/ 409 w 2971"/>
                <a:gd name="T1" fmla="*/ 0 h 712"/>
                <a:gd name="T2" fmla="*/ 409 w 2971"/>
                <a:gd name="T3" fmla="*/ 63 h 712"/>
                <a:gd name="T4" fmla="*/ 0 w 2971"/>
                <a:gd name="T5" fmla="*/ 63 h 712"/>
                <a:gd name="T6" fmla="*/ 0 w 2971"/>
                <a:gd name="T7" fmla="*/ 111 h 712"/>
                <a:gd name="T8" fmla="*/ 409 w 2971"/>
                <a:gd name="T9" fmla="*/ 111 h 712"/>
                <a:gd name="T10" fmla="*/ 409 w 2971"/>
                <a:gd name="T11" fmla="*/ 173 h 712"/>
                <a:gd name="T12" fmla="*/ 627 w 2971"/>
                <a:gd name="T13" fmla="*/ 86 h 712"/>
                <a:gd name="T14" fmla="*/ 409 w 2971"/>
                <a:gd name="T15" fmla="*/ 0 h 712"/>
                <a:gd name="T16" fmla="*/ 0 60000 65536"/>
                <a:gd name="T17" fmla="*/ 0 60000 65536"/>
                <a:gd name="T18" fmla="*/ 0 60000 65536"/>
                <a:gd name="T19" fmla="*/ 0 60000 65536"/>
                <a:gd name="T20" fmla="*/ 0 60000 65536"/>
                <a:gd name="T21" fmla="*/ 0 60000 65536"/>
                <a:gd name="T22" fmla="*/ 0 60000 65536"/>
                <a:gd name="T23" fmla="*/ 0 60000 65536"/>
                <a:gd name="T24" fmla="*/ 0 w 2971"/>
                <a:gd name="T25" fmla="*/ 0 h 712"/>
                <a:gd name="T26" fmla="*/ 2971 w 2971"/>
                <a:gd name="T27" fmla="*/ 712 h 7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71" h="712">
                  <a:moveTo>
                    <a:pt x="1940" y="0"/>
                  </a:moveTo>
                  <a:lnTo>
                    <a:pt x="1940" y="261"/>
                  </a:lnTo>
                  <a:lnTo>
                    <a:pt x="0" y="261"/>
                  </a:lnTo>
                  <a:lnTo>
                    <a:pt x="2" y="458"/>
                  </a:lnTo>
                  <a:lnTo>
                    <a:pt x="1940" y="458"/>
                  </a:lnTo>
                  <a:lnTo>
                    <a:pt x="1940" y="712"/>
                  </a:lnTo>
                  <a:lnTo>
                    <a:pt x="2971" y="354"/>
                  </a:lnTo>
                  <a:lnTo>
                    <a:pt x="1940" y="0"/>
                  </a:lnTo>
                  <a:close/>
                </a:path>
              </a:pathLst>
            </a:custGeom>
            <a:gradFill rotWithShape="1">
              <a:gsLst>
                <a:gs pos="0">
                  <a:srgbClr val="D18316"/>
                </a:gs>
                <a:gs pos="100000">
                  <a:srgbClr val="613D0A"/>
                </a:gs>
              </a:gsLst>
              <a:lin ang="5400000" scaled="1"/>
            </a:gradFill>
            <a:ln w="9525">
              <a:noFill/>
              <a:round/>
              <a:headEnd/>
              <a:tailEnd/>
            </a:ln>
          </p:spPr>
          <p:txBody>
            <a:bodyPr tIns="0" bIns="0" anchor="ctr"/>
            <a:lstStyle/>
            <a:p>
              <a:endParaRPr lang="en-US" dirty="0"/>
            </a:p>
          </p:txBody>
        </p:sp>
        <p:sp>
          <p:nvSpPr>
            <p:cNvPr id="18" name="Freeform 162"/>
            <p:cNvSpPr>
              <a:spLocks/>
            </p:cNvSpPr>
            <p:nvPr/>
          </p:nvSpPr>
          <p:spPr bwMode="auto">
            <a:xfrm>
              <a:off x="2166" y="2476"/>
              <a:ext cx="627" cy="173"/>
            </a:xfrm>
            <a:custGeom>
              <a:avLst/>
              <a:gdLst>
                <a:gd name="T0" fmla="*/ 409 w 2971"/>
                <a:gd name="T1" fmla="*/ 0 h 712"/>
                <a:gd name="T2" fmla="*/ 409 w 2971"/>
                <a:gd name="T3" fmla="*/ 62 h 712"/>
                <a:gd name="T4" fmla="*/ 0 w 2971"/>
                <a:gd name="T5" fmla="*/ 62 h 712"/>
                <a:gd name="T6" fmla="*/ 0 w 2971"/>
                <a:gd name="T7" fmla="*/ 110 h 712"/>
                <a:gd name="T8" fmla="*/ 409 w 2971"/>
                <a:gd name="T9" fmla="*/ 110 h 712"/>
                <a:gd name="T10" fmla="*/ 409 w 2971"/>
                <a:gd name="T11" fmla="*/ 173 h 712"/>
                <a:gd name="T12" fmla="*/ 627 w 2971"/>
                <a:gd name="T13" fmla="*/ 87 h 712"/>
                <a:gd name="T14" fmla="*/ 409 w 2971"/>
                <a:gd name="T15" fmla="*/ 0 h 712"/>
                <a:gd name="T16" fmla="*/ 0 60000 65536"/>
                <a:gd name="T17" fmla="*/ 0 60000 65536"/>
                <a:gd name="T18" fmla="*/ 0 60000 65536"/>
                <a:gd name="T19" fmla="*/ 0 60000 65536"/>
                <a:gd name="T20" fmla="*/ 0 60000 65536"/>
                <a:gd name="T21" fmla="*/ 0 60000 65536"/>
                <a:gd name="T22" fmla="*/ 0 60000 65536"/>
                <a:gd name="T23" fmla="*/ 0 60000 65536"/>
                <a:gd name="T24" fmla="*/ 0 w 2971"/>
                <a:gd name="T25" fmla="*/ 0 h 712"/>
                <a:gd name="T26" fmla="*/ 2971 w 2971"/>
                <a:gd name="T27" fmla="*/ 712 h 7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71" h="712">
                  <a:moveTo>
                    <a:pt x="1940" y="0"/>
                  </a:moveTo>
                  <a:lnTo>
                    <a:pt x="1940" y="255"/>
                  </a:lnTo>
                  <a:lnTo>
                    <a:pt x="2" y="255"/>
                  </a:lnTo>
                  <a:lnTo>
                    <a:pt x="0" y="452"/>
                  </a:lnTo>
                  <a:lnTo>
                    <a:pt x="1940" y="452"/>
                  </a:lnTo>
                  <a:lnTo>
                    <a:pt x="1940" y="712"/>
                  </a:lnTo>
                  <a:lnTo>
                    <a:pt x="2971" y="358"/>
                  </a:lnTo>
                  <a:lnTo>
                    <a:pt x="1940" y="0"/>
                  </a:lnTo>
                  <a:close/>
                </a:path>
              </a:pathLst>
            </a:custGeom>
            <a:gradFill rotWithShape="1">
              <a:gsLst>
                <a:gs pos="0">
                  <a:srgbClr val="B5121B"/>
                </a:gs>
                <a:gs pos="100000">
                  <a:srgbClr val="54080D"/>
                </a:gs>
              </a:gsLst>
              <a:lin ang="5400000" scaled="1"/>
            </a:gradFill>
            <a:ln w="9525">
              <a:noFill/>
              <a:round/>
              <a:headEnd/>
              <a:tailEnd/>
            </a:ln>
          </p:spPr>
          <p:txBody>
            <a:bodyPr tIns="0" bIns="0" anchor="ctr"/>
            <a:lstStyle/>
            <a:p>
              <a:endParaRPr lang="en-US" dirty="0"/>
            </a:p>
          </p:txBody>
        </p:sp>
        <p:sp>
          <p:nvSpPr>
            <p:cNvPr id="19" name="Freeform 163"/>
            <p:cNvSpPr>
              <a:spLocks/>
            </p:cNvSpPr>
            <p:nvPr/>
          </p:nvSpPr>
          <p:spPr bwMode="auto">
            <a:xfrm>
              <a:off x="2244" y="2718"/>
              <a:ext cx="557" cy="313"/>
            </a:xfrm>
            <a:custGeom>
              <a:avLst/>
              <a:gdLst>
                <a:gd name="T0" fmla="*/ 322 w 2637"/>
                <a:gd name="T1" fmla="*/ 26 h 1286"/>
                <a:gd name="T2" fmla="*/ 355 w 2637"/>
                <a:gd name="T3" fmla="*/ 80 h 1286"/>
                <a:gd name="T4" fmla="*/ 0 w 2637"/>
                <a:gd name="T5" fmla="*/ 271 h 1286"/>
                <a:gd name="T6" fmla="*/ 26 w 2637"/>
                <a:gd name="T7" fmla="*/ 313 h 1286"/>
                <a:gd name="T8" fmla="*/ 380 w 2637"/>
                <a:gd name="T9" fmla="*/ 121 h 1286"/>
                <a:gd name="T10" fmla="*/ 414 w 2637"/>
                <a:gd name="T11" fmla="*/ 176 h 1286"/>
                <a:gd name="T12" fmla="*/ 557 w 2637"/>
                <a:gd name="T13" fmla="*/ 0 h 1286"/>
                <a:gd name="T14" fmla="*/ 322 w 2637"/>
                <a:gd name="T15" fmla="*/ 26 h 1286"/>
                <a:gd name="T16" fmla="*/ 0 60000 65536"/>
                <a:gd name="T17" fmla="*/ 0 60000 65536"/>
                <a:gd name="T18" fmla="*/ 0 60000 65536"/>
                <a:gd name="T19" fmla="*/ 0 60000 65536"/>
                <a:gd name="T20" fmla="*/ 0 60000 65536"/>
                <a:gd name="T21" fmla="*/ 0 60000 65536"/>
                <a:gd name="T22" fmla="*/ 0 60000 65536"/>
                <a:gd name="T23" fmla="*/ 0 60000 65536"/>
                <a:gd name="T24" fmla="*/ 0 w 2637"/>
                <a:gd name="T25" fmla="*/ 0 h 1286"/>
                <a:gd name="T26" fmla="*/ 2637 w 2637"/>
                <a:gd name="T27" fmla="*/ 1286 h 12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7" h="1286">
                  <a:moveTo>
                    <a:pt x="1524" y="108"/>
                  </a:moveTo>
                  <a:lnTo>
                    <a:pt x="1681" y="329"/>
                  </a:lnTo>
                  <a:lnTo>
                    <a:pt x="0" y="1115"/>
                  </a:lnTo>
                  <a:lnTo>
                    <a:pt x="121" y="1286"/>
                  </a:lnTo>
                  <a:lnTo>
                    <a:pt x="1801" y="498"/>
                  </a:lnTo>
                  <a:lnTo>
                    <a:pt x="1962" y="723"/>
                  </a:lnTo>
                  <a:lnTo>
                    <a:pt x="2637" y="0"/>
                  </a:lnTo>
                  <a:lnTo>
                    <a:pt x="1524" y="108"/>
                  </a:lnTo>
                  <a:close/>
                </a:path>
              </a:pathLst>
            </a:custGeom>
            <a:gradFill rotWithShape="1">
              <a:gsLst>
                <a:gs pos="0">
                  <a:srgbClr val="6AA121"/>
                </a:gs>
                <a:gs pos="100000">
                  <a:srgbClr val="314B0F"/>
                </a:gs>
              </a:gsLst>
              <a:lin ang="5400000" scaled="1"/>
            </a:gradFill>
            <a:ln w="9525">
              <a:noFill/>
              <a:round/>
              <a:headEnd/>
              <a:tailEnd/>
            </a:ln>
          </p:spPr>
          <p:txBody>
            <a:bodyPr tIns="0" bIns="0" anchor="ctr"/>
            <a:lstStyle/>
            <a:p>
              <a:endParaRPr lang="en-US" dirty="0"/>
            </a:p>
          </p:txBody>
        </p:sp>
        <p:sp>
          <p:nvSpPr>
            <p:cNvPr id="20" name="Rectangle 164"/>
            <p:cNvSpPr>
              <a:spLocks noChangeArrowheads="1"/>
            </p:cNvSpPr>
            <p:nvPr/>
          </p:nvSpPr>
          <p:spPr bwMode="auto">
            <a:xfrm>
              <a:off x="1488" y="1704"/>
              <a:ext cx="202" cy="77"/>
            </a:xfrm>
            <a:prstGeom prst="rect">
              <a:avLst/>
            </a:prstGeom>
            <a:noFill/>
            <a:ln w="9525">
              <a:noFill/>
              <a:miter lim="800000"/>
              <a:headEnd/>
              <a:tailEnd/>
            </a:ln>
          </p:spPr>
          <p:txBody>
            <a:bodyPr wrap="none" lIns="0" tIns="0" rIns="0" bIns="0">
              <a:spAutoFit/>
            </a:bodyPr>
            <a:lstStyle/>
            <a:p>
              <a:pPr marL="354013" indent="-354013" defTabSz="941388"/>
              <a:r>
                <a:rPr lang="en-US" sz="800" b="1" dirty="0">
                  <a:solidFill>
                    <a:srgbClr val="000000"/>
                  </a:solidFill>
                  <a:latin typeface="Verdana" pitchFamily="34" charset="0"/>
                </a:rPr>
                <a:t>Video</a:t>
              </a:r>
              <a:endParaRPr lang="en-US" sz="1800" dirty="0"/>
            </a:p>
          </p:txBody>
        </p:sp>
        <p:sp>
          <p:nvSpPr>
            <p:cNvPr id="21" name="Rectangle 165"/>
            <p:cNvSpPr>
              <a:spLocks noChangeArrowheads="1"/>
            </p:cNvSpPr>
            <p:nvPr/>
          </p:nvSpPr>
          <p:spPr bwMode="auto">
            <a:xfrm>
              <a:off x="1511" y="2183"/>
              <a:ext cx="210" cy="77"/>
            </a:xfrm>
            <a:prstGeom prst="rect">
              <a:avLst/>
            </a:prstGeom>
            <a:noFill/>
            <a:ln w="9525">
              <a:noFill/>
              <a:miter lim="800000"/>
              <a:headEnd/>
              <a:tailEnd/>
            </a:ln>
          </p:spPr>
          <p:txBody>
            <a:bodyPr wrap="none" lIns="0" tIns="0" rIns="0" bIns="0">
              <a:spAutoFit/>
            </a:bodyPr>
            <a:lstStyle/>
            <a:p>
              <a:pPr marL="354013" indent="-354013" defTabSz="941388"/>
              <a:r>
                <a:rPr lang="en-US" sz="800" b="1" dirty="0">
                  <a:solidFill>
                    <a:srgbClr val="000000"/>
                  </a:solidFill>
                  <a:latin typeface="Verdana" pitchFamily="34" charset="0"/>
                </a:rPr>
                <a:t>Photo</a:t>
              </a:r>
              <a:endParaRPr lang="en-US" sz="1800" dirty="0"/>
            </a:p>
          </p:txBody>
        </p:sp>
        <p:sp>
          <p:nvSpPr>
            <p:cNvPr id="22" name="Rectangle 166"/>
            <p:cNvSpPr>
              <a:spLocks noChangeArrowheads="1"/>
            </p:cNvSpPr>
            <p:nvPr/>
          </p:nvSpPr>
          <p:spPr bwMode="auto">
            <a:xfrm>
              <a:off x="1526" y="2611"/>
              <a:ext cx="180" cy="77"/>
            </a:xfrm>
            <a:prstGeom prst="rect">
              <a:avLst/>
            </a:prstGeom>
            <a:noFill/>
            <a:ln w="9525">
              <a:noFill/>
              <a:miter lim="800000"/>
              <a:headEnd/>
              <a:tailEnd/>
            </a:ln>
          </p:spPr>
          <p:txBody>
            <a:bodyPr wrap="none" lIns="0" tIns="0" rIns="0" bIns="0">
              <a:spAutoFit/>
            </a:bodyPr>
            <a:lstStyle/>
            <a:p>
              <a:pPr marL="354013" indent="-354013" defTabSz="941388"/>
              <a:r>
                <a:rPr lang="en-US" sz="800" b="1" dirty="0">
                  <a:solidFill>
                    <a:srgbClr val="000000"/>
                  </a:solidFill>
                  <a:latin typeface="Verdana" pitchFamily="34" charset="0"/>
                </a:rPr>
                <a:t>Book</a:t>
              </a:r>
              <a:endParaRPr lang="en-US" sz="1800" dirty="0"/>
            </a:p>
          </p:txBody>
        </p:sp>
        <p:sp>
          <p:nvSpPr>
            <p:cNvPr id="23" name="Rectangle 167"/>
            <p:cNvSpPr>
              <a:spLocks noChangeArrowheads="1"/>
            </p:cNvSpPr>
            <p:nvPr/>
          </p:nvSpPr>
          <p:spPr bwMode="auto">
            <a:xfrm>
              <a:off x="1507" y="3040"/>
              <a:ext cx="217" cy="77"/>
            </a:xfrm>
            <a:prstGeom prst="rect">
              <a:avLst/>
            </a:prstGeom>
            <a:noFill/>
            <a:ln w="9525">
              <a:noFill/>
              <a:miter lim="800000"/>
              <a:headEnd/>
              <a:tailEnd/>
            </a:ln>
          </p:spPr>
          <p:txBody>
            <a:bodyPr wrap="none" lIns="0" tIns="0" rIns="0" bIns="0">
              <a:spAutoFit/>
            </a:bodyPr>
            <a:lstStyle/>
            <a:p>
              <a:pPr marL="354013" indent="-354013" defTabSz="941388"/>
              <a:r>
                <a:rPr lang="en-US" sz="800" b="1" dirty="0">
                  <a:solidFill>
                    <a:srgbClr val="000000"/>
                  </a:solidFill>
                  <a:latin typeface="Verdana" pitchFamily="34" charset="0"/>
                </a:rPr>
                <a:t>Letter</a:t>
              </a:r>
              <a:endParaRPr lang="en-US" sz="1800" dirty="0"/>
            </a:p>
          </p:txBody>
        </p:sp>
        <p:sp>
          <p:nvSpPr>
            <p:cNvPr id="24" name="Freeform 168"/>
            <p:cNvSpPr>
              <a:spLocks/>
            </p:cNvSpPr>
            <p:nvPr/>
          </p:nvSpPr>
          <p:spPr bwMode="auto">
            <a:xfrm>
              <a:off x="2250" y="1875"/>
              <a:ext cx="40" cy="53"/>
            </a:xfrm>
            <a:custGeom>
              <a:avLst/>
              <a:gdLst>
                <a:gd name="T0" fmla="*/ 40 w 189"/>
                <a:gd name="T1" fmla="*/ 21 h 216"/>
                <a:gd name="T2" fmla="*/ 10 w 189"/>
                <a:gd name="T3" fmla="*/ 53 h 216"/>
                <a:gd name="T4" fmla="*/ 0 w 189"/>
                <a:gd name="T5" fmla="*/ 47 h 216"/>
                <a:gd name="T6" fmla="*/ 5 w 189"/>
                <a:gd name="T7" fmla="*/ 0 h 216"/>
                <a:gd name="T8" fmla="*/ 14 w 189"/>
                <a:gd name="T9" fmla="*/ 5 h 216"/>
                <a:gd name="T10" fmla="*/ 10 w 189"/>
                <a:gd name="T11" fmla="*/ 38 h 216"/>
                <a:gd name="T12" fmla="*/ 31 w 189"/>
                <a:gd name="T13" fmla="*/ 15 h 216"/>
                <a:gd name="T14" fmla="*/ 40 w 189"/>
                <a:gd name="T15" fmla="*/ 21 h 216"/>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216"/>
                <a:gd name="T26" fmla="*/ 189 w 189"/>
                <a:gd name="T27" fmla="*/ 216 h 2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216">
                  <a:moveTo>
                    <a:pt x="189" y="84"/>
                  </a:moveTo>
                  <a:lnTo>
                    <a:pt x="47" y="216"/>
                  </a:lnTo>
                  <a:lnTo>
                    <a:pt x="0" y="192"/>
                  </a:lnTo>
                  <a:lnTo>
                    <a:pt x="23" y="0"/>
                  </a:lnTo>
                  <a:lnTo>
                    <a:pt x="67" y="22"/>
                  </a:lnTo>
                  <a:lnTo>
                    <a:pt x="49" y="155"/>
                  </a:lnTo>
                  <a:lnTo>
                    <a:pt x="147" y="62"/>
                  </a:lnTo>
                  <a:lnTo>
                    <a:pt x="189" y="84"/>
                  </a:lnTo>
                  <a:close/>
                </a:path>
              </a:pathLst>
            </a:custGeom>
            <a:solidFill>
              <a:srgbClr val="000000"/>
            </a:solidFill>
            <a:ln w="9525">
              <a:noFill/>
              <a:round/>
              <a:headEnd/>
              <a:tailEnd/>
            </a:ln>
          </p:spPr>
          <p:txBody>
            <a:bodyPr/>
            <a:lstStyle/>
            <a:p>
              <a:endParaRPr lang="en-US" dirty="0"/>
            </a:p>
          </p:txBody>
        </p:sp>
        <p:sp>
          <p:nvSpPr>
            <p:cNvPr id="25" name="Freeform 169"/>
            <p:cNvSpPr>
              <a:spLocks noEditPoints="1"/>
            </p:cNvSpPr>
            <p:nvPr/>
          </p:nvSpPr>
          <p:spPr bwMode="auto">
            <a:xfrm>
              <a:off x="2277" y="1896"/>
              <a:ext cx="27" cy="47"/>
            </a:xfrm>
            <a:custGeom>
              <a:avLst/>
              <a:gdLst>
                <a:gd name="T0" fmla="*/ 8 w 127"/>
                <a:gd name="T1" fmla="*/ 47 h 191"/>
                <a:gd name="T2" fmla="*/ 0 w 127"/>
                <a:gd name="T3" fmla="*/ 42 h 191"/>
                <a:gd name="T4" fmla="*/ 13 w 127"/>
                <a:gd name="T5" fmla="*/ 12 h 191"/>
                <a:gd name="T6" fmla="*/ 22 w 127"/>
                <a:gd name="T7" fmla="*/ 17 h 191"/>
                <a:gd name="T8" fmla="*/ 8 w 127"/>
                <a:gd name="T9" fmla="*/ 47 h 191"/>
                <a:gd name="T10" fmla="*/ 24 w 127"/>
                <a:gd name="T11" fmla="*/ 13 h 191"/>
                <a:gd name="T12" fmla="*/ 15 w 127"/>
                <a:gd name="T13" fmla="*/ 7 h 191"/>
                <a:gd name="T14" fmla="*/ 18 w 127"/>
                <a:gd name="T15" fmla="*/ 0 h 191"/>
                <a:gd name="T16" fmla="*/ 27 w 127"/>
                <a:gd name="T17" fmla="*/ 5 h 191"/>
                <a:gd name="T18" fmla="*/ 24 w 127"/>
                <a:gd name="T19" fmla="*/ 13 h 1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7"/>
                <a:gd name="T31" fmla="*/ 0 h 191"/>
                <a:gd name="T32" fmla="*/ 127 w 127"/>
                <a:gd name="T33" fmla="*/ 191 h 1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7" h="191">
                  <a:moveTo>
                    <a:pt x="39" y="191"/>
                  </a:moveTo>
                  <a:lnTo>
                    <a:pt x="0" y="171"/>
                  </a:lnTo>
                  <a:lnTo>
                    <a:pt x="63" y="48"/>
                  </a:lnTo>
                  <a:lnTo>
                    <a:pt x="102" y="68"/>
                  </a:lnTo>
                  <a:lnTo>
                    <a:pt x="39" y="191"/>
                  </a:lnTo>
                  <a:close/>
                  <a:moveTo>
                    <a:pt x="112" y="51"/>
                  </a:moveTo>
                  <a:lnTo>
                    <a:pt x="70" y="29"/>
                  </a:lnTo>
                  <a:lnTo>
                    <a:pt x="86" y="0"/>
                  </a:lnTo>
                  <a:lnTo>
                    <a:pt x="127" y="22"/>
                  </a:lnTo>
                  <a:lnTo>
                    <a:pt x="112" y="51"/>
                  </a:lnTo>
                  <a:close/>
                </a:path>
              </a:pathLst>
            </a:custGeom>
            <a:solidFill>
              <a:srgbClr val="000000"/>
            </a:solidFill>
            <a:ln w="9525">
              <a:noFill/>
              <a:round/>
              <a:headEnd/>
              <a:tailEnd/>
            </a:ln>
          </p:spPr>
          <p:txBody>
            <a:bodyPr/>
            <a:lstStyle/>
            <a:p>
              <a:endParaRPr lang="en-US" dirty="0"/>
            </a:p>
          </p:txBody>
        </p:sp>
        <p:sp>
          <p:nvSpPr>
            <p:cNvPr id="26" name="Freeform 170"/>
            <p:cNvSpPr>
              <a:spLocks noEditPoints="1"/>
            </p:cNvSpPr>
            <p:nvPr/>
          </p:nvSpPr>
          <p:spPr bwMode="auto">
            <a:xfrm>
              <a:off x="2296" y="1916"/>
              <a:ext cx="41" cy="46"/>
            </a:xfrm>
            <a:custGeom>
              <a:avLst/>
              <a:gdLst>
                <a:gd name="T0" fmla="*/ 23 w 195"/>
                <a:gd name="T1" fmla="*/ 46 h 190"/>
                <a:gd name="T2" fmla="*/ 14 w 195"/>
                <a:gd name="T3" fmla="*/ 41 h 190"/>
                <a:gd name="T4" fmla="*/ 16 w 195"/>
                <a:gd name="T5" fmla="*/ 38 h 190"/>
                <a:gd name="T6" fmla="*/ 13 w 195"/>
                <a:gd name="T7" fmla="*/ 38 h 190"/>
                <a:gd name="T8" fmla="*/ 10 w 195"/>
                <a:gd name="T9" fmla="*/ 38 h 190"/>
                <a:gd name="T10" fmla="*/ 10 w 195"/>
                <a:gd name="T11" fmla="*/ 38 h 190"/>
                <a:gd name="T12" fmla="*/ 9 w 195"/>
                <a:gd name="T13" fmla="*/ 38 h 190"/>
                <a:gd name="T14" fmla="*/ 9 w 195"/>
                <a:gd name="T15" fmla="*/ 38 h 190"/>
                <a:gd name="T16" fmla="*/ 8 w 195"/>
                <a:gd name="T17" fmla="*/ 38 h 190"/>
                <a:gd name="T18" fmla="*/ 6 w 195"/>
                <a:gd name="T19" fmla="*/ 37 h 190"/>
                <a:gd name="T20" fmla="*/ 3 w 195"/>
                <a:gd name="T21" fmla="*/ 35 h 190"/>
                <a:gd name="T22" fmla="*/ 2 w 195"/>
                <a:gd name="T23" fmla="*/ 33 h 190"/>
                <a:gd name="T24" fmla="*/ 0 w 195"/>
                <a:gd name="T25" fmla="*/ 31 h 190"/>
                <a:gd name="T26" fmla="*/ 0 w 195"/>
                <a:gd name="T27" fmla="*/ 28 h 190"/>
                <a:gd name="T28" fmla="*/ 0 w 195"/>
                <a:gd name="T29" fmla="*/ 25 h 190"/>
                <a:gd name="T30" fmla="*/ 0 w 195"/>
                <a:gd name="T31" fmla="*/ 22 h 190"/>
                <a:gd name="T32" fmla="*/ 1 w 195"/>
                <a:gd name="T33" fmla="*/ 18 h 190"/>
                <a:gd name="T34" fmla="*/ 2 w 195"/>
                <a:gd name="T35" fmla="*/ 15 h 190"/>
                <a:gd name="T36" fmla="*/ 4 w 195"/>
                <a:gd name="T37" fmla="*/ 12 h 190"/>
                <a:gd name="T38" fmla="*/ 6 w 195"/>
                <a:gd name="T39" fmla="*/ 9 h 190"/>
                <a:gd name="T40" fmla="*/ 8 w 195"/>
                <a:gd name="T41" fmla="*/ 7 h 190"/>
                <a:gd name="T42" fmla="*/ 11 w 195"/>
                <a:gd name="T43" fmla="*/ 6 h 190"/>
                <a:gd name="T44" fmla="*/ 16 w 195"/>
                <a:gd name="T45" fmla="*/ 5 h 190"/>
                <a:gd name="T46" fmla="*/ 19 w 195"/>
                <a:gd name="T47" fmla="*/ 5 h 190"/>
                <a:gd name="T48" fmla="*/ 21 w 195"/>
                <a:gd name="T49" fmla="*/ 7 h 190"/>
                <a:gd name="T50" fmla="*/ 23 w 195"/>
                <a:gd name="T51" fmla="*/ 8 h 190"/>
                <a:gd name="T52" fmla="*/ 25 w 195"/>
                <a:gd name="T53" fmla="*/ 9 h 190"/>
                <a:gd name="T54" fmla="*/ 27 w 195"/>
                <a:gd name="T55" fmla="*/ 12 h 190"/>
                <a:gd name="T56" fmla="*/ 32 w 195"/>
                <a:gd name="T57" fmla="*/ 0 h 190"/>
                <a:gd name="T58" fmla="*/ 41 w 195"/>
                <a:gd name="T59" fmla="*/ 5 h 190"/>
                <a:gd name="T60" fmla="*/ 23 w 195"/>
                <a:gd name="T61" fmla="*/ 46 h 190"/>
                <a:gd name="T62" fmla="*/ 18 w 195"/>
                <a:gd name="T63" fmla="*/ 33 h 190"/>
                <a:gd name="T64" fmla="*/ 24 w 195"/>
                <a:gd name="T65" fmla="*/ 18 h 190"/>
                <a:gd name="T66" fmla="*/ 23 w 195"/>
                <a:gd name="T67" fmla="*/ 16 h 190"/>
                <a:gd name="T68" fmla="*/ 22 w 195"/>
                <a:gd name="T69" fmla="*/ 16 h 190"/>
                <a:gd name="T70" fmla="*/ 21 w 195"/>
                <a:gd name="T71" fmla="*/ 15 h 190"/>
                <a:gd name="T72" fmla="*/ 18 w 195"/>
                <a:gd name="T73" fmla="*/ 14 h 190"/>
                <a:gd name="T74" fmla="*/ 15 w 195"/>
                <a:gd name="T75" fmla="*/ 15 h 190"/>
                <a:gd name="T76" fmla="*/ 13 w 195"/>
                <a:gd name="T77" fmla="*/ 17 h 190"/>
                <a:gd name="T78" fmla="*/ 11 w 195"/>
                <a:gd name="T79" fmla="*/ 20 h 190"/>
                <a:gd name="T80" fmla="*/ 10 w 195"/>
                <a:gd name="T81" fmla="*/ 22 h 190"/>
                <a:gd name="T82" fmla="*/ 9 w 195"/>
                <a:gd name="T83" fmla="*/ 24 h 190"/>
                <a:gd name="T84" fmla="*/ 9 w 195"/>
                <a:gd name="T85" fmla="*/ 25 h 190"/>
                <a:gd name="T86" fmla="*/ 9 w 195"/>
                <a:gd name="T87" fmla="*/ 27 h 190"/>
                <a:gd name="T88" fmla="*/ 9 w 195"/>
                <a:gd name="T89" fmla="*/ 29 h 190"/>
                <a:gd name="T90" fmla="*/ 10 w 195"/>
                <a:gd name="T91" fmla="*/ 30 h 190"/>
                <a:gd name="T92" fmla="*/ 11 w 195"/>
                <a:gd name="T93" fmla="*/ 31 h 190"/>
                <a:gd name="T94" fmla="*/ 13 w 195"/>
                <a:gd name="T95" fmla="*/ 32 h 190"/>
                <a:gd name="T96" fmla="*/ 14 w 195"/>
                <a:gd name="T97" fmla="*/ 32 h 190"/>
                <a:gd name="T98" fmla="*/ 15 w 195"/>
                <a:gd name="T99" fmla="*/ 33 h 190"/>
                <a:gd name="T100" fmla="*/ 18 w 195"/>
                <a:gd name="T101" fmla="*/ 33 h 19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5"/>
                <a:gd name="T154" fmla="*/ 0 h 190"/>
                <a:gd name="T155" fmla="*/ 195 w 195"/>
                <a:gd name="T156" fmla="*/ 190 h 19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5" h="190">
                  <a:moveTo>
                    <a:pt x="108" y="190"/>
                  </a:moveTo>
                  <a:lnTo>
                    <a:pt x="68" y="169"/>
                  </a:lnTo>
                  <a:lnTo>
                    <a:pt x="74" y="157"/>
                  </a:lnTo>
                  <a:lnTo>
                    <a:pt x="60" y="158"/>
                  </a:lnTo>
                  <a:lnTo>
                    <a:pt x="49" y="159"/>
                  </a:lnTo>
                  <a:lnTo>
                    <a:pt x="46" y="158"/>
                  </a:lnTo>
                  <a:lnTo>
                    <a:pt x="45" y="158"/>
                  </a:lnTo>
                  <a:lnTo>
                    <a:pt x="43" y="158"/>
                  </a:lnTo>
                  <a:lnTo>
                    <a:pt x="37" y="157"/>
                  </a:lnTo>
                  <a:lnTo>
                    <a:pt x="27" y="153"/>
                  </a:lnTo>
                  <a:lnTo>
                    <a:pt x="16" y="146"/>
                  </a:lnTo>
                  <a:lnTo>
                    <a:pt x="9" y="138"/>
                  </a:lnTo>
                  <a:lnTo>
                    <a:pt x="2" y="128"/>
                  </a:lnTo>
                  <a:lnTo>
                    <a:pt x="1" y="117"/>
                  </a:lnTo>
                  <a:lnTo>
                    <a:pt x="0" y="103"/>
                  </a:lnTo>
                  <a:lnTo>
                    <a:pt x="1" y="90"/>
                  </a:lnTo>
                  <a:lnTo>
                    <a:pt x="5" y="76"/>
                  </a:lnTo>
                  <a:lnTo>
                    <a:pt x="11" y="64"/>
                  </a:lnTo>
                  <a:lnTo>
                    <a:pt x="19" y="49"/>
                  </a:lnTo>
                  <a:lnTo>
                    <a:pt x="29" y="39"/>
                  </a:lnTo>
                  <a:lnTo>
                    <a:pt x="39" y="30"/>
                  </a:lnTo>
                  <a:lnTo>
                    <a:pt x="51" y="24"/>
                  </a:lnTo>
                  <a:lnTo>
                    <a:pt x="76" y="20"/>
                  </a:lnTo>
                  <a:lnTo>
                    <a:pt x="88" y="21"/>
                  </a:lnTo>
                  <a:lnTo>
                    <a:pt x="99" y="27"/>
                  </a:lnTo>
                  <a:lnTo>
                    <a:pt x="108" y="32"/>
                  </a:lnTo>
                  <a:lnTo>
                    <a:pt x="117" y="39"/>
                  </a:lnTo>
                  <a:lnTo>
                    <a:pt x="128" y="51"/>
                  </a:lnTo>
                  <a:lnTo>
                    <a:pt x="154" y="0"/>
                  </a:lnTo>
                  <a:lnTo>
                    <a:pt x="195" y="20"/>
                  </a:lnTo>
                  <a:lnTo>
                    <a:pt x="108" y="190"/>
                  </a:lnTo>
                  <a:close/>
                  <a:moveTo>
                    <a:pt x="85" y="135"/>
                  </a:moveTo>
                  <a:lnTo>
                    <a:pt x="115" y="75"/>
                  </a:lnTo>
                  <a:lnTo>
                    <a:pt x="108" y="68"/>
                  </a:lnTo>
                  <a:lnTo>
                    <a:pt x="104" y="65"/>
                  </a:lnTo>
                  <a:lnTo>
                    <a:pt x="102" y="64"/>
                  </a:lnTo>
                  <a:lnTo>
                    <a:pt x="85" y="59"/>
                  </a:lnTo>
                  <a:lnTo>
                    <a:pt x="73" y="61"/>
                  </a:lnTo>
                  <a:lnTo>
                    <a:pt x="60" y="69"/>
                  </a:lnTo>
                  <a:lnTo>
                    <a:pt x="51" y="84"/>
                  </a:lnTo>
                  <a:lnTo>
                    <a:pt x="46" y="91"/>
                  </a:lnTo>
                  <a:lnTo>
                    <a:pt x="44" y="99"/>
                  </a:lnTo>
                  <a:lnTo>
                    <a:pt x="43" y="105"/>
                  </a:lnTo>
                  <a:lnTo>
                    <a:pt x="44" y="113"/>
                  </a:lnTo>
                  <a:lnTo>
                    <a:pt x="45" y="118"/>
                  </a:lnTo>
                  <a:lnTo>
                    <a:pt x="49" y="123"/>
                  </a:lnTo>
                  <a:lnTo>
                    <a:pt x="53" y="127"/>
                  </a:lnTo>
                  <a:lnTo>
                    <a:pt x="60" y="132"/>
                  </a:lnTo>
                  <a:lnTo>
                    <a:pt x="65" y="133"/>
                  </a:lnTo>
                  <a:lnTo>
                    <a:pt x="73" y="135"/>
                  </a:lnTo>
                  <a:lnTo>
                    <a:pt x="85" y="135"/>
                  </a:lnTo>
                  <a:close/>
                </a:path>
              </a:pathLst>
            </a:custGeom>
            <a:solidFill>
              <a:srgbClr val="000000"/>
            </a:solidFill>
            <a:ln w="9525">
              <a:noFill/>
              <a:round/>
              <a:headEnd/>
              <a:tailEnd/>
            </a:ln>
          </p:spPr>
          <p:txBody>
            <a:bodyPr/>
            <a:lstStyle/>
            <a:p>
              <a:endParaRPr lang="en-US" dirty="0"/>
            </a:p>
          </p:txBody>
        </p:sp>
        <p:sp>
          <p:nvSpPr>
            <p:cNvPr id="27" name="Freeform 171"/>
            <p:cNvSpPr>
              <a:spLocks noEditPoints="1"/>
            </p:cNvSpPr>
            <p:nvPr/>
          </p:nvSpPr>
          <p:spPr bwMode="auto">
            <a:xfrm>
              <a:off x="2329" y="1940"/>
              <a:ext cx="32" cy="40"/>
            </a:xfrm>
            <a:custGeom>
              <a:avLst/>
              <a:gdLst>
                <a:gd name="T0" fmla="*/ 29 w 151"/>
                <a:gd name="T1" fmla="*/ 29 h 163"/>
                <a:gd name="T2" fmla="*/ 10 w 151"/>
                <a:gd name="T3" fmla="*/ 17 h 163"/>
                <a:gd name="T4" fmla="*/ 9 w 151"/>
                <a:gd name="T5" fmla="*/ 21 h 163"/>
                <a:gd name="T6" fmla="*/ 10 w 151"/>
                <a:gd name="T7" fmla="*/ 24 h 163"/>
                <a:gd name="T8" fmla="*/ 10 w 151"/>
                <a:gd name="T9" fmla="*/ 26 h 163"/>
                <a:gd name="T10" fmla="*/ 11 w 151"/>
                <a:gd name="T11" fmla="*/ 27 h 163"/>
                <a:gd name="T12" fmla="*/ 13 w 151"/>
                <a:gd name="T13" fmla="*/ 28 h 163"/>
                <a:gd name="T14" fmla="*/ 15 w 151"/>
                <a:gd name="T15" fmla="*/ 30 h 163"/>
                <a:gd name="T16" fmla="*/ 18 w 151"/>
                <a:gd name="T17" fmla="*/ 31 h 163"/>
                <a:gd name="T18" fmla="*/ 21 w 151"/>
                <a:gd name="T19" fmla="*/ 31 h 163"/>
                <a:gd name="T20" fmla="*/ 24 w 151"/>
                <a:gd name="T21" fmla="*/ 31 h 163"/>
                <a:gd name="T22" fmla="*/ 26 w 151"/>
                <a:gd name="T23" fmla="*/ 31 h 163"/>
                <a:gd name="T24" fmla="*/ 27 w 151"/>
                <a:gd name="T25" fmla="*/ 32 h 163"/>
                <a:gd name="T26" fmla="*/ 23 w 151"/>
                <a:gd name="T27" fmla="*/ 40 h 163"/>
                <a:gd name="T28" fmla="*/ 17 w 151"/>
                <a:gd name="T29" fmla="*/ 39 h 163"/>
                <a:gd name="T30" fmla="*/ 15 w 151"/>
                <a:gd name="T31" fmla="*/ 38 h 163"/>
                <a:gd name="T32" fmla="*/ 15 w 151"/>
                <a:gd name="T33" fmla="*/ 38 h 163"/>
                <a:gd name="T34" fmla="*/ 15 w 151"/>
                <a:gd name="T35" fmla="*/ 38 h 163"/>
                <a:gd name="T36" fmla="*/ 14 w 151"/>
                <a:gd name="T37" fmla="*/ 38 h 163"/>
                <a:gd name="T38" fmla="*/ 13 w 151"/>
                <a:gd name="T39" fmla="*/ 37 h 163"/>
                <a:gd name="T40" fmla="*/ 11 w 151"/>
                <a:gd name="T41" fmla="*/ 36 h 163"/>
                <a:gd name="T42" fmla="*/ 9 w 151"/>
                <a:gd name="T43" fmla="*/ 35 h 163"/>
                <a:gd name="T44" fmla="*/ 7 w 151"/>
                <a:gd name="T45" fmla="*/ 33 h 163"/>
                <a:gd name="T46" fmla="*/ 5 w 151"/>
                <a:gd name="T47" fmla="*/ 31 h 163"/>
                <a:gd name="T48" fmla="*/ 2 w 151"/>
                <a:gd name="T49" fmla="*/ 28 h 163"/>
                <a:gd name="T50" fmla="*/ 1 w 151"/>
                <a:gd name="T51" fmla="*/ 25 h 163"/>
                <a:gd name="T52" fmla="*/ 0 w 151"/>
                <a:gd name="T53" fmla="*/ 21 h 163"/>
                <a:gd name="T54" fmla="*/ 0 w 151"/>
                <a:gd name="T55" fmla="*/ 18 h 163"/>
                <a:gd name="T56" fmla="*/ 1 w 151"/>
                <a:gd name="T57" fmla="*/ 14 h 163"/>
                <a:gd name="T58" fmla="*/ 1 w 151"/>
                <a:gd name="T59" fmla="*/ 12 h 163"/>
                <a:gd name="T60" fmla="*/ 2 w 151"/>
                <a:gd name="T61" fmla="*/ 11 h 163"/>
                <a:gd name="T62" fmla="*/ 4 w 151"/>
                <a:gd name="T63" fmla="*/ 7 h 163"/>
                <a:gd name="T64" fmla="*/ 6 w 151"/>
                <a:gd name="T65" fmla="*/ 5 h 163"/>
                <a:gd name="T66" fmla="*/ 8 w 151"/>
                <a:gd name="T67" fmla="*/ 2 h 163"/>
                <a:gd name="T68" fmla="*/ 11 w 151"/>
                <a:gd name="T69" fmla="*/ 1 h 163"/>
                <a:gd name="T70" fmla="*/ 14 w 151"/>
                <a:gd name="T71" fmla="*/ 0 h 163"/>
                <a:gd name="T72" fmla="*/ 17 w 151"/>
                <a:gd name="T73" fmla="*/ 0 h 163"/>
                <a:gd name="T74" fmla="*/ 20 w 151"/>
                <a:gd name="T75" fmla="*/ 1 h 163"/>
                <a:gd name="T76" fmla="*/ 24 w 151"/>
                <a:gd name="T77" fmla="*/ 3 h 163"/>
                <a:gd name="T78" fmla="*/ 26 w 151"/>
                <a:gd name="T79" fmla="*/ 5 h 163"/>
                <a:gd name="T80" fmla="*/ 29 w 151"/>
                <a:gd name="T81" fmla="*/ 7 h 163"/>
                <a:gd name="T82" fmla="*/ 30 w 151"/>
                <a:gd name="T83" fmla="*/ 10 h 163"/>
                <a:gd name="T84" fmla="*/ 32 w 151"/>
                <a:gd name="T85" fmla="*/ 12 h 163"/>
                <a:gd name="T86" fmla="*/ 32 w 151"/>
                <a:gd name="T87" fmla="*/ 15 h 163"/>
                <a:gd name="T88" fmla="*/ 32 w 151"/>
                <a:gd name="T89" fmla="*/ 18 h 163"/>
                <a:gd name="T90" fmla="*/ 31 w 151"/>
                <a:gd name="T91" fmla="*/ 22 h 163"/>
                <a:gd name="T92" fmla="*/ 30 w 151"/>
                <a:gd name="T93" fmla="*/ 25 h 163"/>
                <a:gd name="T94" fmla="*/ 29 w 151"/>
                <a:gd name="T95" fmla="*/ 29 h 163"/>
                <a:gd name="T96" fmla="*/ 23 w 151"/>
                <a:gd name="T97" fmla="*/ 18 h 163"/>
                <a:gd name="T98" fmla="*/ 24 w 151"/>
                <a:gd name="T99" fmla="*/ 15 h 163"/>
                <a:gd name="T100" fmla="*/ 24 w 151"/>
                <a:gd name="T101" fmla="*/ 13 h 163"/>
                <a:gd name="T102" fmla="*/ 22 w 151"/>
                <a:gd name="T103" fmla="*/ 11 h 163"/>
                <a:gd name="T104" fmla="*/ 21 w 151"/>
                <a:gd name="T105" fmla="*/ 9 h 163"/>
                <a:gd name="T106" fmla="*/ 18 w 151"/>
                <a:gd name="T107" fmla="*/ 8 h 163"/>
                <a:gd name="T108" fmla="*/ 16 w 151"/>
                <a:gd name="T109" fmla="*/ 8 h 163"/>
                <a:gd name="T110" fmla="*/ 14 w 151"/>
                <a:gd name="T111" fmla="*/ 9 h 163"/>
                <a:gd name="T112" fmla="*/ 12 w 151"/>
                <a:gd name="T113" fmla="*/ 12 h 163"/>
                <a:gd name="T114" fmla="*/ 23 w 151"/>
                <a:gd name="T115" fmla="*/ 18 h 16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51"/>
                <a:gd name="T175" fmla="*/ 0 h 163"/>
                <a:gd name="T176" fmla="*/ 151 w 151"/>
                <a:gd name="T177" fmla="*/ 163 h 16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51" h="163">
                  <a:moveTo>
                    <a:pt x="136" y="117"/>
                  </a:moveTo>
                  <a:lnTo>
                    <a:pt x="45" y="70"/>
                  </a:lnTo>
                  <a:lnTo>
                    <a:pt x="42" y="84"/>
                  </a:lnTo>
                  <a:lnTo>
                    <a:pt x="45" y="99"/>
                  </a:lnTo>
                  <a:lnTo>
                    <a:pt x="48" y="104"/>
                  </a:lnTo>
                  <a:lnTo>
                    <a:pt x="54" y="111"/>
                  </a:lnTo>
                  <a:lnTo>
                    <a:pt x="62" y="116"/>
                  </a:lnTo>
                  <a:lnTo>
                    <a:pt x="72" y="122"/>
                  </a:lnTo>
                  <a:lnTo>
                    <a:pt x="84" y="126"/>
                  </a:lnTo>
                  <a:lnTo>
                    <a:pt x="98" y="128"/>
                  </a:lnTo>
                  <a:lnTo>
                    <a:pt x="111" y="128"/>
                  </a:lnTo>
                  <a:lnTo>
                    <a:pt x="122" y="128"/>
                  </a:lnTo>
                  <a:lnTo>
                    <a:pt x="126" y="131"/>
                  </a:lnTo>
                  <a:lnTo>
                    <a:pt x="109" y="163"/>
                  </a:lnTo>
                  <a:lnTo>
                    <a:pt x="81" y="157"/>
                  </a:lnTo>
                  <a:lnTo>
                    <a:pt x="73" y="155"/>
                  </a:lnTo>
                  <a:lnTo>
                    <a:pt x="71" y="153"/>
                  </a:lnTo>
                  <a:lnTo>
                    <a:pt x="69" y="153"/>
                  </a:lnTo>
                  <a:lnTo>
                    <a:pt x="67" y="153"/>
                  </a:lnTo>
                  <a:lnTo>
                    <a:pt x="59" y="150"/>
                  </a:lnTo>
                  <a:lnTo>
                    <a:pt x="53" y="147"/>
                  </a:lnTo>
                  <a:lnTo>
                    <a:pt x="43" y="141"/>
                  </a:lnTo>
                  <a:lnTo>
                    <a:pt x="35" y="136"/>
                  </a:lnTo>
                  <a:lnTo>
                    <a:pt x="22" y="126"/>
                  </a:lnTo>
                  <a:lnTo>
                    <a:pt x="10" y="113"/>
                  </a:lnTo>
                  <a:lnTo>
                    <a:pt x="4" y="101"/>
                  </a:lnTo>
                  <a:lnTo>
                    <a:pt x="0" y="85"/>
                  </a:lnTo>
                  <a:lnTo>
                    <a:pt x="0" y="73"/>
                  </a:lnTo>
                  <a:lnTo>
                    <a:pt x="3" y="58"/>
                  </a:lnTo>
                  <a:lnTo>
                    <a:pt x="5" y="50"/>
                  </a:lnTo>
                  <a:lnTo>
                    <a:pt x="10" y="44"/>
                  </a:lnTo>
                  <a:lnTo>
                    <a:pt x="18" y="30"/>
                  </a:lnTo>
                  <a:lnTo>
                    <a:pt x="28" y="19"/>
                  </a:lnTo>
                  <a:lnTo>
                    <a:pt x="39" y="10"/>
                  </a:lnTo>
                  <a:lnTo>
                    <a:pt x="53" y="4"/>
                  </a:lnTo>
                  <a:lnTo>
                    <a:pt x="65" y="0"/>
                  </a:lnTo>
                  <a:lnTo>
                    <a:pt x="81" y="1"/>
                  </a:lnTo>
                  <a:lnTo>
                    <a:pt x="96" y="5"/>
                  </a:lnTo>
                  <a:lnTo>
                    <a:pt x="112" y="13"/>
                  </a:lnTo>
                  <a:lnTo>
                    <a:pt x="125" y="20"/>
                  </a:lnTo>
                  <a:lnTo>
                    <a:pt x="136" y="29"/>
                  </a:lnTo>
                  <a:lnTo>
                    <a:pt x="143" y="39"/>
                  </a:lnTo>
                  <a:lnTo>
                    <a:pt x="150" y="50"/>
                  </a:lnTo>
                  <a:lnTo>
                    <a:pt x="151" y="62"/>
                  </a:lnTo>
                  <a:lnTo>
                    <a:pt x="151" y="74"/>
                  </a:lnTo>
                  <a:lnTo>
                    <a:pt x="147" y="88"/>
                  </a:lnTo>
                  <a:lnTo>
                    <a:pt x="143" y="103"/>
                  </a:lnTo>
                  <a:lnTo>
                    <a:pt x="136" y="117"/>
                  </a:lnTo>
                  <a:close/>
                  <a:moveTo>
                    <a:pt x="108" y="74"/>
                  </a:moveTo>
                  <a:lnTo>
                    <a:pt x="112" y="62"/>
                  </a:lnTo>
                  <a:lnTo>
                    <a:pt x="112" y="52"/>
                  </a:lnTo>
                  <a:lnTo>
                    <a:pt x="106" y="43"/>
                  </a:lnTo>
                  <a:lnTo>
                    <a:pt x="97" y="36"/>
                  </a:lnTo>
                  <a:lnTo>
                    <a:pt x="86" y="31"/>
                  </a:lnTo>
                  <a:lnTo>
                    <a:pt x="76" y="33"/>
                  </a:lnTo>
                  <a:lnTo>
                    <a:pt x="65" y="36"/>
                  </a:lnTo>
                  <a:lnTo>
                    <a:pt x="57" y="48"/>
                  </a:lnTo>
                  <a:lnTo>
                    <a:pt x="108" y="74"/>
                  </a:lnTo>
                  <a:close/>
                </a:path>
              </a:pathLst>
            </a:custGeom>
            <a:solidFill>
              <a:srgbClr val="000000"/>
            </a:solidFill>
            <a:ln w="9525">
              <a:noFill/>
              <a:round/>
              <a:headEnd/>
              <a:tailEnd/>
            </a:ln>
          </p:spPr>
          <p:txBody>
            <a:bodyPr/>
            <a:lstStyle/>
            <a:p>
              <a:endParaRPr lang="en-US" dirty="0"/>
            </a:p>
          </p:txBody>
        </p:sp>
        <p:sp>
          <p:nvSpPr>
            <p:cNvPr id="28" name="Freeform 172"/>
            <p:cNvSpPr>
              <a:spLocks noEditPoints="1"/>
            </p:cNvSpPr>
            <p:nvPr/>
          </p:nvSpPr>
          <p:spPr bwMode="auto">
            <a:xfrm>
              <a:off x="2360" y="1959"/>
              <a:ext cx="33" cy="36"/>
            </a:xfrm>
            <a:custGeom>
              <a:avLst/>
              <a:gdLst>
                <a:gd name="T0" fmla="*/ 30 w 154"/>
                <a:gd name="T1" fmla="*/ 28 h 150"/>
                <a:gd name="T2" fmla="*/ 29 w 154"/>
                <a:gd name="T3" fmla="*/ 29 h 150"/>
                <a:gd name="T4" fmla="*/ 29 w 154"/>
                <a:gd name="T5" fmla="*/ 30 h 150"/>
                <a:gd name="T6" fmla="*/ 27 w 154"/>
                <a:gd name="T7" fmla="*/ 32 h 150"/>
                <a:gd name="T8" fmla="*/ 26 w 154"/>
                <a:gd name="T9" fmla="*/ 32 h 150"/>
                <a:gd name="T10" fmla="*/ 25 w 154"/>
                <a:gd name="T11" fmla="*/ 34 h 150"/>
                <a:gd name="T12" fmla="*/ 22 w 154"/>
                <a:gd name="T13" fmla="*/ 36 h 150"/>
                <a:gd name="T14" fmla="*/ 17 w 154"/>
                <a:gd name="T15" fmla="*/ 36 h 150"/>
                <a:gd name="T16" fmla="*/ 14 w 154"/>
                <a:gd name="T17" fmla="*/ 36 h 150"/>
                <a:gd name="T18" fmla="*/ 9 w 154"/>
                <a:gd name="T19" fmla="*/ 34 h 150"/>
                <a:gd name="T20" fmla="*/ 4 w 154"/>
                <a:gd name="T21" fmla="*/ 29 h 150"/>
                <a:gd name="T22" fmla="*/ 1 w 154"/>
                <a:gd name="T23" fmla="*/ 24 h 150"/>
                <a:gd name="T24" fmla="*/ 0 w 154"/>
                <a:gd name="T25" fmla="*/ 17 h 150"/>
                <a:gd name="T26" fmla="*/ 2 w 154"/>
                <a:gd name="T27" fmla="*/ 10 h 150"/>
                <a:gd name="T28" fmla="*/ 6 w 154"/>
                <a:gd name="T29" fmla="*/ 4 h 150"/>
                <a:gd name="T30" fmla="*/ 11 w 154"/>
                <a:gd name="T31" fmla="*/ 1 h 150"/>
                <a:gd name="T32" fmla="*/ 17 w 154"/>
                <a:gd name="T33" fmla="*/ 0 h 150"/>
                <a:gd name="T34" fmla="*/ 24 w 154"/>
                <a:gd name="T35" fmla="*/ 3 h 150"/>
                <a:gd name="T36" fmla="*/ 29 w 154"/>
                <a:gd name="T37" fmla="*/ 7 h 150"/>
                <a:gd name="T38" fmla="*/ 32 w 154"/>
                <a:gd name="T39" fmla="*/ 13 h 150"/>
                <a:gd name="T40" fmla="*/ 33 w 154"/>
                <a:gd name="T41" fmla="*/ 19 h 150"/>
                <a:gd name="T42" fmla="*/ 31 w 154"/>
                <a:gd name="T43" fmla="*/ 26 h 150"/>
                <a:gd name="T44" fmla="*/ 18 w 154"/>
                <a:gd name="T45" fmla="*/ 27 h 150"/>
                <a:gd name="T46" fmla="*/ 19 w 154"/>
                <a:gd name="T47" fmla="*/ 26 h 150"/>
                <a:gd name="T48" fmla="*/ 20 w 154"/>
                <a:gd name="T49" fmla="*/ 26 h 150"/>
                <a:gd name="T50" fmla="*/ 22 w 154"/>
                <a:gd name="T51" fmla="*/ 22 h 150"/>
                <a:gd name="T52" fmla="*/ 24 w 154"/>
                <a:gd name="T53" fmla="*/ 15 h 150"/>
                <a:gd name="T54" fmla="*/ 23 w 154"/>
                <a:gd name="T55" fmla="*/ 12 h 150"/>
                <a:gd name="T56" fmla="*/ 22 w 154"/>
                <a:gd name="T57" fmla="*/ 10 h 150"/>
                <a:gd name="T58" fmla="*/ 18 w 154"/>
                <a:gd name="T59" fmla="*/ 8 h 150"/>
                <a:gd name="T60" fmla="*/ 16 w 154"/>
                <a:gd name="T61" fmla="*/ 9 h 150"/>
                <a:gd name="T62" fmla="*/ 12 w 154"/>
                <a:gd name="T63" fmla="*/ 12 h 150"/>
                <a:gd name="T64" fmla="*/ 10 w 154"/>
                <a:gd name="T65" fmla="*/ 17 h 150"/>
                <a:gd name="T66" fmla="*/ 9 w 154"/>
                <a:gd name="T67" fmla="*/ 21 h 150"/>
                <a:gd name="T68" fmla="*/ 9 w 154"/>
                <a:gd name="T69" fmla="*/ 24 h 150"/>
                <a:gd name="T70" fmla="*/ 11 w 154"/>
                <a:gd name="T71" fmla="*/ 26 h 150"/>
                <a:gd name="T72" fmla="*/ 13 w 154"/>
                <a:gd name="T73" fmla="*/ 28 h 150"/>
                <a:gd name="T74" fmla="*/ 17 w 154"/>
                <a:gd name="T75" fmla="*/ 28 h 15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54"/>
                <a:gd name="T115" fmla="*/ 0 h 150"/>
                <a:gd name="T116" fmla="*/ 154 w 154"/>
                <a:gd name="T117" fmla="*/ 150 h 15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54" h="150">
                  <a:moveTo>
                    <a:pt x="145" y="110"/>
                  </a:moveTo>
                  <a:lnTo>
                    <a:pt x="140" y="117"/>
                  </a:lnTo>
                  <a:lnTo>
                    <a:pt x="137" y="119"/>
                  </a:lnTo>
                  <a:lnTo>
                    <a:pt x="136" y="119"/>
                  </a:lnTo>
                  <a:lnTo>
                    <a:pt x="136" y="120"/>
                  </a:lnTo>
                  <a:lnTo>
                    <a:pt x="136" y="123"/>
                  </a:lnTo>
                  <a:lnTo>
                    <a:pt x="126" y="134"/>
                  </a:lnTo>
                  <a:lnTo>
                    <a:pt x="124" y="134"/>
                  </a:lnTo>
                  <a:lnTo>
                    <a:pt x="122" y="134"/>
                  </a:lnTo>
                  <a:lnTo>
                    <a:pt x="122" y="135"/>
                  </a:lnTo>
                  <a:lnTo>
                    <a:pt x="120" y="138"/>
                  </a:lnTo>
                  <a:lnTo>
                    <a:pt x="115" y="143"/>
                  </a:lnTo>
                  <a:lnTo>
                    <a:pt x="109" y="145"/>
                  </a:lnTo>
                  <a:lnTo>
                    <a:pt x="104" y="149"/>
                  </a:lnTo>
                  <a:lnTo>
                    <a:pt x="88" y="150"/>
                  </a:lnTo>
                  <a:lnTo>
                    <a:pt x="81" y="150"/>
                  </a:lnTo>
                  <a:lnTo>
                    <a:pt x="75" y="150"/>
                  </a:lnTo>
                  <a:lnTo>
                    <a:pt x="66" y="148"/>
                  </a:lnTo>
                  <a:lnTo>
                    <a:pt x="58" y="147"/>
                  </a:lnTo>
                  <a:lnTo>
                    <a:pt x="43" y="142"/>
                  </a:lnTo>
                  <a:lnTo>
                    <a:pt x="28" y="132"/>
                  </a:lnTo>
                  <a:lnTo>
                    <a:pt x="17" y="122"/>
                  </a:lnTo>
                  <a:lnTo>
                    <a:pt x="8" y="110"/>
                  </a:lnTo>
                  <a:lnTo>
                    <a:pt x="4" y="99"/>
                  </a:lnTo>
                  <a:lnTo>
                    <a:pt x="0" y="84"/>
                  </a:lnTo>
                  <a:lnTo>
                    <a:pt x="0" y="71"/>
                  </a:lnTo>
                  <a:lnTo>
                    <a:pt x="4" y="56"/>
                  </a:lnTo>
                  <a:lnTo>
                    <a:pt x="10" y="42"/>
                  </a:lnTo>
                  <a:lnTo>
                    <a:pt x="18" y="29"/>
                  </a:lnTo>
                  <a:lnTo>
                    <a:pt x="28" y="17"/>
                  </a:lnTo>
                  <a:lnTo>
                    <a:pt x="38" y="8"/>
                  </a:lnTo>
                  <a:lnTo>
                    <a:pt x="52" y="3"/>
                  </a:lnTo>
                  <a:lnTo>
                    <a:pt x="65" y="0"/>
                  </a:lnTo>
                  <a:lnTo>
                    <a:pt x="78" y="0"/>
                  </a:lnTo>
                  <a:lnTo>
                    <a:pt x="93" y="3"/>
                  </a:lnTo>
                  <a:lnTo>
                    <a:pt x="110" y="11"/>
                  </a:lnTo>
                  <a:lnTo>
                    <a:pt x="124" y="19"/>
                  </a:lnTo>
                  <a:lnTo>
                    <a:pt x="136" y="29"/>
                  </a:lnTo>
                  <a:lnTo>
                    <a:pt x="145" y="40"/>
                  </a:lnTo>
                  <a:lnTo>
                    <a:pt x="151" y="54"/>
                  </a:lnTo>
                  <a:lnTo>
                    <a:pt x="153" y="66"/>
                  </a:lnTo>
                  <a:lnTo>
                    <a:pt x="154" y="80"/>
                  </a:lnTo>
                  <a:lnTo>
                    <a:pt x="150" y="95"/>
                  </a:lnTo>
                  <a:lnTo>
                    <a:pt x="145" y="110"/>
                  </a:lnTo>
                  <a:close/>
                  <a:moveTo>
                    <a:pt x="81" y="117"/>
                  </a:moveTo>
                  <a:lnTo>
                    <a:pt x="86" y="112"/>
                  </a:lnTo>
                  <a:lnTo>
                    <a:pt x="88" y="109"/>
                  </a:lnTo>
                  <a:lnTo>
                    <a:pt x="88" y="108"/>
                  </a:lnTo>
                  <a:lnTo>
                    <a:pt x="90" y="108"/>
                  </a:lnTo>
                  <a:lnTo>
                    <a:pt x="92" y="108"/>
                  </a:lnTo>
                  <a:lnTo>
                    <a:pt x="97" y="100"/>
                  </a:lnTo>
                  <a:lnTo>
                    <a:pt x="104" y="90"/>
                  </a:lnTo>
                  <a:lnTo>
                    <a:pt x="111" y="71"/>
                  </a:lnTo>
                  <a:lnTo>
                    <a:pt x="111" y="63"/>
                  </a:lnTo>
                  <a:lnTo>
                    <a:pt x="111" y="58"/>
                  </a:lnTo>
                  <a:lnTo>
                    <a:pt x="109" y="50"/>
                  </a:lnTo>
                  <a:lnTo>
                    <a:pt x="106" y="46"/>
                  </a:lnTo>
                  <a:lnTo>
                    <a:pt x="101" y="41"/>
                  </a:lnTo>
                  <a:lnTo>
                    <a:pt x="96" y="39"/>
                  </a:lnTo>
                  <a:lnTo>
                    <a:pt x="86" y="35"/>
                  </a:lnTo>
                  <a:lnTo>
                    <a:pt x="80" y="35"/>
                  </a:lnTo>
                  <a:lnTo>
                    <a:pt x="73" y="37"/>
                  </a:lnTo>
                  <a:lnTo>
                    <a:pt x="62" y="46"/>
                  </a:lnTo>
                  <a:lnTo>
                    <a:pt x="56" y="52"/>
                  </a:lnTo>
                  <a:lnTo>
                    <a:pt x="51" y="63"/>
                  </a:lnTo>
                  <a:lnTo>
                    <a:pt x="46" y="71"/>
                  </a:lnTo>
                  <a:lnTo>
                    <a:pt x="44" y="81"/>
                  </a:lnTo>
                  <a:lnTo>
                    <a:pt x="42" y="89"/>
                  </a:lnTo>
                  <a:lnTo>
                    <a:pt x="43" y="96"/>
                  </a:lnTo>
                  <a:lnTo>
                    <a:pt x="44" y="101"/>
                  </a:lnTo>
                  <a:lnTo>
                    <a:pt x="48" y="108"/>
                  </a:lnTo>
                  <a:lnTo>
                    <a:pt x="52" y="110"/>
                  </a:lnTo>
                  <a:lnTo>
                    <a:pt x="58" y="114"/>
                  </a:lnTo>
                  <a:lnTo>
                    <a:pt x="63" y="115"/>
                  </a:lnTo>
                  <a:lnTo>
                    <a:pt x="70" y="118"/>
                  </a:lnTo>
                  <a:lnTo>
                    <a:pt x="81" y="117"/>
                  </a:lnTo>
                  <a:close/>
                </a:path>
              </a:pathLst>
            </a:custGeom>
            <a:solidFill>
              <a:srgbClr val="000000"/>
            </a:solidFill>
            <a:ln w="9525">
              <a:noFill/>
              <a:round/>
              <a:headEnd/>
              <a:tailEnd/>
            </a:ln>
          </p:spPr>
          <p:txBody>
            <a:bodyPr/>
            <a:lstStyle/>
            <a:p>
              <a:endParaRPr lang="en-US" dirty="0"/>
            </a:p>
          </p:txBody>
        </p:sp>
        <p:sp>
          <p:nvSpPr>
            <p:cNvPr id="29" name="Freeform 173"/>
            <p:cNvSpPr>
              <a:spLocks/>
            </p:cNvSpPr>
            <p:nvPr/>
          </p:nvSpPr>
          <p:spPr bwMode="auto">
            <a:xfrm>
              <a:off x="2390" y="1994"/>
              <a:ext cx="13" cy="15"/>
            </a:xfrm>
            <a:custGeom>
              <a:avLst/>
              <a:gdLst>
                <a:gd name="T0" fmla="*/ 9 w 62"/>
                <a:gd name="T1" fmla="*/ 15 h 64"/>
                <a:gd name="T2" fmla="*/ 0 w 62"/>
                <a:gd name="T3" fmla="*/ 10 h 64"/>
                <a:gd name="T4" fmla="*/ 5 w 62"/>
                <a:gd name="T5" fmla="*/ 0 h 64"/>
                <a:gd name="T6" fmla="*/ 13 w 62"/>
                <a:gd name="T7" fmla="*/ 5 h 64"/>
                <a:gd name="T8" fmla="*/ 9 w 62"/>
                <a:gd name="T9" fmla="*/ 15 h 64"/>
                <a:gd name="T10" fmla="*/ 0 60000 65536"/>
                <a:gd name="T11" fmla="*/ 0 60000 65536"/>
                <a:gd name="T12" fmla="*/ 0 60000 65536"/>
                <a:gd name="T13" fmla="*/ 0 60000 65536"/>
                <a:gd name="T14" fmla="*/ 0 60000 65536"/>
                <a:gd name="T15" fmla="*/ 0 w 62"/>
                <a:gd name="T16" fmla="*/ 0 h 64"/>
                <a:gd name="T17" fmla="*/ 62 w 62"/>
                <a:gd name="T18" fmla="*/ 64 h 64"/>
              </a:gdLst>
              <a:ahLst/>
              <a:cxnLst>
                <a:cxn ang="T10">
                  <a:pos x="T0" y="T1"/>
                </a:cxn>
                <a:cxn ang="T11">
                  <a:pos x="T2" y="T3"/>
                </a:cxn>
                <a:cxn ang="T12">
                  <a:pos x="T4" y="T5"/>
                </a:cxn>
                <a:cxn ang="T13">
                  <a:pos x="T6" y="T7"/>
                </a:cxn>
                <a:cxn ang="T14">
                  <a:pos x="T8" y="T9"/>
                </a:cxn>
              </a:cxnLst>
              <a:rect l="T15" t="T16" r="T17" b="T18"/>
              <a:pathLst>
                <a:path w="62" h="64">
                  <a:moveTo>
                    <a:pt x="41" y="64"/>
                  </a:moveTo>
                  <a:lnTo>
                    <a:pt x="0" y="43"/>
                  </a:lnTo>
                  <a:lnTo>
                    <a:pt x="22" y="0"/>
                  </a:lnTo>
                  <a:lnTo>
                    <a:pt x="62" y="22"/>
                  </a:lnTo>
                  <a:lnTo>
                    <a:pt x="41" y="64"/>
                  </a:lnTo>
                  <a:close/>
                </a:path>
              </a:pathLst>
            </a:custGeom>
            <a:solidFill>
              <a:srgbClr val="000000"/>
            </a:solidFill>
            <a:ln w="9525">
              <a:noFill/>
              <a:round/>
              <a:headEnd/>
              <a:tailEnd/>
            </a:ln>
          </p:spPr>
          <p:txBody>
            <a:bodyPr/>
            <a:lstStyle/>
            <a:p>
              <a:endParaRPr lang="en-US" dirty="0"/>
            </a:p>
          </p:txBody>
        </p:sp>
        <p:sp>
          <p:nvSpPr>
            <p:cNvPr id="30" name="Freeform 174"/>
            <p:cNvSpPr>
              <a:spLocks/>
            </p:cNvSpPr>
            <p:nvPr/>
          </p:nvSpPr>
          <p:spPr bwMode="auto">
            <a:xfrm>
              <a:off x="2407" y="1984"/>
              <a:ext cx="53" cy="55"/>
            </a:xfrm>
            <a:custGeom>
              <a:avLst/>
              <a:gdLst>
                <a:gd name="T0" fmla="*/ 35 w 248"/>
                <a:gd name="T1" fmla="*/ 24 h 226"/>
                <a:gd name="T2" fmla="*/ 25 w 248"/>
                <a:gd name="T3" fmla="*/ 45 h 226"/>
                <a:gd name="T4" fmla="*/ 17 w 248"/>
                <a:gd name="T5" fmla="*/ 40 h 226"/>
                <a:gd name="T6" fmla="*/ 24 w 248"/>
                <a:gd name="T7" fmla="*/ 25 h 226"/>
                <a:gd name="T8" fmla="*/ 25 w 248"/>
                <a:gd name="T9" fmla="*/ 23 h 226"/>
                <a:gd name="T10" fmla="*/ 25 w 248"/>
                <a:gd name="T11" fmla="*/ 21 h 226"/>
                <a:gd name="T12" fmla="*/ 26 w 248"/>
                <a:gd name="T13" fmla="*/ 20 h 226"/>
                <a:gd name="T14" fmla="*/ 26 w 248"/>
                <a:gd name="T15" fmla="*/ 19 h 226"/>
                <a:gd name="T16" fmla="*/ 25 w 248"/>
                <a:gd name="T17" fmla="*/ 17 h 226"/>
                <a:gd name="T18" fmla="*/ 24 w 248"/>
                <a:gd name="T19" fmla="*/ 15 h 226"/>
                <a:gd name="T20" fmla="*/ 23 w 248"/>
                <a:gd name="T21" fmla="*/ 15 h 226"/>
                <a:gd name="T22" fmla="*/ 20 w 248"/>
                <a:gd name="T23" fmla="*/ 14 h 226"/>
                <a:gd name="T24" fmla="*/ 18 w 248"/>
                <a:gd name="T25" fmla="*/ 14 h 226"/>
                <a:gd name="T26" fmla="*/ 8 w 248"/>
                <a:gd name="T27" fmla="*/ 35 h 226"/>
                <a:gd name="T28" fmla="*/ 0 w 248"/>
                <a:gd name="T29" fmla="*/ 30 h 226"/>
                <a:gd name="T30" fmla="*/ 13 w 248"/>
                <a:gd name="T31" fmla="*/ 0 h 226"/>
                <a:gd name="T32" fmla="*/ 22 w 248"/>
                <a:gd name="T33" fmla="*/ 5 h 226"/>
                <a:gd name="T34" fmla="*/ 20 w 248"/>
                <a:gd name="T35" fmla="*/ 9 h 226"/>
                <a:gd name="T36" fmla="*/ 23 w 248"/>
                <a:gd name="T37" fmla="*/ 8 h 226"/>
                <a:gd name="T38" fmla="*/ 26 w 248"/>
                <a:gd name="T39" fmla="*/ 8 h 226"/>
                <a:gd name="T40" fmla="*/ 28 w 248"/>
                <a:gd name="T41" fmla="*/ 8 h 226"/>
                <a:gd name="T42" fmla="*/ 31 w 248"/>
                <a:gd name="T43" fmla="*/ 9 h 226"/>
                <a:gd name="T44" fmla="*/ 33 w 248"/>
                <a:gd name="T45" fmla="*/ 11 h 226"/>
                <a:gd name="T46" fmla="*/ 35 w 248"/>
                <a:gd name="T47" fmla="*/ 13 h 226"/>
                <a:gd name="T48" fmla="*/ 35 w 248"/>
                <a:gd name="T49" fmla="*/ 16 h 226"/>
                <a:gd name="T50" fmla="*/ 36 w 248"/>
                <a:gd name="T51" fmla="*/ 19 h 226"/>
                <a:gd name="T52" fmla="*/ 39 w 248"/>
                <a:gd name="T53" fmla="*/ 18 h 226"/>
                <a:gd name="T54" fmla="*/ 43 w 248"/>
                <a:gd name="T55" fmla="*/ 18 h 226"/>
                <a:gd name="T56" fmla="*/ 45 w 248"/>
                <a:gd name="T57" fmla="*/ 18 h 226"/>
                <a:gd name="T58" fmla="*/ 48 w 248"/>
                <a:gd name="T59" fmla="*/ 19 h 226"/>
                <a:gd name="T60" fmla="*/ 50 w 248"/>
                <a:gd name="T61" fmla="*/ 20 h 226"/>
                <a:gd name="T62" fmla="*/ 51 w 248"/>
                <a:gd name="T63" fmla="*/ 22 h 226"/>
                <a:gd name="T64" fmla="*/ 52 w 248"/>
                <a:gd name="T65" fmla="*/ 24 h 226"/>
                <a:gd name="T66" fmla="*/ 53 w 248"/>
                <a:gd name="T67" fmla="*/ 26 h 226"/>
                <a:gd name="T68" fmla="*/ 53 w 248"/>
                <a:gd name="T69" fmla="*/ 28 h 226"/>
                <a:gd name="T70" fmla="*/ 53 w 248"/>
                <a:gd name="T71" fmla="*/ 30 h 226"/>
                <a:gd name="T72" fmla="*/ 52 w 248"/>
                <a:gd name="T73" fmla="*/ 33 h 226"/>
                <a:gd name="T74" fmla="*/ 51 w 248"/>
                <a:gd name="T75" fmla="*/ 36 h 226"/>
                <a:gd name="T76" fmla="*/ 43 w 248"/>
                <a:gd name="T77" fmla="*/ 55 h 226"/>
                <a:gd name="T78" fmla="*/ 34 w 248"/>
                <a:gd name="T79" fmla="*/ 50 h 226"/>
                <a:gd name="T80" fmla="*/ 41 w 248"/>
                <a:gd name="T81" fmla="*/ 35 h 226"/>
                <a:gd name="T82" fmla="*/ 42 w 248"/>
                <a:gd name="T83" fmla="*/ 33 h 226"/>
                <a:gd name="T84" fmla="*/ 43 w 248"/>
                <a:gd name="T85" fmla="*/ 31 h 226"/>
                <a:gd name="T86" fmla="*/ 43 w 248"/>
                <a:gd name="T87" fmla="*/ 29 h 226"/>
                <a:gd name="T88" fmla="*/ 43 w 248"/>
                <a:gd name="T89" fmla="*/ 26 h 226"/>
                <a:gd name="T90" fmla="*/ 41 w 248"/>
                <a:gd name="T91" fmla="*/ 25 h 226"/>
                <a:gd name="T92" fmla="*/ 40 w 248"/>
                <a:gd name="T93" fmla="*/ 25 h 226"/>
                <a:gd name="T94" fmla="*/ 38 w 248"/>
                <a:gd name="T95" fmla="*/ 24 h 226"/>
                <a:gd name="T96" fmla="*/ 37 w 248"/>
                <a:gd name="T97" fmla="*/ 24 h 226"/>
                <a:gd name="T98" fmla="*/ 35 w 248"/>
                <a:gd name="T99" fmla="*/ 24 h 2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48"/>
                <a:gd name="T151" fmla="*/ 0 h 226"/>
                <a:gd name="T152" fmla="*/ 248 w 248"/>
                <a:gd name="T153" fmla="*/ 226 h 2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48" h="226">
                  <a:moveTo>
                    <a:pt x="163" y="98"/>
                  </a:moveTo>
                  <a:lnTo>
                    <a:pt x="119" y="185"/>
                  </a:lnTo>
                  <a:lnTo>
                    <a:pt x="80" y="165"/>
                  </a:lnTo>
                  <a:lnTo>
                    <a:pt x="112" y="103"/>
                  </a:lnTo>
                  <a:lnTo>
                    <a:pt x="115" y="94"/>
                  </a:lnTo>
                  <a:lnTo>
                    <a:pt x="118" y="88"/>
                  </a:lnTo>
                  <a:lnTo>
                    <a:pt x="120" y="82"/>
                  </a:lnTo>
                  <a:lnTo>
                    <a:pt x="122" y="77"/>
                  </a:lnTo>
                  <a:lnTo>
                    <a:pt x="119" y="68"/>
                  </a:lnTo>
                  <a:lnTo>
                    <a:pt x="114" y="63"/>
                  </a:lnTo>
                  <a:lnTo>
                    <a:pt x="108" y="60"/>
                  </a:lnTo>
                  <a:lnTo>
                    <a:pt x="95" y="58"/>
                  </a:lnTo>
                  <a:lnTo>
                    <a:pt x="83" y="58"/>
                  </a:lnTo>
                  <a:lnTo>
                    <a:pt x="39" y="145"/>
                  </a:lnTo>
                  <a:lnTo>
                    <a:pt x="0" y="123"/>
                  </a:lnTo>
                  <a:lnTo>
                    <a:pt x="62" y="0"/>
                  </a:lnTo>
                  <a:lnTo>
                    <a:pt x="101" y="21"/>
                  </a:lnTo>
                  <a:lnTo>
                    <a:pt x="94" y="35"/>
                  </a:lnTo>
                  <a:lnTo>
                    <a:pt x="108" y="33"/>
                  </a:lnTo>
                  <a:lnTo>
                    <a:pt x="120" y="31"/>
                  </a:lnTo>
                  <a:lnTo>
                    <a:pt x="130" y="33"/>
                  </a:lnTo>
                  <a:lnTo>
                    <a:pt x="143" y="39"/>
                  </a:lnTo>
                  <a:lnTo>
                    <a:pt x="153" y="45"/>
                  </a:lnTo>
                  <a:lnTo>
                    <a:pt x="162" y="54"/>
                  </a:lnTo>
                  <a:lnTo>
                    <a:pt x="166" y="64"/>
                  </a:lnTo>
                  <a:lnTo>
                    <a:pt x="168" y="78"/>
                  </a:lnTo>
                  <a:lnTo>
                    <a:pt x="184" y="74"/>
                  </a:lnTo>
                  <a:lnTo>
                    <a:pt x="199" y="74"/>
                  </a:lnTo>
                  <a:lnTo>
                    <a:pt x="212" y="75"/>
                  </a:lnTo>
                  <a:lnTo>
                    <a:pt x="223" y="79"/>
                  </a:lnTo>
                  <a:lnTo>
                    <a:pt x="232" y="84"/>
                  </a:lnTo>
                  <a:lnTo>
                    <a:pt x="238" y="90"/>
                  </a:lnTo>
                  <a:lnTo>
                    <a:pt x="243" y="98"/>
                  </a:lnTo>
                  <a:lnTo>
                    <a:pt x="247" y="107"/>
                  </a:lnTo>
                  <a:lnTo>
                    <a:pt x="248" y="114"/>
                  </a:lnTo>
                  <a:lnTo>
                    <a:pt x="247" y="124"/>
                  </a:lnTo>
                  <a:lnTo>
                    <a:pt x="243" y="134"/>
                  </a:lnTo>
                  <a:lnTo>
                    <a:pt x="240" y="146"/>
                  </a:lnTo>
                  <a:lnTo>
                    <a:pt x="199" y="226"/>
                  </a:lnTo>
                  <a:lnTo>
                    <a:pt x="161" y="206"/>
                  </a:lnTo>
                  <a:lnTo>
                    <a:pt x="192" y="145"/>
                  </a:lnTo>
                  <a:lnTo>
                    <a:pt x="196" y="136"/>
                  </a:lnTo>
                  <a:lnTo>
                    <a:pt x="199" y="129"/>
                  </a:lnTo>
                  <a:lnTo>
                    <a:pt x="202" y="118"/>
                  </a:lnTo>
                  <a:lnTo>
                    <a:pt x="199" y="108"/>
                  </a:lnTo>
                  <a:lnTo>
                    <a:pt x="194" y="104"/>
                  </a:lnTo>
                  <a:lnTo>
                    <a:pt x="188" y="102"/>
                  </a:lnTo>
                  <a:lnTo>
                    <a:pt x="178" y="98"/>
                  </a:lnTo>
                  <a:lnTo>
                    <a:pt x="172" y="98"/>
                  </a:lnTo>
                  <a:lnTo>
                    <a:pt x="163" y="98"/>
                  </a:lnTo>
                  <a:close/>
                </a:path>
              </a:pathLst>
            </a:custGeom>
            <a:solidFill>
              <a:srgbClr val="000000"/>
            </a:solidFill>
            <a:ln w="9525">
              <a:noFill/>
              <a:round/>
              <a:headEnd/>
              <a:tailEnd/>
            </a:ln>
          </p:spPr>
          <p:txBody>
            <a:bodyPr/>
            <a:lstStyle/>
            <a:p>
              <a:endParaRPr lang="en-US" dirty="0"/>
            </a:p>
          </p:txBody>
        </p:sp>
        <p:sp>
          <p:nvSpPr>
            <p:cNvPr id="31" name="Freeform 175"/>
            <p:cNvSpPr>
              <a:spLocks noEditPoints="1"/>
            </p:cNvSpPr>
            <p:nvPr/>
          </p:nvSpPr>
          <p:spPr bwMode="auto">
            <a:xfrm>
              <a:off x="2453" y="2014"/>
              <a:ext cx="40" cy="46"/>
            </a:xfrm>
            <a:custGeom>
              <a:avLst/>
              <a:gdLst>
                <a:gd name="T0" fmla="*/ 38 w 194"/>
                <a:gd name="T1" fmla="*/ 31 h 188"/>
                <a:gd name="T2" fmla="*/ 36 w 194"/>
                <a:gd name="T3" fmla="*/ 34 h 188"/>
                <a:gd name="T4" fmla="*/ 34 w 194"/>
                <a:gd name="T5" fmla="*/ 37 h 188"/>
                <a:gd name="T6" fmla="*/ 31 w 194"/>
                <a:gd name="T7" fmla="*/ 39 h 188"/>
                <a:gd name="T8" fmla="*/ 29 w 194"/>
                <a:gd name="T9" fmla="*/ 40 h 188"/>
                <a:gd name="T10" fmla="*/ 26 w 194"/>
                <a:gd name="T11" fmla="*/ 41 h 188"/>
                <a:gd name="T12" fmla="*/ 25 w 194"/>
                <a:gd name="T13" fmla="*/ 41 h 188"/>
                <a:gd name="T14" fmla="*/ 24 w 194"/>
                <a:gd name="T15" fmla="*/ 41 h 188"/>
                <a:gd name="T16" fmla="*/ 21 w 194"/>
                <a:gd name="T17" fmla="*/ 41 h 188"/>
                <a:gd name="T18" fmla="*/ 19 w 194"/>
                <a:gd name="T19" fmla="*/ 40 h 188"/>
                <a:gd name="T20" fmla="*/ 17 w 194"/>
                <a:gd name="T21" fmla="*/ 38 h 188"/>
                <a:gd name="T22" fmla="*/ 16 w 194"/>
                <a:gd name="T23" fmla="*/ 37 h 188"/>
                <a:gd name="T24" fmla="*/ 13 w 194"/>
                <a:gd name="T25" fmla="*/ 34 h 188"/>
                <a:gd name="T26" fmla="*/ 8 w 194"/>
                <a:gd name="T27" fmla="*/ 46 h 188"/>
                <a:gd name="T28" fmla="*/ 0 w 194"/>
                <a:gd name="T29" fmla="*/ 41 h 188"/>
                <a:gd name="T30" fmla="*/ 18 w 194"/>
                <a:gd name="T31" fmla="*/ 0 h 188"/>
                <a:gd name="T32" fmla="*/ 26 w 194"/>
                <a:gd name="T33" fmla="*/ 5 h 188"/>
                <a:gd name="T34" fmla="*/ 24 w 194"/>
                <a:gd name="T35" fmla="*/ 8 h 188"/>
                <a:gd name="T36" fmla="*/ 27 w 194"/>
                <a:gd name="T37" fmla="*/ 7 h 188"/>
                <a:gd name="T38" fmla="*/ 29 w 194"/>
                <a:gd name="T39" fmla="*/ 7 h 188"/>
                <a:gd name="T40" fmla="*/ 32 w 194"/>
                <a:gd name="T41" fmla="*/ 8 h 188"/>
                <a:gd name="T42" fmla="*/ 34 w 194"/>
                <a:gd name="T43" fmla="*/ 9 h 188"/>
                <a:gd name="T44" fmla="*/ 36 w 194"/>
                <a:gd name="T45" fmla="*/ 11 h 188"/>
                <a:gd name="T46" fmla="*/ 38 w 194"/>
                <a:gd name="T47" fmla="*/ 12 h 188"/>
                <a:gd name="T48" fmla="*/ 39 w 194"/>
                <a:gd name="T49" fmla="*/ 15 h 188"/>
                <a:gd name="T50" fmla="*/ 40 w 194"/>
                <a:gd name="T51" fmla="*/ 18 h 188"/>
                <a:gd name="T52" fmla="*/ 40 w 194"/>
                <a:gd name="T53" fmla="*/ 20 h 188"/>
                <a:gd name="T54" fmla="*/ 40 w 194"/>
                <a:gd name="T55" fmla="*/ 24 h 188"/>
                <a:gd name="T56" fmla="*/ 39 w 194"/>
                <a:gd name="T57" fmla="*/ 27 h 188"/>
                <a:gd name="T58" fmla="*/ 38 w 194"/>
                <a:gd name="T59" fmla="*/ 31 h 188"/>
                <a:gd name="T60" fmla="*/ 29 w 194"/>
                <a:gd name="T61" fmla="*/ 26 h 188"/>
                <a:gd name="T62" fmla="*/ 30 w 194"/>
                <a:gd name="T63" fmla="*/ 23 h 188"/>
                <a:gd name="T64" fmla="*/ 30 w 194"/>
                <a:gd name="T65" fmla="*/ 22 h 188"/>
                <a:gd name="T66" fmla="*/ 31 w 194"/>
                <a:gd name="T67" fmla="*/ 19 h 188"/>
                <a:gd name="T68" fmla="*/ 30 w 194"/>
                <a:gd name="T69" fmla="*/ 17 h 188"/>
                <a:gd name="T70" fmla="*/ 29 w 194"/>
                <a:gd name="T71" fmla="*/ 16 h 188"/>
                <a:gd name="T72" fmla="*/ 28 w 194"/>
                <a:gd name="T73" fmla="*/ 15 h 188"/>
                <a:gd name="T74" fmla="*/ 27 w 194"/>
                <a:gd name="T75" fmla="*/ 14 h 188"/>
                <a:gd name="T76" fmla="*/ 25 w 194"/>
                <a:gd name="T77" fmla="*/ 13 h 188"/>
                <a:gd name="T78" fmla="*/ 23 w 194"/>
                <a:gd name="T79" fmla="*/ 13 h 188"/>
                <a:gd name="T80" fmla="*/ 22 w 194"/>
                <a:gd name="T81" fmla="*/ 13 h 188"/>
                <a:gd name="T82" fmla="*/ 15 w 194"/>
                <a:gd name="T83" fmla="*/ 28 h 188"/>
                <a:gd name="T84" fmla="*/ 17 w 194"/>
                <a:gd name="T85" fmla="*/ 30 h 188"/>
                <a:gd name="T86" fmla="*/ 18 w 194"/>
                <a:gd name="T87" fmla="*/ 30 h 188"/>
                <a:gd name="T88" fmla="*/ 19 w 194"/>
                <a:gd name="T89" fmla="*/ 31 h 188"/>
                <a:gd name="T90" fmla="*/ 20 w 194"/>
                <a:gd name="T91" fmla="*/ 32 h 188"/>
                <a:gd name="T92" fmla="*/ 22 w 194"/>
                <a:gd name="T93" fmla="*/ 32 h 188"/>
                <a:gd name="T94" fmla="*/ 22 w 194"/>
                <a:gd name="T95" fmla="*/ 32 h 188"/>
                <a:gd name="T96" fmla="*/ 23 w 194"/>
                <a:gd name="T97" fmla="*/ 32 h 188"/>
                <a:gd name="T98" fmla="*/ 25 w 194"/>
                <a:gd name="T99" fmla="*/ 31 h 188"/>
                <a:gd name="T100" fmla="*/ 26 w 194"/>
                <a:gd name="T101" fmla="*/ 30 h 188"/>
                <a:gd name="T102" fmla="*/ 27 w 194"/>
                <a:gd name="T103" fmla="*/ 29 h 188"/>
                <a:gd name="T104" fmla="*/ 28 w 194"/>
                <a:gd name="T105" fmla="*/ 28 h 188"/>
                <a:gd name="T106" fmla="*/ 29 w 194"/>
                <a:gd name="T107" fmla="*/ 26 h 18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94"/>
                <a:gd name="T163" fmla="*/ 0 h 188"/>
                <a:gd name="T164" fmla="*/ 194 w 194"/>
                <a:gd name="T165" fmla="*/ 188 h 18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94" h="188">
                  <a:moveTo>
                    <a:pt x="183" y="126"/>
                  </a:moveTo>
                  <a:lnTo>
                    <a:pt x="173" y="139"/>
                  </a:lnTo>
                  <a:lnTo>
                    <a:pt x="163" y="151"/>
                  </a:lnTo>
                  <a:lnTo>
                    <a:pt x="150" y="158"/>
                  </a:lnTo>
                  <a:lnTo>
                    <a:pt x="140" y="165"/>
                  </a:lnTo>
                  <a:lnTo>
                    <a:pt x="128" y="167"/>
                  </a:lnTo>
                  <a:lnTo>
                    <a:pt x="121" y="167"/>
                  </a:lnTo>
                  <a:lnTo>
                    <a:pt x="116" y="167"/>
                  </a:lnTo>
                  <a:lnTo>
                    <a:pt x="104" y="166"/>
                  </a:lnTo>
                  <a:lnTo>
                    <a:pt x="93" y="162"/>
                  </a:lnTo>
                  <a:lnTo>
                    <a:pt x="83" y="156"/>
                  </a:lnTo>
                  <a:lnTo>
                    <a:pt x="76" y="151"/>
                  </a:lnTo>
                  <a:lnTo>
                    <a:pt x="64" y="137"/>
                  </a:lnTo>
                  <a:lnTo>
                    <a:pt x="39" y="188"/>
                  </a:lnTo>
                  <a:lnTo>
                    <a:pt x="0" y="168"/>
                  </a:lnTo>
                  <a:lnTo>
                    <a:pt x="85" y="0"/>
                  </a:lnTo>
                  <a:lnTo>
                    <a:pt x="124" y="20"/>
                  </a:lnTo>
                  <a:lnTo>
                    <a:pt x="118" y="34"/>
                  </a:lnTo>
                  <a:lnTo>
                    <a:pt x="129" y="30"/>
                  </a:lnTo>
                  <a:lnTo>
                    <a:pt x="142" y="30"/>
                  </a:lnTo>
                  <a:lnTo>
                    <a:pt x="153" y="31"/>
                  </a:lnTo>
                  <a:lnTo>
                    <a:pt x="165" y="38"/>
                  </a:lnTo>
                  <a:lnTo>
                    <a:pt x="174" y="43"/>
                  </a:lnTo>
                  <a:lnTo>
                    <a:pt x="183" y="51"/>
                  </a:lnTo>
                  <a:lnTo>
                    <a:pt x="189" y="60"/>
                  </a:lnTo>
                  <a:lnTo>
                    <a:pt x="193" y="72"/>
                  </a:lnTo>
                  <a:lnTo>
                    <a:pt x="194" y="83"/>
                  </a:lnTo>
                  <a:lnTo>
                    <a:pt x="193" y="97"/>
                  </a:lnTo>
                  <a:lnTo>
                    <a:pt x="189" y="110"/>
                  </a:lnTo>
                  <a:lnTo>
                    <a:pt x="183" y="126"/>
                  </a:lnTo>
                  <a:close/>
                  <a:moveTo>
                    <a:pt x="140" y="105"/>
                  </a:moveTo>
                  <a:lnTo>
                    <a:pt x="144" y="95"/>
                  </a:lnTo>
                  <a:lnTo>
                    <a:pt x="147" y="88"/>
                  </a:lnTo>
                  <a:lnTo>
                    <a:pt x="149" y="77"/>
                  </a:lnTo>
                  <a:lnTo>
                    <a:pt x="147" y="70"/>
                  </a:lnTo>
                  <a:lnTo>
                    <a:pt x="143" y="65"/>
                  </a:lnTo>
                  <a:lnTo>
                    <a:pt x="138" y="60"/>
                  </a:lnTo>
                  <a:lnTo>
                    <a:pt x="133" y="58"/>
                  </a:lnTo>
                  <a:lnTo>
                    <a:pt x="120" y="54"/>
                  </a:lnTo>
                  <a:lnTo>
                    <a:pt x="113" y="53"/>
                  </a:lnTo>
                  <a:lnTo>
                    <a:pt x="106" y="54"/>
                  </a:lnTo>
                  <a:lnTo>
                    <a:pt x="75" y="116"/>
                  </a:lnTo>
                  <a:lnTo>
                    <a:pt x="84" y="121"/>
                  </a:lnTo>
                  <a:lnTo>
                    <a:pt x="86" y="123"/>
                  </a:lnTo>
                  <a:lnTo>
                    <a:pt x="91" y="127"/>
                  </a:lnTo>
                  <a:lnTo>
                    <a:pt x="98" y="129"/>
                  </a:lnTo>
                  <a:lnTo>
                    <a:pt x="105" y="131"/>
                  </a:lnTo>
                  <a:lnTo>
                    <a:pt x="108" y="129"/>
                  </a:lnTo>
                  <a:lnTo>
                    <a:pt x="111" y="129"/>
                  </a:lnTo>
                  <a:lnTo>
                    <a:pt x="119" y="128"/>
                  </a:lnTo>
                  <a:lnTo>
                    <a:pt x="124" y="124"/>
                  </a:lnTo>
                  <a:lnTo>
                    <a:pt x="130" y="119"/>
                  </a:lnTo>
                  <a:lnTo>
                    <a:pt x="135" y="113"/>
                  </a:lnTo>
                  <a:lnTo>
                    <a:pt x="140" y="105"/>
                  </a:lnTo>
                  <a:close/>
                </a:path>
              </a:pathLst>
            </a:custGeom>
            <a:solidFill>
              <a:srgbClr val="000000"/>
            </a:solidFill>
            <a:ln w="9525">
              <a:noFill/>
              <a:round/>
              <a:headEnd/>
              <a:tailEnd/>
            </a:ln>
          </p:spPr>
          <p:txBody>
            <a:bodyPr/>
            <a:lstStyle/>
            <a:p>
              <a:endParaRPr lang="en-US" dirty="0"/>
            </a:p>
          </p:txBody>
        </p:sp>
        <p:sp>
          <p:nvSpPr>
            <p:cNvPr id="32" name="Freeform 176"/>
            <p:cNvSpPr>
              <a:spLocks/>
            </p:cNvSpPr>
            <p:nvPr/>
          </p:nvSpPr>
          <p:spPr bwMode="auto">
            <a:xfrm>
              <a:off x="2490" y="2025"/>
              <a:ext cx="40" cy="49"/>
            </a:xfrm>
            <a:custGeom>
              <a:avLst/>
              <a:gdLst>
                <a:gd name="T0" fmla="*/ 33 w 189"/>
                <a:gd name="T1" fmla="*/ 37 h 199"/>
                <a:gd name="T2" fmla="*/ 32 w 189"/>
                <a:gd name="T3" fmla="*/ 42 h 199"/>
                <a:gd name="T4" fmla="*/ 29 w 189"/>
                <a:gd name="T5" fmla="*/ 47 h 199"/>
                <a:gd name="T6" fmla="*/ 26 w 189"/>
                <a:gd name="T7" fmla="*/ 48 h 199"/>
                <a:gd name="T8" fmla="*/ 25 w 189"/>
                <a:gd name="T9" fmla="*/ 48 h 199"/>
                <a:gd name="T10" fmla="*/ 22 w 189"/>
                <a:gd name="T11" fmla="*/ 49 h 199"/>
                <a:gd name="T12" fmla="*/ 21 w 189"/>
                <a:gd name="T13" fmla="*/ 49 h 199"/>
                <a:gd name="T14" fmla="*/ 15 w 189"/>
                <a:gd name="T15" fmla="*/ 48 h 199"/>
                <a:gd name="T16" fmla="*/ 13 w 189"/>
                <a:gd name="T17" fmla="*/ 47 h 199"/>
                <a:gd name="T18" fmla="*/ 11 w 189"/>
                <a:gd name="T19" fmla="*/ 46 h 199"/>
                <a:gd name="T20" fmla="*/ 7 w 189"/>
                <a:gd name="T21" fmla="*/ 43 h 199"/>
                <a:gd name="T22" fmla="*/ 2 w 189"/>
                <a:gd name="T23" fmla="*/ 38 h 199"/>
                <a:gd name="T24" fmla="*/ 4 w 189"/>
                <a:gd name="T25" fmla="*/ 27 h 199"/>
                <a:gd name="T26" fmla="*/ 6 w 189"/>
                <a:gd name="T27" fmla="*/ 30 h 199"/>
                <a:gd name="T28" fmla="*/ 9 w 189"/>
                <a:gd name="T29" fmla="*/ 34 h 199"/>
                <a:gd name="T30" fmla="*/ 13 w 189"/>
                <a:gd name="T31" fmla="*/ 37 h 199"/>
                <a:gd name="T32" fmla="*/ 18 w 189"/>
                <a:gd name="T33" fmla="*/ 39 h 199"/>
                <a:gd name="T34" fmla="*/ 20 w 189"/>
                <a:gd name="T35" fmla="*/ 39 h 199"/>
                <a:gd name="T36" fmla="*/ 22 w 189"/>
                <a:gd name="T37" fmla="*/ 38 h 199"/>
                <a:gd name="T38" fmla="*/ 23 w 189"/>
                <a:gd name="T39" fmla="*/ 34 h 199"/>
                <a:gd name="T40" fmla="*/ 22 w 189"/>
                <a:gd name="T41" fmla="*/ 30 h 199"/>
                <a:gd name="T42" fmla="*/ 20 w 189"/>
                <a:gd name="T43" fmla="*/ 28 h 199"/>
                <a:gd name="T44" fmla="*/ 15 w 189"/>
                <a:gd name="T45" fmla="*/ 25 h 199"/>
                <a:gd name="T46" fmla="*/ 20 w 189"/>
                <a:gd name="T47" fmla="*/ 19 h 199"/>
                <a:gd name="T48" fmla="*/ 22 w 189"/>
                <a:gd name="T49" fmla="*/ 20 h 199"/>
                <a:gd name="T50" fmla="*/ 23 w 189"/>
                <a:gd name="T51" fmla="*/ 21 h 199"/>
                <a:gd name="T52" fmla="*/ 27 w 189"/>
                <a:gd name="T53" fmla="*/ 22 h 199"/>
                <a:gd name="T54" fmla="*/ 28 w 189"/>
                <a:gd name="T55" fmla="*/ 21 h 199"/>
                <a:gd name="T56" fmla="*/ 29 w 189"/>
                <a:gd name="T57" fmla="*/ 20 h 199"/>
                <a:gd name="T58" fmla="*/ 30 w 189"/>
                <a:gd name="T59" fmla="*/ 18 h 199"/>
                <a:gd name="T60" fmla="*/ 29 w 189"/>
                <a:gd name="T61" fmla="*/ 15 h 199"/>
                <a:gd name="T62" fmla="*/ 27 w 189"/>
                <a:gd name="T63" fmla="*/ 13 h 199"/>
                <a:gd name="T64" fmla="*/ 23 w 189"/>
                <a:gd name="T65" fmla="*/ 10 h 199"/>
                <a:gd name="T66" fmla="*/ 17 w 189"/>
                <a:gd name="T67" fmla="*/ 9 h 199"/>
                <a:gd name="T68" fmla="*/ 13 w 189"/>
                <a:gd name="T69" fmla="*/ 9 h 199"/>
                <a:gd name="T70" fmla="*/ 19 w 189"/>
                <a:gd name="T71" fmla="*/ 0 h 199"/>
                <a:gd name="T72" fmla="*/ 26 w 189"/>
                <a:gd name="T73" fmla="*/ 2 h 199"/>
                <a:gd name="T74" fmla="*/ 33 w 189"/>
                <a:gd name="T75" fmla="*/ 6 h 199"/>
                <a:gd name="T76" fmla="*/ 37 w 189"/>
                <a:gd name="T77" fmla="*/ 10 h 199"/>
                <a:gd name="T78" fmla="*/ 39 w 189"/>
                <a:gd name="T79" fmla="*/ 15 h 199"/>
                <a:gd name="T80" fmla="*/ 40 w 189"/>
                <a:gd name="T81" fmla="*/ 20 h 199"/>
                <a:gd name="T82" fmla="*/ 38 w 189"/>
                <a:gd name="T83" fmla="*/ 24 h 199"/>
                <a:gd name="T84" fmla="*/ 36 w 189"/>
                <a:gd name="T85" fmla="*/ 25 h 199"/>
                <a:gd name="T86" fmla="*/ 36 w 189"/>
                <a:gd name="T87" fmla="*/ 26 h 199"/>
                <a:gd name="T88" fmla="*/ 35 w 189"/>
                <a:gd name="T89" fmla="*/ 27 h 199"/>
                <a:gd name="T90" fmla="*/ 32 w 189"/>
                <a:gd name="T91" fmla="*/ 28 h 199"/>
                <a:gd name="T92" fmla="*/ 30 w 189"/>
                <a:gd name="T93" fmla="*/ 28 h 199"/>
                <a:gd name="T94" fmla="*/ 29 w 189"/>
                <a:gd name="T95" fmla="*/ 28 h 199"/>
                <a:gd name="T96" fmla="*/ 29 w 189"/>
                <a:gd name="T97" fmla="*/ 28 h 199"/>
                <a:gd name="T98" fmla="*/ 32 w 189"/>
                <a:gd name="T99" fmla="*/ 32 h 1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9"/>
                <a:gd name="T151" fmla="*/ 0 h 199"/>
                <a:gd name="T152" fmla="*/ 189 w 189"/>
                <a:gd name="T153" fmla="*/ 199 h 19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9" h="199">
                  <a:moveTo>
                    <a:pt x="152" y="137"/>
                  </a:moveTo>
                  <a:lnTo>
                    <a:pt x="156" y="152"/>
                  </a:lnTo>
                  <a:lnTo>
                    <a:pt x="154" y="159"/>
                  </a:lnTo>
                  <a:lnTo>
                    <a:pt x="150" y="169"/>
                  </a:lnTo>
                  <a:lnTo>
                    <a:pt x="142" y="179"/>
                  </a:lnTo>
                  <a:lnTo>
                    <a:pt x="135" y="189"/>
                  </a:lnTo>
                  <a:lnTo>
                    <a:pt x="128" y="192"/>
                  </a:lnTo>
                  <a:lnTo>
                    <a:pt x="123" y="194"/>
                  </a:lnTo>
                  <a:lnTo>
                    <a:pt x="120" y="194"/>
                  </a:lnTo>
                  <a:lnTo>
                    <a:pt x="117" y="196"/>
                  </a:lnTo>
                  <a:lnTo>
                    <a:pt x="112" y="198"/>
                  </a:lnTo>
                  <a:lnTo>
                    <a:pt x="105" y="198"/>
                  </a:lnTo>
                  <a:lnTo>
                    <a:pt x="101" y="198"/>
                  </a:lnTo>
                  <a:lnTo>
                    <a:pt x="98" y="199"/>
                  </a:lnTo>
                  <a:lnTo>
                    <a:pt x="86" y="198"/>
                  </a:lnTo>
                  <a:lnTo>
                    <a:pt x="71" y="193"/>
                  </a:lnTo>
                  <a:lnTo>
                    <a:pt x="66" y="191"/>
                  </a:lnTo>
                  <a:lnTo>
                    <a:pt x="63" y="189"/>
                  </a:lnTo>
                  <a:lnTo>
                    <a:pt x="62" y="189"/>
                  </a:lnTo>
                  <a:lnTo>
                    <a:pt x="54" y="187"/>
                  </a:lnTo>
                  <a:lnTo>
                    <a:pt x="43" y="181"/>
                  </a:lnTo>
                  <a:lnTo>
                    <a:pt x="34" y="176"/>
                  </a:lnTo>
                  <a:lnTo>
                    <a:pt x="20" y="166"/>
                  </a:lnTo>
                  <a:lnTo>
                    <a:pt x="8" y="155"/>
                  </a:lnTo>
                  <a:lnTo>
                    <a:pt x="0" y="147"/>
                  </a:lnTo>
                  <a:lnTo>
                    <a:pt x="18" y="110"/>
                  </a:lnTo>
                  <a:lnTo>
                    <a:pt x="23" y="113"/>
                  </a:lnTo>
                  <a:lnTo>
                    <a:pt x="29" y="123"/>
                  </a:lnTo>
                  <a:lnTo>
                    <a:pt x="39" y="134"/>
                  </a:lnTo>
                  <a:lnTo>
                    <a:pt x="44" y="138"/>
                  </a:lnTo>
                  <a:lnTo>
                    <a:pt x="51" y="143"/>
                  </a:lnTo>
                  <a:lnTo>
                    <a:pt x="62" y="150"/>
                  </a:lnTo>
                  <a:lnTo>
                    <a:pt x="76" y="155"/>
                  </a:lnTo>
                  <a:lnTo>
                    <a:pt x="83" y="157"/>
                  </a:lnTo>
                  <a:lnTo>
                    <a:pt x="91" y="158"/>
                  </a:lnTo>
                  <a:lnTo>
                    <a:pt x="96" y="157"/>
                  </a:lnTo>
                  <a:lnTo>
                    <a:pt x="98" y="155"/>
                  </a:lnTo>
                  <a:lnTo>
                    <a:pt x="102" y="155"/>
                  </a:lnTo>
                  <a:lnTo>
                    <a:pt x="108" y="145"/>
                  </a:lnTo>
                  <a:lnTo>
                    <a:pt x="111" y="138"/>
                  </a:lnTo>
                  <a:lnTo>
                    <a:pt x="112" y="133"/>
                  </a:lnTo>
                  <a:lnTo>
                    <a:pt x="106" y="122"/>
                  </a:lnTo>
                  <a:lnTo>
                    <a:pt x="101" y="117"/>
                  </a:lnTo>
                  <a:lnTo>
                    <a:pt x="95" y="114"/>
                  </a:lnTo>
                  <a:lnTo>
                    <a:pt x="81" y="106"/>
                  </a:lnTo>
                  <a:lnTo>
                    <a:pt x="71" y="103"/>
                  </a:lnTo>
                  <a:lnTo>
                    <a:pt x="84" y="74"/>
                  </a:lnTo>
                  <a:lnTo>
                    <a:pt x="95" y="78"/>
                  </a:lnTo>
                  <a:lnTo>
                    <a:pt x="102" y="81"/>
                  </a:lnTo>
                  <a:lnTo>
                    <a:pt x="103" y="81"/>
                  </a:lnTo>
                  <a:lnTo>
                    <a:pt x="106" y="83"/>
                  </a:lnTo>
                  <a:lnTo>
                    <a:pt x="111" y="85"/>
                  </a:lnTo>
                  <a:lnTo>
                    <a:pt x="123" y="88"/>
                  </a:lnTo>
                  <a:lnTo>
                    <a:pt x="128" y="88"/>
                  </a:lnTo>
                  <a:lnTo>
                    <a:pt x="128" y="86"/>
                  </a:lnTo>
                  <a:lnTo>
                    <a:pt x="130" y="86"/>
                  </a:lnTo>
                  <a:lnTo>
                    <a:pt x="132" y="86"/>
                  </a:lnTo>
                  <a:lnTo>
                    <a:pt x="135" y="83"/>
                  </a:lnTo>
                  <a:lnTo>
                    <a:pt x="140" y="78"/>
                  </a:lnTo>
                  <a:lnTo>
                    <a:pt x="141" y="73"/>
                  </a:lnTo>
                  <a:lnTo>
                    <a:pt x="141" y="69"/>
                  </a:lnTo>
                  <a:lnTo>
                    <a:pt x="137" y="60"/>
                  </a:lnTo>
                  <a:lnTo>
                    <a:pt x="134" y="55"/>
                  </a:lnTo>
                  <a:lnTo>
                    <a:pt x="128" y="52"/>
                  </a:lnTo>
                  <a:lnTo>
                    <a:pt x="120" y="46"/>
                  </a:lnTo>
                  <a:lnTo>
                    <a:pt x="108" y="41"/>
                  </a:lnTo>
                  <a:lnTo>
                    <a:pt x="96" y="39"/>
                  </a:lnTo>
                  <a:lnTo>
                    <a:pt x="81" y="36"/>
                  </a:lnTo>
                  <a:lnTo>
                    <a:pt x="67" y="37"/>
                  </a:lnTo>
                  <a:lnTo>
                    <a:pt x="63" y="35"/>
                  </a:lnTo>
                  <a:lnTo>
                    <a:pt x="81" y="0"/>
                  </a:lnTo>
                  <a:lnTo>
                    <a:pt x="92" y="1"/>
                  </a:lnTo>
                  <a:lnTo>
                    <a:pt x="108" y="6"/>
                  </a:lnTo>
                  <a:lnTo>
                    <a:pt x="125" y="10"/>
                  </a:lnTo>
                  <a:lnTo>
                    <a:pt x="141" y="19"/>
                  </a:lnTo>
                  <a:lnTo>
                    <a:pt x="155" y="26"/>
                  </a:lnTo>
                  <a:lnTo>
                    <a:pt x="167" y="35"/>
                  </a:lnTo>
                  <a:lnTo>
                    <a:pt x="176" y="42"/>
                  </a:lnTo>
                  <a:lnTo>
                    <a:pt x="183" y="51"/>
                  </a:lnTo>
                  <a:lnTo>
                    <a:pt x="186" y="61"/>
                  </a:lnTo>
                  <a:lnTo>
                    <a:pt x="189" y="71"/>
                  </a:lnTo>
                  <a:lnTo>
                    <a:pt x="188" y="81"/>
                  </a:lnTo>
                  <a:lnTo>
                    <a:pt x="185" y="91"/>
                  </a:lnTo>
                  <a:lnTo>
                    <a:pt x="180" y="96"/>
                  </a:lnTo>
                  <a:lnTo>
                    <a:pt x="175" y="103"/>
                  </a:lnTo>
                  <a:lnTo>
                    <a:pt x="172" y="103"/>
                  </a:lnTo>
                  <a:lnTo>
                    <a:pt x="171" y="103"/>
                  </a:lnTo>
                  <a:lnTo>
                    <a:pt x="171" y="104"/>
                  </a:lnTo>
                  <a:lnTo>
                    <a:pt x="169" y="106"/>
                  </a:lnTo>
                  <a:lnTo>
                    <a:pt x="164" y="111"/>
                  </a:lnTo>
                  <a:lnTo>
                    <a:pt x="156" y="113"/>
                  </a:lnTo>
                  <a:lnTo>
                    <a:pt x="152" y="113"/>
                  </a:lnTo>
                  <a:lnTo>
                    <a:pt x="150" y="114"/>
                  </a:lnTo>
                  <a:lnTo>
                    <a:pt x="142" y="114"/>
                  </a:lnTo>
                  <a:lnTo>
                    <a:pt x="140" y="113"/>
                  </a:lnTo>
                  <a:lnTo>
                    <a:pt x="139" y="113"/>
                  </a:lnTo>
                  <a:lnTo>
                    <a:pt x="136" y="113"/>
                  </a:lnTo>
                  <a:lnTo>
                    <a:pt x="135" y="115"/>
                  </a:lnTo>
                  <a:lnTo>
                    <a:pt x="145" y="124"/>
                  </a:lnTo>
                  <a:lnTo>
                    <a:pt x="149" y="129"/>
                  </a:lnTo>
                  <a:lnTo>
                    <a:pt x="152" y="137"/>
                  </a:lnTo>
                  <a:close/>
                </a:path>
              </a:pathLst>
            </a:custGeom>
            <a:solidFill>
              <a:srgbClr val="000000"/>
            </a:solidFill>
            <a:ln w="9525">
              <a:noFill/>
              <a:round/>
              <a:headEnd/>
              <a:tailEnd/>
            </a:ln>
          </p:spPr>
          <p:txBody>
            <a:bodyPr/>
            <a:lstStyle/>
            <a:p>
              <a:endParaRPr lang="en-US" dirty="0"/>
            </a:p>
          </p:txBody>
        </p:sp>
        <p:sp>
          <p:nvSpPr>
            <p:cNvPr id="33" name="Freeform 177"/>
            <p:cNvSpPr>
              <a:spLocks noEditPoints="1"/>
            </p:cNvSpPr>
            <p:nvPr/>
          </p:nvSpPr>
          <p:spPr bwMode="auto">
            <a:xfrm>
              <a:off x="2223" y="2319"/>
              <a:ext cx="31" cy="45"/>
            </a:xfrm>
            <a:custGeom>
              <a:avLst/>
              <a:gdLst>
                <a:gd name="T0" fmla="*/ 31 w 150"/>
                <a:gd name="T1" fmla="*/ 14 h 183"/>
                <a:gd name="T2" fmla="*/ 31 w 150"/>
                <a:gd name="T3" fmla="*/ 17 h 183"/>
                <a:gd name="T4" fmla="*/ 30 w 150"/>
                <a:gd name="T5" fmla="*/ 20 h 183"/>
                <a:gd name="T6" fmla="*/ 29 w 150"/>
                <a:gd name="T7" fmla="*/ 22 h 183"/>
                <a:gd name="T8" fmla="*/ 28 w 150"/>
                <a:gd name="T9" fmla="*/ 23 h 183"/>
                <a:gd name="T10" fmla="*/ 28 w 150"/>
                <a:gd name="T11" fmla="*/ 23 h 183"/>
                <a:gd name="T12" fmla="*/ 27 w 150"/>
                <a:gd name="T13" fmla="*/ 25 h 183"/>
                <a:gd name="T14" fmla="*/ 25 w 150"/>
                <a:gd name="T15" fmla="*/ 27 h 183"/>
                <a:gd name="T16" fmla="*/ 24 w 150"/>
                <a:gd name="T17" fmla="*/ 27 h 183"/>
                <a:gd name="T18" fmla="*/ 24 w 150"/>
                <a:gd name="T19" fmla="*/ 27 h 183"/>
                <a:gd name="T20" fmla="*/ 24 w 150"/>
                <a:gd name="T21" fmla="*/ 27 h 183"/>
                <a:gd name="T22" fmla="*/ 24 w 150"/>
                <a:gd name="T23" fmla="*/ 28 h 183"/>
                <a:gd name="T24" fmla="*/ 23 w 150"/>
                <a:gd name="T25" fmla="*/ 29 h 183"/>
                <a:gd name="T26" fmla="*/ 21 w 150"/>
                <a:gd name="T27" fmla="*/ 29 h 183"/>
                <a:gd name="T28" fmla="*/ 19 w 150"/>
                <a:gd name="T29" fmla="*/ 30 h 183"/>
                <a:gd name="T30" fmla="*/ 18 w 150"/>
                <a:gd name="T31" fmla="*/ 30 h 183"/>
                <a:gd name="T32" fmla="*/ 18 w 150"/>
                <a:gd name="T33" fmla="*/ 30 h 183"/>
                <a:gd name="T34" fmla="*/ 18 w 150"/>
                <a:gd name="T35" fmla="*/ 30 h 183"/>
                <a:gd name="T36" fmla="*/ 18 w 150"/>
                <a:gd name="T37" fmla="*/ 30 h 183"/>
                <a:gd name="T38" fmla="*/ 17 w 150"/>
                <a:gd name="T39" fmla="*/ 30 h 183"/>
                <a:gd name="T40" fmla="*/ 16 w 150"/>
                <a:gd name="T41" fmla="*/ 30 h 183"/>
                <a:gd name="T42" fmla="*/ 16 w 150"/>
                <a:gd name="T43" fmla="*/ 30 h 183"/>
                <a:gd name="T44" fmla="*/ 16 w 150"/>
                <a:gd name="T45" fmla="*/ 30 h 183"/>
                <a:gd name="T46" fmla="*/ 10 w 150"/>
                <a:gd name="T47" fmla="*/ 30 h 183"/>
                <a:gd name="T48" fmla="*/ 10 w 150"/>
                <a:gd name="T49" fmla="*/ 45 h 183"/>
                <a:gd name="T50" fmla="*/ 0 w 150"/>
                <a:gd name="T51" fmla="*/ 45 h 183"/>
                <a:gd name="T52" fmla="*/ 0 w 150"/>
                <a:gd name="T53" fmla="*/ 0 h 183"/>
                <a:gd name="T54" fmla="*/ 16 w 150"/>
                <a:gd name="T55" fmla="*/ 0 h 183"/>
                <a:gd name="T56" fmla="*/ 19 w 150"/>
                <a:gd name="T57" fmla="*/ 0 h 183"/>
                <a:gd name="T58" fmla="*/ 22 w 150"/>
                <a:gd name="T59" fmla="*/ 0 h 183"/>
                <a:gd name="T60" fmla="*/ 26 w 150"/>
                <a:gd name="T61" fmla="*/ 3 h 183"/>
                <a:gd name="T62" fmla="*/ 28 w 150"/>
                <a:gd name="T63" fmla="*/ 4 h 183"/>
                <a:gd name="T64" fmla="*/ 30 w 150"/>
                <a:gd name="T65" fmla="*/ 7 h 183"/>
                <a:gd name="T66" fmla="*/ 31 w 150"/>
                <a:gd name="T67" fmla="*/ 10 h 183"/>
                <a:gd name="T68" fmla="*/ 31 w 150"/>
                <a:gd name="T69" fmla="*/ 14 h 183"/>
                <a:gd name="T70" fmla="*/ 21 w 150"/>
                <a:gd name="T71" fmla="*/ 15 h 183"/>
                <a:gd name="T72" fmla="*/ 21 w 150"/>
                <a:gd name="T73" fmla="*/ 12 h 183"/>
                <a:gd name="T74" fmla="*/ 20 w 150"/>
                <a:gd name="T75" fmla="*/ 11 h 183"/>
                <a:gd name="T76" fmla="*/ 19 w 150"/>
                <a:gd name="T77" fmla="*/ 10 h 183"/>
                <a:gd name="T78" fmla="*/ 18 w 150"/>
                <a:gd name="T79" fmla="*/ 9 h 183"/>
                <a:gd name="T80" fmla="*/ 15 w 150"/>
                <a:gd name="T81" fmla="*/ 8 h 183"/>
                <a:gd name="T82" fmla="*/ 13 w 150"/>
                <a:gd name="T83" fmla="*/ 8 h 183"/>
                <a:gd name="T84" fmla="*/ 11 w 150"/>
                <a:gd name="T85" fmla="*/ 8 h 183"/>
                <a:gd name="T86" fmla="*/ 10 w 150"/>
                <a:gd name="T87" fmla="*/ 8 h 183"/>
                <a:gd name="T88" fmla="*/ 10 w 150"/>
                <a:gd name="T89" fmla="*/ 22 h 183"/>
                <a:gd name="T90" fmla="*/ 12 w 150"/>
                <a:gd name="T91" fmla="*/ 22 h 183"/>
                <a:gd name="T92" fmla="*/ 15 w 150"/>
                <a:gd name="T93" fmla="*/ 21 h 183"/>
                <a:gd name="T94" fmla="*/ 16 w 150"/>
                <a:gd name="T95" fmla="*/ 21 h 183"/>
                <a:gd name="T96" fmla="*/ 18 w 150"/>
                <a:gd name="T97" fmla="*/ 21 h 183"/>
                <a:gd name="T98" fmla="*/ 18 w 150"/>
                <a:gd name="T99" fmla="*/ 20 h 183"/>
                <a:gd name="T100" fmla="*/ 18 w 150"/>
                <a:gd name="T101" fmla="*/ 20 h 183"/>
                <a:gd name="T102" fmla="*/ 19 w 150"/>
                <a:gd name="T103" fmla="*/ 20 h 183"/>
                <a:gd name="T104" fmla="*/ 19 w 150"/>
                <a:gd name="T105" fmla="*/ 20 h 183"/>
                <a:gd name="T106" fmla="*/ 20 w 150"/>
                <a:gd name="T107" fmla="*/ 18 h 183"/>
                <a:gd name="T108" fmla="*/ 20 w 150"/>
                <a:gd name="T109" fmla="*/ 18 h 183"/>
                <a:gd name="T110" fmla="*/ 20 w 150"/>
                <a:gd name="T111" fmla="*/ 17 h 183"/>
                <a:gd name="T112" fmla="*/ 20 w 150"/>
                <a:gd name="T113" fmla="*/ 16 h 183"/>
                <a:gd name="T114" fmla="*/ 21 w 150"/>
                <a:gd name="T115" fmla="*/ 16 h 183"/>
                <a:gd name="T116" fmla="*/ 21 w 150"/>
                <a:gd name="T117" fmla="*/ 15 h 183"/>
                <a:gd name="T118" fmla="*/ 21 w 150"/>
                <a:gd name="T119" fmla="*/ 15 h 1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0"/>
                <a:gd name="T181" fmla="*/ 0 h 183"/>
                <a:gd name="T182" fmla="*/ 150 w 150"/>
                <a:gd name="T183" fmla="*/ 183 h 1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0" h="183">
                  <a:moveTo>
                    <a:pt x="150" y="57"/>
                  </a:moveTo>
                  <a:lnTo>
                    <a:pt x="148" y="69"/>
                  </a:lnTo>
                  <a:lnTo>
                    <a:pt x="146" y="81"/>
                  </a:lnTo>
                  <a:lnTo>
                    <a:pt x="140" y="91"/>
                  </a:lnTo>
                  <a:lnTo>
                    <a:pt x="137" y="93"/>
                  </a:lnTo>
                  <a:lnTo>
                    <a:pt x="136" y="95"/>
                  </a:lnTo>
                  <a:lnTo>
                    <a:pt x="133" y="100"/>
                  </a:lnTo>
                  <a:lnTo>
                    <a:pt x="121" y="109"/>
                  </a:lnTo>
                  <a:lnTo>
                    <a:pt x="118" y="109"/>
                  </a:lnTo>
                  <a:lnTo>
                    <a:pt x="117" y="109"/>
                  </a:lnTo>
                  <a:lnTo>
                    <a:pt x="117" y="110"/>
                  </a:lnTo>
                  <a:lnTo>
                    <a:pt x="115" y="113"/>
                  </a:lnTo>
                  <a:lnTo>
                    <a:pt x="109" y="116"/>
                  </a:lnTo>
                  <a:lnTo>
                    <a:pt x="102" y="118"/>
                  </a:lnTo>
                  <a:lnTo>
                    <a:pt x="94" y="120"/>
                  </a:lnTo>
                  <a:lnTo>
                    <a:pt x="89" y="120"/>
                  </a:lnTo>
                  <a:lnTo>
                    <a:pt x="87" y="120"/>
                  </a:lnTo>
                  <a:lnTo>
                    <a:pt x="86" y="120"/>
                  </a:lnTo>
                  <a:lnTo>
                    <a:pt x="86" y="121"/>
                  </a:lnTo>
                  <a:lnTo>
                    <a:pt x="81" y="121"/>
                  </a:lnTo>
                  <a:lnTo>
                    <a:pt x="78" y="121"/>
                  </a:lnTo>
                  <a:lnTo>
                    <a:pt x="77" y="121"/>
                  </a:lnTo>
                  <a:lnTo>
                    <a:pt x="77" y="123"/>
                  </a:lnTo>
                  <a:lnTo>
                    <a:pt x="48" y="123"/>
                  </a:lnTo>
                  <a:lnTo>
                    <a:pt x="48" y="182"/>
                  </a:lnTo>
                  <a:lnTo>
                    <a:pt x="1" y="183"/>
                  </a:lnTo>
                  <a:lnTo>
                    <a:pt x="0" y="1"/>
                  </a:lnTo>
                  <a:lnTo>
                    <a:pt x="77" y="0"/>
                  </a:lnTo>
                  <a:lnTo>
                    <a:pt x="93" y="0"/>
                  </a:lnTo>
                  <a:lnTo>
                    <a:pt x="107" y="2"/>
                  </a:lnTo>
                  <a:lnTo>
                    <a:pt x="127" y="11"/>
                  </a:lnTo>
                  <a:lnTo>
                    <a:pt x="136" y="18"/>
                  </a:lnTo>
                  <a:lnTo>
                    <a:pt x="145" y="30"/>
                  </a:lnTo>
                  <a:lnTo>
                    <a:pt x="148" y="41"/>
                  </a:lnTo>
                  <a:lnTo>
                    <a:pt x="150" y="57"/>
                  </a:lnTo>
                  <a:close/>
                  <a:moveTo>
                    <a:pt x="102" y="59"/>
                  </a:moveTo>
                  <a:lnTo>
                    <a:pt x="101" y="50"/>
                  </a:lnTo>
                  <a:lnTo>
                    <a:pt x="97" y="45"/>
                  </a:lnTo>
                  <a:lnTo>
                    <a:pt x="92" y="40"/>
                  </a:lnTo>
                  <a:lnTo>
                    <a:pt x="88" y="37"/>
                  </a:lnTo>
                  <a:lnTo>
                    <a:pt x="73" y="33"/>
                  </a:lnTo>
                  <a:lnTo>
                    <a:pt x="64" y="33"/>
                  </a:lnTo>
                  <a:lnTo>
                    <a:pt x="54" y="33"/>
                  </a:lnTo>
                  <a:lnTo>
                    <a:pt x="47" y="33"/>
                  </a:lnTo>
                  <a:lnTo>
                    <a:pt x="47" y="88"/>
                  </a:lnTo>
                  <a:lnTo>
                    <a:pt x="60" y="88"/>
                  </a:lnTo>
                  <a:lnTo>
                    <a:pt x="71" y="86"/>
                  </a:lnTo>
                  <a:lnTo>
                    <a:pt x="79" y="86"/>
                  </a:lnTo>
                  <a:lnTo>
                    <a:pt x="87" y="84"/>
                  </a:lnTo>
                  <a:lnTo>
                    <a:pt x="89" y="81"/>
                  </a:lnTo>
                  <a:lnTo>
                    <a:pt x="89" y="80"/>
                  </a:lnTo>
                  <a:lnTo>
                    <a:pt x="91" y="80"/>
                  </a:lnTo>
                  <a:lnTo>
                    <a:pt x="93" y="80"/>
                  </a:lnTo>
                  <a:lnTo>
                    <a:pt x="96" y="75"/>
                  </a:lnTo>
                  <a:lnTo>
                    <a:pt x="97" y="72"/>
                  </a:lnTo>
                  <a:lnTo>
                    <a:pt x="99" y="71"/>
                  </a:lnTo>
                  <a:lnTo>
                    <a:pt x="99" y="67"/>
                  </a:lnTo>
                  <a:lnTo>
                    <a:pt x="101" y="65"/>
                  </a:lnTo>
                  <a:lnTo>
                    <a:pt x="101" y="61"/>
                  </a:lnTo>
                  <a:lnTo>
                    <a:pt x="102" y="59"/>
                  </a:lnTo>
                  <a:close/>
                </a:path>
              </a:pathLst>
            </a:custGeom>
            <a:solidFill>
              <a:srgbClr val="000000"/>
            </a:solidFill>
            <a:ln w="9525">
              <a:noFill/>
              <a:round/>
              <a:headEnd/>
              <a:tailEnd/>
            </a:ln>
          </p:spPr>
          <p:txBody>
            <a:bodyPr/>
            <a:lstStyle/>
            <a:p>
              <a:endParaRPr lang="en-US" dirty="0"/>
            </a:p>
          </p:txBody>
        </p:sp>
        <p:sp>
          <p:nvSpPr>
            <p:cNvPr id="34" name="Freeform 178"/>
            <p:cNvSpPr>
              <a:spLocks/>
            </p:cNvSpPr>
            <p:nvPr/>
          </p:nvSpPr>
          <p:spPr bwMode="auto">
            <a:xfrm>
              <a:off x="2261" y="2316"/>
              <a:ext cx="30" cy="47"/>
            </a:xfrm>
            <a:custGeom>
              <a:avLst/>
              <a:gdLst>
                <a:gd name="T0" fmla="*/ 30 w 140"/>
                <a:gd name="T1" fmla="*/ 47 h 193"/>
                <a:gd name="T2" fmla="*/ 20 w 140"/>
                <a:gd name="T3" fmla="*/ 47 h 193"/>
                <a:gd name="T4" fmla="*/ 20 w 140"/>
                <a:gd name="T5" fmla="*/ 30 h 193"/>
                <a:gd name="T6" fmla="*/ 20 w 140"/>
                <a:gd name="T7" fmla="*/ 26 h 193"/>
                <a:gd name="T8" fmla="*/ 19 w 140"/>
                <a:gd name="T9" fmla="*/ 24 h 193"/>
                <a:gd name="T10" fmla="*/ 19 w 140"/>
                <a:gd name="T11" fmla="*/ 23 h 193"/>
                <a:gd name="T12" fmla="*/ 18 w 140"/>
                <a:gd name="T13" fmla="*/ 22 h 193"/>
                <a:gd name="T14" fmla="*/ 18 w 140"/>
                <a:gd name="T15" fmla="*/ 21 h 193"/>
                <a:gd name="T16" fmla="*/ 16 w 140"/>
                <a:gd name="T17" fmla="*/ 21 h 193"/>
                <a:gd name="T18" fmla="*/ 15 w 140"/>
                <a:gd name="T19" fmla="*/ 21 h 193"/>
                <a:gd name="T20" fmla="*/ 12 w 140"/>
                <a:gd name="T21" fmla="*/ 21 h 193"/>
                <a:gd name="T22" fmla="*/ 9 w 140"/>
                <a:gd name="T23" fmla="*/ 23 h 193"/>
                <a:gd name="T24" fmla="*/ 10 w 140"/>
                <a:gd name="T25" fmla="*/ 47 h 193"/>
                <a:gd name="T26" fmla="*/ 0 w 140"/>
                <a:gd name="T27" fmla="*/ 47 h 193"/>
                <a:gd name="T28" fmla="*/ 0 w 140"/>
                <a:gd name="T29" fmla="*/ 0 h 193"/>
                <a:gd name="T30" fmla="*/ 9 w 140"/>
                <a:gd name="T31" fmla="*/ 0 h 193"/>
                <a:gd name="T32" fmla="*/ 9 w 140"/>
                <a:gd name="T33" fmla="*/ 17 h 193"/>
                <a:gd name="T34" fmla="*/ 12 w 140"/>
                <a:gd name="T35" fmla="*/ 15 h 193"/>
                <a:gd name="T36" fmla="*/ 14 w 140"/>
                <a:gd name="T37" fmla="*/ 13 h 193"/>
                <a:gd name="T38" fmla="*/ 16 w 140"/>
                <a:gd name="T39" fmla="*/ 12 h 193"/>
                <a:gd name="T40" fmla="*/ 19 w 140"/>
                <a:gd name="T41" fmla="*/ 12 h 193"/>
                <a:gd name="T42" fmla="*/ 22 w 140"/>
                <a:gd name="T43" fmla="*/ 12 h 193"/>
                <a:gd name="T44" fmla="*/ 24 w 140"/>
                <a:gd name="T45" fmla="*/ 13 h 193"/>
                <a:gd name="T46" fmla="*/ 25 w 140"/>
                <a:gd name="T47" fmla="*/ 14 h 193"/>
                <a:gd name="T48" fmla="*/ 27 w 140"/>
                <a:gd name="T49" fmla="*/ 15 h 193"/>
                <a:gd name="T50" fmla="*/ 28 w 140"/>
                <a:gd name="T51" fmla="*/ 17 h 193"/>
                <a:gd name="T52" fmla="*/ 29 w 140"/>
                <a:gd name="T53" fmla="*/ 19 h 193"/>
                <a:gd name="T54" fmla="*/ 29 w 140"/>
                <a:gd name="T55" fmla="*/ 21 h 193"/>
                <a:gd name="T56" fmla="*/ 30 w 140"/>
                <a:gd name="T57" fmla="*/ 25 h 193"/>
                <a:gd name="T58" fmla="*/ 30 w 140"/>
                <a:gd name="T59" fmla="*/ 47 h 1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0"/>
                <a:gd name="T91" fmla="*/ 0 h 193"/>
                <a:gd name="T92" fmla="*/ 140 w 140"/>
                <a:gd name="T93" fmla="*/ 193 h 19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0" h="193">
                  <a:moveTo>
                    <a:pt x="140" y="191"/>
                  </a:moveTo>
                  <a:lnTo>
                    <a:pt x="95" y="191"/>
                  </a:lnTo>
                  <a:lnTo>
                    <a:pt x="93" y="123"/>
                  </a:lnTo>
                  <a:lnTo>
                    <a:pt x="93" y="107"/>
                  </a:lnTo>
                  <a:lnTo>
                    <a:pt x="91" y="98"/>
                  </a:lnTo>
                  <a:lnTo>
                    <a:pt x="90" y="94"/>
                  </a:lnTo>
                  <a:lnTo>
                    <a:pt x="86" y="89"/>
                  </a:lnTo>
                  <a:lnTo>
                    <a:pt x="83" y="88"/>
                  </a:lnTo>
                  <a:lnTo>
                    <a:pt x="77" y="86"/>
                  </a:lnTo>
                  <a:lnTo>
                    <a:pt x="70" y="86"/>
                  </a:lnTo>
                  <a:lnTo>
                    <a:pt x="57" y="87"/>
                  </a:lnTo>
                  <a:lnTo>
                    <a:pt x="44" y="93"/>
                  </a:lnTo>
                  <a:lnTo>
                    <a:pt x="46" y="191"/>
                  </a:lnTo>
                  <a:lnTo>
                    <a:pt x="2" y="193"/>
                  </a:lnTo>
                  <a:lnTo>
                    <a:pt x="0" y="2"/>
                  </a:lnTo>
                  <a:lnTo>
                    <a:pt x="44" y="0"/>
                  </a:lnTo>
                  <a:lnTo>
                    <a:pt x="44" y="69"/>
                  </a:lnTo>
                  <a:lnTo>
                    <a:pt x="54" y="61"/>
                  </a:lnTo>
                  <a:lnTo>
                    <a:pt x="67" y="54"/>
                  </a:lnTo>
                  <a:lnTo>
                    <a:pt x="77" y="51"/>
                  </a:lnTo>
                  <a:lnTo>
                    <a:pt x="91" y="51"/>
                  </a:lnTo>
                  <a:lnTo>
                    <a:pt x="101" y="51"/>
                  </a:lnTo>
                  <a:lnTo>
                    <a:pt x="111" y="53"/>
                  </a:lnTo>
                  <a:lnTo>
                    <a:pt x="119" y="57"/>
                  </a:lnTo>
                  <a:lnTo>
                    <a:pt x="126" y="63"/>
                  </a:lnTo>
                  <a:lnTo>
                    <a:pt x="131" y="69"/>
                  </a:lnTo>
                  <a:lnTo>
                    <a:pt x="135" y="78"/>
                  </a:lnTo>
                  <a:lnTo>
                    <a:pt x="137" y="88"/>
                  </a:lnTo>
                  <a:lnTo>
                    <a:pt x="139" y="102"/>
                  </a:lnTo>
                  <a:lnTo>
                    <a:pt x="140" y="191"/>
                  </a:lnTo>
                  <a:close/>
                </a:path>
              </a:pathLst>
            </a:custGeom>
            <a:solidFill>
              <a:srgbClr val="000000"/>
            </a:solidFill>
            <a:ln w="9525">
              <a:noFill/>
              <a:round/>
              <a:headEnd/>
              <a:tailEnd/>
            </a:ln>
          </p:spPr>
          <p:txBody>
            <a:bodyPr/>
            <a:lstStyle/>
            <a:p>
              <a:endParaRPr lang="en-US" dirty="0"/>
            </a:p>
          </p:txBody>
        </p:sp>
        <p:sp>
          <p:nvSpPr>
            <p:cNvPr id="35" name="Freeform 179"/>
            <p:cNvSpPr>
              <a:spLocks noEditPoints="1"/>
            </p:cNvSpPr>
            <p:nvPr/>
          </p:nvSpPr>
          <p:spPr bwMode="auto">
            <a:xfrm>
              <a:off x="2297" y="2328"/>
              <a:ext cx="31" cy="35"/>
            </a:xfrm>
            <a:custGeom>
              <a:avLst/>
              <a:gdLst>
                <a:gd name="T0" fmla="*/ 31 w 149"/>
                <a:gd name="T1" fmla="*/ 21 h 146"/>
                <a:gd name="T2" fmla="*/ 29 w 149"/>
                <a:gd name="T3" fmla="*/ 28 h 146"/>
                <a:gd name="T4" fmla="*/ 27 w 149"/>
                <a:gd name="T5" fmla="*/ 30 h 146"/>
                <a:gd name="T6" fmla="*/ 22 w 149"/>
                <a:gd name="T7" fmla="*/ 34 h 146"/>
                <a:gd name="T8" fmla="*/ 17 w 149"/>
                <a:gd name="T9" fmla="*/ 35 h 146"/>
                <a:gd name="T10" fmla="*/ 12 w 149"/>
                <a:gd name="T11" fmla="*/ 35 h 146"/>
                <a:gd name="T12" fmla="*/ 6 w 149"/>
                <a:gd name="T13" fmla="*/ 32 h 146"/>
                <a:gd name="T14" fmla="*/ 2 w 149"/>
                <a:gd name="T15" fmla="*/ 28 h 146"/>
                <a:gd name="T16" fmla="*/ 0 w 149"/>
                <a:gd name="T17" fmla="*/ 21 h 146"/>
                <a:gd name="T18" fmla="*/ 0 w 149"/>
                <a:gd name="T19" fmla="*/ 14 h 146"/>
                <a:gd name="T20" fmla="*/ 2 w 149"/>
                <a:gd name="T21" fmla="*/ 7 h 146"/>
                <a:gd name="T22" fmla="*/ 6 w 149"/>
                <a:gd name="T23" fmla="*/ 3 h 146"/>
                <a:gd name="T24" fmla="*/ 12 w 149"/>
                <a:gd name="T25" fmla="*/ 0 h 146"/>
                <a:gd name="T26" fmla="*/ 19 w 149"/>
                <a:gd name="T27" fmla="*/ 0 h 146"/>
                <a:gd name="T28" fmla="*/ 25 w 149"/>
                <a:gd name="T29" fmla="*/ 3 h 146"/>
                <a:gd name="T30" fmla="*/ 29 w 149"/>
                <a:gd name="T31" fmla="*/ 7 h 146"/>
                <a:gd name="T32" fmla="*/ 31 w 149"/>
                <a:gd name="T33" fmla="*/ 13 h 146"/>
                <a:gd name="T34" fmla="*/ 20 w 149"/>
                <a:gd name="T35" fmla="*/ 26 h 146"/>
                <a:gd name="T36" fmla="*/ 20 w 149"/>
                <a:gd name="T37" fmla="*/ 25 h 146"/>
                <a:gd name="T38" fmla="*/ 21 w 149"/>
                <a:gd name="T39" fmla="*/ 24 h 146"/>
                <a:gd name="T40" fmla="*/ 21 w 149"/>
                <a:gd name="T41" fmla="*/ 21 h 146"/>
                <a:gd name="T42" fmla="*/ 21 w 149"/>
                <a:gd name="T43" fmla="*/ 20 h 146"/>
                <a:gd name="T44" fmla="*/ 22 w 149"/>
                <a:gd name="T45" fmla="*/ 18 h 146"/>
                <a:gd name="T46" fmla="*/ 21 w 149"/>
                <a:gd name="T47" fmla="*/ 13 h 146"/>
                <a:gd name="T48" fmla="*/ 20 w 149"/>
                <a:gd name="T49" fmla="*/ 10 h 146"/>
                <a:gd name="T50" fmla="*/ 18 w 149"/>
                <a:gd name="T51" fmla="*/ 8 h 146"/>
                <a:gd name="T52" fmla="*/ 13 w 149"/>
                <a:gd name="T53" fmla="*/ 8 h 146"/>
                <a:gd name="T54" fmla="*/ 10 w 149"/>
                <a:gd name="T55" fmla="*/ 13 h 146"/>
                <a:gd name="T56" fmla="*/ 9 w 149"/>
                <a:gd name="T57" fmla="*/ 18 h 146"/>
                <a:gd name="T58" fmla="*/ 10 w 149"/>
                <a:gd name="T59" fmla="*/ 24 h 146"/>
                <a:gd name="T60" fmla="*/ 13 w 149"/>
                <a:gd name="T61" fmla="*/ 27 h 146"/>
                <a:gd name="T62" fmla="*/ 16 w 149"/>
                <a:gd name="T63" fmla="*/ 28 h 146"/>
                <a:gd name="T64" fmla="*/ 17 w 149"/>
                <a:gd name="T65" fmla="*/ 27 h 146"/>
                <a:gd name="T66" fmla="*/ 19 w 149"/>
                <a:gd name="T67" fmla="*/ 27 h 1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9"/>
                <a:gd name="T103" fmla="*/ 0 h 146"/>
                <a:gd name="T104" fmla="*/ 149 w 149"/>
                <a:gd name="T105" fmla="*/ 146 h 1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9" h="146">
                  <a:moveTo>
                    <a:pt x="149" y="73"/>
                  </a:moveTo>
                  <a:lnTo>
                    <a:pt x="148" y="88"/>
                  </a:lnTo>
                  <a:lnTo>
                    <a:pt x="144" y="103"/>
                  </a:lnTo>
                  <a:lnTo>
                    <a:pt x="138" y="116"/>
                  </a:lnTo>
                  <a:lnTo>
                    <a:pt x="134" y="121"/>
                  </a:lnTo>
                  <a:lnTo>
                    <a:pt x="132" y="127"/>
                  </a:lnTo>
                  <a:lnTo>
                    <a:pt x="120" y="134"/>
                  </a:lnTo>
                  <a:lnTo>
                    <a:pt x="108" y="141"/>
                  </a:lnTo>
                  <a:lnTo>
                    <a:pt x="93" y="145"/>
                  </a:lnTo>
                  <a:lnTo>
                    <a:pt x="84" y="145"/>
                  </a:lnTo>
                  <a:lnTo>
                    <a:pt x="76" y="146"/>
                  </a:lnTo>
                  <a:lnTo>
                    <a:pt x="58" y="145"/>
                  </a:lnTo>
                  <a:lnTo>
                    <a:pt x="44" y="141"/>
                  </a:lnTo>
                  <a:lnTo>
                    <a:pt x="30" y="134"/>
                  </a:lnTo>
                  <a:lnTo>
                    <a:pt x="20" y="128"/>
                  </a:lnTo>
                  <a:lnTo>
                    <a:pt x="11" y="117"/>
                  </a:lnTo>
                  <a:lnTo>
                    <a:pt x="5" y="104"/>
                  </a:lnTo>
                  <a:lnTo>
                    <a:pt x="1" y="89"/>
                  </a:lnTo>
                  <a:lnTo>
                    <a:pt x="0" y="74"/>
                  </a:lnTo>
                  <a:lnTo>
                    <a:pt x="0" y="57"/>
                  </a:lnTo>
                  <a:lnTo>
                    <a:pt x="4" y="43"/>
                  </a:lnTo>
                  <a:lnTo>
                    <a:pt x="10" y="30"/>
                  </a:lnTo>
                  <a:lnTo>
                    <a:pt x="19" y="21"/>
                  </a:lnTo>
                  <a:lnTo>
                    <a:pt x="29" y="11"/>
                  </a:lnTo>
                  <a:lnTo>
                    <a:pt x="43" y="5"/>
                  </a:lnTo>
                  <a:lnTo>
                    <a:pt x="56" y="1"/>
                  </a:lnTo>
                  <a:lnTo>
                    <a:pt x="75" y="0"/>
                  </a:lnTo>
                  <a:lnTo>
                    <a:pt x="92" y="1"/>
                  </a:lnTo>
                  <a:lnTo>
                    <a:pt x="107" y="5"/>
                  </a:lnTo>
                  <a:lnTo>
                    <a:pt x="119" y="11"/>
                  </a:lnTo>
                  <a:lnTo>
                    <a:pt x="131" y="20"/>
                  </a:lnTo>
                  <a:lnTo>
                    <a:pt x="138" y="29"/>
                  </a:lnTo>
                  <a:lnTo>
                    <a:pt x="144" y="41"/>
                  </a:lnTo>
                  <a:lnTo>
                    <a:pt x="148" y="55"/>
                  </a:lnTo>
                  <a:lnTo>
                    <a:pt x="149" y="73"/>
                  </a:lnTo>
                  <a:close/>
                  <a:moveTo>
                    <a:pt x="97" y="107"/>
                  </a:moveTo>
                  <a:lnTo>
                    <a:pt x="97" y="104"/>
                  </a:lnTo>
                  <a:lnTo>
                    <a:pt x="97" y="103"/>
                  </a:lnTo>
                  <a:lnTo>
                    <a:pt x="98" y="103"/>
                  </a:lnTo>
                  <a:lnTo>
                    <a:pt x="100" y="101"/>
                  </a:lnTo>
                  <a:lnTo>
                    <a:pt x="103" y="94"/>
                  </a:lnTo>
                  <a:lnTo>
                    <a:pt x="103" y="89"/>
                  </a:lnTo>
                  <a:lnTo>
                    <a:pt x="103" y="87"/>
                  </a:lnTo>
                  <a:lnTo>
                    <a:pt x="103" y="85"/>
                  </a:lnTo>
                  <a:lnTo>
                    <a:pt x="104" y="85"/>
                  </a:lnTo>
                  <a:lnTo>
                    <a:pt x="104" y="74"/>
                  </a:lnTo>
                  <a:lnTo>
                    <a:pt x="103" y="62"/>
                  </a:lnTo>
                  <a:lnTo>
                    <a:pt x="102" y="53"/>
                  </a:lnTo>
                  <a:lnTo>
                    <a:pt x="99" y="45"/>
                  </a:lnTo>
                  <a:lnTo>
                    <a:pt x="95" y="40"/>
                  </a:lnTo>
                  <a:lnTo>
                    <a:pt x="90" y="35"/>
                  </a:lnTo>
                  <a:lnTo>
                    <a:pt x="87" y="33"/>
                  </a:lnTo>
                  <a:lnTo>
                    <a:pt x="75" y="31"/>
                  </a:lnTo>
                  <a:lnTo>
                    <a:pt x="64" y="33"/>
                  </a:lnTo>
                  <a:lnTo>
                    <a:pt x="54" y="39"/>
                  </a:lnTo>
                  <a:lnTo>
                    <a:pt x="48" y="54"/>
                  </a:lnTo>
                  <a:lnTo>
                    <a:pt x="45" y="63"/>
                  </a:lnTo>
                  <a:lnTo>
                    <a:pt x="45" y="75"/>
                  </a:lnTo>
                  <a:lnTo>
                    <a:pt x="49" y="94"/>
                  </a:lnTo>
                  <a:lnTo>
                    <a:pt x="50" y="102"/>
                  </a:lnTo>
                  <a:lnTo>
                    <a:pt x="54" y="108"/>
                  </a:lnTo>
                  <a:lnTo>
                    <a:pt x="64" y="113"/>
                  </a:lnTo>
                  <a:lnTo>
                    <a:pt x="69" y="114"/>
                  </a:lnTo>
                  <a:lnTo>
                    <a:pt x="76" y="116"/>
                  </a:lnTo>
                  <a:lnTo>
                    <a:pt x="81" y="114"/>
                  </a:lnTo>
                  <a:lnTo>
                    <a:pt x="84" y="113"/>
                  </a:lnTo>
                  <a:lnTo>
                    <a:pt x="88" y="113"/>
                  </a:lnTo>
                  <a:lnTo>
                    <a:pt x="92" y="111"/>
                  </a:lnTo>
                  <a:lnTo>
                    <a:pt x="97" y="107"/>
                  </a:lnTo>
                  <a:close/>
                </a:path>
              </a:pathLst>
            </a:custGeom>
            <a:solidFill>
              <a:srgbClr val="000000"/>
            </a:solidFill>
            <a:ln w="9525">
              <a:noFill/>
              <a:round/>
              <a:headEnd/>
              <a:tailEnd/>
            </a:ln>
          </p:spPr>
          <p:txBody>
            <a:bodyPr/>
            <a:lstStyle/>
            <a:p>
              <a:endParaRPr lang="en-US" dirty="0"/>
            </a:p>
          </p:txBody>
        </p:sp>
        <p:sp>
          <p:nvSpPr>
            <p:cNvPr id="36" name="Freeform 180"/>
            <p:cNvSpPr>
              <a:spLocks/>
            </p:cNvSpPr>
            <p:nvPr/>
          </p:nvSpPr>
          <p:spPr bwMode="auto">
            <a:xfrm>
              <a:off x="2331" y="2319"/>
              <a:ext cx="23" cy="43"/>
            </a:xfrm>
            <a:custGeom>
              <a:avLst/>
              <a:gdLst>
                <a:gd name="T0" fmla="*/ 23 w 106"/>
                <a:gd name="T1" fmla="*/ 42 h 180"/>
                <a:gd name="T2" fmla="*/ 20 w 106"/>
                <a:gd name="T3" fmla="*/ 43 h 180"/>
                <a:gd name="T4" fmla="*/ 18 w 106"/>
                <a:gd name="T5" fmla="*/ 43 h 180"/>
                <a:gd name="T6" fmla="*/ 15 w 106"/>
                <a:gd name="T7" fmla="*/ 43 h 180"/>
                <a:gd name="T8" fmla="*/ 13 w 106"/>
                <a:gd name="T9" fmla="*/ 43 h 180"/>
                <a:gd name="T10" fmla="*/ 10 w 106"/>
                <a:gd name="T11" fmla="*/ 42 h 180"/>
                <a:gd name="T12" fmla="*/ 8 w 106"/>
                <a:gd name="T13" fmla="*/ 42 h 180"/>
                <a:gd name="T14" fmla="*/ 7 w 106"/>
                <a:gd name="T15" fmla="*/ 41 h 180"/>
                <a:gd name="T16" fmla="*/ 6 w 106"/>
                <a:gd name="T17" fmla="*/ 39 h 180"/>
                <a:gd name="T18" fmla="*/ 5 w 106"/>
                <a:gd name="T19" fmla="*/ 37 h 180"/>
                <a:gd name="T20" fmla="*/ 5 w 106"/>
                <a:gd name="T21" fmla="*/ 35 h 180"/>
                <a:gd name="T22" fmla="*/ 5 w 106"/>
                <a:gd name="T23" fmla="*/ 32 h 180"/>
                <a:gd name="T24" fmla="*/ 4 w 106"/>
                <a:gd name="T25" fmla="*/ 17 h 180"/>
                <a:gd name="T26" fmla="*/ 0 w 106"/>
                <a:gd name="T27" fmla="*/ 17 h 180"/>
                <a:gd name="T28" fmla="*/ 0 w 106"/>
                <a:gd name="T29" fmla="*/ 10 h 180"/>
                <a:gd name="T30" fmla="*/ 4 w 106"/>
                <a:gd name="T31" fmla="*/ 10 h 180"/>
                <a:gd name="T32" fmla="*/ 4 w 106"/>
                <a:gd name="T33" fmla="*/ 0 h 180"/>
                <a:gd name="T34" fmla="*/ 14 w 106"/>
                <a:gd name="T35" fmla="*/ 0 h 180"/>
                <a:gd name="T36" fmla="*/ 14 w 106"/>
                <a:gd name="T37" fmla="*/ 10 h 180"/>
                <a:gd name="T38" fmla="*/ 23 w 106"/>
                <a:gd name="T39" fmla="*/ 10 h 180"/>
                <a:gd name="T40" fmla="*/ 23 w 106"/>
                <a:gd name="T41" fmla="*/ 16 h 180"/>
                <a:gd name="T42" fmla="*/ 14 w 106"/>
                <a:gd name="T43" fmla="*/ 16 h 180"/>
                <a:gd name="T44" fmla="*/ 14 w 106"/>
                <a:gd name="T45" fmla="*/ 28 h 180"/>
                <a:gd name="T46" fmla="*/ 14 w 106"/>
                <a:gd name="T47" fmla="*/ 31 h 180"/>
                <a:gd name="T48" fmla="*/ 14 w 106"/>
                <a:gd name="T49" fmla="*/ 34 h 180"/>
                <a:gd name="T50" fmla="*/ 16 w 106"/>
                <a:gd name="T51" fmla="*/ 35 h 180"/>
                <a:gd name="T52" fmla="*/ 17 w 106"/>
                <a:gd name="T53" fmla="*/ 36 h 180"/>
                <a:gd name="T54" fmla="*/ 18 w 106"/>
                <a:gd name="T55" fmla="*/ 36 h 180"/>
                <a:gd name="T56" fmla="*/ 20 w 106"/>
                <a:gd name="T57" fmla="*/ 36 h 180"/>
                <a:gd name="T58" fmla="*/ 21 w 106"/>
                <a:gd name="T59" fmla="*/ 35 h 180"/>
                <a:gd name="T60" fmla="*/ 22 w 106"/>
                <a:gd name="T61" fmla="*/ 35 h 180"/>
                <a:gd name="T62" fmla="*/ 23 w 106"/>
                <a:gd name="T63" fmla="*/ 35 h 180"/>
                <a:gd name="T64" fmla="*/ 23 w 106"/>
                <a:gd name="T65" fmla="*/ 42 h 1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6"/>
                <a:gd name="T100" fmla="*/ 0 h 180"/>
                <a:gd name="T101" fmla="*/ 106 w 106"/>
                <a:gd name="T102" fmla="*/ 180 h 1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6" h="180">
                  <a:moveTo>
                    <a:pt x="106" y="176"/>
                  </a:moveTo>
                  <a:lnTo>
                    <a:pt x="91" y="179"/>
                  </a:lnTo>
                  <a:lnTo>
                    <a:pt x="81" y="179"/>
                  </a:lnTo>
                  <a:lnTo>
                    <a:pt x="71" y="180"/>
                  </a:lnTo>
                  <a:lnTo>
                    <a:pt x="58" y="179"/>
                  </a:lnTo>
                  <a:lnTo>
                    <a:pt x="48" y="177"/>
                  </a:lnTo>
                  <a:lnTo>
                    <a:pt x="39" y="175"/>
                  </a:lnTo>
                  <a:lnTo>
                    <a:pt x="33" y="171"/>
                  </a:lnTo>
                  <a:lnTo>
                    <a:pt x="27" y="165"/>
                  </a:lnTo>
                  <a:lnTo>
                    <a:pt x="23" y="156"/>
                  </a:lnTo>
                  <a:lnTo>
                    <a:pt x="21" y="146"/>
                  </a:lnTo>
                  <a:lnTo>
                    <a:pt x="21" y="135"/>
                  </a:lnTo>
                  <a:lnTo>
                    <a:pt x="19" y="71"/>
                  </a:lnTo>
                  <a:lnTo>
                    <a:pt x="0" y="71"/>
                  </a:lnTo>
                  <a:lnTo>
                    <a:pt x="0" y="42"/>
                  </a:lnTo>
                  <a:lnTo>
                    <a:pt x="19" y="42"/>
                  </a:lnTo>
                  <a:lnTo>
                    <a:pt x="19" y="2"/>
                  </a:lnTo>
                  <a:lnTo>
                    <a:pt x="63" y="0"/>
                  </a:lnTo>
                  <a:lnTo>
                    <a:pt x="63" y="41"/>
                  </a:lnTo>
                  <a:lnTo>
                    <a:pt x="105" y="41"/>
                  </a:lnTo>
                  <a:lnTo>
                    <a:pt x="105" y="69"/>
                  </a:lnTo>
                  <a:lnTo>
                    <a:pt x="63" y="69"/>
                  </a:lnTo>
                  <a:lnTo>
                    <a:pt x="65" y="118"/>
                  </a:lnTo>
                  <a:lnTo>
                    <a:pt x="65" y="131"/>
                  </a:lnTo>
                  <a:lnTo>
                    <a:pt x="66" y="141"/>
                  </a:lnTo>
                  <a:lnTo>
                    <a:pt x="72" y="147"/>
                  </a:lnTo>
                  <a:lnTo>
                    <a:pt x="77" y="149"/>
                  </a:lnTo>
                  <a:lnTo>
                    <a:pt x="85" y="150"/>
                  </a:lnTo>
                  <a:lnTo>
                    <a:pt x="93" y="149"/>
                  </a:lnTo>
                  <a:lnTo>
                    <a:pt x="98" y="146"/>
                  </a:lnTo>
                  <a:lnTo>
                    <a:pt x="102" y="146"/>
                  </a:lnTo>
                  <a:lnTo>
                    <a:pt x="106" y="146"/>
                  </a:lnTo>
                  <a:lnTo>
                    <a:pt x="106" y="176"/>
                  </a:lnTo>
                  <a:close/>
                </a:path>
              </a:pathLst>
            </a:custGeom>
            <a:solidFill>
              <a:srgbClr val="000000"/>
            </a:solidFill>
            <a:ln w="9525">
              <a:noFill/>
              <a:round/>
              <a:headEnd/>
              <a:tailEnd/>
            </a:ln>
          </p:spPr>
          <p:txBody>
            <a:bodyPr/>
            <a:lstStyle/>
            <a:p>
              <a:endParaRPr lang="en-US" dirty="0"/>
            </a:p>
          </p:txBody>
        </p:sp>
        <p:sp>
          <p:nvSpPr>
            <p:cNvPr id="37" name="Freeform 181"/>
            <p:cNvSpPr>
              <a:spLocks noEditPoints="1"/>
            </p:cNvSpPr>
            <p:nvPr/>
          </p:nvSpPr>
          <p:spPr bwMode="auto">
            <a:xfrm>
              <a:off x="2357" y="2327"/>
              <a:ext cx="32" cy="35"/>
            </a:xfrm>
            <a:custGeom>
              <a:avLst/>
              <a:gdLst>
                <a:gd name="T0" fmla="*/ 32 w 150"/>
                <a:gd name="T1" fmla="*/ 21 h 146"/>
                <a:gd name="T2" fmla="*/ 29 w 150"/>
                <a:gd name="T3" fmla="*/ 28 h 146"/>
                <a:gd name="T4" fmla="*/ 28 w 150"/>
                <a:gd name="T5" fmla="*/ 30 h 146"/>
                <a:gd name="T6" fmla="*/ 23 w 150"/>
                <a:gd name="T7" fmla="*/ 34 h 146"/>
                <a:gd name="T8" fmla="*/ 18 w 150"/>
                <a:gd name="T9" fmla="*/ 35 h 146"/>
                <a:gd name="T10" fmla="*/ 12 w 150"/>
                <a:gd name="T11" fmla="*/ 35 h 146"/>
                <a:gd name="T12" fmla="*/ 6 w 150"/>
                <a:gd name="T13" fmla="*/ 32 h 146"/>
                <a:gd name="T14" fmla="*/ 2 w 150"/>
                <a:gd name="T15" fmla="*/ 28 h 146"/>
                <a:gd name="T16" fmla="*/ 0 w 150"/>
                <a:gd name="T17" fmla="*/ 21 h 146"/>
                <a:gd name="T18" fmla="*/ 0 w 150"/>
                <a:gd name="T19" fmla="*/ 14 h 146"/>
                <a:gd name="T20" fmla="*/ 2 w 150"/>
                <a:gd name="T21" fmla="*/ 7 h 146"/>
                <a:gd name="T22" fmla="*/ 6 w 150"/>
                <a:gd name="T23" fmla="*/ 3 h 146"/>
                <a:gd name="T24" fmla="*/ 12 w 150"/>
                <a:gd name="T25" fmla="*/ 0 h 146"/>
                <a:gd name="T26" fmla="*/ 20 w 150"/>
                <a:gd name="T27" fmla="*/ 0 h 146"/>
                <a:gd name="T28" fmla="*/ 26 w 150"/>
                <a:gd name="T29" fmla="*/ 3 h 146"/>
                <a:gd name="T30" fmla="*/ 29 w 150"/>
                <a:gd name="T31" fmla="*/ 7 h 146"/>
                <a:gd name="T32" fmla="*/ 32 w 150"/>
                <a:gd name="T33" fmla="*/ 13 h 146"/>
                <a:gd name="T34" fmla="*/ 21 w 150"/>
                <a:gd name="T35" fmla="*/ 26 h 146"/>
                <a:gd name="T36" fmla="*/ 21 w 150"/>
                <a:gd name="T37" fmla="*/ 25 h 146"/>
                <a:gd name="T38" fmla="*/ 22 w 150"/>
                <a:gd name="T39" fmla="*/ 24 h 146"/>
                <a:gd name="T40" fmla="*/ 22 w 150"/>
                <a:gd name="T41" fmla="*/ 21 h 146"/>
                <a:gd name="T42" fmla="*/ 22 w 150"/>
                <a:gd name="T43" fmla="*/ 21 h 146"/>
                <a:gd name="T44" fmla="*/ 22 w 150"/>
                <a:gd name="T45" fmla="*/ 18 h 146"/>
                <a:gd name="T46" fmla="*/ 22 w 150"/>
                <a:gd name="T47" fmla="*/ 13 h 146"/>
                <a:gd name="T48" fmla="*/ 20 w 150"/>
                <a:gd name="T49" fmla="*/ 10 h 146"/>
                <a:gd name="T50" fmla="*/ 19 w 150"/>
                <a:gd name="T51" fmla="*/ 8 h 146"/>
                <a:gd name="T52" fmla="*/ 14 w 150"/>
                <a:gd name="T53" fmla="*/ 8 h 146"/>
                <a:gd name="T54" fmla="*/ 10 w 150"/>
                <a:gd name="T55" fmla="*/ 13 h 146"/>
                <a:gd name="T56" fmla="*/ 10 w 150"/>
                <a:gd name="T57" fmla="*/ 18 h 146"/>
                <a:gd name="T58" fmla="*/ 11 w 150"/>
                <a:gd name="T59" fmla="*/ 24 h 146"/>
                <a:gd name="T60" fmla="*/ 14 w 150"/>
                <a:gd name="T61" fmla="*/ 27 h 146"/>
                <a:gd name="T62" fmla="*/ 16 w 150"/>
                <a:gd name="T63" fmla="*/ 28 h 146"/>
                <a:gd name="T64" fmla="*/ 18 w 150"/>
                <a:gd name="T65" fmla="*/ 27 h 146"/>
                <a:gd name="T66" fmla="*/ 20 w 150"/>
                <a:gd name="T67" fmla="*/ 27 h 1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0"/>
                <a:gd name="T103" fmla="*/ 0 h 146"/>
                <a:gd name="T104" fmla="*/ 150 w 150"/>
                <a:gd name="T105" fmla="*/ 146 h 1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0" h="146">
                  <a:moveTo>
                    <a:pt x="150" y="73"/>
                  </a:moveTo>
                  <a:lnTo>
                    <a:pt x="148" y="88"/>
                  </a:lnTo>
                  <a:lnTo>
                    <a:pt x="145" y="103"/>
                  </a:lnTo>
                  <a:lnTo>
                    <a:pt x="138" y="116"/>
                  </a:lnTo>
                  <a:lnTo>
                    <a:pt x="135" y="121"/>
                  </a:lnTo>
                  <a:lnTo>
                    <a:pt x="132" y="127"/>
                  </a:lnTo>
                  <a:lnTo>
                    <a:pt x="121" y="135"/>
                  </a:lnTo>
                  <a:lnTo>
                    <a:pt x="108" y="141"/>
                  </a:lnTo>
                  <a:lnTo>
                    <a:pt x="93" y="145"/>
                  </a:lnTo>
                  <a:lnTo>
                    <a:pt x="84" y="145"/>
                  </a:lnTo>
                  <a:lnTo>
                    <a:pt x="77" y="146"/>
                  </a:lnTo>
                  <a:lnTo>
                    <a:pt x="58" y="145"/>
                  </a:lnTo>
                  <a:lnTo>
                    <a:pt x="44" y="141"/>
                  </a:lnTo>
                  <a:lnTo>
                    <a:pt x="30" y="135"/>
                  </a:lnTo>
                  <a:lnTo>
                    <a:pt x="20" y="128"/>
                  </a:lnTo>
                  <a:lnTo>
                    <a:pt x="11" y="117"/>
                  </a:lnTo>
                  <a:lnTo>
                    <a:pt x="5" y="105"/>
                  </a:lnTo>
                  <a:lnTo>
                    <a:pt x="1" y="89"/>
                  </a:lnTo>
                  <a:lnTo>
                    <a:pt x="0" y="74"/>
                  </a:lnTo>
                  <a:lnTo>
                    <a:pt x="0" y="57"/>
                  </a:lnTo>
                  <a:lnTo>
                    <a:pt x="4" y="43"/>
                  </a:lnTo>
                  <a:lnTo>
                    <a:pt x="10" y="30"/>
                  </a:lnTo>
                  <a:lnTo>
                    <a:pt x="19" y="22"/>
                  </a:lnTo>
                  <a:lnTo>
                    <a:pt x="29" y="12"/>
                  </a:lnTo>
                  <a:lnTo>
                    <a:pt x="43" y="5"/>
                  </a:lnTo>
                  <a:lnTo>
                    <a:pt x="57" y="1"/>
                  </a:lnTo>
                  <a:lnTo>
                    <a:pt x="76" y="0"/>
                  </a:lnTo>
                  <a:lnTo>
                    <a:pt x="92" y="1"/>
                  </a:lnTo>
                  <a:lnTo>
                    <a:pt x="107" y="5"/>
                  </a:lnTo>
                  <a:lnTo>
                    <a:pt x="120" y="12"/>
                  </a:lnTo>
                  <a:lnTo>
                    <a:pt x="131" y="20"/>
                  </a:lnTo>
                  <a:lnTo>
                    <a:pt x="138" y="29"/>
                  </a:lnTo>
                  <a:lnTo>
                    <a:pt x="145" y="42"/>
                  </a:lnTo>
                  <a:lnTo>
                    <a:pt x="148" y="56"/>
                  </a:lnTo>
                  <a:lnTo>
                    <a:pt x="150" y="73"/>
                  </a:lnTo>
                  <a:close/>
                  <a:moveTo>
                    <a:pt x="97" y="107"/>
                  </a:moveTo>
                  <a:lnTo>
                    <a:pt x="97" y="105"/>
                  </a:lnTo>
                  <a:lnTo>
                    <a:pt x="97" y="103"/>
                  </a:lnTo>
                  <a:lnTo>
                    <a:pt x="98" y="103"/>
                  </a:lnTo>
                  <a:lnTo>
                    <a:pt x="101" y="101"/>
                  </a:lnTo>
                  <a:lnTo>
                    <a:pt x="103" y="94"/>
                  </a:lnTo>
                  <a:lnTo>
                    <a:pt x="103" y="89"/>
                  </a:lnTo>
                  <a:lnTo>
                    <a:pt x="103" y="87"/>
                  </a:lnTo>
                  <a:lnTo>
                    <a:pt x="103" y="86"/>
                  </a:lnTo>
                  <a:lnTo>
                    <a:pt x="104" y="86"/>
                  </a:lnTo>
                  <a:lnTo>
                    <a:pt x="104" y="74"/>
                  </a:lnTo>
                  <a:lnTo>
                    <a:pt x="103" y="62"/>
                  </a:lnTo>
                  <a:lnTo>
                    <a:pt x="102" y="53"/>
                  </a:lnTo>
                  <a:lnTo>
                    <a:pt x="99" y="45"/>
                  </a:lnTo>
                  <a:lnTo>
                    <a:pt x="96" y="40"/>
                  </a:lnTo>
                  <a:lnTo>
                    <a:pt x="91" y="35"/>
                  </a:lnTo>
                  <a:lnTo>
                    <a:pt x="87" y="33"/>
                  </a:lnTo>
                  <a:lnTo>
                    <a:pt x="76" y="32"/>
                  </a:lnTo>
                  <a:lnTo>
                    <a:pt x="64" y="33"/>
                  </a:lnTo>
                  <a:lnTo>
                    <a:pt x="54" y="39"/>
                  </a:lnTo>
                  <a:lnTo>
                    <a:pt x="48" y="54"/>
                  </a:lnTo>
                  <a:lnTo>
                    <a:pt x="45" y="63"/>
                  </a:lnTo>
                  <a:lnTo>
                    <a:pt x="45" y="76"/>
                  </a:lnTo>
                  <a:lnTo>
                    <a:pt x="49" y="94"/>
                  </a:lnTo>
                  <a:lnTo>
                    <a:pt x="50" y="102"/>
                  </a:lnTo>
                  <a:lnTo>
                    <a:pt x="54" y="108"/>
                  </a:lnTo>
                  <a:lnTo>
                    <a:pt x="64" y="113"/>
                  </a:lnTo>
                  <a:lnTo>
                    <a:pt x="69" y="115"/>
                  </a:lnTo>
                  <a:lnTo>
                    <a:pt x="77" y="116"/>
                  </a:lnTo>
                  <a:lnTo>
                    <a:pt x="82" y="115"/>
                  </a:lnTo>
                  <a:lnTo>
                    <a:pt x="84" y="113"/>
                  </a:lnTo>
                  <a:lnTo>
                    <a:pt x="88" y="113"/>
                  </a:lnTo>
                  <a:lnTo>
                    <a:pt x="92" y="111"/>
                  </a:lnTo>
                  <a:lnTo>
                    <a:pt x="97" y="107"/>
                  </a:lnTo>
                  <a:close/>
                </a:path>
              </a:pathLst>
            </a:custGeom>
            <a:solidFill>
              <a:srgbClr val="000000"/>
            </a:solidFill>
            <a:ln w="9525">
              <a:noFill/>
              <a:round/>
              <a:headEnd/>
              <a:tailEnd/>
            </a:ln>
          </p:spPr>
          <p:txBody>
            <a:bodyPr/>
            <a:lstStyle/>
            <a:p>
              <a:endParaRPr lang="en-US" dirty="0"/>
            </a:p>
          </p:txBody>
        </p:sp>
        <p:sp>
          <p:nvSpPr>
            <p:cNvPr id="38" name="Freeform 182"/>
            <p:cNvSpPr>
              <a:spLocks/>
            </p:cNvSpPr>
            <p:nvPr/>
          </p:nvSpPr>
          <p:spPr bwMode="auto">
            <a:xfrm>
              <a:off x="2396" y="2349"/>
              <a:ext cx="9" cy="13"/>
            </a:xfrm>
            <a:custGeom>
              <a:avLst/>
              <a:gdLst>
                <a:gd name="T0" fmla="*/ 9 w 45"/>
                <a:gd name="T1" fmla="*/ 13 h 49"/>
                <a:gd name="T2" fmla="*/ 0 w 45"/>
                <a:gd name="T3" fmla="*/ 13 h 49"/>
                <a:gd name="T4" fmla="*/ 0 w 45"/>
                <a:gd name="T5" fmla="*/ 0 h 49"/>
                <a:gd name="T6" fmla="*/ 9 w 45"/>
                <a:gd name="T7" fmla="*/ 0 h 49"/>
                <a:gd name="T8" fmla="*/ 9 w 45"/>
                <a:gd name="T9" fmla="*/ 13 h 49"/>
                <a:gd name="T10" fmla="*/ 0 60000 65536"/>
                <a:gd name="T11" fmla="*/ 0 60000 65536"/>
                <a:gd name="T12" fmla="*/ 0 60000 65536"/>
                <a:gd name="T13" fmla="*/ 0 60000 65536"/>
                <a:gd name="T14" fmla="*/ 0 60000 65536"/>
                <a:gd name="T15" fmla="*/ 0 w 45"/>
                <a:gd name="T16" fmla="*/ 0 h 49"/>
                <a:gd name="T17" fmla="*/ 45 w 45"/>
                <a:gd name="T18" fmla="*/ 49 h 49"/>
              </a:gdLst>
              <a:ahLst/>
              <a:cxnLst>
                <a:cxn ang="T10">
                  <a:pos x="T0" y="T1"/>
                </a:cxn>
                <a:cxn ang="T11">
                  <a:pos x="T2" y="T3"/>
                </a:cxn>
                <a:cxn ang="T12">
                  <a:pos x="T4" y="T5"/>
                </a:cxn>
                <a:cxn ang="T13">
                  <a:pos x="T6" y="T7"/>
                </a:cxn>
                <a:cxn ang="T14">
                  <a:pos x="T8" y="T9"/>
                </a:cxn>
              </a:cxnLst>
              <a:rect l="T15" t="T16" r="T17" b="T18"/>
              <a:pathLst>
                <a:path w="45" h="49">
                  <a:moveTo>
                    <a:pt x="45" y="48"/>
                  </a:moveTo>
                  <a:lnTo>
                    <a:pt x="0" y="49"/>
                  </a:lnTo>
                  <a:lnTo>
                    <a:pt x="0" y="1"/>
                  </a:lnTo>
                  <a:lnTo>
                    <a:pt x="45" y="0"/>
                  </a:lnTo>
                  <a:lnTo>
                    <a:pt x="45" y="48"/>
                  </a:lnTo>
                  <a:close/>
                </a:path>
              </a:pathLst>
            </a:custGeom>
            <a:solidFill>
              <a:srgbClr val="000000"/>
            </a:solidFill>
            <a:ln w="9525">
              <a:noFill/>
              <a:round/>
              <a:headEnd/>
              <a:tailEnd/>
            </a:ln>
          </p:spPr>
          <p:txBody>
            <a:bodyPr/>
            <a:lstStyle/>
            <a:p>
              <a:endParaRPr lang="en-US" dirty="0"/>
            </a:p>
          </p:txBody>
        </p:sp>
        <p:sp>
          <p:nvSpPr>
            <p:cNvPr id="39" name="Freeform 183"/>
            <p:cNvSpPr>
              <a:spLocks noEditPoints="1"/>
            </p:cNvSpPr>
            <p:nvPr/>
          </p:nvSpPr>
          <p:spPr bwMode="auto">
            <a:xfrm>
              <a:off x="2409" y="2314"/>
              <a:ext cx="19" cy="60"/>
            </a:xfrm>
            <a:custGeom>
              <a:avLst/>
              <a:gdLst>
                <a:gd name="T0" fmla="*/ 19 w 88"/>
                <a:gd name="T1" fmla="*/ 47 h 244"/>
                <a:gd name="T2" fmla="*/ 19 w 88"/>
                <a:gd name="T3" fmla="*/ 50 h 244"/>
                <a:gd name="T4" fmla="*/ 18 w 88"/>
                <a:gd name="T5" fmla="*/ 52 h 244"/>
                <a:gd name="T6" fmla="*/ 17 w 88"/>
                <a:gd name="T7" fmla="*/ 54 h 244"/>
                <a:gd name="T8" fmla="*/ 16 w 88"/>
                <a:gd name="T9" fmla="*/ 57 h 244"/>
                <a:gd name="T10" fmla="*/ 14 w 88"/>
                <a:gd name="T11" fmla="*/ 58 h 244"/>
                <a:gd name="T12" fmla="*/ 12 w 88"/>
                <a:gd name="T13" fmla="*/ 59 h 244"/>
                <a:gd name="T14" fmla="*/ 10 w 88"/>
                <a:gd name="T15" fmla="*/ 60 h 244"/>
                <a:gd name="T16" fmla="*/ 8 w 88"/>
                <a:gd name="T17" fmla="*/ 60 h 244"/>
                <a:gd name="T18" fmla="*/ 3 w 88"/>
                <a:gd name="T19" fmla="*/ 60 h 244"/>
                <a:gd name="T20" fmla="*/ 1 w 88"/>
                <a:gd name="T21" fmla="*/ 59 h 244"/>
                <a:gd name="T22" fmla="*/ 0 w 88"/>
                <a:gd name="T23" fmla="*/ 59 h 244"/>
                <a:gd name="T24" fmla="*/ 0 w 88"/>
                <a:gd name="T25" fmla="*/ 52 h 244"/>
                <a:gd name="T26" fmla="*/ 1 w 88"/>
                <a:gd name="T27" fmla="*/ 52 h 244"/>
                <a:gd name="T28" fmla="*/ 3 w 88"/>
                <a:gd name="T29" fmla="*/ 52 h 244"/>
                <a:gd name="T30" fmla="*/ 4 w 88"/>
                <a:gd name="T31" fmla="*/ 52 h 244"/>
                <a:gd name="T32" fmla="*/ 4 w 88"/>
                <a:gd name="T33" fmla="*/ 52 h 244"/>
                <a:gd name="T34" fmla="*/ 5 w 88"/>
                <a:gd name="T35" fmla="*/ 52 h 244"/>
                <a:gd name="T36" fmla="*/ 6 w 88"/>
                <a:gd name="T37" fmla="*/ 52 h 244"/>
                <a:gd name="T38" fmla="*/ 7 w 88"/>
                <a:gd name="T39" fmla="*/ 52 h 244"/>
                <a:gd name="T40" fmla="*/ 8 w 88"/>
                <a:gd name="T41" fmla="*/ 51 h 244"/>
                <a:gd name="T42" fmla="*/ 8 w 88"/>
                <a:gd name="T43" fmla="*/ 50 h 244"/>
                <a:gd name="T44" fmla="*/ 9 w 88"/>
                <a:gd name="T45" fmla="*/ 49 h 244"/>
                <a:gd name="T46" fmla="*/ 9 w 88"/>
                <a:gd name="T47" fmla="*/ 48 h 244"/>
                <a:gd name="T48" fmla="*/ 9 w 88"/>
                <a:gd name="T49" fmla="*/ 46 h 244"/>
                <a:gd name="T50" fmla="*/ 10 w 88"/>
                <a:gd name="T51" fmla="*/ 44 h 244"/>
                <a:gd name="T52" fmla="*/ 9 w 88"/>
                <a:gd name="T53" fmla="*/ 21 h 244"/>
                <a:gd name="T54" fmla="*/ 4 w 88"/>
                <a:gd name="T55" fmla="*/ 21 h 244"/>
                <a:gd name="T56" fmla="*/ 4 w 88"/>
                <a:gd name="T57" fmla="*/ 14 h 244"/>
                <a:gd name="T58" fmla="*/ 19 w 88"/>
                <a:gd name="T59" fmla="*/ 13 h 244"/>
                <a:gd name="T60" fmla="*/ 19 w 88"/>
                <a:gd name="T61" fmla="*/ 47 h 244"/>
                <a:gd name="T62" fmla="*/ 19 w 88"/>
                <a:gd name="T63" fmla="*/ 8 h 244"/>
                <a:gd name="T64" fmla="*/ 9 w 88"/>
                <a:gd name="T65" fmla="*/ 9 h 244"/>
                <a:gd name="T66" fmla="*/ 9 w 88"/>
                <a:gd name="T67" fmla="*/ 0 h 244"/>
                <a:gd name="T68" fmla="*/ 19 w 88"/>
                <a:gd name="T69" fmla="*/ 0 h 244"/>
                <a:gd name="T70" fmla="*/ 19 w 88"/>
                <a:gd name="T71" fmla="*/ 8 h 2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8"/>
                <a:gd name="T109" fmla="*/ 0 h 244"/>
                <a:gd name="T110" fmla="*/ 88 w 88"/>
                <a:gd name="T111" fmla="*/ 244 h 24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8" h="244">
                  <a:moveTo>
                    <a:pt x="88" y="193"/>
                  </a:moveTo>
                  <a:lnTo>
                    <a:pt x="87" y="203"/>
                  </a:lnTo>
                  <a:lnTo>
                    <a:pt x="84" y="213"/>
                  </a:lnTo>
                  <a:lnTo>
                    <a:pt x="79" y="221"/>
                  </a:lnTo>
                  <a:lnTo>
                    <a:pt x="74" y="230"/>
                  </a:lnTo>
                  <a:lnTo>
                    <a:pt x="66" y="235"/>
                  </a:lnTo>
                  <a:lnTo>
                    <a:pt x="57" y="240"/>
                  </a:lnTo>
                  <a:lnTo>
                    <a:pt x="47" y="242"/>
                  </a:lnTo>
                  <a:lnTo>
                    <a:pt x="37" y="244"/>
                  </a:lnTo>
                  <a:lnTo>
                    <a:pt x="15" y="242"/>
                  </a:lnTo>
                  <a:lnTo>
                    <a:pt x="6" y="241"/>
                  </a:lnTo>
                  <a:lnTo>
                    <a:pt x="0" y="241"/>
                  </a:lnTo>
                  <a:lnTo>
                    <a:pt x="0" y="210"/>
                  </a:lnTo>
                  <a:lnTo>
                    <a:pt x="4" y="210"/>
                  </a:lnTo>
                  <a:lnTo>
                    <a:pt x="13" y="211"/>
                  </a:lnTo>
                  <a:lnTo>
                    <a:pt x="18" y="211"/>
                  </a:lnTo>
                  <a:lnTo>
                    <a:pt x="19" y="211"/>
                  </a:lnTo>
                  <a:lnTo>
                    <a:pt x="22" y="212"/>
                  </a:lnTo>
                  <a:lnTo>
                    <a:pt x="27" y="211"/>
                  </a:lnTo>
                  <a:lnTo>
                    <a:pt x="32" y="210"/>
                  </a:lnTo>
                  <a:lnTo>
                    <a:pt x="35" y="207"/>
                  </a:lnTo>
                  <a:lnTo>
                    <a:pt x="39" y="205"/>
                  </a:lnTo>
                  <a:lnTo>
                    <a:pt x="40" y="200"/>
                  </a:lnTo>
                  <a:lnTo>
                    <a:pt x="43" y="194"/>
                  </a:lnTo>
                  <a:lnTo>
                    <a:pt x="43" y="187"/>
                  </a:lnTo>
                  <a:lnTo>
                    <a:pt x="44" y="179"/>
                  </a:lnTo>
                  <a:lnTo>
                    <a:pt x="43" y="84"/>
                  </a:lnTo>
                  <a:lnTo>
                    <a:pt x="17" y="84"/>
                  </a:lnTo>
                  <a:lnTo>
                    <a:pt x="17" y="55"/>
                  </a:lnTo>
                  <a:lnTo>
                    <a:pt x="87" y="54"/>
                  </a:lnTo>
                  <a:lnTo>
                    <a:pt x="88" y="193"/>
                  </a:lnTo>
                  <a:close/>
                  <a:moveTo>
                    <a:pt x="87" y="34"/>
                  </a:moveTo>
                  <a:lnTo>
                    <a:pt x="40" y="35"/>
                  </a:lnTo>
                  <a:lnTo>
                    <a:pt x="40" y="1"/>
                  </a:lnTo>
                  <a:lnTo>
                    <a:pt x="87" y="0"/>
                  </a:lnTo>
                  <a:lnTo>
                    <a:pt x="87" y="34"/>
                  </a:lnTo>
                  <a:close/>
                </a:path>
              </a:pathLst>
            </a:custGeom>
            <a:solidFill>
              <a:srgbClr val="000000"/>
            </a:solidFill>
            <a:ln w="9525">
              <a:noFill/>
              <a:round/>
              <a:headEnd/>
              <a:tailEnd/>
            </a:ln>
          </p:spPr>
          <p:txBody>
            <a:bodyPr/>
            <a:lstStyle/>
            <a:p>
              <a:endParaRPr lang="en-US" dirty="0"/>
            </a:p>
          </p:txBody>
        </p:sp>
        <p:sp>
          <p:nvSpPr>
            <p:cNvPr id="40" name="Freeform 184"/>
            <p:cNvSpPr>
              <a:spLocks noEditPoints="1"/>
            </p:cNvSpPr>
            <p:nvPr/>
          </p:nvSpPr>
          <p:spPr bwMode="auto">
            <a:xfrm>
              <a:off x="2436" y="2327"/>
              <a:ext cx="30" cy="46"/>
            </a:xfrm>
            <a:custGeom>
              <a:avLst/>
              <a:gdLst>
                <a:gd name="T0" fmla="*/ 30 w 143"/>
                <a:gd name="T1" fmla="*/ 20 h 192"/>
                <a:gd name="T2" fmla="*/ 29 w 143"/>
                <a:gd name="T3" fmla="*/ 25 h 192"/>
                <a:gd name="T4" fmla="*/ 28 w 143"/>
                <a:gd name="T5" fmla="*/ 25 h 192"/>
                <a:gd name="T6" fmla="*/ 28 w 143"/>
                <a:gd name="T7" fmla="*/ 27 h 192"/>
                <a:gd name="T8" fmla="*/ 24 w 143"/>
                <a:gd name="T9" fmla="*/ 32 h 192"/>
                <a:gd name="T10" fmla="*/ 20 w 143"/>
                <a:gd name="T11" fmla="*/ 34 h 192"/>
                <a:gd name="T12" fmla="*/ 17 w 143"/>
                <a:gd name="T13" fmla="*/ 34 h 192"/>
                <a:gd name="T14" fmla="*/ 13 w 143"/>
                <a:gd name="T15" fmla="*/ 34 h 192"/>
                <a:gd name="T16" fmla="*/ 11 w 143"/>
                <a:gd name="T17" fmla="*/ 33 h 192"/>
                <a:gd name="T18" fmla="*/ 9 w 143"/>
                <a:gd name="T19" fmla="*/ 32 h 192"/>
                <a:gd name="T20" fmla="*/ 0 w 143"/>
                <a:gd name="T21" fmla="*/ 46 h 192"/>
                <a:gd name="T22" fmla="*/ 9 w 143"/>
                <a:gd name="T23" fmla="*/ 1 h 192"/>
                <a:gd name="T24" fmla="*/ 13 w 143"/>
                <a:gd name="T25" fmla="*/ 1 h 192"/>
                <a:gd name="T26" fmla="*/ 19 w 143"/>
                <a:gd name="T27" fmla="*/ 0 h 192"/>
                <a:gd name="T28" fmla="*/ 23 w 143"/>
                <a:gd name="T29" fmla="*/ 1 h 192"/>
                <a:gd name="T30" fmla="*/ 27 w 143"/>
                <a:gd name="T31" fmla="*/ 5 h 192"/>
                <a:gd name="T32" fmla="*/ 29 w 143"/>
                <a:gd name="T33" fmla="*/ 10 h 192"/>
                <a:gd name="T34" fmla="*/ 30 w 143"/>
                <a:gd name="T35" fmla="*/ 17 h 192"/>
                <a:gd name="T36" fmla="*/ 20 w 143"/>
                <a:gd name="T37" fmla="*/ 15 h 192"/>
                <a:gd name="T38" fmla="*/ 20 w 143"/>
                <a:gd name="T39" fmla="*/ 11 h 192"/>
                <a:gd name="T40" fmla="*/ 18 w 143"/>
                <a:gd name="T41" fmla="*/ 9 h 192"/>
                <a:gd name="T42" fmla="*/ 14 w 143"/>
                <a:gd name="T43" fmla="*/ 8 h 192"/>
                <a:gd name="T44" fmla="*/ 9 w 143"/>
                <a:gd name="T45" fmla="*/ 10 h 192"/>
                <a:gd name="T46" fmla="*/ 11 w 143"/>
                <a:gd name="T47" fmla="*/ 27 h 192"/>
                <a:gd name="T48" fmla="*/ 15 w 143"/>
                <a:gd name="T49" fmla="*/ 27 h 192"/>
                <a:gd name="T50" fmla="*/ 18 w 143"/>
                <a:gd name="T51" fmla="*/ 25 h 192"/>
                <a:gd name="T52" fmla="*/ 18 w 143"/>
                <a:gd name="T53" fmla="*/ 24 h 192"/>
                <a:gd name="T54" fmla="*/ 19 w 143"/>
                <a:gd name="T55" fmla="*/ 24 h 192"/>
                <a:gd name="T56" fmla="*/ 20 w 143"/>
                <a:gd name="T57" fmla="*/ 21 h 192"/>
                <a:gd name="T58" fmla="*/ 20 w 143"/>
                <a:gd name="T59" fmla="*/ 20 h 192"/>
                <a:gd name="T60" fmla="*/ 20 w 143"/>
                <a:gd name="T61" fmla="*/ 19 h 192"/>
                <a:gd name="T62" fmla="*/ 20 w 143"/>
                <a:gd name="T63" fmla="*/ 17 h 192"/>
                <a:gd name="T64" fmla="*/ 21 w 143"/>
                <a:gd name="T65" fmla="*/ 1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3"/>
                <a:gd name="T100" fmla="*/ 0 h 192"/>
                <a:gd name="T101" fmla="*/ 143 w 143"/>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3" h="192">
                  <a:moveTo>
                    <a:pt x="143" y="70"/>
                  </a:moveTo>
                  <a:lnTo>
                    <a:pt x="142" y="85"/>
                  </a:lnTo>
                  <a:lnTo>
                    <a:pt x="139" y="101"/>
                  </a:lnTo>
                  <a:lnTo>
                    <a:pt x="137" y="103"/>
                  </a:lnTo>
                  <a:lnTo>
                    <a:pt x="135" y="103"/>
                  </a:lnTo>
                  <a:lnTo>
                    <a:pt x="135" y="104"/>
                  </a:lnTo>
                  <a:lnTo>
                    <a:pt x="135" y="107"/>
                  </a:lnTo>
                  <a:lnTo>
                    <a:pt x="133" y="113"/>
                  </a:lnTo>
                  <a:lnTo>
                    <a:pt x="125" y="124"/>
                  </a:lnTo>
                  <a:lnTo>
                    <a:pt x="115" y="132"/>
                  </a:lnTo>
                  <a:lnTo>
                    <a:pt x="105" y="138"/>
                  </a:lnTo>
                  <a:lnTo>
                    <a:pt x="93" y="142"/>
                  </a:lnTo>
                  <a:lnTo>
                    <a:pt x="86" y="142"/>
                  </a:lnTo>
                  <a:lnTo>
                    <a:pt x="81" y="143"/>
                  </a:lnTo>
                  <a:lnTo>
                    <a:pt x="70" y="142"/>
                  </a:lnTo>
                  <a:lnTo>
                    <a:pt x="61" y="141"/>
                  </a:lnTo>
                  <a:lnTo>
                    <a:pt x="56" y="138"/>
                  </a:lnTo>
                  <a:lnTo>
                    <a:pt x="54" y="137"/>
                  </a:lnTo>
                  <a:lnTo>
                    <a:pt x="52" y="137"/>
                  </a:lnTo>
                  <a:lnTo>
                    <a:pt x="45" y="134"/>
                  </a:lnTo>
                  <a:lnTo>
                    <a:pt x="45" y="191"/>
                  </a:lnTo>
                  <a:lnTo>
                    <a:pt x="1" y="192"/>
                  </a:lnTo>
                  <a:lnTo>
                    <a:pt x="0" y="5"/>
                  </a:lnTo>
                  <a:lnTo>
                    <a:pt x="44" y="4"/>
                  </a:lnTo>
                  <a:lnTo>
                    <a:pt x="44" y="18"/>
                  </a:lnTo>
                  <a:lnTo>
                    <a:pt x="64" y="5"/>
                  </a:lnTo>
                  <a:lnTo>
                    <a:pt x="75" y="1"/>
                  </a:lnTo>
                  <a:lnTo>
                    <a:pt x="89" y="0"/>
                  </a:lnTo>
                  <a:lnTo>
                    <a:pt x="100" y="0"/>
                  </a:lnTo>
                  <a:lnTo>
                    <a:pt x="110" y="4"/>
                  </a:lnTo>
                  <a:lnTo>
                    <a:pt x="119" y="10"/>
                  </a:lnTo>
                  <a:lnTo>
                    <a:pt x="128" y="19"/>
                  </a:lnTo>
                  <a:lnTo>
                    <a:pt x="134" y="28"/>
                  </a:lnTo>
                  <a:lnTo>
                    <a:pt x="139" y="40"/>
                  </a:lnTo>
                  <a:lnTo>
                    <a:pt x="142" y="54"/>
                  </a:lnTo>
                  <a:lnTo>
                    <a:pt x="143" y="70"/>
                  </a:lnTo>
                  <a:close/>
                  <a:moveTo>
                    <a:pt x="98" y="72"/>
                  </a:moveTo>
                  <a:lnTo>
                    <a:pt x="96" y="62"/>
                  </a:lnTo>
                  <a:lnTo>
                    <a:pt x="95" y="54"/>
                  </a:lnTo>
                  <a:lnTo>
                    <a:pt x="93" y="46"/>
                  </a:lnTo>
                  <a:lnTo>
                    <a:pt x="90" y="41"/>
                  </a:lnTo>
                  <a:lnTo>
                    <a:pt x="85" y="36"/>
                  </a:lnTo>
                  <a:lnTo>
                    <a:pt x="81" y="34"/>
                  </a:lnTo>
                  <a:lnTo>
                    <a:pt x="69" y="33"/>
                  </a:lnTo>
                  <a:lnTo>
                    <a:pt x="56" y="35"/>
                  </a:lnTo>
                  <a:lnTo>
                    <a:pt x="44" y="40"/>
                  </a:lnTo>
                  <a:lnTo>
                    <a:pt x="45" y="109"/>
                  </a:lnTo>
                  <a:lnTo>
                    <a:pt x="54" y="112"/>
                  </a:lnTo>
                  <a:lnTo>
                    <a:pt x="64" y="112"/>
                  </a:lnTo>
                  <a:lnTo>
                    <a:pt x="71" y="111"/>
                  </a:lnTo>
                  <a:lnTo>
                    <a:pt x="79" y="109"/>
                  </a:lnTo>
                  <a:lnTo>
                    <a:pt x="84" y="106"/>
                  </a:lnTo>
                  <a:lnTo>
                    <a:pt x="86" y="103"/>
                  </a:lnTo>
                  <a:lnTo>
                    <a:pt x="86" y="102"/>
                  </a:lnTo>
                  <a:lnTo>
                    <a:pt x="88" y="102"/>
                  </a:lnTo>
                  <a:lnTo>
                    <a:pt x="90" y="102"/>
                  </a:lnTo>
                  <a:lnTo>
                    <a:pt x="93" y="95"/>
                  </a:lnTo>
                  <a:lnTo>
                    <a:pt x="95" y="89"/>
                  </a:lnTo>
                  <a:lnTo>
                    <a:pt x="95" y="84"/>
                  </a:lnTo>
                  <a:lnTo>
                    <a:pt x="95" y="82"/>
                  </a:lnTo>
                  <a:lnTo>
                    <a:pt x="95" y="80"/>
                  </a:lnTo>
                  <a:lnTo>
                    <a:pt x="96" y="80"/>
                  </a:lnTo>
                  <a:lnTo>
                    <a:pt x="96" y="75"/>
                  </a:lnTo>
                  <a:lnTo>
                    <a:pt x="96" y="73"/>
                  </a:lnTo>
                  <a:lnTo>
                    <a:pt x="96" y="72"/>
                  </a:lnTo>
                  <a:lnTo>
                    <a:pt x="98" y="72"/>
                  </a:lnTo>
                  <a:close/>
                </a:path>
              </a:pathLst>
            </a:custGeom>
            <a:solidFill>
              <a:srgbClr val="000000"/>
            </a:solidFill>
            <a:ln w="9525">
              <a:noFill/>
              <a:round/>
              <a:headEnd/>
              <a:tailEnd/>
            </a:ln>
          </p:spPr>
          <p:txBody>
            <a:bodyPr/>
            <a:lstStyle/>
            <a:p>
              <a:endParaRPr lang="en-US" dirty="0"/>
            </a:p>
          </p:txBody>
        </p:sp>
        <p:sp>
          <p:nvSpPr>
            <p:cNvPr id="41" name="Freeform 185"/>
            <p:cNvSpPr>
              <a:spLocks noEditPoints="1"/>
            </p:cNvSpPr>
            <p:nvPr/>
          </p:nvSpPr>
          <p:spPr bwMode="auto">
            <a:xfrm>
              <a:off x="2471" y="2326"/>
              <a:ext cx="31" cy="35"/>
            </a:xfrm>
            <a:custGeom>
              <a:avLst/>
              <a:gdLst>
                <a:gd name="T0" fmla="*/ 31 w 146"/>
                <a:gd name="T1" fmla="*/ 20 h 146"/>
                <a:gd name="T2" fmla="*/ 10 w 146"/>
                <a:gd name="T3" fmla="*/ 20 h 146"/>
                <a:gd name="T4" fmla="*/ 10 w 146"/>
                <a:gd name="T5" fmla="*/ 21 h 146"/>
                <a:gd name="T6" fmla="*/ 10 w 146"/>
                <a:gd name="T7" fmla="*/ 23 h 146"/>
                <a:gd name="T8" fmla="*/ 11 w 146"/>
                <a:gd name="T9" fmla="*/ 24 h 146"/>
                <a:gd name="T10" fmla="*/ 12 w 146"/>
                <a:gd name="T11" fmla="*/ 25 h 146"/>
                <a:gd name="T12" fmla="*/ 13 w 146"/>
                <a:gd name="T13" fmla="*/ 26 h 146"/>
                <a:gd name="T14" fmla="*/ 15 w 146"/>
                <a:gd name="T15" fmla="*/ 27 h 146"/>
                <a:gd name="T16" fmla="*/ 17 w 146"/>
                <a:gd name="T17" fmla="*/ 27 h 146"/>
                <a:gd name="T18" fmla="*/ 19 w 146"/>
                <a:gd name="T19" fmla="*/ 28 h 146"/>
                <a:gd name="T20" fmla="*/ 20 w 146"/>
                <a:gd name="T21" fmla="*/ 27 h 146"/>
                <a:gd name="T22" fmla="*/ 21 w 146"/>
                <a:gd name="T23" fmla="*/ 27 h 146"/>
                <a:gd name="T24" fmla="*/ 22 w 146"/>
                <a:gd name="T25" fmla="*/ 27 h 146"/>
                <a:gd name="T26" fmla="*/ 24 w 146"/>
                <a:gd name="T27" fmla="*/ 27 h 146"/>
                <a:gd name="T28" fmla="*/ 25 w 146"/>
                <a:gd name="T29" fmla="*/ 26 h 146"/>
                <a:gd name="T30" fmla="*/ 28 w 146"/>
                <a:gd name="T31" fmla="*/ 25 h 146"/>
                <a:gd name="T32" fmla="*/ 30 w 146"/>
                <a:gd name="T33" fmla="*/ 24 h 146"/>
                <a:gd name="T34" fmla="*/ 31 w 146"/>
                <a:gd name="T35" fmla="*/ 24 h 146"/>
                <a:gd name="T36" fmla="*/ 31 w 146"/>
                <a:gd name="T37" fmla="*/ 32 h 146"/>
                <a:gd name="T38" fmla="*/ 27 w 146"/>
                <a:gd name="T39" fmla="*/ 34 h 146"/>
                <a:gd name="T40" fmla="*/ 25 w 146"/>
                <a:gd name="T41" fmla="*/ 34 h 146"/>
                <a:gd name="T42" fmla="*/ 21 w 146"/>
                <a:gd name="T43" fmla="*/ 35 h 146"/>
                <a:gd name="T44" fmla="*/ 20 w 146"/>
                <a:gd name="T45" fmla="*/ 35 h 146"/>
                <a:gd name="T46" fmla="*/ 19 w 146"/>
                <a:gd name="T47" fmla="*/ 35 h 146"/>
                <a:gd name="T48" fmla="*/ 18 w 146"/>
                <a:gd name="T49" fmla="*/ 35 h 146"/>
                <a:gd name="T50" fmla="*/ 14 w 146"/>
                <a:gd name="T51" fmla="*/ 35 h 146"/>
                <a:gd name="T52" fmla="*/ 10 w 146"/>
                <a:gd name="T53" fmla="*/ 34 h 146"/>
                <a:gd name="T54" fmla="*/ 7 w 146"/>
                <a:gd name="T55" fmla="*/ 32 h 146"/>
                <a:gd name="T56" fmla="*/ 5 w 146"/>
                <a:gd name="T57" fmla="*/ 31 h 146"/>
                <a:gd name="T58" fmla="*/ 3 w 146"/>
                <a:gd name="T59" fmla="*/ 28 h 146"/>
                <a:gd name="T60" fmla="*/ 1 w 146"/>
                <a:gd name="T61" fmla="*/ 25 h 146"/>
                <a:gd name="T62" fmla="*/ 0 w 146"/>
                <a:gd name="T63" fmla="*/ 22 h 146"/>
                <a:gd name="T64" fmla="*/ 0 w 146"/>
                <a:gd name="T65" fmla="*/ 18 h 146"/>
                <a:gd name="T66" fmla="*/ 0 w 146"/>
                <a:gd name="T67" fmla="*/ 14 h 146"/>
                <a:gd name="T68" fmla="*/ 1 w 146"/>
                <a:gd name="T69" fmla="*/ 11 h 146"/>
                <a:gd name="T70" fmla="*/ 3 w 146"/>
                <a:gd name="T71" fmla="*/ 8 h 146"/>
                <a:gd name="T72" fmla="*/ 4 w 146"/>
                <a:gd name="T73" fmla="*/ 5 h 146"/>
                <a:gd name="T74" fmla="*/ 6 w 146"/>
                <a:gd name="T75" fmla="*/ 3 h 146"/>
                <a:gd name="T76" fmla="*/ 9 w 146"/>
                <a:gd name="T77" fmla="*/ 1 h 146"/>
                <a:gd name="T78" fmla="*/ 13 w 146"/>
                <a:gd name="T79" fmla="*/ 0 h 146"/>
                <a:gd name="T80" fmla="*/ 17 w 146"/>
                <a:gd name="T81" fmla="*/ 0 h 146"/>
                <a:gd name="T82" fmla="*/ 20 w 146"/>
                <a:gd name="T83" fmla="*/ 0 h 146"/>
                <a:gd name="T84" fmla="*/ 23 w 146"/>
                <a:gd name="T85" fmla="*/ 1 h 146"/>
                <a:gd name="T86" fmla="*/ 25 w 146"/>
                <a:gd name="T87" fmla="*/ 2 h 146"/>
                <a:gd name="T88" fmla="*/ 27 w 146"/>
                <a:gd name="T89" fmla="*/ 4 h 146"/>
                <a:gd name="T90" fmla="*/ 29 w 146"/>
                <a:gd name="T91" fmla="*/ 6 h 146"/>
                <a:gd name="T92" fmla="*/ 30 w 146"/>
                <a:gd name="T93" fmla="*/ 9 h 146"/>
                <a:gd name="T94" fmla="*/ 31 w 146"/>
                <a:gd name="T95" fmla="*/ 12 h 146"/>
                <a:gd name="T96" fmla="*/ 31 w 146"/>
                <a:gd name="T97" fmla="*/ 16 h 146"/>
                <a:gd name="T98" fmla="*/ 31 w 146"/>
                <a:gd name="T99" fmla="*/ 20 h 146"/>
                <a:gd name="T100" fmla="*/ 21 w 146"/>
                <a:gd name="T101" fmla="*/ 13 h 146"/>
                <a:gd name="T102" fmla="*/ 21 w 146"/>
                <a:gd name="T103" fmla="*/ 12 h 146"/>
                <a:gd name="T104" fmla="*/ 21 w 146"/>
                <a:gd name="T105" fmla="*/ 10 h 146"/>
                <a:gd name="T106" fmla="*/ 20 w 146"/>
                <a:gd name="T107" fmla="*/ 9 h 146"/>
                <a:gd name="T108" fmla="*/ 20 w 146"/>
                <a:gd name="T109" fmla="*/ 8 h 146"/>
                <a:gd name="T110" fmla="*/ 18 w 146"/>
                <a:gd name="T111" fmla="*/ 7 h 146"/>
                <a:gd name="T112" fmla="*/ 16 w 146"/>
                <a:gd name="T113" fmla="*/ 7 h 146"/>
                <a:gd name="T114" fmla="*/ 13 w 146"/>
                <a:gd name="T115" fmla="*/ 7 h 146"/>
                <a:gd name="T116" fmla="*/ 11 w 146"/>
                <a:gd name="T117" fmla="*/ 8 h 146"/>
                <a:gd name="T118" fmla="*/ 10 w 146"/>
                <a:gd name="T119" fmla="*/ 11 h 146"/>
                <a:gd name="T120" fmla="*/ 9 w 146"/>
                <a:gd name="T121" fmla="*/ 12 h 146"/>
                <a:gd name="T122" fmla="*/ 9 w 146"/>
                <a:gd name="T123" fmla="*/ 14 h 146"/>
                <a:gd name="T124" fmla="*/ 21 w 146"/>
                <a:gd name="T125" fmla="*/ 13 h 14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46"/>
                <a:gd name="T190" fmla="*/ 0 h 146"/>
                <a:gd name="T191" fmla="*/ 146 w 146"/>
                <a:gd name="T192" fmla="*/ 146 h 14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46" h="146">
                  <a:moveTo>
                    <a:pt x="146" y="82"/>
                  </a:moveTo>
                  <a:lnTo>
                    <a:pt x="46" y="83"/>
                  </a:lnTo>
                  <a:lnTo>
                    <a:pt x="46" y="89"/>
                  </a:lnTo>
                  <a:lnTo>
                    <a:pt x="48" y="96"/>
                  </a:lnTo>
                  <a:lnTo>
                    <a:pt x="52" y="101"/>
                  </a:lnTo>
                  <a:lnTo>
                    <a:pt x="58" y="106"/>
                  </a:lnTo>
                  <a:lnTo>
                    <a:pt x="63" y="108"/>
                  </a:lnTo>
                  <a:lnTo>
                    <a:pt x="71" y="112"/>
                  </a:lnTo>
                  <a:lnTo>
                    <a:pt x="79" y="113"/>
                  </a:lnTo>
                  <a:lnTo>
                    <a:pt x="91" y="115"/>
                  </a:lnTo>
                  <a:lnTo>
                    <a:pt x="93" y="113"/>
                  </a:lnTo>
                  <a:lnTo>
                    <a:pt x="97" y="113"/>
                  </a:lnTo>
                  <a:lnTo>
                    <a:pt x="105" y="113"/>
                  </a:lnTo>
                  <a:lnTo>
                    <a:pt x="111" y="111"/>
                  </a:lnTo>
                  <a:lnTo>
                    <a:pt x="118" y="110"/>
                  </a:lnTo>
                  <a:lnTo>
                    <a:pt x="130" y="105"/>
                  </a:lnTo>
                  <a:lnTo>
                    <a:pt x="139" y="99"/>
                  </a:lnTo>
                  <a:lnTo>
                    <a:pt x="144" y="99"/>
                  </a:lnTo>
                  <a:lnTo>
                    <a:pt x="144" y="135"/>
                  </a:lnTo>
                  <a:lnTo>
                    <a:pt x="128" y="140"/>
                  </a:lnTo>
                  <a:lnTo>
                    <a:pt x="116" y="143"/>
                  </a:lnTo>
                  <a:lnTo>
                    <a:pt x="101" y="145"/>
                  </a:lnTo>
                  <a:lnTo>
                    <a:pt x="93" y="145"/>
                  </a:lnTo>
                  <a:lnTo>
                    <a:pt x="90" y="145"/>
                  </a:lnTo>
                  <a:lnTo>
                    <a:pt x="87" y="146"/>
                  </a:lnTo>
                  <a:lnTo>
                    <a:pt x="66" y="145"/>
                  </a:lnTo>
                  <a:lnTo>
                    <a:pt x="49" y="141"/>
                  </a:lnTo>
                  <a:lnTo>
                    <a:pt x="34" y="135"/>
                  </a:lnTo>
                  <a:lnTo>
                    <a:pt x="23" y="128"/>
                  </a:lnTo>
                  <a:lnTo>
                    <a:pt x="12" y="117"/>
                  </a:lnTo>
                  <a:lnTo>
                    <a:pt x="5" y="105"/>
                  </a:lnTo>
                  <a:lnTo>
                    <a:pt x="2" y="91"/>
                  </a:lnTo>
                  <a:lnTo>
                    <a:pt x="0" y="76"/>
                  </a:lnTo>
                  <a:lnTo>
                    <a:pt x="2" y="58"/>
                  </a:lnTo>
                  <a:lnTo>
                    <a:pt x="5" y="44"/>
                  </a:lnTo>
                  <a:lnTo>
                    <a:pt x="12" y="32"/>
                  </a:lnTo>
                  <a:lnTo>
                    <a:pt x="20" y="22"/>
                  </a:lnTo>
                  <a:lnTo>
                    <a:pt x="30" y="12"/>
                  </a:lnTo>
                  <a:lnTo>
                    <a:pt x="44" y="5"/>
                  </a:lnTo>
                  <a:lnTo>
                    <a:pt x="59" y="1"/>
                  </a:lnTo>
                  <a:lnTo>
                    <a:pt x="78" y="0"/>
                  </a:lnTo>
                  <a:lnTo>
                    <a:pt x="93" y="0"/>
                  </a:lnTo>
                  <a:lnTo>
                    <a:pt x="107" y="4"/>
                  </a:lnTo>
                  <a:lnTo>
                    <a:pt x="118" y="9"/>
                  </a:lnTo>
                  <a:lnTo>
                    <a:pt x="128" y="18"/>
                  </a:lnTo>
                  <a:lnTo>
                    <a:pt x="135" y="25"/>
                  </a:lnTo>
                  <a:lnTo>
                    <a:pt x="140" y="37"/>
                  </a:lnTo>
                  <a:lnTo>
                    <a:pt x="144" y="49"/>
                  </a:lnTo>
                  <a:lnTo>
                    <a:pt x="145" y="66"/>
                  </a:lnTo>
                  <a:lnTo>
                    <a:pt x="146" y="82"/>
                  </a:lnTo>
                  <a:close/>
                  <a:moveTo>
                    <a:pt x="101" y="55"/>
                  </a:moveTo>
                  <a:lnTo>
                    <a:pt x="100" y="48"/>
                  </a:lnTo>
                  <a:lnTo>
                    <a:pt x="98" y="43"/>
                  </a:lnTo>
                  <a:lnTo>
                    <a:pt x="96" y="38"/>
                  </a:lnTo>
                  <a:lnTo>
                    <a:pt x="95" y="35"/>
                  </a:lnTo>
                  <a:lnTo>
                    <a:pt x="86" y="29"/>
                  </a:lnTo>
                  <a:lnTo>
                    <a:pt x="74" y="28"/>
                  </a:lnTo>
                  <a:lnTo>
                    <a:pt x="62" y="29"/>
                  </a:lnTo>
                  <a:lnTo>
                    <a:pt x="53" y="35"/>
                  </a:lnTo>
                  <a:lnTo>
                    <a:pt x="47" y="44"/>
                  </a:lnTo>
                  <a:lnTo>
                    <a:pt x="44" y="49"/>
                  </a:lnTo>
                  <a:lnTo>
                    <a:pt x="44" y="57"/>
                  </a:lnTo>
                  <a:lnTo>
                    <a:pt x="101" y="55"/>
                  </a:lnTo>
                  <a:close/>
                </a:path>
              </a:pathLst>
            </a:custGeom>
            <a:solidFill>
              <a:srgbClr val="000000"/>
            </a:solidFill>
            <a:ln w="9525">
              <a:noFill/>
              <a:round/>
              <a:headEnd/>
              <a:tailEnd/>
            </a:ln>
          </p:spPr>
          <p:txBody>
            <a:bodyPr/>
            <a:lstStyle/>
            <a:p>
              <a:endParaRPr lang="en-US" dirty="0"/>
            </a:p>
          </p:txBody>
        </p:sp>
        <p:sp>
          <p:nvSpPr>
            <p:cNvPr id="42" name="Freeform 186"/>
            <p:cNvSpPr>
              <a:spLocks noEditPoints="1"/>
            </p:cNvSpPr>
            <p:nvPr/>
          </p:nvSpPr>
          <p:spPr bwMode="auto">
            <a:xfrm>
              <a:off x="2506" y="2326"/>
              <a:ext cx="31" cy="47"/>
            </a:xfrm>
            <a:custGeom>
              <a:avLst/>
              <a:gdLst>
                <a:gd name="T0" fmla="*/ 31 w 145"/>
                <a:gd name="T1" fmla="*/ 31 h 192"/>
                <a:gd name="T2" fmla="*/ 31 w 145"/>
                <a:gd name="T3" fmla="*/ 31 h 192"/>
                <a:gd name="T4" fmla="*/ 31 w 145"/>
                <a:gd name="T5" fmla="*/ 35 h 192"/>
                <a:gd name="T6" fmla="*/ 30 w 145"/>
                <a:gd name="T7" fmla="*/ 38 h 192"/>
                <a:gd name="T8" fmla="*/ 27 w 145"/>
                <a:gd name="T9" fmla="*/ 43 h 192"/>
                <a:gd name="T10" fmla="*/ 25 w 145"/>
                <a:gd name="T11" fmla="*/ 44 h 192"/>
                <a:gd name="T12" fmla="*/ 21 w 145"/>
                <a:gd name="T13" fmla="*/ 47 h 192"/>
                <a:gd name="T14" fmla="*/ 16 w 145"/>
                <a:gd name="T15" fmla="*/ 47 h 192"/>
                <a:gd name="T16" fmla="*/ 9 w 145"/>
                <a:gd name="T17" fmla="*/ 47 h 192"/>
                <a:gd name="T18" fmla="*/ 3 w 145"/>
                <a:gd name="T19" fmla="*/ 38 h 192"/>
                <a:gd name="T20" fmla="*/ 6 w 145"/>
                <a:gd name="T21" fmla="*/ 38 h 192"/>
                <a:gd name="T22" fmla="*/ 10 w 145"/>
                <a:gd name="T23" fmla="*/ 39 h 192"/>
                <a:gd name="T24" fmla="*/ 10 w 145"/>
                <a:gd name="T25" fmla="*/ 39 h 192"/>
                <a:gd name="T26" fmla="*/ 13 w 145"/>
                <a:gd name="T27" fmla="*/ 39 h 192"/>
                <a:gd name="T28" fmla="*/ 16 w 145"/>
                <a:gd name="T29" fmla="*/ 39 h 192"/>
                <a:gd name="T30" fmla="*/ 16 w 145"/>
                <a:gd name="T31" fmla="*/ 39 h 192"/>
                <a:gd name="T32" fmla="*/ 18 w 145"/>
                <a:gd name="T33" fmla="*/ 39 h 192"/>
                <a:gd name="T34" fmla="*/ 18 w 145"/>
                <a:gd name="T35" fmla="*/ 38 h 192"/>
                <a:gd name="T36" fmla="*/ 19 w 145"/>
                <a:gd name="T37" fmla="*/ 38 h 192"/>
                <a:gd name="T38" fmla="*/ 21 w 145"/>
                <a:gd name="T39" fmla="*/ 36 h 192"/>
                <a:gd name="T40" fmla="*/ 21 w 145"/>
                <a:gd name="T41" fmla="*/ 33 h 192"/>
                <a:gd name="T42" fmla="*/ 22 w 145"/>
                <a:gd name="T43" fmla="*/ 31 h 192"/>
                <a:gd name="T44" fmla="*/ 15 w 145"/>
                <a:gd name="T45" fmla="*/ 34 h 192"/>
                <a:gd name="T46" fmla="*/ 10 w 145"/>
                <a:gd name="T47" fmla="*/ 34 h 192"/>
                <a:gd name="T48" fmla="*/ 5 w 145"/>
                <a:gd name="T49" fmla="*/ 32 h 192"/>
                <a:gd name="T50" fmla="*/ 2 w 145"/>
                <a:gd name="T51" fmla="*/ 27 h 192"/>
                <a:gd name="T52" fmla="*/ 0 w 145"/>
                <a:gd name="T53" fmla="*/ 21 h 192"/>
                <a:gd name="T54" fmla="*/ 0 w 145"/>
                <a:gd name="T55" fmla="*/ 13 h 192"/>
                <a:gd name="T56" fmla="*/ 2 w 145"/>
                <a:gd name="T57" fmla="*/ 7 h 192"/>
                <a:gd name="T58" fmla="*/ 6 w 145"/>
                <a:gd name="T59" fmla="*/ 2 h 192"/>
                <a:gd name="T60" fmla="*/ 10 w 145"/>
                <a:gd name="T61" fmla="*/ 0 h 192"/>
                <a:gd name="T62" fmla="*/ 15 w 145"/>
                <a:gd name="T63" fmla="*/ 0 h 192"/>
                <a:gd name="T64" fmla="*/ 21 w 145"/>
                <a:gd name="T65" fmla="*/ 2 h 192"/>
                <a:gd name="T66" fmla="*/ 31 w 145"/>
                <a:gd name="T67" fmla="*/ 1 h 192"/>
                <a:gd name="T68" fmla="*/ 22 w 145"/>
                <a:gd name="T69" fmla="*/ 24 h 192"/>
                <a:gd name="T70" fmla="*/ 19 w 145"/>
                <a:gd name="T71" fmla="*/ 8 h 192"/>
                <a:gd name="T72" fmla="*/ 14 w 145"/>
                <a:gd name="T73" fmla="*/ 8 h 192"/>
                <a:gd name="T74" fmla="*/ 12 w 145"/>
                <a:gd name="T75" fmla="*/ 10 h 192"/>
                <a:gd name="T76" fmla="*/ 10 w 145"/>
                <a:gd name="T77" fmla="*/ 13 h 192"/>
                <a:gd name="T78" fmla="*/ 10 w 145"/>
                <a:gd name="T79" fmla="*/ 19 h 192"/>
                <a:gd name="T80" fmla="*/ 11 w 145"/>
                <a:gd name="T81" fmla="*/ 23 h 192"/>
                <a:gd name="T82" fmla="*/ 13 w 145"/>
                <a:gd name="T83" fmla="*/ 25 h 192"/>
                <a:gd name="T84" fmla="*/ 16 w 145"/>
                <a:gd name="T85" fmla="*/ 26 h 192"/>
                <a:gd name="T86" fmla="*/ 20 w 145"/>
                <a:gd name="T87" fmla="*/ 24 h 1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5"/>
                <a:gd name="T133" fmla="*/ 0 h 192"/>
                <a:gd name="T134" fmla="*/ 145 w 145"/>
                <a:gd name="T135" fmla="*/ 192 h 1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5" h="192">
                  <a:moveTo>
                    <a:pt x="145" y="125"/>
                  </a:moveTo>
                  <a:lnTo>
                    <a:pt x="144" y="125"/>
                  </a:lnTo>
                  <a:lnTo>
                    <a:pt x="144" y="126"/>
                  </a:lnTo>
                  <a:lnTo>
                    <a:pt x="144" y="128"/>
                  </a:lnTo>
                  <a:lnTo>
                    <a:pt x="144" y="133"/>
                  </a:lnTo>
                  <a:lnTo>
                    <a:pt x="144" y="142"/>
                  </a:lnTo>
                  <a:lnTo>
                    <a:pt x="141" y="150"/>
                  </a:lnTo>
                  <a:lnTo>
                    <a:pt x="140" y="157"/>
                  </a:lnTo>
                  <a:lnTo>
                    <a:pt x="132" y="169"/>
                  </a:lnTo>
                  <a:lnTo>
                    <a:pt x="127" y="174"/>
                  </a:lnTo>
                  <a:lnTo>
                    <a:pt x="124" y="179"/>
                  </a:lnTo>
                  <a:lnTo>
                    <a:pt x="117" y="181"/>
                  </a:lnTo>
                  <a:lnTo>
                    <a:pt x="112" y="185"/>
                  </a:lnTo>
                  <a:lnTo>
                    <a:pt x="100" y="190"/>
                  </a:lnTo>
                  <a:lnTo>
                    <a:pt x="85" y="191"/>
                  </a:lnTo>
                  <a:lnTo>
                    <a:pt x="76" y="191"/>
                  </a:lnTo>
                  <a:lnTo>
                    <a:pt x="68" y="192"/>
                  </a:lnTo>
                  <a:lnTo>
                    <a:pt x="41" y="192"/>
                  </a:lnTo>
                  <a:lnTo>
                    <a:pt x="16" y="189"/>
                  </a:lnTo>
                  <a:lnTo>
                    <a:pt x="16" y="154"/>
                  </a:lnTo>
                  <a:lnTo>
                    <a:pt x="22" y="154"/>
                  </a:lnTo>
                  <a:lnTo>
                    <a:pt x="29" y="156"/>
                  </a:lnTo>
                  <a:lnTo>
                    <a:pt x="41" y="160"/>
                  </a:lnTo>
                  <a:lnTo>
                    <a:pt x="46" y="160"/>
                  </a:lnTo>
                  <a:lnTo>
                    <a:pt x="48" y="160"/>
                  </a:lnTo>
                  <a:lnTo>
                    <a:pt x="49" y="160"/>
                  </a:lnTo>
                  <a:lnTo>
                    <a:pt x="52" y="161"/>
                  </a:lnTo>
                  <a:lnTo>
                    <a:pt x="62" y="161"/>
                  </a:lnTo>
                  <a:lnTo>
                    <a:pt x="67" y="160"/>
                  </a:lnTo>
                  <a:lnTo>
                    <a:pt x="73" y="160"/>
                  </a:lnTo>
                  <a:lnTo>
                    <a:pt x="73" y="159"/>
                  </a:lnTo>
                  <a:lnTo>
                    <a:pt x="75" y="159"/>
                  </a:lnTo>
                  <a:lnTo>
                    <a:pt x="77" y="159"/>
                  </a:lnTo>
                  <a:lnTo>
                    <a:pt x="82" y="159"/>
                  </a:lnTo>
                  <a:lnTo>
                    <a:pt x="85" y="156"/>
                  </a:lnTo>
                  <a:lnTo>
                    <a:pt x="85" y="155"/>
                  </a:lnTo>
                  <a:lnTo>
                    <a:pt x="86" y="155"/>
                  </a:lnTo>
                  <a:lnTo>
                    <a:pt x="88" y="155"/>
                  </a:lnTo>
                  <a:lnTo>
                    <a:pt x="93" y="152"/>
                  </a:lnTo>
                  <a:lnTo>
                    <a:pt x="96" y="147"/>
                  </a:lnTo>
                  <a:lnTo>
                    <a:pt x="98" y="142"/>
                  </a:lnTo>
                  <a:lnTo>
                    <a:pt x="100" y="135"/>
                  </a:lnTo>
                  <a:lnTo>
                    <a:pt x="101" y="127"/>
                  </a:lnTo>
                  <a:lnTo>
                    <a:pt x="101" y="125"/>
                  </a:lnTo>
                  <a:lnTo>
                    <a:pt x="83" y="135"/>
                  </a:lnTo>
                  <a:lnTo>
                    <a:pt x="72" y="137"/>
                  </a:lnTo>
                  <a:lnTo>
                    <a:pt x="62" y="138"/>
                  </a:lnTo>
                  <a:lnTo>
                    <a:pt x="47" y="137"/>
                  </a:lnTo>
                  <a:lnTo>
                    <a:pt x="36" y="135"/>
                  </a:lnTo>
                  <a:lnTo>
                    <a:pt x="24" y="130"/>
                  </a:lnTo>
                  <a:lnTo>
                    <a:pt x="17" y="123"/>
                  </a:lnTo>
                  <a:lnTo>
                    <a:pt x="9" y="112"/>
                  </a:lnTo>
                  <a:lnTo>
                    <a:pt x="4" y="101"/>
                  </a:lnTo>
                  <a:lnTo>
                    <a:pt x="0" y="86"/>
                  </a:lnTo>
                  <a:lnTo>
                    <a:pt x="0" y="69"/>
                  </a:lnTo>
                  <a:lnTo>
                    <a:pt x="2" y="53"/>
                  </a:lnTo>
                  <a:lnTo>
                    <a:pt x="5" y="40"/>
                  </a:lnTo>
                  <a:lnTo>
                    <a:pt x="9" y="28"/>
                  </a:lnTo>
                  <a:lnTo>
                    <a:pt x="18" y="19"/>
                  </a:lnTo>
                  <a:lnTo>
                    <a:pt x="27" y="10"/>
                  </a:lnTo>
                  <a:lnTo>
                    <a:pt x="38" y="5"/>
                  </a:lnTo>
                  <a:lnTo>
                    <a:pt x="49" y="1"/>
                  </a:lnTo>
                  <a:lnTo>
                    <a:pt x="62" y="0"/>
                  </a:lnTo>
                  <a:lnTo>
                    <a:pt x="72" y="0"/>
                  </a:lnTo>
                  <a:lnTo>
                    <a:pt x="82" y="3"/>
                  </a:lnTo>
                  <a:lnTo>
                    <a:pt x="100" y="9"/>
                  </a:lnTo>
                  <a:lnTo>
                    <a:pt x="101" y="4"/>
                  </a:lnTo>
                  <a:lnTo>
                    <a:pt x="144" y="4"/>
                  </a:lnTo>
                  <a:lnTo>
                    <a:pt x="145" y="125"/>
                  </a:lnTo>
                  <a:close/>
                  <a:moveTo>
                    <a:pt x="101" y="97"/>
                  </a:moveTo>
                  <a:lnTo>
                    <a:pt x="100" y="35"/>
                  </a:lnTo>
                  <a:lnTo>
                    <a:pt x="90" y="33"/>
                  </a:lnTo>
                  <a:lnTo>
                    <a:pt x="81" y="32"/>
                  </a:lnTo>
                  <a:lnTo>
                    <a:pt x="65" y="34"/>
                  </a:lnTo>
                  <a:lnTo>
                    <a:pt x="58" y="37"/>
                  </a:lnTo>
                  <a:lnTo>
                    <a:pt x="54" y="42"/>
                  </a:lnTo>
                  <a:lnTo>
                    <a:pt x="49" y="47"/>
                  </a:lnTo>
                  <a:lnTo>
                    <a:pt x="47" y="54"/>
                  </a:lnTo>
                  <a:lnTo>
                    <a:pt x="46" y="71"/>
                  </a:lnTo>
                  <a:lnTo>
                    <a:pt x="46" y="79"/>
                  </a:lnTo>
                  <a:lnTo>
                    <a:pt x="48" y="87"/>
                  </a:lnTo>
                  <a:lnTo>
                    <a:pt x="51" y="93"/>
                  </a:lnTo>
                  <a:lnTo>
                    <a:pt x="54" y="98"/>
                  </a:lnTo>
                  <a:lnTo>
                    <a:pt x="63" y="103"/>
                  </a:lnTo>
                  <a:lnTo>
                    <a:pt x="68" y="105"/>
                  </a:lnTo>
                  <a:lnTo>
                    <a:pt x="76" y="106"/>
                  </a:lnTo>
                  <a:lnTo>
                    <a:pt x="90" y="103"/>
                  </a:lnTo>
                  <a:lnTo>
                    <a:pt x="95" y="99"/>
                  </a:lnTo>
                  <a:lnTo>
                    <a:pt x="101" y="97"/>
                  </a:lnTo>
                  <a:close/>
                </a:path>
              </a:pathLst>
            </a:custGeom>
            <a:solidFill>
              <a:srgbClr val="000000"/>
            </a:solidFill>
            <a:ln w="9525">
              <a:noFill/>
              <a:round/>
              <a:headEnd/>
              <a:tailEnd/>
            </a:ln>
          </p:spPr>
          <p:txBody>
            <a:bodyPr/>
            <a:lstStyle/>
            <a:p>
              <a:endParaRPr lang="en-US" dirty="0"/>
            </a:p>
          </p:txBody>
        </p:sp>
        <p:sp>
          <p:nvSpPr>
            <p:cNvPr id="43" name="Freeform 187"/>
            <p:cNvSpPr>
              <a:spLocks noEditPoints="1"/>
            </p:cNvSpPr>
            <p:nvPr/>
          </p:nvSpPr>
          <p:spPr bwMode="auto">
            <a:xfrm>
              <a:off x="2253" y="2608"/>
              <a:ext cx="33" cy="45"/>
            </a:xfrm>
            <a:custGeom>
              <a:avLst/>
              <a:gdLst>
                <a:gd name="T0" fmla="*/ 33 w 157"/>
                <a:gd name="T1" fmla="*/ 32 h 183"/>
                <a:gd name="T2" fmla="*/ 33 w 157"/>
                <a:gd name="T3" fmla="*/ 34 h 183"/>
                <a:gd name="T4" fmla="*/ 32 w 157"/>
                <a:gd name="T5" fmla="*/ 36 h 183"/>
                <a:gd name="T6" fmla="*/ 31 w 157"/>
                <a:gd name="T7" fmla="*/ 37 h 183"/>
                <a:gd name="T8" fmla="*/ 30 w 157"/>
                <a:gd name="T9" fmla="*/ 39 h 183"/>
                <a:gd name="T10" fmla="*/ 26 w 157"/>
                <a:gd name="T11" fmla="*/ 43 h 183"/>
                <a:gd name="T12" fmla="*/ 24 w 157"/>
                <a:gd name="T13" fmla="*/ 44 h 183"/>
                <a:gd name="T14" fmla="*/ 19 w 157"/>
                <a:gd name="T15" fmla="*/ 45 h 183"/>
                <a:gd name="T16" fmla="*/ 17 w 157"/>
                <a:gd name="T17" fmla="*/ 45 h 183"/>
                <a:gd name="T18" fmla="*/ 17 w 157"/>
                <a:gd name="T19" fmla="*/ 45 h 183"/>
                <a:gd name="T20" fmla="*/ 0 w 157"/>
                <a:gd name="T21" fmla="*/ 0 h 183"/>
                <a:gd name="T22" fmla="*/ 18 w 157"/>
                <a:gd name="T23" fmla="*/ 0 h 183"/>
                <a:gd name="T24" fmla="*/ 26 w 157"/>
                <a:gd name="T25" fmla="*/ 2 h 183"/>
                <a:gd name="T26" fmla="*/ 29 w 157"/>
                <a:gd name="T27" fmla="*/ 5 h 183"/>
                <a:gd name="T28" fmla="*/ 30 w 157"/>
                <a:gd name="T29" fmla="*/ 10 h 183"/>
                <a:gd name="T30" fmla="*/ 30 w 157"/>
                <a:gd name="T31" fmla="*/ 12 h 183"/>
                <a:gd name="T32" fmla="*/ 29 w 157"/>
                <a:gd name="T33" fmla="*/ 15 h 183"/>
                <a:gd name="T34" fmla="*/ 28 w 157"/>
                <a:gd name="T35" fmla="*/ 17 h 183"/>
                <a:gd name="T36" fmla="*/ 25 w 157"/>
                <a:gd name="T37" fmla="*/ 20 h 183"/>
                <a:gd name="T38" fmla="*/ 28 w 157"/>
                <a:gd name="T39" fmla="*/ 21 h 183"/>
                <a:gd name="T40" fmla="*/ 30 w 157"/>
                <a:gd name="T41" fmla="*/ 24 h 183"/>
                <a:gd name="T42" fmla="*/ 32 w 157"/>
                <a:gd name="T43" fmla="*/ 27 h 183"/>
                <a:gd name="T44" fmla="*/ 33 w 157"/>
                <a:gd name="T45" fmla="*/ 31 h 183"/>
                <a:gd name="T46" fmla="*/ 20 w 157"/>
                <a:gd name="T47" fmla="*/ 10 h 183"/>
                <a:gd name="T48" fmla="*/ 18 w 157"/>
                <a:gd name="T49" fmla="*/ 9 h 183"/>
                <a:gd name="T50" fmla="*/ 13 w 157"/>
                <a:gd name="T51" fmla="*/ 8 h 183"/>
                <a:gd name="T52" fmla="*/ 10 w 157"/>
                <a:gd name="T53" fmla="*/ 8 h 183"/>
                <a:gd name="T54" fmla="*/ 11 w 157"/>
                <a:gd name="T55" fmla="*/ 17 h 183"/>
                <a:gd name="T56" fmla="*/ 16 w 157"/>
                <a:gd name="T57" fmla="*/ 17 h 183"/>
                <a:gd name="T58" fmla="*/ 17 w 157"/>
                <a:gd name="T59" fmla="*/ 17 h 183"/>
                <a:gd name="T60" fmla="*/ 18 w 157"/>
                <a:gd name="T61" fmla="*/ 16 h 183"/>
                <a:gd name="T62" fmla="*/ 19 w 157"/>
                <a:gd name="T63" fmla="*/ 15 h 183"/>
                <a:gd name="T64" fmla="*/ 20 w 157"/>
                <a:gd name="T65" fmla="*/ 14 h 183"/>
                <a:gd name="T66" fmla="*/ 23 w 157"/>
                <a:gd name="T67" fmla="*/ 31 h 183"/>
                <a:gd name="T68" fmla="*/ 22 w 157"/>
                <a:gd name="T69" fmla="*/ 27 h 183"/>
                <a:gd name="T70" fmla="*/ 19 w 157"/>
                <a:gd name="T71" fmla="*/ 26 h 183"/>
                <a:gd name="T72" fmla="*/ 16 w 157"/>
                <a:gd name="T73" fmla="*/ 25 h 183"/>
                <a:gd name="T74" fmla="*/ 10 w 157"/>
                <a:gd name="T75" fmla="*/ 25 h 183"/>
                <a:gd name="T76" fmla="*/ 11 w 157"/>
                <a:gd name="T77" fmla="*/ 36 h 183"/>
                <a:gd name="T78" fmla="*/ 14 w 157"/>
                <a:gd name="T79" fmla="*/ 36 h 183"/>
                <a:gd name="T80" fmla="*/ 18 w 157"/>
                <a:gd name="T81" fmla="*/ 36 h 183"/>
                <a:gd name="T82" fmla="*/ 18 w 157"/>
                <a:gd name="T83" fmla="*/ 36 h 183"/>
                <a:gd name="T84" fmla="*/ 20 w 157"/>
                <a:gd name="T85" fmla="*/ 36 h 183"/>
                <a:gd name="T86" fmla="*/ 22 w 157"/>
                <a:gd name="T87" fmla="*/ 34 h 183"/>
                <a:gd name="T88" fmla="*/ 22 w 157"/>
                <a:gd name="T89" fmla="*/ 32 h 1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57"/>
                <a:gd name="T136" fmla="*/ 0 h 183"/>
                <a:gd name="T137" fmla="*/ 157 w 157"/>
                <a:gd name="T138" fmla="*/ 183 h 1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57" h="183">
                  <a:moveTo>
                    <a:pt x="157" y="127"/>
                  </a:moveTo>
                  <a:lnTo>
                    <a:pt x="156" y="132"/>
                  </a:lnTo>
                  <a:lnTo>
                    <a:pt x="155" y="134"/>
                  </a:lnTo>
                  <a:lnTo>
                    <a:pt x="155" y="138"/>
                  </a:lnTo>
                  <a:lnTo>
                    <a:pt x="152" y="143"/>
                  </a:lnTo>
                  <a:lnTo>
                    <a:pt x="151" y="145"/>
                  </a:lnTo>
                  <a:lnTo>
                    <a:pt x="151" y="149"/>
                  </a:lnTo>
                  <a:lnTo>
                    <a:pt x="148" y="150"/>
                  </a:lnTo>
                  <a:lnTo>
                    <a:pt x="147" y="153"/>
                  </a:lnTo>
                  <a:lnTo>
                    <a:pt x="144" y="158"/>
                  </a:lnTo>
                  <a:lnTo>
                    <a:pt x="137" y="167"/>
                  </a:lnTo>
                  <a:lnTo>
                    <a:pt x="124" y="173"/>
                  </a:lnTo>
                  <a:lnTo>
                    <a:pt x="118" y="176"/>
                  </a:lnTo>
                  <a:lnTo>
                    <a:pt x="113" y="178"/>
                  </a:lnTo>
                  <a:lnTo>
                    <a:pt x="98" y="181"/>
                  </a:lnTo>
                  <a:lnTo>
                    <a:pt x="89" y="181"/>
                  </a:lnTo>
                  <a:lnTo>
                    <a:pt x="84" y="181"/>
                  </a:lnTo>
                  <a:lnTo>
                    <a:pt x="82" y="181"/>
                  </a:lnTo>
                  <a:lnTo>
                    <a:pt x="80" y="181"/>
                  </a:lnTo>
                  <a:lnTo>
                    <a:pt x="80" y="182"/>
                  </a:lnTo>
                  <a:lnTo>
                    <a:pt x="1" y="183"/>
                  </a:lnTo>
                  <a:lnTo>
                    <a:pt x="0" y="1"/>
                  </a:lnTo>
                  <a:lnTo>
                    <a:pt x="70" y="0"/>
                  </a:lnTo>
                  <a:lnTo>
                    <a:pt x="88" y="0"/>
                  </a:lnTo>
                  <a:lnTo>
                    <a:pt x="103" y="1"/>
                  </a:lnTo>
                  <a:lnTo>
                    <a:pt x="123" y="7"/>
                  </a:lnTo>
                  <a:lnTo>
                    <a:pt x="132" y="13"/>
                  </a:lnTo>
                  <a:lnTo>
                    <a:pt x="138" y="22"/>
                  </a:lnTo>
                  <a:lnTo>
                    <a:pt x="142" y="31"/>
                  </a:lnTo>
                  <a:lnTo>
                    <a:pt x="143" y="42"/>
                  </a:lnTo>
                  <a:lnTo>
                    <a:pt x="142" y="47"/>
                  </a:lnTo>
                  <a:lnTo>
                    <a:pt x="141" y="50"/>
                  </a:lnTo>
                  <a:lnTo>
                    <a:pt x="141" y="54"/>
                  </a:lnTo>
                  <a:lnTo>
                    <a:pt x="138" y="59"/>
                  </a:lnTo>
                  <a:lnTo>
                    <a:pt x="136" y="65"/>
                  </a:lnTo>
                  <a:lnTo>
                    <a:pt x="131" y="69"/>
                  </a:lnTo>
                  <a:lnTo>
                    <a:pt x="127" y="74"/>
                  </a:lnTo>
                  <a:lnTo>
                    <a:pt x="117" y="81"/>
                  </a:lnTo>
                  <a:lnTo>
                    <a:pt x="124" y="83"/>
                  </a:lnTo>
                  <a:lnTo>
                    <a:pt x="132" y="86"/>
                  </a:lnTo>
                  <a:lnTo>
                    <a:pt x="138" y="90"/>
                  </a:lnTo>
                  <a:lnTo>
                    <a:pt x="144" y="96"/>
                  </a:lnTo>
                  <a:lnTo>
                    <a:pt x="148" y="101"/>
                  </a:lnTo>
                  <a:lnTo>
                    <a:pt x="152" y="109"/>
                  </a:lnTo>
                  <a:lnTo>
                    <a:pt x="155" y="116"/>
                  </a:lnTo>
                  <a:lnTo>
                    <a:pt x="157" y="127"/>
                  </a:lnTo>
                  <a:close/>
                  <a:moveTo>
                    <a:pt x="95" y="51"/>
                  </a:moveTo>
                  <a:lnTo>
                    <a:pt x="93" y="42"/>
                  </a:lnTo>
                  <a:lnTo>
                    <a:pt x="89" y="37"/>
                  </a:lnTo>
                  <a:lnTo>
                    <a:pt x="85" y="35"/>
                  </a:lnTo>
                  <a:lnTo>
                    <a:pt x="72" y="34"/>
                  </a:lnTo>
                  <a:lnTo>
                    <a:pt x="61" y="32"/>
                  </a:lnTo>
                  <a:lnTo>
                    <a:pt x="50" y="32"/>
                  </a:lnTo>
                  <a:lnTo>
                    <a:pt x="46" y="32"/>
                  </a:lnTo>
                  <a:lnTo>
                    <a:pt x="46" y="71"/>
                  </a:lnTo>
                  <a:lnTo>
                    <a:pt x="54" y="71"/>
                  </a:lnTo>
                  <a:lnTo>
                    <a:pt x="73" y="71"/>
                  </a:lnTo>
                  <a:lnTo>
                    <a:pt x="75" y="70"/>
                  </a:lnTo>
                  <a:lnTo>
                    <a:pt x="79" y="70"/>
                  </a:lnTo>
                  <a:lnTo>
                    <a:pt x="82" y="69"/>
                  </a:lnTo>
                  <a:lnTo>
                    <a:pt x="85" y="69"/>
                  </a:lnTo>
                  <a:lnTo>
                    <a:pt x="87" y="66"/>
                  </a:lnTo>
                  <a:lnTo>
                    <a:pt x="89" y="65"/>
                  </a:lnTo>
                  <a:lnTo>
                    <a:pt x="90" y="62"/>
                  </a:lnTo>
                  <a:lnTo>
                    <a:pt x="93" y="61"/>
                  </a:lnTo>
                  <a:lnTo>
                    <a:pt x="94" y="56"/>
                  </a:lnTo>
                  <a:lnTo>
                    <a:pt x="95" y="51"/>
                  </a:lnTo>
                  <a:close/>
                  <a:moveTo>
                    <a:pt x="108" y="125"/>
                  </a:moveTo>
                  <a:lnTo>
                    <a:pt x="105" y="116"/>
                  </a:lnTo>
                  <a:lnTo>
                    <a:pt x="103" y="111"/>
                  </a:lnTo>
                  <a:lnTo>
                    <a:pt x="98" y="108"/>
                  </a:lnTo>
                  <a:lnTo>
                    <a:pt x="92" y="105"/>
                  </a:lnTo>
                  <a:lnTo>
                    <a:pt x="85" y="103"/>
                  </a:lnTo>
                  <a:lnTo>
                    <a:pt x="77" y="103"/>
                  </a:lnTo>
                  <a:lnTo>
                    <a:pt x="56" y="103"/>
                  </a:lnTo>
                  <a:lnTo>
                    <a:pt x="46" y="103"/>
                  </a:lnTo>
                  <a:lnTo>
                    <a:pt x="48" y="148"/>
                  </a:lnTo>
                  <a:lnTo>
                    <a:pt x="50" y="148"/>
                  </a:lnTo>
                  <a:lnTo>
                    <a:pt x="59" y="148"/>
                  </a:lnTo>
                  <a:lnTo>
                    <a:pt x="67" y="148"/>
                  </a:lnTo>
                  <a:lnTo>
                    <a:pt x="79" y="148"/>
                  </a:lnTo>
                  <a:lnTo>
                    <a:pt x="87" y="147"/>
                  </a:lnTo>
                  <a:lnTo>
                    <a:pt x="87" y="145"/>
                  </a:lnTo>
                  <a:lnTo>
                    <a:pt x="88" y="145"/>
                  </a:lnTo>
                  <a:lnTo>
                    <a:pt x="90" y="145"/>
                  </a:lnTo>
                  <a:lnTo>
                    <a:pt x="95" y="145"/>
                  </a:lnTo>
                  <a:lnTo>
                    <a:pt x="100" y="140"/>
                  </a:lnTo>
                  <a:lnTo>
                    <a:pt x="105" y="137"/>
                  </a:lnTo>
                  <a:lnTo>
                    <a:pt x="105" y="133"/>
                  </a:lnTo>
                  <a:lnTo>
                    <a:pt x="107" y="130"/>
                  </a:lnTo>
                  <a:lnTo>
                    <a:pt x="108" y="125"/>
                  </a:lnTo>
                  <a:close/>
                </a:path>
              </a:pathLst>
            </a:custGeom>
            <a:solidFill>
              <a:srgbClr val="000000"/>
            </a:solidFill>
            <a:ln w="9525">
              <a:noFill/>
              <a:round/>
              <a:headEnd/>
              <a:tailEnd/>
            </a:ln>
          </p:spPr>
          <p:txBody>
            <a:bodyPr/>
            <a:lstStyle/>
            <a:p>
              <a:endParaRPr lang="en-US" dirty="0"/>
            </a:p>
          </p:txBody>
        </p:sp>
        <p:sp>
          <p:nvSpPr>
            <p:cNvPr id="44" name="Freeform 188"/>
            <p:cNvSpPr>
              <a:spLocks noEditPoints="1"/>
            </p:cNvSpPr>
            <p:nvPr/>
          </p:nvSpPr>
          <p:spPr bwMode="auto">
            <a:xfrm>
              <a:off x="2290" y="2618"/>
              <a:ext cx="32" cy="35"/>
            </a:xfrm>
            <a:custGeom>
              <a:avLst/>
              <a:gdLst>
                <a:gd name="T0" fmla="*/ 32 w 150"/>
                <a:gd name="T1" fmla="*/ 21 h 145"/>
                <a:gd name="T2" fmla="*/ 30 w 150"/>
                <a:gd name="T3" fmla="*/ 28 h 145"/>
                <a:gd name="T4" fmla="*/ 28 w 150"/>
                <a:gd name="T5" fmla="*/ 30 h 145"/>
                <a:gd name="T6" fmla="*/ 23 w 150"/>
                <a:gd name="T7" fmla="*/ 34 h 145"/>
                <a:gd name="T8" fmla="*/ 18 w 150"/>
                <a:gd name="T9" fmla="*/ 35 h 145"/>
                <a:gd name="T10" fmla="*/ 12 w 150"/>
                <a:gd name="T11" fmla="*/ 35 h 145"/>
                <a:gd name="T12" fmla="*/ 7 w 150"/>
                <a:gd name="T13" fmla="*/ 32 h 145"/>
                <a:gd name="T14" fmla="*/ 3 w 150"/>
                <a:gd name="T15" fmla="*/ 28 h 145"/>
                <a:gd name="T16" fmla="*/ 0 w 150"/>
                <a:gd name="T17" fmla="*/ 21 h 145"/>
                <a:gd name="T18" fmla="*/ 0 w 150"/>
                <a:gd name="T19" fmla="*/ 14 h 145"/>
                <a:gd name="T20" fmla="*/ 2 w 150"/>
                <a:gd name="T21" fmla="*/ 7 h 145"/>
                <a:gd name="T22" fmla="*/ 6 w 150"/>
                <a:gd name="T23" fmla="*/ 3 h 145"/>
                <a:gd name="T24" fmla="*/ 12 w 150"/>
                <a:gd name="T25" fmla="*/ 0 h 145"/>
                <a:gd name="T26" fmla="*/ 20 w 150"/>
                <a:gd name="T27" fmla="*/ 0 h 145"/>
                <a:gd name="T28" fmla="*/ 26 w 150"/>
                <a:gd name="T29" fmla="*/ 3 h 145"/>
                <a:gd name="T30" fmla="*/ 30 w 150"/>
                <a:gd name="T31" fmla="*/ 7 h 145"/>
                <a:gd name="T32" fmla="*/ 32 w 150"/>
                <a:gd name="T33" fmla="*/ 13 h 145"/>
                <a:gd name="T34" fmla="*/ 21 w 150"/>
                <a:gd name="T35" fmla="*/ 26 h 145"/>
                <a:gd name="T36" fmla="*/ 21 w 150"/>
                <a:gd name="T37" fmla="*/ 25 h 145"/>
                <a:gd name="T38" fmla="*/ 22 w 150"/>
                <a:gd name="T39" fmla="*/ 24 h 145"/>
                <a:gd name="T40" fmla="*/ 22 w 150"/>
                <a:gd name="T41" fmla="*/ 21 h 145"/>
                <a:gd name="T42" fmla="*/ 22 w 150"/>
                <a:gd name="T43" fmla="*/ 21 h 145"/>
                <a:gd name="T44" fmla="*/ 22 w 150"/>
                <a:gd name="T45" fmla="*/ 18 h 145"/>
                <a:gd name="T46" fmla="*/ 22 w 150"/>
                <a:gd name="T47" fmla="*/ 13 h 145"/>
                <a:gd name="T48" fmla="*/ 20 w 150"/>
                <a:gd name="T49" fmla="*/ 10 h 145"/>
                <a:gd name="T50" fmla="*/ 19 w 150"/>
                <a:gd name="T51" fmla="*/ 8 h 145"/>
                <a:gd name="T52" fmla="*/ 14 w 150"/>
                <a:gd name="T53" fmla="*/ 8 h 145"/>
                <a:gd name="T54" fmla="*/ 10 w 150"/>
                <a:gd name="T55" fmla="*/ 13 h 145"/>
                <a:gd name="T56" fmla="*/ 10 w 150"/>
                <a:gd name="T57" fmla="*/ 18 h 145"/>
                <a:gd name="T58" fmla="*/ 11 w 150"/>
                <a:gd name="T59" fmla="*/ 24 h 145"/>
                <a:gd name="T60" fmla="*/ 14 w 150"/>
                <a:gd name="T61" fmla="*/ 27 h 145"/>
                <a:gd name="T62" fmla="*/ 16 w 150"/>
                <a:gd name="T63" fmla="*/ 28 h 145"/>
                <a:gd name="T64" fmla="*/ 18 w 150"/>
                <a:gd name="T65" fmla="*/ 27 h 145"/>
                <a:gd name="T66" fmla="*/ 20 w 150"/>
                <a:gd name="T67" fmla="*/ 27 h 1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0"/>
                <a:gd name="T103" fmla="*/ 0 h 145"/>
                <a:gd name="T104" fmla="*/ 150 w 150"/>
                <a:gd name="T105" fmla="*/ 145 h 14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0" h="145">
                  <a:moveTo>
                    <a:pt x="150" y="72"/>
                  </a:moveTo>
                  <a:lnTo>
                    <a:pt x="149" y="88"/>
                  </a:lnTo>
                  <a:lnTo>
                    <a:pt x="145" y="103"/>
                  </a:lnTo>
                  <a:lnTo>
                    <a:pt x="139" y="115"/>
                  </a:lnTo>
                  <a:lnTo>
                    <a:pt x="135" y="120"/>
                  </a:lnTo>
                  <a:lnTo>
                    <a:pt x="132" y="126"/>
                  </a:lnTo>
                  <a:lnTo>
                    <a:pt x="121" y="134"/>
                  </a:lnTo>
                  <a:lnTo>
                    <a:pt x="108" y="140"/>
                  </a:lnTo>
                  <a:lnTo>
                    <a:pt x="93" y="144"/>
                  </a:lnTo>
                  <a:lnTo>
                    <a:pt x="85" y="144"/>
                  </a:lnTo>
                  <a:lnTo>
                    <a:pt x="77" y="145"/>
                  </a:lnTo>
                  <a:lnTo>
                    <a:pt x="58" y="144"/>
                  </a:lnTo>
                  <a:lnTo>
                    <a:pt x="44" y="140"/>
                  </a:lnTo>
                  <a:lnTo>
                    <a:pt x="31" y="134"/>
                  </a:lnTo>
                  <a:lnTo>
                    <a:pt x="20" y="128"/>
                  </a:lnTo>
                  <a:lnTo>
                    <a:pt x="12" y="116"/>
                  </a:lnTo>
                  <a:lnTo>
                    <a:pt x="5" y="104"/>
                  </a:lnTo>
                  <a:lnTo>
                    <a:pt x="2" y="89"/>
                  </a:lnTo>
                  <a:lnTo>
                    <a:pt x="0" y="74"/>
                  </a:lnTo>
                  <a:lnTo>
                    <a:pt x="0" y="56"/>
                  </a:lnTo>
                  <a:lnTo>
                    <a:pt x="4" y="42"/>
                  </a:lnTo>
                  <a:lnTo>
                    <a:pt x="10" y="30"/>
                  </a:lnTo>
                  <a:lnTo>
                    <a:pt x="19" y="21"/>
                  </a:lnTo>
                  <a:lnTo>
                    <a:pt x="29" y="11"/>
                  </a:lnTo>
                  <a:lnTo>
                    <a:pt x="43" y="5"/>
                  </a:lnTo>
                  <a:lnTo>
                    <a:pt x="57" y="1"/>
                  </a:lnTo>
                  <a:lnTo>
                    <a:pt x="76" y="0"/>
                  </a:lnTo>
                  <a:lnTo>
                    <a:pt x="92" y="1"/>
                  </a:lnTo>
                  <a:lnTo>
                    <a:pt x="107" y="5"/>
                  </a:lnTo>
                  <a:lnTo>
                    <a:pt x="120" y="11"/>
                  </a:lnTo>
                  <a:lnTo>
                    <a:pt x="131" y="20"/>
                  </a:lnTo>
                  <a:lnTo>
                    <a:pt x="139" y="28"/>
                  </a:lnTo>
                  <a:lnTo>
                    <a:pt x="145" y="41"/>
                  </a:lnTo>
                  <a:lnTo>
                    <a:pt x="149" y="55"/>
                  </a:lnTo>
                  <a:lnTo>
                    <a:pt x="150" y="72"/>
                  </a:lnTo>
                  <a:close/>
                  <a:moveTo>
                    <a:pt x="97" y="106"/>
                  </a:moveTo>
                  <a:lnTo>
                    <a:pt x="97" y="104"/>
                  </a:lnTo>
                  <a:lnTo>
                    <a:pt x="97" y="103"/>
                  </a:lnTo>
                  <a:lnTo>
                    <a:pt x="98" y="103"/>
                  </a:lnTo>
                  <a:lnTo>
                    <a:pt x="101" y="100"/>
                  </a:lnTo>
                  <a:lnTo>
                    <a:pt x="103" y="94"/>
                  </a:lnTo>
                  <a:lnTo>
                    <a:pt x="103" y="89"/>
                  </a:lnTo>
                  <a:lnTo>
                    <a:pt x="103" y="86"/>
                  </a:lnTo>
                  <a:lnTo>
                    <a:pt x="103" y="85"/>
                  </a:lnTo>
                  <a:lnTo>
                    <a:pt x="105" y="85"/>
                  </a:lnTo>
                  <a:lnTo>
                    <a:pt x="105" y="74"/>
                  </a:lnTo>
                  <a:lnTo>
                    <a:pt x="103" y="61"/>
                  </a:lnTo>
                  <a:lnTo>
                    <a:pt x="102" y="52"/>
                  </a:lnTo>
                  <a:lnTo>
                    <a:pt x="100" y="45"/>
                  </a:lnTo>
                  <a:lnTo>
                    <a:pt x="96" y="40"/>
                  </a:lnTo>
                  <a:lnTo>
                    <a:pt x="91" y="35"/>
                  </a:lnTo>
                  <a:lnTo>
                    <a:pt x="87" y="32"/>
                  </a:lnTo>
                  <a:lnTo>
                    <a:pt x="76" y="31"/>
                  </a:lnTo>
                  <a:lnTo>
                    <a:pt x="64" y="32"/>
                  </a:lnTo>
                  <a:lnTo>
                    <a:pt x="54" y="39"/>
                  </a:lnTo>
                  <a:lnTo>
                    <a:pt x="48" y="54"/>
                  </a:lnTo>
                  <a:lnTo>
                    <a:pt x="46" y="62"/>
                  </a:lnTo>
                  <a:lnTo>
                    <a:pt x="46" y="75"/>
                  </a:lnTo>
                  <a:lnTo>
                    <a:pt x="49" y="94"/>
                  </a:lnTo>
                  <a:lnTo>
                    <a:pt x="51" y="101"/>
                  </a:lnTo>
                  <a:lnTo>
                    <a:pt x="54" y="108"/>
                  </a:lnTo>
                  <a:lnTo>
                    <a:pt x="64" y="113"/>
                  </a:lnTo>
                  <a:lnTo>
                    <a:pt x="70" y="114"/>
                  </a:lnTo>
                  <a:lnTo>
                    <a:pt x="77" y="115"/>
                  </a:lnTo>
                  <a:lnTo>
                    <a:pt x="82" y="114"/>
                  </a:lnTo>
                  <a:lnTo>
                    <a:pt x="85" y="113"/>
                  </a:lnTo>
                  <a:lnTo>
                    <a:pt x="88" y="113"/>
                  </a:lnTo>
                  <a:lnTo>
                    <a:pt x="92" y="110"/>
                  </a:lnTo>
                  <a:lnTo>
                    <a:pt x="97" y="106"/>
                  </a:lnTo>
                  <a:close/>
                </a:path>
              </a:pathLst>
            </a:custGeom>
            <a:solidFill>
              <a:srgbClr val="000000"/>
            </a:solidFill>
            <a:ln w="9525">
              <a:noFill/>
              <a:round/>
              <a:headEnd/>
              <a:tailEnd/>
            </a:ln>
          </p:spPr>
          <p:txBody>
            <a:bodyPr/>
            <a:lstStyle/>
            <a:p>
              <a:endParaRPr lang="en-US" dirty="0"/>
            </a:p>
          </p:txBody>
        </p:sp>
        <p:sp>
          <p:nvSpPr>
            <p:cNvPr id="45" name="Freeform 189"/>
            <p:cNvSpPr>
              <a:spLocks noEditPoints="1"/>
            </p:cNvSpPr>
            <p:nvPr/>
          </p:nvSpPr>
          <p:spPr bwMode="auto">
            <a:xfrm>
              <a:off x="2326" y="2617"/>
              <a:ext cx="32" cy="36"/>
            </a:xfrm>
            <a:custGeom>
              <a:avLst/>
              <a:gdLst>
                <a:gd name="T0" fmla="*/ 32 w 150"/>
                <a:gd name="T1" fmla="*/ 22 h 146"/>
                <a:gd name="T2" fmla="*/ 30 w 150"/>
                <a:gd name="T3" fmla="*/ 29 h 146"/>
                <a:gd name="T4" fmla="*/ 28 w 150"/>
                <a:gd name="T5" fmla="*/ 31 h 146"/>
                <a:gd name="T6" fmla="*/ 23 w 150"/>
                <a:gd name="T7" fmla="*/ 35 h 146"/>
                <a:gd name="T8" fmla="*/ 18 w 150"/>
                <a:gd name="T9" fmla="*/ 36 h 146"/>
                <a:gd name="T10" fmla="*/ 12 w 150"/>
                <a:gd name="T11" fmla="*/ 36 h 146"/>
                <a:gd name="T12" fmla="*/ 6 w 150"/>
                <a:gd name="T13" fmla="*/ 33 h 146"/>
                <a:gd name="T14" fmla="*/ 3 w 150"/>
                <a:gd name="T15" fmla="*/ 29 h 146"/>
                <a:gd name="T16" fmla="*/ 0 w 150"/>
                <a:gd name="T17" fmla="*/ 22 h 146"/>
                <a:gd name="T18" fmla="*/ 0 w 150"/>
                <a:gd name="T19" fmla="*/ 14 h 146"/>
                <a:gd name="T20" fmla="*/ 2 w 150"/>
                <a:gd name="T21" fmla="*/ 7 h 146"/>
                <a:gd name="T22" fmla="*/ 6 w 150"/>
                <a:gd name="T23" fmla="*/ 3 h 146"/>
                <a:gd name="T24" fmla="*/ 12 w 150"/>
                <a:gd name="T25" fmla="*/ 0 h 146"/>
                <a:gd name="T26" fmla="*/ 20 w 150"/>
                <a:gd name="T27" fmla="*/ 0 h 146"/>
                <a:gd name="T28" fmla="*/ 26 w 150"/>
                <a:gd name="T29" fmla="*/ 3 h 146"/>
                <a:gd name="T30" fmla="*/ 30 w 150"/>
                <a:gd name="T31" fmla="*/ 7 h 146"/>
                <a:gd name="T32" fmla="*/ 32 w 150"/>
                <a:gd name="T33" fmla="*/ 14 h 146"/>
                <a:gd name="T34" fmla="*/ 21 w 150"/>
                <a:gd name="T35" fmla="*/ 26 h 146"/>
                <a:gd name="T36" fmla="*/ 21 w 150"/>
                <a:gd name="T37" fmla="*/ 25 h 146"/>
                <a:gd name="T38" fmla="*/ 22 w 150"/>
                <a:gd name="T39" fmla="*/ 25 h 146"/>
                <a:gd name="T40" fmla="*/ 22 w 150"/>
                <a:gd name="T41" fmla="*/ 22 h 146"/>
                <a:gd name="T42" fmla="*/ 22 w 150"/>
                <a:gd name="T43" fmla="*/ 21 h 146"/>
                <a:gd name="T44" fmla="*/ 22 w 150"/>
                <a:gd name="T45" fmla="*/ 18 h 146"/>
                <a:gd name="T46" fmla="*/ 22 w 150"/>
                <a:gd name="T47" fmla="*/ 13 h 146"/>
                <a:gd name="T48" fmla="*/ 20 w 150"/>
                <a:gd name="T49" fmla="*/ 10 h 146"/>
                <a:gd name="T50" fmla="*/ 19 w 150"/>
                <a:gd name="T51" fmla="*/ 8 h 146"/>
                <a:gd name="T52" fmla="*/ 14 w 150"/>
                <a:gd name="T53" fmla="*/ 8 h 146"/>
                <a:gd name="T54" fmla="*/ 10 w 150"/>
                <a:gd name="T55" fmla="*/ 13 h 146"/>
                <a:gd name="T56" fmla="*/ 10 w 150"/>
                <a:gd name="T57" fmla="*/ 19 h 146"/>
                <a:gd name="T58" fmla="*/ 11 w 150"/>
                <a:gd name="T59" fmla="*/ 25 h 146"/>
                <a:gd name="T60" fmla="*/ 14 w 150"/>
                <a:gd name="T61" fmla="*/ 28 h 146"/>
                <a:gd name="T62" fmla="*/ 16 w 150"/>
                <a:gd name="T63" fmla="*/ 29 h 146"/>
                <a:gd name="T64" fmla="*/ 18 w 150"/>
                <a:gd name="T65" fmla="*/ 28 h 146"/>
                <a:gd name="T66" fmla="*/ 20 w 150"/>
                <a:gd name="T67" fmla="*/ 27 h 1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0"/>
                <a:gd name="T103" fmla="*/ 0 h 146"/>
                <a:gd name="T104" fmla="*/ 150 w 150"/>
                <a:gd name="T105" fmla="*/ 146 h 1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0" h="146">
                  <a:moveTo>
                    <a:pt x="150" y="73"/>
                  </a:moveTo>
                  <a:lnTo>
                    <a:pt x="149" y="88"/>
                  </a:lnTo>
                  <a:lnTo>
                    <a:pt x="145" y="103"/>
                  </a:lnTo>
                  <a:lnTo>
                    <a:pt x="139" y="116"/>
                  </a:lnTo>
                  <a:lnTo>
                    <a:pt x="135" y="121"/>
                  </a:lnTo>
                  <a:lnTo>
                    <a:pt x="132" y="127"/>
                  </a:lnTo>
                  <a:lnTo>
                    <a:pt x="121" y="135"/>
                  </a:lnTo>
                  <a:lnTo>
                    <a:pt x="108" y="141"/>
                  </a:lnTo>
                  <a:lnTo>
                    <a:pt x="93" y="145"/>
                  </a:lnTo>
                  <a:lnTo>
                    <a:pt x="85" y="145"/>
                  </a:lnTo>
                  <a:lnTo>
                    <a:pt x="77" y="146"/>
                  </a:lnTo>
                  <a:lnTo>
                    <a:pt x="58" y="145"/>
                  </a:lnTo>
                  <a:lnTo>
                    <a:pt x="44" y="141"/>
                  </a:lnTo>
                  <a:lnTo>
                    <a:pt x="30" y="135"/>
                  </a:lnTo>
                  <a:lnTo>
                    <a:pt x="20" y="128"/>
                  </a:lnTo>
                  <a:lnTo>
                    <a:pt x="12" y="117"/>
                  </a:lnTo>
                  <a:lnTo>
                    <a:pt x="5" y="105"/>
                  </a:lnTo>
                  <a:lnTo>
                    <a:pt x="2" y="90"/>
                  </a:lnTo>
                  <a:lnTo>
                    <a:pt x="0" y="74"/>
                  </a:lnTo>
                  <a:lnTo>
                    <a:pt x="0" y="57"/>
                  </a:lnTo>
                  <a:lnTo>
                    <a:pt x="4" y="43"/>
                  </a:lnTo>
                  <a:lnTo>
                    <a:pt x="10" y="30"/>
                  </a:lnTo>
                  <a:lnTo>
                    <a:pt x="19" y="22"/>
                  </a:lnTo>
                  <a:lnTo>
                    <a:pt x="29" y="12"/>
                  </a:lnTo>
                  <a:lnTo>
                    <a:pt x="43" y="5"/>
                  </a:lnTo>
                  <a:lnTo>
                    <a:pt x="57" y="2"/>
                  </a:lnTo>
                  <a:lnTo>
                    <a:pt x="76" y="0"/>
                  </a:lnTo>
                  <a:lnTo>
                    <a:pt x="92" y="2"/>
                  </a:lnTo>
                  <a:lnTo>
                    <a:pt x="107" y="5"/>
                  </a:lnTo>
                  <a:lnTo>
                    <a:pt x="120" y="12"/>
                  </a:lnTo>
                  <a:lnTo>
                    <a:pt x="131" y="20"/>
                  </a:lnTo>
                  <a:lnTo>
                    <a:pt x="139" y="29"/>
                  </a:lnTo>
                  <a:lnTo>
                    <a:pt x="145" y="42"/>
                  </a:lnTo>
                  <a:lnTo>
                    <a:pt x="149" y="56"/>
                  </a:lnTo>
                  <a:lnTo>
                    <a:pt x="150" y="73"/>
                  </a:lnTo>
                  <a:close/>
                  <a:moveTo>
                    <a:pt x="97" y="107"/>
                  </a:moveTo>
                  <a:lnTo>
                    <a:pt x="97" y="105"/>
                  </a:lnTo>
                  <a:lnTo>
                    <a:pt x="97" y="103"/>
                  </a:lnTo>
                  <a:lnTo>
                    <a:pt x="98" y="103"/>
                  </a:lnTo>
                  <a:lnTo>
                    <a:pt x="101" y="101"/>
                  </a:lnTo>
                  <a:lnTo>
                    <a:pt x="103" y="95"/>
                  </a:lnTo>
                  <a:lnTo>
                    <a:pt x="103" y="90"/>
                  </a:lnTo>
                  <a:lnTo>
                    <a:pt x="103" y="87"/>
                  </a:lnTo>
                  <a:lnTo>
                    <a:pt x="103" y="86"/>
                  </a:lnTo>
                  <a:lnTo>
                    <a:pt x="105" y="86"/>
                  </a:lnTo>
                  <a:lnTo>
                    <a:pt x="105" y="74"/>
                  </a:lnTo>
                  <a:lnTo>
                    <a:pt x="103" y="62"/>
                  </a:lnTo>
                  <a:lnTo>
                    <a:pt x="102" y="53"/>
                  </a:lnTo>
                  <a:lnTo>
                    <a:pt x="100" y="46"/>
                  </a:lnTo>
                  <a:lnTo>
                    <a:pt x="96" y="41"/>
                  </a:lnTo>
                  <a:lnTo>
                    <a:pt x="91" y="35"/>
                  </a:lnTo>
                  <a:lnTo>
                    <a:pt x="87" y="33"/>
                  </a:lnTo>
                  <a:lnTo>
                    <a:pt x="76" y="32"/>
                  </a:lnTo>
                  <a:lnTo>
                    <a:pt x="64" y="33"/>
                  </a:lnTo>
                  <a:lnTo>
                    <a:pt x="54" y="39"/>
                  </a:lnTo>
                  <a:lnTo>
                    <a:pt x="48" y="54"/>
                  </a:lnTo>
                  <a:lnTo>
                    <a:pt x="46" y="63"/>
                  </a:lnTo>
                  <a:lnTo>
                    <a:pt x="46" y="76"/>
                  </a:lnTo>
                  <a:lnTo>
                    <a:pt x="49" y="95"/>
                  </a:lnTo>
                  <a:lnTo>
                    <a:pt x="51" y="102"/>
                  </a:lnTo>
                  <a:lnTo>
                    <a:pt x="54" y="108"/>
                  </a:lnTo>
                  <a:lnTo>
                    <a:pt x="64" y="113"/>
                  </a:lnTo>
                  <a:lnTo>
                    <a:pt x="69" y="115"/>
                  </a:lnTo>
                  <a:lnTo>
                    <a:pt x="77" y="116"/>
                  </a:lnTo>
                  <a:lnTo>
                    <a:pt x="82" y="115"/>
                  </a:lnTo>
                  <a:lnTo>
                    <a:pt x="85" y="113"/>
                  </a:lnTo>
                  <a:lnTo>
                    <a:pt x="88" y="113"/>
                  </a:lnTo>
                  <a:lnTo>
                    <a:pt x="92" y="111"/>
                  </a:lnTo>
                  <a:lnTo>
                    <a:pt x="97" y="107"/>
                  </a:lnTo>
                  <a:close/>
                </a:path>
              </a:pathLst>
            </a:custGeom>
            <a:solidFill>
              <a:srgbClr val="000000"/>
            </a:solidFill>
            <a:ln w="9525">
              <a:noFill/>
              <a:round/>
              <a:headEnd/>
              <a:tailEnd/>
            </a:ln>
          </p:spPr>
          <p:txBody>
            <a:bodyPr/>
            <a:lstStyle/>
            <a:p>
              <a:endParaRPr lang="en-US" dirty="0"/>
            </a:p>
          </p:txBody>
        </p:sp>
        <p:sp>
          <p:nvSpPr>
            <p:cNvPr id="46" name="Freeform 190"/>
            <p:cNvSpPr>
              <a:spLocks/>
            </p:cNvSpPr>
            <p:nvPr/>
          </p:nvSpPr>
          <p:spPr bwMode="auto">
            <a:xfrm>
              <a:off x="2365" y="2604"/>
              <a:ext cx="31" cy="47"/>
            </a:xfrm>
            <a:custGeom>
              <a:avLst/>
              <a:gdLst>
                <a:gd name="T0" fmla="*/ 31 w 147"/>
                <a:gd name="T1" fmla="*/ 47 h 192"/>
                <a:gd name="T2" fmla="*/ 20 w 147"/>
                <a:gd name="T3" fmla="*/ 47 h 192"/>
                <a:gd name="T4" fmla="*/ 12 w 147"/>
                <a:gd name="T5" fmla="*/ 32 h 192"/>
                <a:gd name="T6" fmla="*/ 9 w 147"/>
                <a:gd name="T7" fmla="*/ 36 h 192"/>
                <a:gd name="T8" fmla="*/ 9 w 147"/>
                <a:gd name="T9" fmla="*/ 47 h 192"/>
                <a:gd name="T10" fmla="*/ 0 w 147"/>
                <a:gd name="T11" fmla="*/ 47 h 192"/>
                <a:gd name="T12" fmla="*/ 0 w 147"/>
                <a:gd name="T13" fmla="*/ 0 h 192"/>
                <a:gd name="T14" fmla="*/ 9 w 147"/>
                <a:gd name="T15" fmla="*/ 0 h 192"/>
                <a:gd name="T16" fmla="*/ 9 w 147"/>
                <a:gd name="T17" fmla="*/ 28 h 192"/>
                <a:gd name="T18" fmla="*/ 19 w 147"/>
                <a:gd name="T19" fmla="*/ 13 h 192"/>
                <a:gd name="T20" fmla="*/ 30 w 147"/>
                <a:gd name="T21" fmla="*/ 13 h 192"/>
                <a:gd name="T22" fmla="*/ 20 w 147"/>
                <a:gd name="T23" fmla="*/ 28 h 192"/>
                <a:gd name="T24" fmla="*/ 31 w 147"/>
                <a:gd name="T25" fmla="*/ 47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7"/>
                <a:gd name="T40" fmla="*/ 0 h 192"/>
                <a:gd name="T41" fmla="*/ 147 w 147"/>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7" h="192">
                  <a:moveTo>
                    <a:pt x="147" y="191"/>
                  </a:moveTo>
                  <a:lnTo>
                    <a:pt x="95" y="191"/>
                  </a:lnTo>
                  <a:lnTo>
                    <a:pt x="56" y="130"/>
                  </a:lnTo>
                  <a:lnTo>
                    <a:pt x="45" y="146"/>
                  </a:lnTo>
                  <a:lnTo>
                    <a:pt x="45" y="191"/>
                  </a:lnTo>
                  <a:lnTo>
                    <a:pt x="1" y="192"/>
                  </a:lnTo>
                  <a:lnTo>
                    <a:pt x="0" y="1"/>
                  </a:lnTo>
                  <a:lnTo>
                    <a:pt x="44" y="0"/>
                  </a:lnTo>
                  <a:lnTo>
                    <a:pt x="44" y="114"/>
                  </a:lnTo>
                  <a:lnTo>
                    <a:pt x="90" y="54"/>
                  </a:lnTo>
                  <a:lnTo>
                    <a:pt x="142" y="54"/>
                  </a:lnTo>
                  <a:lnTo>
                    <a:pt x="93" y="113"/>
                  </a:lnTo>
                  <a:lnTo>
                    <a:pt x="147" y="191"/>
                  </a:lnTo>
                  <a:close/>
                </a:path>
              </a:pathLst>
            </a:custGeom>
            <a:solidFill>
              <a:srgbClr val="000000"/>
            </a:solidFill>
            <a:ln w="9525">
              <a:noFill/>
              <a:round/>
              <a:headEnd/>
              <a:tailEnd/>
            </a:ln>
          </p:spPr>
          <p:txBody>
            <a:bodyPr/>
            <a:lstStyle/>
            <a:p>
              <a:endParaRPr lang="en-US" dirty="0"/>
            </a:p>
          </p:txBody>
        </p:sp>
        <p:sp>
          <p:nvSpPr>
            <p:cNvPr id="47" name="Freeform 191"/>
            <p:cNvSpPr>
              <a:spLocks/>
            </p:cNvSpPr>
            <p:nvPr/>
          </p:nvSpPr>
          <p:spPr bwMode="auto">
            <a:xfrm>
              <a:off x="2401" y="2639"/>
              <a:ext cx="9" cy="12"/>
            </a:xfrm>
            <a:custGeom>
              <a:avLst/>
              <a:gdLst>
                <a:gd name="T0" fmla="*/ 9 w 46"/>
                <a:gd name="T1" fmla="*/ 12 h 49"/>
                <a:gd name="T2" fmla="*/ 0 w 46"/>
                <a:gd name="T3" fmla="*/ 12 h 49"/>
                <a:gd name="T4" fmla="*/ 0 w 46"/>
                <a:gd name="T5" fmla="*/ 0 h 49"/>
                <a:gd name="T6" fmla="*/ 9 w 46"/>
                <a:gd name="T7" fmla="*/ 0 h 49"/>
                <a:gd name="T8" fmla="*/ 9 w 46"/>
                <a:gd name="T9" fmla="*/ 12 h 49"/>
                <a:gd name="T10" fmla="*/ 0 60000 65536"/>
                <a:gd name="T11" fmla="*/ 0 60000 65536"/>
                <a:gd name="T12" fmla="*/ 0 60000 65536"/>
                <a:gd name="T13" fmla="*/ 0 60000 65536"/>
                <a:gd name="T14" fmla="*/ 0 60000 65536"/>
                <a:gd name="T15" fmla="*/ 0 w 46"/>
                <a:gd name="T16" fmla="*/ 0 h 49"/>
                <a:gd name="T17" fmla="*/ 46 w 46"/>
                <a:gd name="T18" fmla="*/ 49 h 49"/>
              </a:gdLst>
              <a:ahLst/>
              <a:cxnLst>
                <a:cxn ang="T10">
                  <a:pos x="T0" y="T1"/>
                </a:cxn>
                <a:cxn ang="T11">
                  <a:pos x="T2" y="T3"/>
                </a:cxn>
                <a:cxn ang="T12">
                  <a:pos x="T4" y="T5"/>
                </a:cxn>
                <a:cxn ang="T13">
                  <a:pos x="T6" y="T7"/>
                </a:cxn>
                <a:cxn ang="T14">
                  <a:pos x="T8" y="T9"/>
                </a:cxn>
              </a:cxnLst>
              <a:rect l="T15" t="T16" r="T17" b="T18"/>
              <a:pathLst>
                <a:path w="46" h="49">
                  <a:moveTo>
                    <a:pt x="46" y="48"/>
                  </a:moveTo>
                  <a:lnTo>
                    <a:pt x="0" y="49"/>
                  </a:lnTo>
                  <a:lnTo>
                    <a:pt x="0" y="1"/>
                  </a:lnTo>
                  <a:lnTo>
                    <a:pt x="46" y="0"/>
                  </a:lnTo>
                  <a:lnTo>
                    <a:pt x="46" y="48"/>
                  </a:lnTo>
                  <a:close/>
                </a:path>
              </a:pathLst>
            </a:custGeom>
            <a:solidFill>
              <a:srgbClr val="000000"/>
            </a:solidFill>
            <a:ln w="9525">
              <a:noFill/>
              <a:round/>
              <a:headEnd/>
              <a:tailEnd/>
            </a:ln>
          </p:spPr>
          <p:txBody>
            <a:bodyPr/>
            <a:lstStyle/>
            <a:p>
              <a:endParaRPr lang="en-US" dirty="0"/>
            </a:p>
          </p:txBody>
        </p:sp>
        <p:sp>
          <p:nvSpPr>
            <p:cNvPr id="48" name="Freeform 192"/>
            <p:cNvSpPr>
              <a:spLocks noEditPoints="1"/>
            </p:cNvSpPr>
            <p:nvPr/>
          </p:nvSpPr>
          <p:spPr bwMode="auto">
            <a:xfrm>
              <a:off x="2419" y="2616"/>
              <a:ext cx="31" cy="47"/>
            </a:xfrm>
            <a:custGeom>
              <a:avLst/>
              <a:gdLst>
                <a:gd name="T0" fmla="*/ 31 w 144"/>
                <a:gd name="T1" fmla="*/ 21 h 192"/>
                <a:gd name="T2" fmla="*/ 29 w 144"/>
                <a:gd name="T3" fmla="*/ 25 h 192"/>
                <a:gd name="T4" fmla="*/ 29 w 144"/>
                <a:gd name="T5" fmla="*/ 25 h 192"/>
                <a:gd name="T6" fmla="*/ 29 w 144"/>
                <a:gd name="T7" fmla="*/ 28 h 192"/>
                <a:gd name="T8" fmla="*/ 25 w 144"/>
                <a:gd name="T9" fmla="*/ 32 h 192"/>
                <a:gd name="T10" fmla="*/ 20 w 144"/>
                <a:gd name="T11" fmla="*/ 35 h 192"/>
                <a:gd name="T12" fmla="*/ 18 w 144"/>
                <a:gd name="T13" fmla="*/ 35 h 192"/>
                <a:gd name="T14" fmla="*/ 13 w 144"/>
                <a:gd name="T15" fmla="*/ 34 h 192"/>
                <a:gd name="T16" fmla="*/ 12 w 144"/>
                <a:gd name="T17" fmla="*/ 34 h 192"/>
                <a:gd name="T18" fmla="*/ 10 w 144"/>
                <a:gd name="T19" fmla="*/ 33 h 192"/>
                <a:gd name="T20" fmla="*/ 0 w 144"/>
                <a:gd name="T21" fmla="*/ 47 h 192"/>
                <a:gd name="T22" fmla="*/ 9 w 144"/>
                <a:gd name="T23" fmla="*/ 1 h 192"/>
                <a:gd name="T24" fmla="*/ 14 w 144"/>
                <a:gd name="T25" fmla="*/ 1 h 192"/>
                <a:gd name="T26" fmla="*/ 19 w 144"/>
                <a:gd name="T27" fmla="*/ 0 h 192"/>
                <a:gd name="T28" fmla="*/ 24 w 144"/>
                <a:gd name="T29" fmla="*/ 1 h 192"/>
                <a:gd name="T30" fmla="*/ 28 w 144"/>
                <a:gd name="T31" fmla="*/ 4 h 192"/>
                <a:gd name="T32" fmla="*/ 30 w 144"/>
                <a:gd name="T33" fmla="*/ 10 h 192"/>
                <a:gd name="T34" fmla="*/ 31 w 144"/>
                <a:gd name="T35" fmla="*/ 17 h 192"/>
                <a:gd name="T36" fmla="*/ 21 w 144"/>
                <a:gd name="T37" fmla="*/ 15 h 192"/>
                <a:gd name="T38" fmla="*/ 20 w 144"/>
                <a:gd name="T39" fmla="*/ 11 h 192"/>
                <a:gd name="T40" fmla="*/ 19 w 144"/>
                <a:gd name="T41" fmla="*/ 9 h 192"/>
                <a:gd name="T42" fmla="*/ 15 w 144"/>
                <a:gd name="T43" fmla="*/ 8 h 192"/>
                <a:gd name="T44" fmla="*/ 9 w 144"/>
                <a:gd name="T45" fmla="*/ 10 h 192"/>
                <a:gd name="T46" fmla="*/ 12 w 144"/>
                <a:gd name="T47" fmla="*/ 27 h 192"/>
                <a:gd name="T48" fmla="*/ 16 w 144"/>
                <a:gd name="T49" fmla="*/ 27 h 192"/>
                <a:gd name="T50" fmla="*/ 18 w 144"/>
                <a:gd name="T51" fmla="*/ 26 h 192"/>
                <a:gd name="T52" fmla="*/ 19 w 144"/>
                <a:gd name="T53" fmla="*/ 25 h 192"/>
                <a:gd name="T54" fmla="*/ 20 w 144"/>
                <a:gd name="T55" fmla="*/ 25 h 192"/>
                <a:gd name="T56" fmla="*/ 21 w 144"/>
                <a:gd name="T57" fmla="*/ 22 h 192"/>
                <a:gd name="T58" fmla="*/ 21 w 144"/>
                <a:gd name="T59" fmla="*/ 20 h 192"/>
                <a:gd name="T60" fmla="*/ 21 w 144"/>
                <a:gd name="T61" fmla="*/ 20 h 192"/>
                <a:gd name="T62" fmla="*/ 21 w 144"/>
                <a:gd name="T63" fmla="*/ 18 h 192"/>
                <a:gd name="T64" fmla="*/ 21 w 144"/>
                <a:gd name="T65" fmla="*/ 1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4"/>
                <a:gd name="T100" fmla="*/ 0 h 192"/>
                <a:gd name="T101" fmla="*/ 144 w 144"/>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4" h="192">
                  <a:moveTo>
                    <a:pt x="144" y="70"/>
                  </a:moveTo>
                  <a:lnTo>
                    <a:pt x="142" y="85"/>
                  </a:lnTo>
                  <a:lnTo>
                    <a:pt x="140" y="100"/>
                  </a:lnTo>
                  <a:lnTo>
                    <a:pt x="137" y="103"/>
                  </a:lnTo>
                  <a:lnTo>
                    <a:pt x="136" y="103"/>
                  </a:lnTo>
                  <a:lnTo>
                    <a:pt x="136" y="104"/>
                  </a:lnTo>
                  <a:lnTo>
                    <a:pt x="136" y="106"/>
                  </a:lnTo>
                  <a:lnTo>
                    <a:pt x="134" y="113"/>
                  </a:lnTo>
                  <a:lnTo>
                    <a:pt x="126" y="124"/>
                  </a:lnTo>
                  <a:lnTo>
                    <a:pt x="116" y="131"/>
                  </a:lnTo>
                  <a:lnTo>
                    <a:pt x="106" y="138"/>
                  </a:lnTo>
                  <a:lnTo>
                    <a:pt x="93" y="142"/>
                  </a:lnTo>
                  <a:lnTo>
                    <a:pt x="87" y="142"/>
                  </a:lnTo>
                  <a:lnTo>
                    <a:pt x="82" y="143"/>
                  </a:lnTo>
                  <a:lnTo>
                    <a:pt x="71" y="142"/>
                  </a:lnTo>
                  <a:lnTo>
                    <a:pt x="62" y="140"/>
                  </a:lnTo>
                  <a:lnTo>
                    <a:pt x="57" y="138"/>
                  </a:lnTo>
                  <a:lnTo>
                    <a:pt x="55" y="137"/>
                  </a:lnTo>
                  <a:lnTo>
                    <a:pt x="53" y="137"/>
                  </a:lnTo>
                  <a:lnTo>
                    <a:pt x="46" y="134"/>
                  </a:lnTo>
                  <a:lnTo>
                    <a:pt x="46" y="191"/>
                  </a:lnTo>
                  <a:lnTo>
                    <a:pt x="2" y="192"/>
                  </a:lnTo>
                  <a:lnTo>
                    <a:pt x="0" y="5"/>
                  </a:lnTo>
                  <a:lnTo>
                    <a:pt x="44" y="3"/>
                  </a:lnTo>
                  <a:lnTo>
                    <a:pt x="44" y="17"/>
                  </a:lnTo>
                  <a:lnTo>
                    <a:pt x="65" y="5"/>
                  </a:lnTo>
                  <a:lnTo>
                    <a:pt x="76" y="1"/>
                  </a:lnTo>
                  <a:lnTo>
                    <a:pt x="90" y="0"/>
                  </a:lnTo>
                  <a:lnTo>
                    <a:pt x="101" y="0"/>
                  </a:lnTo>
                  <a:lnTo>
                    <a:pt x="111" y="3"/>
                  </a:lnTo>
                  <a:lnTo>
                    <a:pt x="120" y="10"/>
                  </a:lnTo>
                  <a:lnTo>
                    <a:pt x="129" y="18"/>
                  </a:lnTo>
                  <a:lnTo>
                    <a:pt x="135" y="27"/>
                  </a:lnTo>
                  <a:lnTo>
                    <a:pt x="140" y="40"/>
                  </a:lnTo>
                  <a:lnTo>
                    <a:pt x="142" y="54"/>
                  </a:lnTo>
                  <a:lnTo>
                    <a:pt x="144" y="70"/>
                  </a:lnTo>
                  <a:close/>
                  <a:moveTo>
                    <a:pt x="98" y="71"/>
                  </a:moveTo>
                  <a:lnTo>
                    <a:pt x="97" y="61"/>
                  </a:lnTo>
                  <a:lnTo>
                    <a:pt x="96" y="54"/>
                  </a:lnTo>
                  <a:lnTo>
                    <a:pt x="93" y="46"/>
                  </a:lnTo>
                  <a:lnTo>
                    <a:pt x="91" y="41"/>
                  </a:lnTo>
                  <a:lnTo>
                    <a:pt x="86" y="36"/>
                  </a:lnTo>
                  <a:lnTo>
                    <a:pt x="82" y="33"/>
                  </a:lnTo>
                  <a:lnTo>
                    <a:pt x="70" y="32"/>
                  </a:lnTo>
                  <a:lnTo>
                    <a:pt x="57" y="35"/>
                  </a:lnTo>
                  <a:lnTo>
                    <a:pt x="44" y="40"/>
                  </a:lnTo>
                  <a:lnTo>
                    <a:pt x="46" y="109"/>
                  </a:lnTo>
                  <a:lnTo>
                    <a:pt x="55" y="111"/>
                  </a:lnTo>
                  <a:lnTo>
                    <a:pt x="65" y="111"/>
                  </a:lnTo>
                  <a:lnTo>
                    <a:pt x="72" y="110"/>
                  </a:lnTo>
                  <a:lnTo>
                    <a:pt x="80" y="109"/>
                  </a:lnTo>
                  <a:lnTo>
                    <a:pt x="85" y="105"/>
                  </a:lnTo>
                  <a:lnTo>
                    <a:pt x="87" y="103"/>
                  </a:lnTo>
                  <a:lnTo>
                    <a:pt x="87" y="101"/>
                  </a:lnTo>
                  <a:lnTo>
                    <a:pt x="88" y="101"/>
                  </a:lnTo>
                  <a:lnTo>
                    <a:pt x="91" y="101"/>
                  </a:lnTo>
                  <a:lnTo>
                    <a:pt x="93" y="95"/>
                  </a:lnTo>
                  <a:lnTo>
                    <a:pt x="96" y="89"/>
                  </a:lnTo>
                  <a:lnTo>
                    <a:pt x="96" y="84"/>
                  </a:lnTo>
                  <a:lnTo>
                    <a:pt x="96" y="81"/>
                  </a:lnTo>
                  <a:lnTo>
                    <a:pt x="96" y="80"/>
                  </a:lnTo>
                  <a:lnTo>
                    <a:pt x="97" y="80"/>
                  </a:lnTo>
                  <a:lnTo>
                    <a:pt x="97" y="75"/>
                  </a:lnTo>
                  <a:lnTo>
                    <a:pt x="97" y="72"/>
                  </a:lnTo>
                  <a:lnTo>
                    <a:pt x="97" y="71"/>
                  </a:lnTo>
                  <a:lnTo>
                    <a:pt x="98" y="71"/>
                  </a:lnTo>
                  <a:close/>
                </a:path>
              </a:pathLst>
            </a:custGeom>
            <a:solidFill>
              <a:srgbClr val="000000"/>
            </a:solidFill>
            <a:ln w="9525">
              <a:noFill/>
              <a:round/>
              <a:headEnd/>
              <a:tailEnd/>
            </a:ln>
          </p:spPr>
          <p:txBody>
            <a:bodyPr/>
            <a:lstStyle/>
            <a:p>
              <a:endParaRPr lang="en-US" dirty="0"/>
            </a:p>
          </p:txBody>
        </p:sp>
        <p:sp>
          <p:nvSpPr>
            <p:cNvPr id="49" name="Freeform 193"/>
            <p:cNvSpPr>
              <a:spLocks noEditPoints="1"/>
            </p:cNvSpPr>
            <p:nvPr/>
          </p:nvSpPr>
          <p:spPr bwMode="auto">
            <a:xfrm>
              <a:off x="2454" y="2604"/>
              <a:ext cx="31" cy="47"/>
            </a:xfrm>
            <a:custGeom>
              <a:avLst/>
              <a:gdLst>
                <a:gd name="T0" fmla="*/ 31 w 145"/>
                <a:gd name="T1" fmla="*/ 46 h 195"/>
                <a:gd name="T2" fmla="*/ 22 w 145"/>
                <a:gd name="T3" fmla="*/ 46 h 195"/>
                <a:gd name="T4" fmla="*/ 22 w 145"/>
                <a:gd name="T5" fmla="*/ 43 h 195"/>
                <a:gd name="T6" fmla="*/ 19 w 145"/>
                <a:gd name="T7" fmla="*/ 45 h 195"/>
                <a:gd name="T8" fmla="*/ 17 w 145"/>
                <a:gd name="T9" fmla="*/ 46 h 195"/>
                <a:gd name="T10" fmla="*/ 15 w 145"/>
                <a:gd name="T11" fmla="*/ 47 h 195"/>
                <a:gd name="T12" fmla="*/ 13 w 145"/>
                <a:gd name="T13" fmla="*/ 47 h 195"/>
                <a:gd name="T14" fmla="*/ 12 w 145"/>
                <a:gd name="T15" fmla="*/ 47 h 195"/>
                <a:gd name="T16" fmla="*/ 9 w 145"/>
                <a:gd name="T17" fmla="*/ 47 h 195"/>
                <a:gd name="T18" fmla="*/ 7 w 145"/>
                <a:gd name="T19" fmla="*/ 46 h 195"/>
                <a:gd name="T20" fmla="*/ 5 w 145"/>
                <a:gd name="T21" fmla="*/ 44 h 195"/>
                <a:gd name="T22" fmla="*/ 3 w 145"/>
                <a:gd name="T23" fmla="*/ 43 h 195"/>
                <a:gd name="T24" fmla="*/ 2 w 145"/>
                <a:gd name="T25" fmla="*/ 40 h 195"/>
                <a:gd name="T26" fmla="*/ 1 w 145"/>
                <a:gd name="T27" fmla="*/ 37 h 195"/>
                <a:gd name="T28" fmla="*/ 0 w 145"/>
                <a:gd name="T29" fmla="*/ 34 h 195"/>
                <a:gd name="T30" fmla="*/ 0 w 145"/>
                <a:gd name="T31" fmla="*/ 30 h 195"/>
                <a:gd name="T32" fmla="*/ 0 w 145"/>
                <a:gd name="T33" fmla="*/ 26 h 195"/>
                <a:gd name="T34" fmla="*/ 1 w 145"/>
                <a:gd name="T35" fmla="*/ 22 h 195"/>
                <a:gd name="T36" fmla="*/ 2 w 145"/>
                <a:gd name="T37" fmla="*/ 19 h 195"/>
                <a:gd name="T38" fmla="*/ 4 w 145"/>
                <a:gd name="T39" fmla="*/ 17 h 195"/>
                <a:gd name="T40" fmla="*/ 6 w 145"/>
                <a:gd name="T41" fmla="*/ 15 h 195"/>
                <a:gd name="T42" fmla="*/ 8 w 145"/>
                <a:gd name="T43" fmla="*/ 14 h 195"/>
                <a:gd name="T44" fmla="*/ 13 w 145"/>
                <a:gd name="T45" fmla="*/ 12 h 195"/>
                <a:gd name="T46" fmla="*/ 16 w 145"/>
                <a:gd name="T47" fmla="*/ 12 h 195"/>
                <a:gd name="T48" fmla="*/ 18 w 145"/>
                <a:gd name="T49" fmla="*/ 13 h 195"/>
                <a:gd name="T50" fmla="*/ 21 w 145"/>
                <a:gd name="T51" fmla="*/ 14 h 195"/>
                <a:gd name="T52" fmla="*/ 21 w 145"/>
                <a:gd name="T53" fmla="*/ 0 h 195"/>
                <a:gd name="T54" fmla="*/ 31 w 145"/>
                <a:gd name="T55" fmla="*/ 0 h 195"/>
                <a:gd name="T56" fmla="*/ 31 w 145"/>
                <a:gd name="T57" fmla="*/ 46 h 195"/>
                <a:gd name="T58" fmla="*/ 22 w 145"/>
                <a:gd name="T59" fmla="*/ 37 h 195"/>
                <a:gd name="T60" fmla="*/ 21 w 145"/>
                <a:gd name="T61" fmla="*/ 20 h 195"/>
                <a:gd name="T62" fmla="*/ 19 w 145"/>
                <a:gd name="T63" fmla="*/ 20 h 195"/>
                <a:gd name="T64" fmla="*/ 17 w 145"/>
                <a:gd name="T65" fmla="*/ 20 h 195"/>
                <a:gd name="T66" fmla="*/ 14 w 145"/>
                <a:gd name="T67" fmla="*/ 20 h 195"/>
                <a:gd name="T68" fmla="*/ 12 w 145"/>
                <a:gd name="T69" fmla="*/ 21 h 195"/>
                <a:gd name="T70" fmla="*/ 12 w 145"/>
                <a:gd name="T71" fmla="*/ 22 h 195"/>
                <a:gd name="T72" fmla="*/ 10 w 145"/>
                <a:gd name="T73" fmla="*/ 24 h 195"/>
                <a:gd name="T74" fmla="*/ 10 w 145"/>
                <a:gd name="T75" fmla="*/ 26 h 195"/>
                <a:gd name="T76" fmla="*/ 10 w 145"/>
                <a:gd name="T77" fmla="*/ 30 h 195"/>
                <a:gd name="T78" fmla="*/ 10 w 145"/>
                <a:gd name="T79" fmla="*/ 32 h 195"/>
                <a:gd name="T80" fmla="*/ 10 w 145"/>
                <a:gd name="T81" fmla="*/ 34 h 195"/>
                <a:gd name="T82" fmla="*/ 11 w 145"/>
                <a:gd name="T83" fmla="*/ 37 h 195"/>
                <a:gd name="T84" fmla="*/ 13 w 145"/>
                <a:gd name="T85" fmla="*/ 38 h 195"/>
                <a:gd name="T86" fmla="*/ 16 w 145"/>
                <a:gd name="T87" fmla="*/ 39 h 195"/>
                <a:gd name="T88" fmla="*/ 19 w 145"/>
                <a:gd name="T89" fmla="*/ 39 h 195"/>
                <a:gd name="T90" fmla="*/ 19 w 145"/>
                <a:gd name="T91" fmla="*/ 38 h 195"/>
                <a:gd name="T92" fmla="*/ 19 w 145"/>
                <a:gd name="T93" fmla="*/ 38 h 195"/>
                <a:gd name="T94" fmla="*/ 20 w 145"/>
                <a:gd name="T95" fmla="*/ 38 h 195"/>
                <a:gd name="T96" fmla="*/ 20 w 145"/>
                <a:gd name="T97" fmla="*/ 38 h 195"/>
                <a:gd name="T98" fmla="*/ 22 w 145"/>
                <a:gd name="T99" fmla="*/ 37 h 1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5"/>
                <a:gd name="T151" fmla="*/ 0 h 195"/>
                <a:gd name="T152" fmla="*/ 145 w 145"/>
                <a:gd name="T153" fmla="*/ 195 h 1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5" h="195">
                  <a:moveTo>
                    <a:pt x="145" y="191"/>
                  </a:moveTo>
                  <a:lnTo>
                    <a:pt x="101" y="191"/>
                  </a:lnTo>
                  <a:lnTo>
                    <a:pt x="101" y="177"/>
                  </a:lnTo>
                  <a:lnTo>
                    <a:pt x="89" y="185"/>
                  </a:lnTo>
                  <a:lnTo>
                    <a:pt x="79" y="191"/>
                  </a:lnTo>
                  <a:lnTo>
                    <a:pt x="68" y="194"/>
                  </a:lnTo>
                  <a:lnTo>
                    <a:pt x="62" y="194"/>
                  </a:lnTo>
                  <a:lnTo>
                    <a:pt x="57" y="195"/>
                  </a:lnTo>
                  <a:lnTo>
                    <a:pt x="44" y="194"/>
                  </a:lnTo>
                  <a:lnTo>
                    <a:pt x="34" y="190"/>
                  </a:lnTo>
                  <a:lnTo>
                    <a:pt x="24" y="183"/>
                  </a:lnTo>
                  <a:lnTo>
                    <a:pt x="16" y="177"/>
                  </a:lnTo>
                  <a:lnTo>
                    <a:pt x="9" y="166"/>
                  </a:lnTo>
                  <a:lnTo>
                    <a:pt x="4" y="153"/>
                  </a:lnTo>
                  <a:lnTo>
                    <a:pt x="0" y="140"/>
                  </a:lnTo>
                  <a:lnTo>
                    <a:pt x="0" y="124"/>
                  </a:lnTo>
                  <a:lnTo>
                    <a:pt x="1" y="107"/>
                  </a:lnTo>
                  <a:lnTo>
                    <a:pt x="5" y="93"/>
                  </a:lnTo>
                  <a:lnTo>
                    <a:pt x="10" y="80"/>
                  </a:lnTo>
                  <a:lnTo>
                    <a:pt x="19" y="70"/>
                  </a:lnTo>
                  <a:lnTo>
                    <a:pt x="28" y="62"/>
                  </a:lnTo>
                  <a:lnTo>
                    <a:pt x="39" y="57"/>
                  </a:lnTo>
                  <a:lnTo>
                    <a:pt x="63" y="50"/>
                  </a:lnTo>
                  <a:lnTo>
                    <a:pt x="74" y="50"/>
                  </a:lnTo>
                  <a:lnTo>
                    <a:pt x="83" y="53"/>
                  </a:lnTo>
                  <a:lnTo>
                    <a:pt x="99" y="59"/>
                  </a:lnTo>
                  <a:lnTo>
                    <a:pt x="99" y="0"/>
                  </a:lnTo>
                  <a:lnTo>
                    <a:pt x="143" y="0"/>
                  </a:lnTo>
                  <a:lnTo>
                    <a:pt x="145" y="191"/>
                  </a:lnTo>
                  <a:close/>
                  <a:moveTo>
                    <a:pt x="101" y="153"/>
                  </a:moveTo>
                  <a:lnTo>
                    <a:pt x="99" y="85"/>
                  </a:lnTo>
                  <a:lnTo>
                    <a:pt x="89" y="83"/>
                  </a:lnTo>
                  <a:lnTo>
                    <a:pt x="81" y="82"/>
                  </a:lnTo>
                  <a:lnTo>
                    <a:pt x="64" y="84"/>
                  </a:lnTo>
                  <a:lnTo>
                    <a:pt x="58" y="87"/>
                  </a:lnTo>
                  <a:lnTo>
                    <a:pt x="54" y="93"/>
                  </a:lnTo>
                  <a:lnTo>
                    <a:pt x="49" y="98"/>
                  </a:lnTo>
                  <a:lnTo>
                    <a:pt x="47" y="106"/>
                  </a:lnTo>
                  <a:lnTo>
                    <a:pt x="45" y="124"/>
                  </a:lnTo>
                  <a:lnTo>
                    <a:pt x="45" y="133"/>
                  </a:lnTo>
                  <a:lnTo>
                    <a:pt x="47" y="141"/>
                  </a:lnTo>
                  <a:lnTo>
                    <a:pt x="53" y="153"/>
                  </a:lnTo>
                  <a:lnTo>
                    <a:pt x="62" y="158"/>
                  </a:lnTo>
                  <a:lnTo>
                    <a:pt x="76" y="161"/>
                  </a:lnTo>
                  <a:lnTo>
                    <a:pt x="88" y="160"/>
                  </a:lnTo>
                  <a:lnTo>
                    <a:pt x="91" y="157"/>
                  </a:lnTo>
                  <a:lnTo>
                    <a:pt x="91" y="156"/>
                  </a:lnTo>
                  <a:lnTo>
                    <a:pt x="92" y="156"/>
                  </a:lnTo>
                  <a:lnTo>
                    <a:pt x="94" y="156"/>
                  </a:lnTo>
                  <a:lnTo>
                    <a:pt x="101" y="153"/>
                  </a:lnTo>
                  <a:close/>
                </a:path>
              </a:pathLst>
            </a:custGeom>
            <a:solidFill>
              <a:srgbClr val="000000"/>
            </a:solidFill>
            <a:ln w="9525">
              <a:noFill/>
              <a:round/>
              <a:headEnd/>
              <a:tailEnd/>
            </a:ln>
          </p:spPr>
          <p:txBody>
            <a:bodyPr/>
            <a:lstStyle/>
            <a:p>
              <a:endParaRPr lang="en-US" dirty="0"/>
            </a:p>
          </p:txBody>
        </p:sp>
        <p:sp>
          <p:nvSpPr>
            <p:cNvPr id="50" name="Freeform 194"/>
            <p:cNvSpPr>
              <a:spLocks/>
            </p:cNvSpPr>
            <p:nvPr/>
          </p:nvSpPr>
          <p:spPr bwMode="auto">
            <a:xfrm>
              <a:off x="2490" y="2603"/>
              <a:ext cx="22" cy="47"/>
            </a:xfrm>
            <a:custGeom>
              <a:avLst/>
              <a:gdLst>
                <a:gd name="T0" fmla="*/ 22 w 105"/>
                <a:gd name="T1" fmla="*/ 8 h 193"/>
                <a:gd name="T2" fmla="*/ 21 w 105"/>
                <a:gd name="T3" fmla="*/ 8 h 193"/>
                <a:gd name="T4" fmla="*/ 20 w 105"/>
                <a:gd name="T5" fmla="*/ 8 h 193"/>
                <a:gd name="T6" fmla="*/ 18 w 105"/>
                <a:gd name="T7" fmla="*/ 8 h 193"/>
                <a:gd name="T8" fmla="*/ 15 w 105"/>
                <a:gd name="T9" fmla="*/ 8 h 193"/>
                <a:gd name="T10" fmla="*/ 14 w 105"/>
                <a:gd name="T11" fmla="*/ 9 h 193"/>
                <a:gd name="T12" fmla="*/ 13 w 105"/>
                <a:gd name="T13" fmla="*/ 10 h 193"/>
                <a:gd name="T14" fmla="*/ 13 w 105"/>
                <a:gd name="T15" fmla="*/ 13 h 193"/>
                <a:gd name="T16" fmla="*/ 13 w 105"/>
                <a:gd name="T17" fmla="*/ 13 h 193"/>
                <a:gd name="T18" fmla="*/ 20 w 105"/>
                <a:gd name="T19" fmla="*/ 13 h 193"/>
                <a:gd name="T20" fmla="*/ 20 w 105"/>
                <a:gd name="T21" fmla="*/ 20 h 193"/>
                <a:gd name="T22" fmla="*/ 13 w 105"/>
                <a:gd name="T23" fmla="*/ 20 h 193"/>
                <a:gd name="T24" fmla="*/ 13 w 105"/>
                <a:gd name="T25" fmla="*/ 47 h 193"/>
                <a:gd name="T26" fmla="*/ 4 w 105"/>
                <a:gd name="T27" fmla="*/ 47 h 193"/>
                <a:gd name="T28" fmla="*/ 4 w 105"/>
                <a:gd name="T29" fmla="*/ 21 h 193"/>
                <a:gd name="T30" fmla="*/ 0 w 105"/>
                <a:gd name="T31" fmla="*/ 21 h 193"/>
                <a:gd name="T32" fmla="*/ 0 w 105"/>
                <a:gd name="T33" fmla="*/ 14 h 193"/>
                <a:gd name="T34" fmla="*/ 4 w 105"/>
                <a:gd name="T35" fmla="*/ 14 h 193"/>
                <a:gd name="T36" fmla="*/ 4 w 105"/>
                <a:gd name="T37" fmla="*/ 13 h 193"/>
                <a:gd name="T38" fmla="*/ 4 w 105"/>
                <a:gd name="T39" fmla="*/ 9 h 193"/>
                <a:gd name="T40" fmla="*/ 4 w 105"/>
                <a:gd name="T41" fmla="*/ 7 h 193"/>
                <a:gd name="T42" fmla="*/ 5 w 105"/>
                <a:gd name="T43" fmla="*/ 5 h 193"/>
                <a:gd name="T44" fmla="*/ 7 w 105"/>
                <a:gd name="T45" fmla="*/ 3 h 193"/>
                <a:gd name="T46" fmla="*/ 8 w 105"/>
                <a:gd name="T47" fmla="*/ 2 h 193"/>
                <a:gd name="T48" fmla="*/ 10 w 105"/>
                <a:gd name="T49" fmla="*/ 1 h 193"/>
                <a:gd name="T50" fmla="*/ 12 w 105"/>
                <a:gd name="T51" fmla="*/ 0 h 193"/>
                <a:gd name="T52" fmla="*/ 15 w 105"/>
                <a:gd name="T53" fmla="*/ 0 h 193"/>
                <a:gd name="T54" fmla="*/ 19 w 105"/>
                <a:gd name="T55" fmla="*/ 0 h 193"/>
                <a:gd name="T56" fmla="*/ 22 w 105"/>
                <a:gd name="T57" fmla="*/ 0 h 193"/>
                <a:gd name="T58" fmla="*/ 22 w 105"/>
                <a:gd name="T59" fmla="*/ 8 h 1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5"/>
                <a:gd name="T91" fmla="*/ 0 h 193"/>
                <a:gd name="T92" fmla="*/ 105 w 105"/>
                <a:gd name="T93" fmla="*/ 193 h 19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5" h="193">
                  <a:moveTo>
                    <a:pt x="105" y="33"/>
                  </a:moveTo>
                  <a:lnTo>
                    <a:pt x="102" y="33"/>
                  </a:lnTo>
                  <a:lnTo>
                    <a:pt x="94" y="32"/>
                  </a:lnTo>
                  <a:lnTo>
                    <a:pt x="84" y="31"/>
                  </a:lnTo>
                  <a:lnTo>
                    <a:pt x="73" y="31"/>
                  </a:lnTo>
                  <a:lnTo>
                    <a:pt x="66" y="35"/>
                  </a:lnTo>
                  <a:lnTo>
                    <a:pt x="63" y="41"/>
                  </a:lnTo>
                  <a:lnTo>
                    <a:pt x="61" y="54"/>
                  </a:lnTo>
                  <a:lnTo>
                    <a:pt x="61" y="55"/>
                  </a:lnTo>
                  <a:lnTo>
                    <a:pt x="95" y="55"/>
                  </a:lnTo>
                  <a:lnTo>
                    <a:pt x="95" y="84"/>
                  </a:lnTo>
                  <a:lnTo>
                    <a:pt x="63" y="84"/>
                  </a:lnTo>
                  <a:lnTo>
                    <a:pt x="64" y="192"/>
                  </a:lnTo>
                  <a:lnTo>
                    <a:pt x="20" y="193"/>
                  </a:lnTo>
                  <a:lnTo>
                    <a:pt x="19" y="85"/>
                  </a:lnTo>
                  <a:lnTo>
                    <a:pt x="0" y="85"/>
                  </a:lnTo>
                  <a:lnTo>
                    <a:pt x="0" y="56"/>
                  </a:lnTo>
                  <a:lnTo>
                    <a:pt x="19" y="56"/>
                  </a:lnTo>
                  <a:lnTo>
                    <a:pt x="19" y="52"/>
                  </a:lnTo>
                  <a:lnTo>
                    <a:pt x="19" y="38"/>
                  </a:lnTo>
                  <a:lnTo>
                    <a:pt x="21" y="28"/>
                  </a:lnTo>
                  <a:lnTo>
                    <a:pt x="25" y="20"/>
                  </a:lnTo>
                  <a:lnTo>
                    <a:pt x="32" y="13"/>
                  </a:lnTo>
                  <a:lnTo>
                    <a:pt x="39" y="7"/>
                  </a:lnTo>
                  <a:lnTo>
                    <a:pt x="49" y="3"/>
                  </a:lnTo>
                  <a:lnTo>
                    <a:pt x="59" y="0"/>
                  </a:lnTo>
                  <a:lnTo>
                    <a:pt x="73" y="0"/>
                  </a:lnTo>
                  <a:lnTo>
                    <a:pt x="90" y="1"/>
                  </a:lnTo>
                  <a:lnTo>
                    <a:pt x="105" y="2"/>
                  </a:lnTo>
                  <a:lnTo>
                    <a:pt x="105" y="33"/>
                  </a:lnTo>
                  <a:close/>
                </a:path>
              </a:pathLst>
            </a:custGeom>
            <a:solidFill>
              <a:srgbClr val="000000"/>
            </a:solidFill>
            <a:ln w="9525">
              <a:noFill/>
              <a:round/>
              <a:headEnd/>
              <a:tailEnd/>
            </a:ln>
          </p:spPr>
          <p:txBody>
            <a:bodyPr/>
            <a:lstStyle/>
            <a:p>
              <a:endParaRPr lang="en-US" dirty="0"/>
            </a:p>
          </p:txBody>
        </p:sp>
        <p:sp>
          <p:nvSpPr>
            <p:cNvPr id="51" name="Freeform 195"/>
            <p:cNvSpPr>
              <a:spLocks/>
            </p:cNvSpPr>
            <p:nvPr/>
          </p:nvSpPr>
          <p:spPr bwMode="auto">
            <a:xfrm>
              <a:off x="2194" y="3109"/>
              <a:ext cx="43" cy="54"/>
            </a:xfrm>
            <a:custGeom>
              <a:avLst/>
              <a:gdLst>
                <a:gd name="T0" fmla="*/ 43 w 202"/>
                <a:gd name="T1" fmla="*/ 39 h 221"/>
                <a:gd name="T2" fmla="*/ 18 w 202"/>
                <a:gd name="T3" fmla="*/ 54 h 221"/>
                <a:gd name="T4" fmla="*/ 0 w 202"/>
                <a:gd name="T5" fmla="*/ 15 h 221"/>
                <a:gd name="T6" fmla="*/ 25 w 202"/>
                <a:gd name="T7" fmla="*/ 0 h 221"/>
                <a:gd name="T8" fmla="*/ 29 w 202"/>
                <a:gd name="T9" fmla="*/ 8 h 221"/>
                <a:gd name="T10" fmla="*/ 12 w 202"/>
                <a:gd name="T11" fmla="*/ 17 h 221"/>
                <a:gd name="T12" fmla="*/ 15 w 202"/>
                <a:gd name="T13" fmla="*/ 24 h 221"/>
                <a:gd name="T14" fmla="*/ 30 w 202"/>
                <a:gd name="T15" fmla="*/ 15 h 221"/>
                <a:gd name="T16" fmla="*/ 34 w 202"/>
                <a:gd name="T17" fmla="*/ 23 h 221"/>
                <a:gd name="T18" fmla="*/ 19 w 202"/>
                <a:gd name="T19" fmla="*/ 32 h 221"/>
                <a:gd name="T20" fmla="*/ 23 w 202"/>
                <a:gd name="T21" fmla="*/ 41 h 221"/>
                <a:gd name="T22" fmla="*/ 39 w 202"/>
                <a:gd name="T23" fmla="*/ 32 h 221"/>
                <a:gd name="T24" fmla="*/ 43 w 202"/>
                <a:gd name="T25" fmla="*/ 39 h 2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2"/>
                <a:gd name="T40" fmla="*/ 0 h 221"/>
                <a:gd name="T41" fmla="*/ 202 w 202"/>
                <a:gd name="T42" fmla="*/ 221 h 22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2" h="221">
                  <a:moveTo>
                    <a:pt x="202" y="160"/>
                  </a:moveTo>
                  <a:lnTo>
                    <a:pt x="85" y="221"/>
                  </a:lnTo>
                  <a:lnTo>
                    <a:pt x="0" y="60"/>
                  </a:lnTo>
                  <a:lnTo>
                    <a:pt x="117" y="0"/>
                  </a:lnTo>
                  <a:lnTo>
                    <a:pt x="134" y="31"/>
                  </a:lnTo>
                  <a:lnTo>
                    <a:pt x="58" y="70"/>
                  </a:lnTo>
                  <a:lnTo>
                    <a:pt x="72" y="98"/>
                  </a:lnTo>
                  <a:lnTo>
                    <a:pt x="142" y="61"/>
                  </a:lnTo>
                  <a:lnTo>
                    <a:pt x="159" y="93"/>
                  </a:lnTo>
                  <a:lnTo>
                    <a:pt x="88" y="129"/>
                  </a:lnTo>
                  <a:lnTo>
                    <a:pt x="110" y="168"/>
                  </a:lnTo>
                  <a:lnTo>
                    <a:pt x="185" y="129"/>
                  </a:lnTo>
                  <a:lnTo>
                    <a:pt x="202" y="160"/>
                  </a:lnTo>
                  <a:close/>
                </a:path>
              </a:pathLst>
            </a:custGeom>
            <a:solidFill>
              <a:srgbClr val="000000"/>
            </a:solidFill>
            <a:ln w="9525">
              <a:noFill/>
              <a:round/>
              <a:headEnd/>
              <a:tailEnd/>
            </a:ln>
          </p:spPr>
          <p:txBody>
            <a:bodyPr/>
            <a:lstStyle/>
            <a:p>
              <a:endParaRPr lang="en-US" dirty="0"/>
            </a:p>
          </p:txBody>
        </p:sp>
        <p:sp>
          <p:nvSpPr>
            <p:cNvPr id="52" name="Freeform 196"/>
            <p:cNvSpPr>
              <a:spLocks/>
            </p:cNvSpPr>
            <p:nvPr/>
          </p:nvSpPr>
          <p:spPr bwMode="auto">
            <a:xfrm>
              <a:off x="2230" y="3091"/>
              <a:ext cx="56" cy="53"/>
            </a:xfrm>
            <a:custGeom>
              <a:avLst/>
              <a:gdLst>
                <a:gd name="T0" fmla="*/ 29 w 263"/>
                <a:gd name="T1" fmla="*/ 17 h 215"/>
                <a:gd name="T2" fmla="*/ 39 w 263"/>
                <a:gd name="T3" fmla="*/ 38 h 215"/>
                <a:gd name="T4" fmla="*/ 31 w 263"/>
                <a:gd name="T5" fmla="*/ 43 h 215"/>
                <a:gd name="T6" fmla="*/ 24 w 263"/>
                <a:gd name="T7" fmla="*/ 28 h 215"/>
                <a:gd name="T8" fmla="*/ 22 w 263"/>
                <a:gd name="T9" fmla="*/ 24 h 215"/>
                <a:gd name="T10" fmla="*/ 20 w 263"/>
                <a:gd name="T11" fmla="*/ 22 h 215"/>
                <a:gd name="T12" fmla="*/ 19 w 263"/>
                <a:gd name="T13" fmla="*/ 21 h 215"/>
                <a:gd name="T14" fmla="*/ 17 w 263"/>
                <a:gd name="T15" fmla="*/ 21 h 215"/>
                <a:gd name="T16" fmla="*/ 16 w 263"/>
                <a:gd name="T17" fmla="*/ 22 h 215"/>
                <a:gd name="T18" fmla="*/ 14 w 263"/>
                <a:gd name="T19" fmla="*/ 24 h 215"/>
                <a:gd name="T20" fmla="*/ 12 w 263"/>
                <a:gd name="T21" fmla="*/ 27 h 215"/>
                <a:gd name="T22" fmla="*/ 22 w 263"/>
                <a:gd name="T23" fmla="*/ 48 h 215"/>
                <a:gd name="T24" fmla="*/ 14 w 263"/>
                <a:gd name="T25" fmla="*/ 53 h 215"/>
                <a:gd name="T26" fmla="*/ 0 w 263"/>
                <a:gd name="T27" fmla="*/ 23 h 215"/>
                <a:gd name="T28" fmla="*/ 8 w 263"/>
                <a:gd name="T29" fmla="*/ 18 h 215"/>
                <a:gd name="T30" fmla="*/ 10 w 263"/>
                <a:gd name="T31" fmla="*/ 21 h 215"/>
                <a:gd name="T32" fmla="*/ 13 w 263"/>
                <a:gd name="T33" fmla="*/ 16 h 215"/>
                <a:gd name="T34" fmla="*/ 14 w 263"/>
                <a:gd name="T35" fmla="*/ 14 h 215"/>
                <a:gd name="T36" fmla="*/ 16 w 263"/>
                <a:gd name="T37" fmla="*/ 12 h 215"/>
                <a:gd name="T38" fmla="*/ 17 w 263"/>
                <a:gd name="T39" fmla="*/ 11 h 215"/>
                <a:gd name="T40" fmla="*/ 19 w 263"/>
                <a:gd name="T41" fmla="*/ 11 h 215"/>
                <a:gd name="T42" fmla="*/ 22 w 263"/>
                <a:gd name="T43" fmla="*/ 11 h 215"/>
                <a:gd name="T44" fmla="*/ 24 w 263"/>
                <a:gd name="T45" fmla="*/ 11 h 215"/>
                <a:gd name="T46" fmla="*/ 26 w 263"/>
                <a:gd name="T47" fmla="*/ 13 h 215"/>
                <a:gd name="T48" fmla="*/ 29 w 263"/>
                <a:gd name="T49" fmla="*/ 6 h 215"/>
                <a:gd name="T50" fmla="*/ 31 w 263"/>
                <a:gd name="T51" fmla="*/ 3 h 215"/>
                <a:gd name="T52" fmla="*/ 33 w 263"/>
                <a:gd name="T53" fmla="*/ 2 h 215"/>
                <a:gd name="T54" fmla="*/ 37 w 263"/>
                <a:gd name="T55" fmla="*/ 0 h 215"/>
                <a:gd name="T56" fmla="*/ 39 w 263"/>
                <a:gd name="T57" fmla="*/ 0 h 215"/>
                <a:gd name="T58" fmla="*/ 41 w 263"/>
                <a:gd name="T59" fmla="*/ 1 h 215"/>
                <a:gd name="T60" fmla="*/ 43 w 263"/>
                <a:gd name="T61" fmla="*/ 1 h 215"/>
                <a:gd name="T62" fmla="*/ 44 w 263"/>
                <a:gd name="T63" fmla="*/ 3 h 215"/>
                <a:gd name="T64" fmla="*/ 46 w 263"/>
                <a:gd name="T65" fmla="*/ 5 h 215"/>
                <a:gd name="T66" fmla="*/ 47 w 263"/>
                <a:gd name="T67" fmla="*/ 8 h 215"/>
                <a:gd name="T68" fmla="*/ 56 w 263"/>
                <a:gd name="T69" fmla="*/ 27 h 215"/>
                <a:gd name="T70" fmla="*/ 47 w 263"/>
                <a:gd name="T71" fmla="*/ 33 h 215"/>
                <a:gd name="T72" fmla="*/ 41 w 263"/>
                <a:gd name="T73" fmla="*/ 18 h 215"/>
                <a:gd name="T74" fmla="*/ 39 w 263"/>
                <a:gd name="T75" fmla="*/ 14 h 215"/>
                <a:gd name="T76" fmla="*/ 38 w 263"/>
                <a:gd name="T77" fmla="*/ 12 h 215"/>
                <a:gd name="T78" fmla="*/ 37 w 263"/>
                <a:gd name="T79" fmla="*/ 12 h 215"/>
                <a:gd name="T80" fmla="*/ 36 w 263"/>
                <a:gd name="T81" fmla="*/ 11 h 215"/>
                <a:gd name="T82" fmla="*/ 34 w 263"/>
                <a:gd name="T83" fmla="*/ 11 h 215"/>
                <a:gd name="T84" fmla="*/ 33 w 263"/>
                <a:gd name="T85" fmla="*/ 12 h 215"/>
                <a:gd name="T86" fmla="*/ 31 w 263"/>
                <a:gd name="T87" fmla="*/ 14 h 215"/>
                <a:gd name="T88" fmla="*/ 29 w 263"/>
                <a:gd name="T89" fmla="*/ 17 h 2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63"/>
                <a:gd name="T136" fmla="*/ 0 h 215"/>
                <a:gd name="T137" fmla="*/ 263 w 263"/>
                <a:gd name="T138" fmla="*/ 215 h 21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63" h="215">
                  <a:moveTo>
                    <a:pt x="137" y="67"/>
                  </a:moveTo>
                  <a:lnTo>
                    <a:pt x="183" y="153"/>
                  </a:lnTo>
                  <a:lnTo>
                    <a:pt x="144" y="173"/>
                  </a:lnTo>
                  <a:lnTo>
                    <a:pt x="112" y="113"/>
                  </a:lnTo>
                  <a:lnTo>
                    <a:pt x="103" y="98"/>
                  </a:lnTo>
                  <a:lnTo>
                    <a:pt x="96" y="89"/>
                  </a:lnTo>
                  <a:lnTo>
                    <a:pt x="87" y="87"/>
                  </a:lnTo>
                  <a:lnTo>
                    <a:pt x="81" y="87"/>
                  </a:lnTo>
                  <a:lnTo>
                    <a:pt x="74" y="90"/>
                  </a:lnTo>
                  <a:lnTo>
                    <a:pt x="64" y="99"/>
                  </a:lnTo>
                  <a:lnTo>
                    <a:pt x="58" y="108"/>
                  </a:lnTo>
                  <a:lnTo>
                    <a:pt x="103" y="195"/>
                  </a:lnTo>
                  <a:lnTo>
                    <a:pt x="64" y="215"/>
                  </a:lnTo>
                  <a:lnTo>
                    <a:pt x="0" y="93"/>
                  </a:lnTo>
                  <a:lnTo>
                    <a:pt x="39" y="73"/>
                  </a:lnTo>
                  <a:lnTo>
                    <a:pt x="47" y="87"/>
                  </a:lnTo>
                  <a:lnTo>
                    <a:pt x="59" y="64"/>
                  </a:lnTo>
                  <a:lnTo>
                    <a:pt x="66" y="55"/>
                  </a:lnTo>
                  <a:lnTo>
                    <a:pt x="77" y="49"/>
                  </a:lnTo>
                  <a:lnTo>
                    <a:pt x="82" y="45"/>
                  </a:lnTo>
                  <a:lnTo>
                    <a:pt x="88" y="44"/>
                  </a:lnTo>
                  <a:lnTo>
                    <a:pt x="101" y="44"/>
                  </a:lnTo>
                  <a:lnTo>
                    <a:pt x="111" y="45"/>
                  </a:lnTo>
                  <a:lnTo>
                    <a:pt x="124" y="51"/>
                  </a:lnTo>
                  <a:lnTo>
                    <a:pt x="137" y="24"/>
                  </a:lnTo>
                  <a:lnTo>
                    <a:pt x="146" y="14"/>
                  </a:lnTo>
                  <a:lnTo>
                    <a:pt x="157" y="7"/>
                  </a:lnTo>
                  <a:lnTo>
                    <a:pt x="175" y="1"/>
                  </a:lnTo>
                  <a:lnTo>
                    <a:pt x="183" y="0"/>
                  </a:lnTo>
                  <a:lnTo>
                    <a:pt x="193" y="4"/>
                  </a:lnTo>
                  <a:lnTo>
                    <a:pt x="200" y="6"/>
                  </a:lnTo>
                  <a:lnTo>
                    <a:pt x="208" y="12"/>
                  </a:lnTo>
                  <a:lnTo>
                    <a:pt x="214" y="20"/>
                  </a:lnTo>
                  <a:lnTo>
                    <a:pt x="222" y="31"/>
                  </a:lnTo>
                  <a:lnTo>
                    <a:pt x="263" y="111"/>
                  </a:lnTo>
                  <a:lnTo>
                    <a:pt x="223" y="132"/>
                  </a:lnTo>
                  <a:lnTo>
                    <a:pt x="191" y="72"/>
                  </a:lnTo>
                  <a:lnTo>
                    <a:pt x="183" y="56"/>
                  </a:lnTo>
                  <a:lnTo>
                    <a:pt x="179" y="50"/>
                  </a:lnTo>
                  <a:lnTo>
                    <a:pt x="175" y="48"/>
                  </a:lnTo>
                  <a:lnTo>
                    <a:pt x="167" y="44"/>
                  </a:lnTo>
                  <a:lnTo>
                    <a:pt x="161" y="45"/>
                  </a:lnTo>
                  <a:lnTo>
                    <a:pt x="155" y="49"/>
                  </a:lnTo>
                  <a:lnTo>
                    <a:pt x="146" y="55"/>
                  </a:lnTo>
                  <a:lnTo>
                    <a:pt x="137" y="67"/>
                  </a:lnTo>
                  <a:close/>
                </a:path>
              </a:pathLst>
            </a:custGeom>
            <a:solidFill>
              <a:srgbClr val="000000"/>
            </a:solidFill>
            <a:ln w="9525">
              <a:noFill/>
              <a:round/>
              <a:headEnd/>
              <a:tailEnd/>
            </a:ln>
          </p:spPr>
          <p:txBody>
            <a:bodyPr/>
            <a:lstStyle/>
            <a:p>
              <a:endParaRPr lang="en-US" dirty="0"/>
            </a:p>
          </p:txBody>
        </p:sp>
        <p:sp>
          <p:nvSpPr>
            <p:cNvPr id="53" name="Freeform 197"/>
            <p:cNvSpPr>
              <a:spLocks noEditPoints="1"/>
            </p:cNvSpPr>
            <p:nvPr/>
          </p:nvSpPr>
          <p:spPr bwMode="auto">
            <a:xfrm>
              <a:off x="2280" y="3073"/>
              <a:ext cx="37" cy="39"/>
            </a:xfrm>
            <a:custGeom>
              <a:avLst/>
              <a:gdLst>
                <a:gd name="T0" fmla="*/ 22 w 173"/>
                <a:gd name="T1" fmla="*/ 18 h 158"/>
                <a:gd name="T2" fmla="*/ 17 w 173"/>
                <a:gd name="T3" fmla="*/ 21 h 158"/>
                <a:gd name="T4" fmla="*/ 15 w 173"/>
                <a:gd name="T5" fmla="*/ 25 h 158"/>
                <a:gd name="T6" fmla="*/ 16 w 173"/>
                <a:gd name="T7" fmla="*/ 28 h 158"/>
                <a:gd name="T8" fmla="*/ 18 w 173"/>
                <a:gd name="T9" fmla="*/ 30 h 158"/>
                <a:gd name="T10" fmla="*/ 19 w 173"/>
                <a:gd name="T11" fmla="*/ 30 h 158"/>
                <a:gd name="T12" fmla="*/ 21 w 173"/>
                <a:gd name="T13" fmla="*/ 29 h 158"/>
                <a:gd name="T14" fmla="*/ 23 w 173"/>
                <a:gd name="T15" fmla="*/ 27 h 158"/>
                <a:gd name="T16" fmla="*/ 23 w 173"/>
                <a:gd name="T17" fmla="*/ 27 h 158"/>
                <a:gd name="T18" fmla="*/ 25 w 173"/>
                <a:gd name="T19" fmla="*/ 24 h 158"/>
                <a:gd name="T20" fmla="*/ 26 w 173"/>
                <a:gd name="T21" fmla="*/ 31 h 158"/>
                <a:gd name="T22" fmla="*/ 23 w 173"/>
                <a:gd name="T23" fmla="*/ 36 h 158"/>
                <a:gd name="T24" fmla="*/ 20 w 173"/>
                <a:gd name="T25" fmla="*/ 38 h 158"/>
                <a:gd name="T26" fmla="*/ 15 w 173"/>
                <a:gd name="T27" fmla="*/ 39 h 158"/>
                <a:gd name="T28" fmla="*/ 11 w 173"/>
                <a:gd name="T29" fmla="*/ 38 h 158"/>
                <a:gd name="T30" fmla="*/ 8 w 173"/>
                <a:gd name="T31" fmla="*/ 35 h 158"/>
                <a:gd name="T32" fmla="*/ 6 w 173"/>
                <a:gd name="T33" fmla="*/ 30 h 158"/>
                <a:gd name="T34" fmla="*/ 7 w 173"/>
                <a:gd name="T35" fmla="*/ 24 h 158"/>
                <a:gd name="T36" fmla="*/ 10 w 173"/>
                <a:gd name="T37" fmla="*/ 19 h 158"/>
                <a:gd name="T38" fmla="*/ 20 w 173"/>
                <a:gd name="T39" fmla="*/ 11 h 158"/>
                <a:gd name="T40" fmla="*/ 19 w 173"/>
                <a:gd name="T41" fmla="*/ 10 h 158"/>
                <a:gd name="T42" fmla="*/ 17 w 173"/>
                <a:gd name="T43" fmla="*/ 9 h 158"/>
                <a:gd name="T44" fmla="*/ 12 w 173"/>
                <a:gd name="T45" fmla="*/ 10 h 158"/>
                <a:gd name="T46" fmla="*/ 9 w 173"/>
                <a:gd name="T47" fmla="*/ 13 h 158"/>
                <a:gd name="T48" fmla="*/ 6 w 173"/>
                <a:gd name="T49" fmla="*/ 16 h 158"/>
                <a:gd name="T50" fmla="*/ 4 w 173"/>
                <a:gd name="T51" fmla="*/ 18 h 158"/>
                <a:gd name="T52" fmla="*/ 0 w 173"/>
                <a:gd name="T53" fmla="*/ 11 h 158"/>
                <a:gd name="T54" fmla="*/ 1 w 173"/>
                <a:gd name="T55" fmla="*/ 10 h 158"/>
                <a:gd name="T56" fmla="*/ 10 w 173"/>
                <a:gd name="T57" fmla="*/ 4 h 158"/>
                <a:gd name="T58" fmla="*/ 16 w 173"/>
                <a:gd name="T59" fmla="*/ 1 h 158"/>
                <a:gd name="T60" fmla="*/ 21 w 173"/>
                <a:gd name="T61" fmla="*/ 0 h 158"/>
                <a:gd name="T62" fmla="*/ 25 w 173"/>
                <a:gd name="T63" fmla="*/ 1 h 158"/>
                <a:gd name="T64" fmla="*/ 28 w 173"/>
                <a:gd name="T65" fmla="*/ 6 h 158"/>
                <a:gd name="T66" fmla="*/ 29 w 173"/>
                <a:gd name="T67" fmla="*/ 32 h 1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3"/>
                <a:gd name="T103" fmla="*/ 0 h 158"/>
                <a:gd name="T104" fmla="*/ 173 w 173"/>
                <a:gd name="T105" fmla="*/ 158 h 1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3" h="158">
                  <a:moveTo>
                    <a:pt x="118" y="97"/>
                  </a:moveTo>
                  <a:lnTo>
                    <a:pt x="104" y="71"/>
                  </a:lnTo>
                  <a:lnTo>
                    <a:pt x="89" y="81"/>
                  </a:lnTo>
                  <a:lnTo>
                    <a:pt x="80" y="86"/>
                  </a:lnTo>
                  <a:lnTo>
                    <a:pt x="75" y="92"/>
                  </a:lnTo>
                  <a:lnTo>
                    <a:pt x="69" y="100"/>
                  </a:lnTo>
                  <a:lnTo>
                    <a:pt x="72" y="113"/>
                  </a:lnTo>
                  <a:lnTo>
                    <a:pt x="73" y="115"/>
                  </a:lnTo>
                  <a:lnTo>
                    <a:pt x="75" y="118"/>
                  </a:lnTo>
                  <a:lnTo>
                    <a:pt x="82" y="120"/>
                  </a:lnTo>
                  <a:lnTo>
                    <a:pt x="84" y="120"/>
                  </a:lnTo>
                  <a:lnTo>
                    <a:pt x="89" y="120"/>
                  </a:lnTo>
                  <a:lnTo>
                    <a:pt x="93" y="119"/>
                  </a:lnTo>
                  <a:lnTo>
                    <a:pt x="99" y="117"/>
                  </a:lnTo>
                  <a:lnTo>
                    <a:pt x="104" y="112"/>
                  </a:lnTo>
                  <a:lnTo>
                    <a:pt x="107" y="109"/>
                  </a:lnTo>
                  <a:lnTo>
                    <a:pt x="107" y="108"/>
                  </a:lnTo>
                  <a:lnTo>
                    <a:pt x="108" y="108"/>
                  </a:lnTo>
                  <a:lnTo>
                    <a:pt x="110" y="108"/>
                  </a:lnTo>
                  <a:lnTo>
                    <a:pt x="118" y="97"/>
                  </a:lnTo>
                  <a:close/>
                  <a:moveTo>
                    <a:pt x="128" y="115"/>
                  </a:moveTo>
                  <a:lnTo>
                    <a:pt x="123" y="124"/>
                  </a:lnTo>
                  <a:lnTo>
                    <a:pt x="117" y="134"/>
                  </a:lnTo>
                  <a:lnTo>
                    <a:pt x="108" y="144"/>
                  </a:lnTo>
                  <a:lnTo>
                    <a:pt x="100" y="148"/>
                  </a:lnTo>
                  <a:lnTo>
                    <a:pt x="94" y="153"/>
                  </a:lnTo>
                  <a:lnTo>
                    <a:pt x="77" y="158"/>
                  </a:lnTo>
                  <a:lnTo>
                    <a:pt x="68" y="158"/>
                  </a:lnTo>
                  <a:lnTo>
                    <a:pt x="60" y="157"/>
                  </a:lnTo>
                  <a:lnTo>
                    <a:pt x="50" y="153"/>
                  </a:lnTo>
                  <a:lnTo>
                    <a:pt x="43" y="149"/>
                  </a:lnTo>
                  <a:lnTo>
                    <a:pt x="36" y="143"/>
                  </a:lnTo>
                  <a:lnTo>
                    <a:pt x="33" y="135"/>
                  </a:lnTo>
                  <a:lnTo>
                    <a:pt x="28" y="123"/>
                  </a:lnTo>
                  <a:lnTo>
                    <a:pt x="28" y="112"/>
                  </a:lnTo>
                  <a:lnTo>
                    <a:pt x="31" y="99"/>
                  </a:lnTo>
                  <a:lnTo>
                    <a:pt x="39" y="89"/>
                  </a:lnTo>
                  <a:lnTo>
                    <a:pt x="48" y="78"/>
                  </a:lnTo>
                  <a:lnTo>
                    <a:pt x="61" y="68"/>
                  </a:lnTo>
                  <a:lnTo>
                    <a:pt x="93" y="46"/>
                  </a:lnTo>
                  <a:lnTo>
                    <a:pt x="92" y="46"/>
                  </a:lnTo>
                  <a:lnTo>
                    <a:pt x="88" y="41"/>
                  </a:lnTo>
                  <a:lnTo>
                    <a:pt x="85" y="39"/>
                  </a:lnTo>
                  <a:lnTo>
                    <a:pt x="78" y="37"/>
                  </a:lnTo>
                  <a:lnTo>
                    <a:pt x="65" y="39"/>
                  </a:lnTo>
                  <a:lnTo>
                    <a:pt x="58" y="41"/>
                  </a:lnTo>
                  <a:lnTo>
                    <a:pt x="51" y="46"/>
                  </a:lnTo>
                  <a:lnTo>
                    <a:pt x="41" y="53"/>
                  </a:lnTo>
                  <a:lnTo>
                    <a:pt x="31" y="61"/>
                  </a:lnTo>
                  <a:lnTo>
                    <a:pt x="26" y="64"/>
                  </a:lnTo>
                  <a:lnTo>
                    <a:pt x="24" y="68"/>
                  </a:lnTo>
                  <a:lnTo>
                    <a:pt x="20" y="74"/>
                  </a:lnTo>
                  <a:lnTo>
                    <a:pt x="16" y="76"/>
                  </a:lnTo>
                  <a:lnTo>
                    <a:pt x="0" y="46"/>
                  </a:lnTo>
                  <a:lnTo>
                    <a:pt x="2" y="42"/>
                  </a:lnTo>
                  <a:lnTo>
                    <a:pt x="7" y="40"/>
                  </a:lnTo>
                  <a:lnTo>
                    <a:pt x="19" y="31"/>
                  </a:lnTo>
                  <a:lnTo>
                    <a:pt x="45" y="16"/>
                  </a:lnTo>
                  <a:lnTo>
                    <a:pt x="60" y="7"/>
                  </a:lnTo>
                  <a:lnTo>
                    <a:pt x="74" y="4"/>
                  </a:lnTo>
                  <a:lnTo>
                    <a:pt x="87" y="0"/>
                  </a:lnTo>
                  <a:lnTo>
                    <a:pt x="98" y="1"/>
                  </a:lnTo>
                  <a:lnTo>
                    <a:pt x="107" y="2"/>
                  </a:lnTo>
                  <a:lnTo>
                    <a:pt x="116" y="6"/>
                  </a:lnTo>
                  <a:lnTo>
                    <a:pt x="122" y="12"/>
                  </a:lnTo>
                  <a:lnTo>
                    <a:pt x="129" y="24"/>
                  </a:lnTo>
                  <a:lnTo>
                    <a:pt x="173" y="107"/>
                  </a:lnTo>
                  <a:lnTo>
                    <a:pt x="134" y="128"/>
                  </a:lnTo>
                  <a:lnTo>
                    <a:pt x="128" y="115"/>
                  </a:lnTo>
                  <a:close/>
                </a:path>
              </a:pathLst>
            </a:custGeom>
            <a:solidFill>
              <a:srgbClr val="000000"/>
            </a:solidFill>
            <a:ln w="9525">
              <a:noFill/>
              <a:round/>
              <a:headEnd/>
              <a:tailEnd/>
            </a:ln>
          </p:spPr>
          <p:txBody>
            <a:bodyPr/>
            <a:lstStyle/>
            <a:p>
              <a:endParaRPr lang="en-US" dirty="0"/>
            </a:p>
          </p:txBody>
        </p:sp>
        <p:sp>
          <p:nvSpPr>
            <p:cNvPr id="54" name="Freeform 198"/>
            <p:cNvSpPr>
              <a:spLocks noEditPoints="1"/>
            </p:cNvSpPr>
            <p:nvPr/>
          </p:nvSpPr>
          <p:spPr bwMode="auto">
            <a:xfrm>
              <a:off x="2306" y="3049"/>
              <a:ext cx="27" cy="46"/>
            </a:xfrm>
            <a:custGeom>
              <a:avLst/>
              <a:gdLst>
                <a:gd name="T0" fmla="*/ 27 w 128"/>
                <a:gd name="T1" fmla="*/ 41 h 189"/>
                <a:gd name="T2" fmla="*/ 19 w 128"/>
                <a:gd name="T3" fmla="*/ 46 h 189"/>
                <a:gd name="T4" fmla="*/ 5 w 128"/>
                <a:gd name="T5" fmla="*/ 16 h 189"/>
                <a:gd name="T6" fmla="*/ 14 w 128"/>
                <a:gd name="T7" fmla="*/ 11 h 189"/>
                <a:gd name="T8" fmla="*/ 27 w 128"/>
                <a:gd name="T9" fmla="*/ 41 h 189"/>
                <a:gd name="T10" fmla="*/ 12 w 128"/>
                <a:gd name="T11" fmla="*/ 7 h 189"/>
                <a:gd name="T12" fmla="*/ 3 w 128"/>
                <a:gd name="T13" fmla="*/ 13 h 189"/>
                <a:gd name="T14" fmla="*/ 0 w 128"/>
                <a:gd name="T15" fmla="*/ 5 h 189"/>
                <a:gd name="T16" fmla="*/ 9 w 128"/>
                <a:gd name="T17" fmla="*/ 0 h 189"/>
                <a:gd name="T18" fmla="*/ 12 w 128"/>
                <a:gd name="T19" fmla="*/ 7 h 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8"/>
                <a:gd name="T31" fmla="*/ 0 h 189"/>
                <a:gd name="T32" fmla="*/ 128 w 128"/>
                <a:gd name="T33" fmla="*/ 189 h 1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8" h="189">
                  <a:moveTo>
                    <a:pt x="128" y="169"/>
                  </a:moveTo>
                  <a:lnTo>
                    <a:pt x="89" y="189"/>
                  </a:lnTo>
                  <a:lnTo>
                    <a:pt x="25" y="67"/>
                  </a:lnTo>
                  <a:lnTo>
                    <a:pt x="64" y="47"/>
                  </a:lnTo>
                  <a:lnTo>
                    <a:pt x="128" y="169"/>
                  </a:lnTo>
                  <a:close/>
                  <a:moveTo>
                    <a:pt x="56" y="30"/>
                  </a:moveTo>
                  <a:lnTo>
                    <a:pt x="15" y="52"/>
                  </a:lnTo>
                  <a:lnTo>
                    <a:pt x="0" y="22"/>
                  </a:lnTo>
                  <a:lnTo>
                    <a:pt x="41" y="0"/>
                  </a:lnTo>
                  <a:lnTo>
                    <a:pt x="56" y="30"/>
                  </a:lnTo>
                  <a:close/>
                </a:path>
              </a:pathLst>
            </a:custGeom>
            <a:solidFill>
              <a:srgbClr val="000000"/>
            </a:solidFill>
            <a:ln w="9525">
              <a:noFill/>
              <a:round/>
              <a:headEnd/>
              <a:tailEnd/>
            </a:ln>
          </p:spPr>
          <p:txBody>
            <a:bodyPr/>
            <a:lstStyle/>
            <a:p>
              <a:endParaRPr lang="en-US" dirty="0"/>
            </a:p>
          </p:txBody>
        </p:sp>
        <p:sp>
          <p:nvSpPr>
            <p:cNvPr id="55" name="Freeform 199"/>
            <p:cNvSpPr>
              <a:spLocks/>
            </p:cNvSpPr>
            <p:nvPr/>
          </p:nvSpPr>
          <p:spPr bwMode="auto">
            <a:xfrm>
              <a:off x="2322" y="3039"/>
              <a:ext cx="27" cy="46"/>
            </a:xfrm>
            <a:custGeom>
              <a:avLst/>
              <a:gdLst>
                <a:gd name="T0" fmla="*/ 27 w 127"/>
                <a:gd name="T1" fmla="*/ 41 h 189"/>
                <a:gd name="T2" fmla="*/ 19 w 127"/>
                <a:gd name="T3" fmla="*/ 46 h 189"/>
                <a:gd name="T4" fmla="*/ 0 w 127"/>
                <a:gd name="T5" fmla="*/ 5 h 189"/>
                <a:gd name="T6" fmla="*/ 8 w 127"/>
                <a:gd name="T7" fmla="*/ 0 h 189"/>
                <a:gd name="T8" fmla="*/ 27 w 127"/>
                <a:gd name="T9" fmla="*/ 41 h 189"/>
                <a:gd name="T10" fmla="*/ 0 60000 65536"/>
                <a:gd name="T11" fmla="*/ 0 60000 65536"/>
                <a:gd name="T12" fmla="*/ 0 60000 65536"/>
                <a:gd name="T13" fmla="*/ 0 60000 65536"/>
                <a:gd name="T14" fmla="*/ 0 60000 65536"/>
                <a:gd name="T15" fmla="*/ 0 w 127"/>
                <a:gd name="T16" fmla="*/ 0 h 189"/>
                <a:gd name="T17" fmla="*/ 127 w 127"/>
                <a:gd name="T18" fmla="*/ 189 h 189"/>
              </a:gdLst>
              <a:ahLst/>
              <a:cxnLst>
                <a:cxn ang="T10">
                  <a:pos x="T0" y="T1"/>
                </a:cxn>
                <a:cxn ang="T11">
                  <a:pos x="T2" y="T3"/>
                </a:cxn>
                <a:cxn ang="T12">
                  <a:pos x="T4" y="T5"/>
                </a:cxn>
                <a:cxn ang="T13">
                  <a:pos x="T6" y="T7"/>
                </a:cxn>
                <a:cxn ang="T14">
                  <a:pos x="T8" y="T9"/>
                </a:cxn>
              </a:cxnLst>
              <a:rect l="T15" t="T16" r="T17" b="T18"/>
              <a:pathLst>
                <a:path w="127" h="189">
                  <a:moveTo>
                    <a:pt x="127" y="168"/>
                  </a:moveTo>
                  <a:lnTo>
                    <a:pt x="88" y="189"/>
                  </a:lnTo>
                  <a:lnTo>
                    <a:pt x="0" y="20"/>
                  </a:lnTo>
                  <a:lnTo>
                    <a:pt x="39" y="0"/>
                  </a:lnTo>
                  <a:lnTo>
                    <a:pt x="127" y="168"/>
                  </a:lnTo>
                  <a:close/>
                </a:path>
              </a:pathLst>
            </a:custGeom>
            <a:solidFill>
              <a:srgbClr val="000000"/>
            </a:solidFill>
            <a:ln w="9525">
              <a:noFill/>
              <a:round/>
              <a:headEnd/>
              <a:tailEnd/>
            </a:ln>
          </p:spPr>
          <p:txBody>
            <a:bodyPr/>
            <a:lstStyle/>
            <a:p>
              <a:endParaRPr lang="en-US" dirty="0"/>
            </a:p>
          </p:txBody>
        </p:sp>
        <p:sp>
          <p:nvSpPr>
            <p:cNvPr id="56" name="Freeform 200"/>
            <p:cNvSpPr>
              <a:spLocks/>
            </p:cNvSpPr>
            <p:nvPr/>
          </p:nvSpPr>
          <p:spPr bwMode="auto">
            <a:xfrm>
              <a:off x="2345" y="3045"/>
              <a:ext cx="21" cy="18"/>
            </a:xfrm>
            <a:custGeom>
              <a:avLst/>
              <a:gdLst>
                <a:gd name="T0" fmla="*/ 21 w 99"/>
                <a:gd name="T1" fmla="*/ 7 h 73"/>
                <a:gd name="T2" fmla="*/ 3 w 99"/>
                <a:gd name="T3" fmla="*/ 18 h 73"/>
                <a:gd name="T4" fmla="*/ 0 w 99"/>
                <a:gd name="T5" fmla="*/ 11 h 73"/>
                <a:gd name="T6" fmla="*/ 18 w 99"/>
                <a:gd name="T7" fmla="*/ 0 h 73"/>
                <a:gd name="T8" fmla="*/ 21 w 99"/>
                <a:gd name="T9" fmla="*/ 7 h 73"/>
                <a:gd name="T10" fmla="*/ 0 60000 65536"/>
                <a:gd name="T11" fmla="*/ 0 60000 65536"/>
                <a:gd name="T12" fmla="*/ 0 60000 65536"/>
                <a:gd name="T13" fmla="*/ 0 60000 65536"/>
                <a:gd name="T14" fmla="*/ 0 60000 65536"/>
                <a:gd name="T15" fmla="*/ 0 w 99"/>
                <a:gd name="T16" fmla="*/ 0 h 73"/>
                <a:gd name="T17" fmla="*/ 99 w 99"/>
                <a:gd name="T18" fmla="*/ 73 h 73"/>
              </a:gdLst>
              <a:ahLst/>
              <a:cxnLst>
                <a:cxn ang="T10">
                  <a:pos x="T0" y="T1"/>
                </a:cxn>
                <a:cxn ang="T11">
                  <a:pos x="T2" y="T3"/>
                </a:cxn>
                <a:cxn ang="T12">
                  <a:pos x="T4" y="T5"/>
                </a:cxn>
                <a:cxn ang="T13">
                  <a:pos x="T6" y="T7"/>
                </a:cxn>
                <a:cxn ang="T14">
                  <a:pos x="T8" y="T9"/>
                </a:cxn>
              </a:cxnLst>
              <a:rect l="T15" t="T16" r="T17" b="T18"/>
              <a:pathLst>
                <a:path w="99" h="73">
                  <a:moveTo>
                    <a:pt x="99" y="30"/>
                  </a:moveTo>
                  <a:lnTo>
                    <a:pt x="16" y="73"/>
                  </a:lnTo>
                  <a:lnTo>
                    <a:pt x="0" y="43"/>
                  </a:lnTo>
                  <a:lnTo>
                    <a:pt x="83" y="0"/>
                  </a:lnTo>
                  <a:lnTo>
                    <a:pt x="99" y="30"/>
                  </a:lnTo>
                  <a:close/>
                </a:path>
              </a:pathLst>
            </a:custGeom>
            <a:solidFill>
              <a:srgbClr val="000000"/>
            </a:solidFill>
            <a:ln w="9525">
              <a:noFill/>
              <a:round/>
              <a:headEnd/>
              <a:tailEnd/>
            </a:ln>
          </p:spPr>
          <p:txBody>
            <a:bodyPr/>
            <a:lstStyle/>
            <a:p>
              <a:endParaRPr lang="en-US" dirty="0"/>
            </a:p>
          </p:txBody>
        </p:sp>
        <p:sp>
          <p:nvSpPr>
            <p:cNvPr id="57" name="Freeform 201"/>
            <p:cNvSpPr>
              <a:spLocks/>
            </p:cNvSpPr>
            <p:nvPr/>
          </p:nvSpPr>
          <p:spPr bwMode="auto">
            <a:xfrm>
              <a:off x="2362" y="3017"/>
              <a:ext cx="42" cy="44"/>
            </a:xfrm>
            <a:custGeom>
              <a:avLst/>
              <a:gdLst>
                <a:gd name="T0" fmla="*/ 42 w 202"/>
                <a:gd name="T1" fmla="*/ 29 h 182"/>
                <a:gd name="T2" fmla="*/ 18 w 202"/>
                <a:gd name="T3" fmla="*/ 44 h 182"/>
                <a:gd name="T4" fmla="*/ 0 w 202"/>
                <a:gd name="T5" fmla="*/ 5 h 182"/>
                <a:gd name="T6" fmla="*/ 9 w 202"/>
                <a:gd name="T7" fmla="*/ 0 h 182"/>
                <a:gd name="T8" fmla="*/ 23 w 202"/>
                <a:gd name="T9" fmla="*/ 31 h 182"/>
                <a:gd name="T10" fmla="*/ 38 w 202"/>
                <a:gd name="T11" fmla="*/ 22 h 182"/>
                <a:gd name="T12" fmla="*/ 42 w 202"/>
                <a:gd name="T13" fmla="*/ 29 h 182"/>
                <a:gd name="T14" fmla="*/ 0 60000 65536"/>
                <a:gd name="T15" fmla="*/ 0 60000 65536"/>
                <a:gd name="T16" fmla="*/ 0 60000 65536"/>
                <a:gd name="T17" fmla="*/ 0 60000 65536"/>
                <a:gd name="T18" fmla="*/ 0 60000 65536"/>
                <a:gd name="T19" fmla="*/ 0 60000 65536"/>
                <a:gd name="T20" fmla="*/ 0 60000 65536"/>
                <a:gd name="T21" fmla="*/ 0 w 202"/>
                <a:gd name="T22" fmla="*/ 0 h 182"/>
                <a:gd name="T23" fmla="*/ 202 w 202"/>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82">
                  <a:moveTo>
                    <a:pt x="202" y="121"/>
                  </a:moveTo>
                  <a:lnTo>
                    <a:pt x="85" y="182"/>
                  </a:lnTo>
                  <a:lnTo>
                    <a:pt x="0" y="21"/>
                  </a:lnTo>
                  <a:lnTo>
                    <a:pt x="42" y="0"/>
                  </a:lnTo>
                  <a:lnTo>
                    <a:pt x="110" y="129"/>
                  </a:lnTo>
                  <a:lnTo>
                    <a:pt x="185" y="90"/>
                  </a:lnTo>
                  <a:lnTo>
                    <a:pt x="202" y="121"/>
                  </a:lnTo>
                  <a:close/>
                </a:path>
              </a:pathLst>
            </a:custGeom>
            <a:solidFill>
              <a:srgbClr val="000000"/>
            </a:solidFill>
            <a:ln w="9525">
              <a:noFill/>
              <a:round/>
              <a:headEnd/>
              <a:tailEnd/>
            </a:ln>
          </p:spPr>
          <p:txBody>
            <a:bodyPr/>
            <a:lstStyle/>
            <a:p>
              <a:endParaRPr lang="en-US" dirty="0"/>
            </a:p>
          </p:txBody>
        </p:sp>
        <p:sp>
          <p:nvSpPr>
            <p:cNvPr id="58" name="Freeform 202"/>
            <p:cNvSpPr>
              <a:spLocks noEditPoints="1"/>
            </p:cNvSpPr>
            <p:nvPr/>
          </p:nvSpPr>
          <p:spPr bwMode="auto">
            <a:xfrm>
              <a:off x="2398" y="3002"/>
              <a:ext cx="35" cy="37"/>
            </a:xfrm>
            <a:custGeom>
              <a:avLst/>
              <a:gdLst>
                <a:gd name="T0" fmla="*/ 31 w 164"/>
                <a:gd name="T1" fmla="*/ 13 h 151"/>
                <a:gd name="T2" fmla="*/ 12 w 164"/>
                <a:gd name="T3" fmla="*/ 25 h 151"/>
                <a:gd name="T4" fmla="*/ 13 w 164"/>
                <a:gd name="T5" fmla="*/ 27 h 151"/>
                <a:gd name="T6" fmla="*/ 15 w 164"/>
                <a:gd name="T7" fmla="*/ 28 h 151"/>
                <a:gd name="T8" fmla="*/ 16 w 164"/>
                <a:gd name="T9" fmla="*/ 28 h 151"/>
                <a:gd name="T10" fmla="*/ 18 w 164"/>
                <a:gd name="T11" fmla="*/ 28 h 151"/>
                <a:gd name="T12" fmla="*/ 19 w 164"/>
                <a:gd name="T13" fmla="*/ 28 h 151"/>
                <a:gd name="T14" fmla="*/ 21 w 164"/>
                <a:gd name="T15" fmla="*/ 27 h 151"/>
                <a:gd name="T16" fmla="*/ 23 w 164"/>
                <a:gd name="T17" fmla="*/ 27 h 151"/>
                <a:gd name="T18" fmla="*/ 24 w 164"/>
                <a:gd name="T19" fmla="*/ 25 h 151"/>
                <a:gd name="T20" fmla="*/ 25 w 164"/>
                <a:gd name="T21" fmla="*/ 25 h 151"/>
                <a:gd name="T22" fmla="*/ 25 w 164"/>
                <a:gd name="T23" fmla="*/ 25 h 151"/>
                <a:gd name="T24" fmla="*/ 25 w 164"/>
                <a:gd name="T25" fmla="*/ 25 h 151"/>
                <a:gd name="T26" fmla="*/ 26 w 164"/>
                <a:gd name="T27" fmla="*/ 25 h 151"/>
                <a:gd name="T28" fmla="*/ 28 w 164"/>
                <a:gd name="T29" fmla="*/ 22 h 151"/>
                <a:gd name="T30" fmla="*/ 29 w 164"/>
                <a:gd name="T31" fmla="*/ 20 h 151"/>
                <a:gd name="T32" fmla="*/ 31 w 164"/>
                <a:gd name="T33" fmla="*/ 18 h 151"/>
                <a:gd name="T34" fmla="*/ 32 w 164"/>
                <a:gd name="T35" fmla="*/ 17 h 151"/>
                <a:gd name="T36" fmla="*/ 35 w 164"/>
                <a:gd name="T37" fmla="*/ 25 h 151"/>
                <a:gd name="T38" fmla="*/ 34 w 164"/>
                <a:gd name="T39" fmla="*/ 26 h 151"/>
                <a:gd name="T40" fmla="*/ 33 w 164"/>
                <a:gd name="T41" fmla="*/ 27 h 151"/>
                <a:gd name="T42" fmla="*/ 31 w 164"/>
                <a:gd name="T43" fmla="*/ 30 h 151"/>
                <a:gd name="T44" fmla="*/ 28 w 164"/>
                <a:gd name="T45" fmla="*/ 32 h 151"/>
                <a:gd name="T46" fmla="*/ 25 w 164"/>
                <a:gd name="T47" fmla="*/ 34 h 151"/>
                <a:gd name="T48" fmla="*/ 21 w 164"/>
                <a:gd name="T49" fmla="*/ 36 h 151"/>
                <a:gd name="T50" fmla="*/ 18 w 164"/>
                <a:gd name="T51" fmla="*/ 37 h 151"/>
                <a:gd name="T52" fmla="*/ 15 w 164"/>
                <a:gd name="T53" fmla="*/ 37 h 151"/>
                <a:gd name="T54" fmla="*/ 12 w 164"/>
                <a:gd name="T55" fmla="*/ 37 h 151"/>
                <a:gd name="T56" fmla="*/ 9 w 164"/>
                <a:gd name="T57" fmla="*/ 35 h 151"/>
                <a:gd name="T58" fmla="*/ 6 w 164"/>
                <a:gd name="T59" fmla="*/ 34 h 151"/>
                <a:gd name="T60" fmla="*/ 4 w 164"/>
                <a:gd name="T61" fmla="*/ 31 h 151"/>
                <a:gd name="T62" fmla="*/ 2 w 164"/>
                <a:gd name="T63" fmla="*/ 28 h 151"/>
                <a:gd name="T64" fmla="*/ 1 w 164"/>
                <a:gd name="T65" fmla="*/ 24 h 151"/>
                <a:gd name="T66" fmla="*/ 0 w 164"/>
                <a:gd name="T67" fmla="*/ 20 h 151"/>
                <a:gd name="T68" fmla="*/ 0 w 164"/>
                <a:gd name="T69" fmla="*/ 17 h 151"/>
                <a:gd name="T70" fmla="*/ 1 w 164"/>
                <a:gd name="T71" fmla="*/ 14 h 151"/>
                <a:gd name="T72" fmla="*/ 2 w 164"/>
                <a:gd name="T73" fmla="*/ 10 h 151"/>
                <a:gd name="T74" fmla="*/ 4 w 164"/>
                <a:gd name="T75" fmla="*/ 8 h 151"/>
                <a:gd name="T76" fmla="*/ 6 w 164"/>
                <a:gd name="T77" fmla="*/ 5 h 151"/>
                <a:gd name="T78" fmla="*/ 10 w 164"/>
                <a:gd name="T79" fmla="*/ 3 h 151"/>
                <a:gd name="T80" fmla="*/ 13 w 164"/>
                <a:gd name="T81" fmla="*/ 1 h 151"/>
                <a:gd name="T82" fmla="*/ 16 w 164"/>
                <a:gd name="T83" fmla="*/ 0 h 151"/>
                <a:gd name="T84" fmla="*/ 18 w 164"/>
                <a:gd name="T85" fmla="*/ 0 h 151"/>
                <a:gd name="T86" fmla="*/ 21 w 164"/>
                <a:gd name="T87" fmla="*/ 1 h 151"/>
                <a:gd name="T88" fmla="*/ 23 w 164"/>
                <a:gd name="T89" fmla="*/ 2 h 151"/>
                <a:gd name="T90" fmla="*/ 25 w 164"/>
                <a:gd name="T91" fmla="*/ 4 h 151"/>
                <a:gd name="T92" fmla="*/ 26 w 164"/>
                <a:gd name="T93" fmla="*/ 5 h 151"/>
                <a:gd name="T94" fmla="*/ 27 w 164"/>
                <a:gd name="T95" fmla="*/ 6 h 151"/>
                <a:gd name="T96" fmla="*/ 29 w 164"/>
                <a:gd name="T97" fmla="*/ 10 h 151"/>
                <a:gd name="T98" fmla="*/ 31 w 164"/>
                <a:gd name="T99" fmla="*/ 13 h 151"/>
                <a:gd name="T100" fmla="*/ 19 w 164"/>
                <a:gd name="T101" fmla="*/ 12 h 151"/>
                <a:gd name="T102" fmla="*/ 18 w 164"/>
                <a:gd name="T103" fmla="*/ 10 h 151"/>
                <a:gd name="T104" fmla="*/ 16 w 164"/>
                <a:gd name="T105" fmla="*/ 9 h 151"/>
                <a:gd name="T106" fmla="*/ 15 w 164"/>
                <a:gd name="T107" fmla="*/ 8 h 151"/>
                <a:gd name="T108" fmla="*/ 14 w 164"/>
                <a:gd name="T109" fmla="*/ 8 h 151"/>
                <a:gd name="T110" fmla="*/ 13 w 164"/>
                <a:gd name="T111" fmla="*/ 8 h 151"/>
                <a:gd name="T112" fmla="*/ 12 w 164"/>
                <a:gd name="T113" fmla="*/ 9 h 151"/>
                <a:gd name="T114" fmla="*/ 10 w 164"/>
                <a:gd name="T115" fmla="*/ 11 h 151"/>
                <a:gd name="T116" fmla="*/ 8 w 164"/>
                <a:gd name="T117" fmla="*/ 13 h 151"/>
                <a:gd name="T118" fmla="*/ 8 w 164"/>
                <a:gd name="T119" fmla="*/ 15 h 151"/>
                <a:gd name="T120" fmla="*/ 9 w 164"/>
                <a:gd name="T121" fmla="*/ 19 h 151"/>
                <a:gd name="T122" fmla="*/ 19 w 164"/>
                <a:gd name="T123" fmla="*/ 12 h 15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4"/>
                <a:gd name="T187" fmla="*/ 0 h 151"/>
                <a:gd name="T188" fmla="*/ 164 w 164"/>
                <a:gd name="T189" fmla="*/ 151 h 15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4" h="151">
                  <a:moveTo>
                    <a:pt x="143" y="52"/>
                  </a:moveTo>
                  <a:lnTo>
                    <a:pt x="54" y="100"/>
                  </a:lnTo>
                  <a:lnTo>
                    <a:pt x="62" y="110"/>
                  </a:lnTo>
                  <a:lnTo>
                    <a:pt x="69" y="114"/>
                  </a:lnTo>
                  <a:lnTo>
                    <a:pt x="76" y="116"/>
                  </a:lnTo>
                  <a:lnTo>
                    <a:pt x="83" y="116"/>
                  </a:lnTo>
                  <a:lnTo>
                    <a:pt x="90" y="115"/>
                  </a:lnTo>
                  <a:lnTo>
                    <a:pt x="99" y="112"/>
                  </a:lnTo>
                  <a:lnTo>
                    <a:pt x="109" y="109"/>
                  </a:lnTo>
                  <a:lnTo>
                    <a:pt x="114" y="104"/>
                  </a:lnTo>
                  <a:lnTo>
                    <a:pt x="117" y="101"/>
                  </a:lnTo>
                  <a:lnTo>
                    <a:pt x="117" y="100"/>
                  </a:lnTo>
                  <a:lnTo>
                    <a:pt x="118" y="100"/>
                  </a:lnTo>
                  <a:lnTo>
                    <a:pt x="120" y="100"/>
                  </a:lnTo>
                  <a:lnTo>
                    <a:pt x="130" y="91"/>
                  </a:lnTo>
                  <a:lnTo>
                    <a:pt x="138" y="81"/>
                  </a:lnTo>
                  <a:lnTo>
                    <a:pt x="144" y="72"/>
                  </a:lnTo>
                  <a:lnTo>
                    <a:pt x="148" y="70"/>
                  </a:lnTo>
                  <a:lnTo>
                    <a:pt x="164" y="101"/>
                  </a:lnTo>
                  <a:lnTo>
                    <a:pt x="158" y="106"/>
                  </a:lnTo>
                  <a:lnTo>
                    <a:pt x="153" y="112"/>
                  </a:lnTo>
                  <a:lnTo>
                    <a:pt x="143" y="122"/>
                  </a:lnTo>
                  <a:lnTo>
                    <a:pt x="132" y="130"/>
                  </a:lnTo>
                  <a:lnTo>
                    <a:pt x="119" y="137"/>
                  </a:lnTo>
                  <a:lnTo>
                    <a:pt x="100" y="145"/>
                  </a:lnTo>
                  <a:lnTo>
                    <a:pt x="84" y="150"/>
                  </a:lnTo>
                  <a:lnTo>
                    <a:pt x="68" y="151"/>
                  </a:lnTo>
                  <a:lnTo>
                    <a:pt x="54" y="150"/>
                  </a:lnTo>
                  <a:lnTo>
                    <a:pt x="40" y="144"/>
                  </a:lnTo>
                  <a:lnTo>
                    <a:pt x="29" y="137"/>
                  </a:lnTo>
                  <a:lnTo>
                    <a:pt x="19" y="126"/>
                  </a:lnTo>
                  <a:lnTo>
                    <a:pt x="11" y="114"/>
                  </a:lnTo>
                  <a:lnTo>
                    <a:pt x="3" y="98"/>
                  </a:lnTo>
                  <a:lnTo>
                    <a:pt x="0" y="83"/>
                  </a:lnTo>
                  <a:lnTo>
                    <a:pt x="0" y="68"/>
                  </a:lnTo>
                  <a:lnTo>
                    <a:pt x="3" y="56"/>
                  </a:lnTo>
                  <a:lnTo>
                    <a:pt x="10" y="42"/>
                  </a:lnTo>
                  <a:lnTo>
                    <a:pt x="19" y="31"/>
                  </a:lnTo>
                  <a:lnTo>
                    <a:pt x="30" y="21"/>
                  </a:lnTo>
                  <a:lnTo>
                    <a:pt x="46" y="12"/>
                  </a:lnTo>
                  <a:lnTo>
                    <a:pt x="59" y="6"/>
                  </a:lnTo>
                  <a:lnTo>
                    <a:pt x="73" y="2"/>
                  </a:lnTo>
                  <a:lnTo>
                    <a:pt x="85" y="0"/>
                  </a:lnTo>
                  <a:lnTo>
                    <a:pt x="98" y="4"/>
                  </a:lnTo>
                  <a:lnTo>
                    <a:pt x="108" y="8"/>
                  </a:lnTo>
                  <a:lnTo>
                    <a:pt x="118" y="16"/>
                  </a:lnTo>
                  <a:lnTo>
                    <a:pt x="122" y="19"/>
                  </a:lnTo>
                  <a:lnTo>
                    <a:pt x="127" y="26"/>
                  </a:lnTo>
                  <a:lnTo>
                    <a:pt x="135" y="39"/>
                  </a:lnTo>
                  <a:lnTo>
                    <a:pt x="143" y="52"/>
                  </a:lnTo>
                  <a:close/>
                  <a:moveTo>
                    <a:pt x="91" y="49"/>
                  </a:moveTo>
                  <a:lnTo>
                    <a:pt x="84" y="39"/>
                  </a:lnTo>
                  <a:lnTo>
                    <a:pt x="75" y="36"/>
                  </a:lnTo>
                  <a:lnTo>
                    <a:pt x="70" y="33"/>
                  </a:lnTo>
                  <a:lnTo>
                    <a:pt x="66" y="33"/>
                  </a:lnTo>
                  <a:lnTo>
                    <a:pt x="60" y="34"/>
                  </a:lnTo>
                  <a:lnTo>
                    <a:pt x="55" y="38"/>
                  </a:lnTo>
                  <a:lnTo>
                    <a:pt x="45" y="44"/>
                  </a:lnTo>
                  <a:lnTo>
                    <a:pt x="39" y="53"/>
                  </a:lnTo>
                  <a:lnTo>
                    <a:pt x="37" y="63"/>
                  </a:lnTo>
                  <a:lnTo>
                    <a:pt x="41" y="77"/>
                  </a:lnTo>
                  <a:lnTo>
                    <a:pt x="91" y="49"/>
                  </a:lnTo>
                  <a:close/>
                </a:path>
              </a:pathLst>
            </a:custGeom>
            <a:solidFill>
              <a:srgbClr val="000000"/>
            </a:solidFill>
            <a:ln w="9525">
              <a:noFill/>
              <a:round/>
              <a:headEnd/>
              <a:tailEnd/>
            </a:ln>
          </p:spPr>
          <p:txBody>
            <a:bodyPr/>
            <a:lstStyle/>
            <a:p>
              <a:endParaRPr lang="en-US" dirty="0"/>
            </a:p>
          </p:txBody>
        </p:sp>
        <p:sp>
          <p:nvSpPr>
            <p:cNvPr id="59" name="Freeform 203"/>
            <p:cNvSpPr>
              <a:spLocks/>
            </p:cNvSpPr>
            <p:nvPr/>
          </p:nvSpPr>
          <p:spPr bwMode="auto">
            <a:xfrm>
              <a:off x="2423" y="2982"/>
              <a:ext cx="33" cy="40"/>
            </a:xfrm>
            <a:custGeom>
              <a:avLst/>
              <a:gdLst>
                <a:gd name="T0" fmla="*/ 33 w 157"/>
                <a:gd name="T1" fmla="*/ 33 h 165"/>
                <a:gd name="T2" fmla="*/ 31 w 157"/>
                <a:gd name="T3" fmla="*/ 35 h 165"/>
                <a:gd name="T4" fmla="*/ 27 w 157"/>
                <a:gd name="T5" fmla="*/ 38 h 165"/>
                <a:gd name="T6" fmla="*/ 22 w 157"/>
                <a:gd name="T7" fmla="*/ 40 h 165"/>
                <a:gd name="T8" fmla="*/ 20 w 157"/>
                <a:gd name="T9" fmla="*/ 40 h 165"/>
                <a:gd name="T10" fmla="*/ 19 w 157"/>
                <a:gd name="T11" fmla="*/ 40 h 165"/>
                <a:gd name="T12" fmla="*/ 17 w 157"/>
                <a:gd name="T13" fmla="*/ 39 h 165"/>
                <a:gd name="T14" fmla="*/ 15 w 157"/>
                <a:gd name="T15" fmla="*/ 38 h 165"/>
                <a:gd name="T16" fmla="*/ 14 w 157"/>
                <a:gd name="T17" fmla="*/ 36 h 165"/>
                <a:gd name="T18" fmla="*/ 13 w 157"/>
                <a:gd name="T19" fmla="*/ 33 h 165"/>
                <a:gd name="T20" fmla="*/ 7 w 157"/>
                <a:gd name="T21" fmla="*/ 19 h 165"/>
                <a:gd name="T22" fmla="*/ 3 w 157"/>
                <a:gd name="T23" fmla="*/ 22 h 165"/>
                <a:gd name="T24" fmla="*/ 0 w 157"/>
                <a:gd name="T25" fmla="*/ 15 h 165"/>
                <a:gd name="T26" fmla="*/ 4 w 157"/>
                <a:gd name="T27" fmla="*/ 13 h 165"/>
                <a:gd name="T28" fmla="*/ 0 w 157"/>
                <a:gd name="T29" fmla="*/ 5 h 165"/>
                <a:gd name="T30" fmla="*/ 8 w 157"/>
                <a:gd name="T31" fmla="*/ 0 h 165"/>
                <a:gd name="T32" fmla="*/ 12 w 157"/>
                <a:gd name="T33" fmla="*/ 8 h 165"/>
                <a:gd name="T34" fmla="*/ 20 w 157"/>
                <a:gd name="T35" fmla="*/ 4 h 165"/>
                <a:gd name="T36" fmla="*/ 22 w 157"/>
                <a:gd name="T37" fmla="*/ 10 h 165"/>
                <a:gd name="T38" fmla="*/ 15 w 157"/>
                <a:gd name="T39" fmla="*/ 15 h 165"/>
                <a:gd name="T40" fmla="*/ 20 w 157"/>
                <a:gd name="T41" fmla="*/ 25 h 165"/>
                <a:gd name="T42" fmla="*/ 20 w 157"/>
                <a:gd name="T43" fmla="*/ 26 h 165"/>
                <a:gd name="T44" fmla="*/ 21 w 157"/>
                <a:gd name="T45" fmla="*/ 27 h 165"/>
                <a:gd name="T46" fmla="*/ 21 w 157"/>
                <a:gd name="T47" fmla="*/ 28 h 165"/>
                <a:gd name="T48" fmla="*/ 22 w 157"/>
                <a:gd name="T49" fmla="*/ 30 h 165"/>
                <a:gd name="T50" fmla="*/ 23 w 157"/>
                <a:gd name="T51" fmla="*/ 30 h 165"/>
                <a:gd name="T52" fmla="*/ 24 w 157"/>
                <a:gd name="T53" fmla="*/ 31 h 165"/>
                <a:gd name="T54" fmla="*/ 25 w 157"/>
                <a:gd name="T55" fmla="*/ 30 h 165"/>
                <a:gd name="T56" fmla="*/ 27 w 157"/>
                <a:gd name="T57" fmla="*/ 30 h 165"/>
                <a:gd name="T58" fmla="*/ 27 w 157"/>
                <a:gd name="T59" fmla="*/ 29 h 165"/>
                <a:gd name="T60" fmla="*/ 28 w 157"/>
                <a:gd name="T61" fmla="*/ 28 h 165"/>
                <a:gd name="T62" fmla="*/ 29 w 157"/>
                <a:gd name="T63" fmla="*/ 27 h 165"/>
                <a:gd name="T64" fmla="*/ 29 w 157"/>
                <a:gd name="T65" fmla="*/ 27 h 165"/>
                <a:gd name="T66" fmla="*/ 30 w 157"/>
                <a:gd name="T67" fmla="*/ 26 h 165"/>
                <a:gd name="T68" fmla="*/ 33 w 157"/>
                <a:gd name="T69" fmla="*/ 33 h 1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165"/>
                <a:gd name="T107" fmla="*/ 157 w 157"/>
                <a:gd name="T108" fmla="*/ 165 h 16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165">
                  <a:moveTo>
                    <a:pt x="157" y="136"/>
                  </a:moveTo>
                  <a:lnTo>
                    <a:pt x="146" y="145"/>
                  </a:lnTo>
                  <a:lnTo>
                    <a:pt x="128" y="156"/>
                  </a:lnTo>
                  <a:lnTo>
                    <a:pt x="107" y="163"/>
                  </a:lnTo>
                  <a:lnTo>
                    <a:pt x="97" y="165"/>
                  </a:lnTo>
                  <a:lnTo>
                    <a:pt x="89" y="165"/>
                  </a:lnTo>
                  <a:lnTo>
                    <a:pt x="80" y="161"/>
                  </a:lnTo>
                  <a:lnTo>
                    <a:pt x="73" y="155"/>
                  </a:lnTo>
                  <a:lnTo>
                    <a:pt x="66" y="147"/>
                  </a:lnTo>
                  <a:lnTo>
                    <a:pt x="61" y="138"/>
                  </a:lnTo>
                  <a:lnTo>
                    <a:pt x="31" y="80"/>
                  </a:lnTo>
                  <a:lnTo>
                    <a:pt x="16" y="89"/>
                  </a:lnTo>
                  <a:lnTo>
                    <a:pt x="2" y="63"/>
                  </a:lnTo>
                  <a:lnTo>
                    <a:pt x="17" y="54"/>
                  </a:lnTo>
                  <a:lnTo>
                    <a:pt x="0" y="20"/>
                  </a:lnTo>
                  <a:lnTo>
                    <a:pt x="40" y="0"/>
                  </a:lnTo>
                  <a:lnTo>
                    <a:pt x="58" y="34"/>
                  </a:lnTo>
                  <a:lnTo>
                    <a:pt x="93" y="15"/>
                  </a:lnTo>
                  <a:lnTo>
                    <a:pt x="107" y="41"/>
                  </a:lnTo>
                  <a:lnTo>
                    <a:pt x="71" y="60"/>
                  </a:lnTo>
                  <a:lnTo>
                    <a:pt x="94" y="104"/>
                  </a:lnTo>
                  <a:lnTo>
                    <a:pt x="97" y="109"/>
                  </a:lnTo>
                  <a:lnTo>
                    <a:pt x="98" y="112"/>
                  </a:lnTo>
                  <a:lnTo>
                    <a:pt x="100" y="116"/>
                  </a:lnTo>
                  <a:lnTo>
                    <a:pt x="107" y="122"/>
                  </a:lnTo>
                  <a:lnTo>
                    <a:pt x="109" y="124"/>
                  </a:lnTo>
                  <a:lnTo>
                    <a:pt x="114" y="126"/>
                  </a:lnTo>
                  <a:lnTo>
                    <a:pt x="119" y="124"/>
                  </a:lnTo>
                  <a:lnTo>
                    <a:pt x="127" y="122"/>
                  </a:lnTo>
                  <a:lnTo>
                    <a:pt x="129" y="119"/>
                  </a:lnTo>
                  <a:lnTo>
                    <a:pt x="133" y="117"/>
                  </a:lnTo>
                  <a:lnTo>
                    <a:pt x="137" y="113"/>
                  </a:lnTo>
                  <a:lnTo>
                    <a:pt x="139" y="111"/>
                  </a:lnTo>
                  <a:lnTo>
                    <a:pt x="142" y="109"/>
                  </a:lnTo>
                  <a:lnTo>
                    <a:pt x="157" y="136"/>
                  </a:lnTo>
                  <a:close/>
                </a:path>
              </a:pathLst>
            </a:custGeom>
            <a:solidFill>
              <a:srgbClr val="000000"/>
            </a:solidFill>
            <a:ln w="9525">
              <a:noFill/>
              <a:round/>
              <a:headEnd/>
              <a:tailEnd/>
            </a:ln>
          </p:spPr>
          <p:txBody>
            <a:bodyPr/>
            <a:lstStyle/>
            <a:p>
              <a:endParaRPr lang="en-US" dirty="0"/>
            </a:p>
          </p:txBody>
        </p:sp>
        <p:sp>
          <p:nvSpPr>
            <p:cNvPr id="60" name="Freeform 204"/>
            <p:cNvSpPr>
              <a:spLocks/>
            </p:cNvSpPr>
            <p:nvPr/>
          </p:nvSpPr>
          <p:spPr bwMode="auto">
            <a:xfrm>
              <a:off x="2444" y="2969"/>
              <a:ext cx="33" cy="40"/>
            </a:xfrm>
            <a:custGeom>
              <a:avLst/>
              <a:gdLst>
                <a:gd name="T0" fmla="*/ 33 w 157"/>
                <a:gd name="T1" fmla="*/ 33 h 165"/>
                <a:gd name="T2" fmla="*/ 31 w 157"/>
                <a:gd name="T3" fmla="*/ 35 h 165"/>
                <a:gd name="T4" fmla="*/ 27 w 157"/>
                <a:gd name="T5" fmla="*/ 38 h 165"/>
                <a:gd name="T6" fmla="*/ 22 w 157"/>
                <a:gd name="T7" fmla="*/ 40 h 165"/>
                <a:gd name="T8" fmla="*/ 20 w 157"/>
                <a:gd name="T9" fmla="*/ 40 h 165"/>
                <a:gd name="T10" fmla="*/ 19 w 157"/>
                <a:gd name="T11" fmla="*/ 40 h 165"/>
                <a:gd name="T12" fmla="*/ 17 w 157"/>
                <a:gd name="T13" fmla="*/ 39 h 165"/>
                <a:gd name="T14" fmla="*/ 15 w 157"/>
                <a:gd name="T15" fmla="*/ 38 h 165"/>
                <a:gd name="T16" fmla="*/ 14 w 157"/>
                <a:gd name="T17" fmla="*/ 36 h 165"/>
                <a:gd name="T18" fmla="*/ 13 w 157"/>
                <a:gd name="T19" fmla="*/ 33 h 165"/>
                <a:gd name="T20" fmla="*/ 7 w 157"/>
                <a:gd name="T21" fmla="*/ 19 h 165"/>
                <a:gd name="T22" fmla="*/ 4 w 157"/>
                <a:gd name="T23" fmla="*/ 22 h 165"/>
                <a:gd name="T24" fmla="*/ 1 w 157"/>
                <a:gd name="T25" fmla="*/ 15 h 165"/>
                <a:gd name="T26" fmla="*/ 4 w 157"/>
                <a:gd name="T27" fmla="*/ 13 h 165"/>
                <a:gd name="T28" fmla="*/ 0 w 157"/>
                <a:gd name="T29" fmla="*/ 5 h 165"/>
                <a:gd name="T30" fmla="*/ 9 w 157"/>
                <a:gd name="T31" fmla="*/ 0 h 165"/>
                <a:gd name="T32" fmla="*/ 12 w 157"/>
                <a:gd name="T33" fmla="*/ 8 h 165"/>
                <a:gd name="T34" fmla="*/ 20 w 157"/>
                <a:gd name="T35" fmla="*/ 4 h 165"/>
                <a:gd name="T36" fmla="*/ 22 w 157"/>
                <a:gd name="T37" fmla="*/ 10 h 165"/>
                <a:gd name="T38" fmla="*/ 15 w 157"/>
                <a:gd name="T39" fmla="*/ 15 h 165"/>
                <a:gd name="T40" fmla="*/ 20 w 157"/>
                <a:gd name="T41" fmla="*/ 25 h 165"/>
                <a:gd name="T42" fmla="*/ 20 w 157"/>
                <a:gd name="T43" fmla="*/ 26 h 165"/>
                <a:gd name="T44" fmla="*/ 21 w 157"/>
                <a:gd name="T45" fmla="*/ 27 h 165"/>
                <a:gd name="T46" fmla="*/ 21 w 157"/>
                <a:gd name="T47" fmla="*/ 28 h 165"/>
                <a:gd name="T48" fmla="*/ 22 w 157"/>
                <a:gd name="T49" fmla="*/ 30 h 165"/>
                <a:gd name="T50" fmla="*/ 23 w 157"/>
                <a:gd name="T51" fmla="*/ 30 h 165"/>
                <a:gd name="T52" fmla="*/ 24 w 157"/>
                <a:gd name="T53" fmla="*/ 31 h 165"/>
                <a:gd name="T54" fmla="*/ 25 w 157"/>
                <a:gd name="T55" fmla="*/ 30 h 165"/>
                <a:gd name="T56" fmla="*/ 27 w 157"/>
                <a:gd name="T57" fmla="*/ 30 h 165"/>
                <a:gd name="T58" fmla="*/ 27 w 157"/>
                <a:gd name="T59" fmla="*/ 29 h 165"/>
                <a:gd name="T60" fmla="*/ 28 w 157"/>
                <a:gd name="T61" fmla="*/ 28 h 165"/>
                <a:gd name="T62" fmla="*/ 29 w 157"/>
                <a:gd name="T63" fmla="*/ 27 h 165"/>
                <a:gd name="T64" fmla="*/ 29 w 157"/>
                <a:gd name="T65" fmla="*/ 27 h 165"/>
                <a:gd name="T66" fmla="*/ 30 w 157"/>
                <a:gd name="T67" fmla="*/ 26 h 165"/>
                <a:gd name="T68" fmla="*/ 33 w 157"/>
                <a:gd name="T69" fmla="*/ 33 h 1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165"/>
                <a:gd name="T107" fmla="*/ 157 w 157"/>
                <a:gd name="T108" fmla="*/ 165 h 16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165">
                  <a:moveTo>
                    <a:pt x="157" y="136"/>
                  </a:moveTo>
                  <a:lnTo>
                    <a:pt x="146" y="145"/>
                  </a:lnTo>
                  <a:lnTo>
                    <a:pt x="129" y="156"/>
                  </a:lnTo>
                  <a:lnTo>
                    <a:pt x="107" y="163"/>
                  </a:lnTo>
                  <a:lnTo>
                    <a:pt x="97" y="165"/>
                  </a:lnTo>
                  <a:lnTo>
                    <a:pt x="90" y="165"/>
                  </a:lnTo>
                  <a:lnTo>
                    <a:pt x="81" y="161"/>
                  </a:lnTo>
                  <a:lnTo>
                    <a:pt x="73" y="155"/>
                  </a:lnTo>
                  <a:lnTo>
                    <a:pt x="67" y="147"/>
                  </a:lnTo>
                  <a:lnTo>
                    <a:pt x="62" y="138"/>
                  </a:lnTo>
                  <a:lnTo>
                    <a:pt x="32" y="80"/>
                  </a:lnTo>
                  <a:lnTo>
                    <a:pt x="17" y="89"/>
                  </a:lnTo>
                  <a:lnTo>
                    <a:pt x="3" y="63"/>
                  </a:lnTo>
                  <a:lnTo>
                    <a:pt x="18" y="54"/>
                  </a:lnTo>
                  <a:lnTo>
                    <a:pt x="0" y="20"/>
                  </a:lnTo>
                  <a:lnTo>
                    <a:pt x="41" y="0"/>
                  </a:lnTo>
                  <a:lnTo>
                    <a:pt x="58" y="34"/>
                  </a:lnTo>
                  <a:lnTo>
                    <a:pt x="93" y="15"/>
                  </a:lnTo>
                  <a:lnTo>
                    <a:pt x="107" y="41"/>
                  </a:lnTo>
                  <a:lnTo>
                    <a:pt x="72" y="60"/>
                  </a:lnTo>
                  <a:lnTo>
                    <a:pt x="95" y="104"/>
                  </a:lnTo>
                  <a:lnTo>
                    <a:pt x="97" y="109"/>
                  </a:lnTo>
                  <a:lnTo>
                    <a:pt x="98" y="112"/>
                  </a:lnTo>
                  <a:lnTo>
                    <a:pt x="101" y="116"/>
                  </a:lnTo>
                  <a:lnTo>
                    <a:pt x="107" y="122"/>
                  </a:lnTo>
                  <a:lnTo>
                    <a:pt x="110" y="124"/>
                  </a:lnTo>
                  <a:lnTo>
                    <a:pt x="115" y="126"/>
                  </a:lnTo>
                  <a:lnTo>
                    <a:pt x="120" y="124"/>
                  </a:lnTo>
                  <a:lnTo>
                    <a:pt x="127" y="122"/>
                  </a:lnTo>
                  <a:lnTo>
                    <a:pt x="130" y="119"/>
                  </a:lnTo>
                  <a:lnTo>
                    <a:pt x="134" y="117"/>
                  </a:lnTo>
                  <a:lnTo>
                    <a:pt x="137" y="113"/>
                  </a:lnTo>
                  <a:lnTo>
                    <a:pt x="140" y="111"/>
                  </a:lnTo>
                  <a:lnTo>
                    <a:pt x="142" y="109"/>
                  </a:lnTo>
                  <a:lnTo>
                    <a:pt x="157" y="136"/>
                  </a:lnTo>
                  <a:close/>
                </a:path>
              </a:pathLst>
            </a:custGeom>
            <a:solidFill>
              <a:srgbClr val="000000"/>
            </a:solidFill>
            <a:ln w="9525">
              <a:noFill/>
              <a:round/>
              <a:headEnd/>
              <a:tailEnd/>
            </a:ln>
          </p:spPr>
          <p:txBody>
            <a:bodyPr/>
            <a:lstStyle/>
            <a:p>
              <a:endParaRPr lang="en-US" dirty="0"/>
            </a:p>
          </p:txBody>
        </p:sp>
        <p:sp>
          <p:nvSpPr>
            <p:cNvPr id="61" name="Freeform 205"/>
            <p:cNvSpPr>
              <a:spLocks noEditPoints="1"/>
            </p:cNvSpPr>
            <p:nvPr/>
          </p:nvSpPr>
          <p:spPr bwMode="auto">
            <a:xfrm>
              <a:off x="2472" y="2958"/>
              <a:ext cx="35" cy="37"/>
            </a:xfrm>
            <a:custGeom>
              <a:avLst/>
              <a:gdLst>
                <a:gd name="T0" fmla="*/ 30 w 165"/>
                <a:gd name="T1" fmla="*/ 13 h 151"/>
                <a:gd name="T2" fmla="*/ 11 w 165"/>
                <a:gd name="T3" fmla="*/ 24 h 151"/>
                <a:gd name="T4" fmla="*/ 13 w 165"/>
                <a:gd name="T5" fmla="*/ 27 h 151"/>
                <a:gd name="T6" fmla="*/ 15 w 165"/>
                <a:gd name="T7" fmla="*/ 28 h 151"/>
                <a:gd name="T8" fmla="*/ 16 w 165"/>
                <a:gd name="T9" fmla="*/ 28 h 151"/>
                <a:gd name="T10" fmla="*/ 18 w 165"/>
                <a:gd name="T11" fmla="*/ 28 h 151"/>
                <a:gd name="T12" fmla="*/ 19 w 165"/>
                <a:gd name="T13" fmla="*/ 28 h 151"/>
                <a:gd name="T14" fmla="*/ 21 w 165"/>
                <a:gd name="T15" fmla="*/ 27 h 151"/>
                <a:gd name="T16" fmla="*/ 23 w 165"/>
                <a:gd name="T17" fmla="*/ 26 h 151"/>
                <a:gd name="T18" fmla="*/ 24 w 165"/>
                <a:gd name="T19" fmla="*/ 25 h 151"/>
                <a:gd name="T20" fmla="*/ 25 w 165"/>
                <a:gd name="T21" fmla="*/ 25 h 151"/>
                <a:gd name="T22" fmla="*/ 25 w 165"/>
                <a:gd name="T23" fmla="*/ 24 h 151"/>
                <a:gd name="T24" fmla="*/ 25 w 165"/>
                <a:gd name="T25" fmla="*/ 24 h 151"/>
                <a:gd name="T26" fmla="*/ 26 w 165"/>
                <a:gd name="T27" fmla="*/ 24 h 151"/>
                <a:gd name="T28" fmla="*/ 28 w 165"/>
                <a:gd name="T29" fmla="*/ 22 h 151"/>
                <a:gd name="T30" fmla="*/ 29 w 165"/>
                <a:gd name="T31" fmla="*/ 20 h 151"/>
                <a:gd name="T32" fmla="*/ 31 w 165"/>
                <a:gd name="T33" fmla="*/ 18 h 151"/>
                <a:gd name="T34" fmla="*/ 31 w 165"/>
                <a:gd name="T35" fmla="*/ 17 h 151"/>
                <a:gd name="T36" fmla="*/ 35 w 165"/>
                <a:gd name="T37" fmla="*/ 25 h 151"/>
                <a:gd name="T38" fmla="*/ 34 w 165"/>
                <a:gd name="T39" fmla="*/ 26 h 151"/>
                <a:gd name="T40" fmla="*/ 32 w 165"/>
                <a:gd name="T41" fmla="*/ 27 h 151"/>
                <a:gd name="T42" fmla="*/ 30 w 165"/>
                <a:gd name="T43" fmla="*/ 30 h 151"/>
                <a:gd name="T44" fmla="*/ 28 w 165"/>
                <a:gd name="T45" fmla="*/ 32 h 151"/>
                <a:gd name="T46" fmla="*/ 25 w 165"/>
                <a:gd name="T47" fmla="*/ 34 h 151"/>
                <a:gd name="T48" fmla="*/ 21 w 165"/>
                <a:gd name="T49" fmla="*/ 36 h 151"/>
                <a:gd name="T50" fmla="*/ 18 w 165"/>
                <a:gd name="T51" fmla="*/ 37 h 151"/>
                <a:gd name="T52" fmla="*/ 14 w 165"/>
                <a:gd name="T53" fmla="*/ 37 h 151"/>
                <a:gd name="T54" fmla="*/ 11 w 165"/>
                <a:gd name="T55" fmla="*/ 37 h 151"/>
                <a:gd name="T56" fmla="*/ 8 w 165"/>
                <a:gd name="T57" fmla="*/ 35 h 151"/>
                <a:gd name="T58" fmla="*/ 6 w 165"/>
                <a:gd name="T59" fmla="*/ 34 h 151"/>
                <a:gd name="T60" fmla="*/ 4 w 165"/>
                <a:gd name="T61" fmla="*/ 31 h 151"/>
                <a:gd name="T62" fmla="*/ 2 w 165"/>
                <a:gd name="T63" fmla="*/ 28 h 151"/>
                <a:gd name="T64" fmla="*/ 1 w 165"/>
                <a:gd name="T65" fmla="*/ 24 h 151"/>
                <a:gd name="T66" fmla="*/ 0 w 165"/>
                <a:gd name="T67" fmla="*/ 20 h 151"/>
                <a:gd name="T68" fmla="*/ 0 w 165"/>
                <a:gd name="T69" fmla="*/ 17 h 151"/>
                <a:gd name="T70" fmla="*/ 1 w 165"/>
                <a:gd name="T71" fmla="*/ 13 h 151"/>
                <a:gd name="T72" fmla="*/ 2 w 165"/>
                <a:gd name="T73" fmla="*/ 10 h 151"/>
                <a:gd name="T74" fmla="*/ 4 w 165"/>
                <a:gd name="T75" fmla="*/ 7 h 151"/>
                <a:gd name="T76" fmla="*/ 6 w 165"/>
                <a:gd name="T77" fmla="*/ 5 h 151"/>
                <a:gd name="T78" fmla="*/ 10 w 165"/>
                <a:gd name="T79" fmla="*/ 3 h 151"/>
                <a:gd name="T80" fmla="*/ 13 w 165"/>
                <a:gd name="T81" fmla="*/ 1 h 151"/>
                <a:gd name="T82" fmla="*/ 15 w 165"/>
                <a:gd name="T83" fmla="*/ 0 h 151"/>
                <a:gd name="T84" fmla="*/ 18 w 165"/>
                <a:gd name="T85" fmla="*/ 0 h 151"/>
                <a:gd name="T86" fmla="*/ 21 w 165"/>
                <a:gd name="T87" fmla="*/ 1 h 151"/>
                <a:gd name="T88" fmla="*/ 23 w 165"/>
                <a:gd name="T89" fmla="*/ 2 h 151"/>
                <a:gd name="T90" fmla="*/ 25 w 165"/>
                <a:gd name="T91" fmla="*/ 4 h 151"/>
                <a:gd name="T92" fmla="*/ 26 w 165"/>
                <a:gd name="T93" fmla="*/ 5 h 151"/>
                <a:gd name="T94" fmla="*/ 27 w 165"/>
                <a:gd name="T95" fmla="*/ 6 h 151"/>
                <a:gd name="T96" fmla="*/ 29 w 165"/>
                <a:gd name="T97" fmla="*/ 10 h 151"/>
                <a:gd name="T98" fmla="*/ 30 w 165"/>
                <a:gd name="T99" fmla="*/ 13 h 151"/>
                <a:gd name="T100" fmla="*/ 20 w 165"/>
                <a:gd name="T101" fmla="*/ 12 h 151"/>
                <a:gd name="T102" fmla="*/ 18 w 165"/>
                <a:gd name="T103" fmla="*/ 10 h 151"/>
                <a:gd name="T104" fmla="*/ 16 w 165"/>
                <a:gd name="T105" fmla="*/ 9 h 151"/>
                <a:gd name="T106" fmla="*/ 15 w 165"/>
                <a:gd name="T107" fmla="*/ 8 h 151"/>
                <a:gd name="T108" fmla="*/ 14 w 165"/>
                <a:gd name="T109" fmla="*/ 8 h 151"/>
                <a:gd name="T110" fmla="*/ 13 w 165"/>
                <a:gd name="T111" fmla="*/ 8 h 151"/>
                <a:gd name="T112" fmla="*/ 12 w 165"/>
                <a:gd name="T113" fmla="*/ 9 h 151"/>
                <a:gd name="T114" fmla="*/ 10 w 165"/>
                <a:gd name="T115" fmla="*/ 11 h 151"/>
                <a:gd name="T116" fmla="*/ 8 w 165"/>
                <a:gd name="T117" fmla="*/ 13 h 151"/>
                <a:gd name="T118" fmla="*/ 8 w 165"/>
                <a:gd name="T119" fmla="*/ 15 h 151"/>
                <a:gd name="T120" fmla="*/ 9 w 165"/>
                <a:gd name="T121" fmla="*/ 19 h 151"/>
                <a:gd name="T122" fmla="*/ 20 w 165"/>
                <a:gd name="T123" fmla="*/ 12 h 15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5"/>
                <a:gd name="T187" fmla="*/ 0 h 151"/>
                <a:gd name="T188" fmla="*/ 165 w 165"/>
                <a:gd name="T189" fmla="*/ 151 h 15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5" h="151">
                  <a:moveTo>
                    <a:pt x="143" y="52"/>
                  </a:moveTo>
                  <a:lnTo>
                    <a:pt x="54" y="99"/>
                  </a:lnTo>
                  <a:lnTo>
                    <a:pt x="63" y="109"/>
                  </a:lnTo>
                  <a:lnTo>
                    <a:pt x="69" y="113"/>
                  </a:lnTo>
                  <a:lnTo>
                    <a:pt x="77" y="116"/>
                  </a:lnTo>
                  <a:lnTo>
                    <a:pt x="83" y="116"/>
                  </a:lnTo>
                  <a:lnTo>
                    <a:pt x="91" y="114"/>
                  </a:lnTo>
                  <a:lnTo>
                    <a:pt x="99" y="112"/>
                  </a:lnTo>
                  <a:lnTo>
                    <a:pt x="109" y="108"/>
                  </a:lnTo>
                  <a:lnTo>
                    <a:pt x="114" y="103"/>
                  </a:lnTo>
                  <a:lnTo>
                    <a:pt x="117" y="101"/>
                  </a:lnTo>
                  <a:lnTo>
                    <a:pt x="117" y="99"/>
                  </a:lnTo>
                  <a:lnTo>
                    <a:pt x="118" y="99"/>
                  </a:lnTo>
                  <a:lnTo>
                    <a:pt x="121" y="99"/>
                  </a:lnTo>
                  <a:lnTo>
                    <a:pt x="131" y="90"/>
                  </a:lnTo>
                  <a:lnTo>
                    <a:pt x="138" y="80"/>
                  </a:lnTo>
                  <a:lnTo>
                    <a:pt x="145" y="72"/>
                  </a:lnTo>
                  <a:lnTo>
                    <a:pt x="148" y="69"/>
                  </a:lnTo>
                  <a:lnTo>
                    <a:pt x="165" y="101"/>
                  </a:lnTo>
                  <a:lnTo>
                    <a:pt x="158" y="106"/>
                  </a:lnTo>
                  <a:lnTo>
                    <a:pt x="153" y="112"/>
                  </a:lnTo>
                  <a:lnTo>
                    <a:pt x="143" y="122"/>
                  </a:lnTo>
                  <a:lnTo>
                    <a:pt x="132" y="129"/>
                  </a:lnTo>
                  <a:lnTo>
                    <a:pt x="119" y="137"/>
                  </a:lnTo>
                  <a:lnTo>
                    <a:pt x="101" y="145"/>
                  </a:lnTo>
                  <a:lnTo>
                    <a:pt x="84" y="150"/>
                  </a:lnTo>
                  <a:lnTo>
                    <a:pt x="68" y="151"/>
                  </a:lnTo>
                  <a:lnTo>
                    <a:pt x="54" y="150"/>
                  </a:lnTo>
                  <a:lnTo>
                    <a:pt x="40" y="143"/>
                  </a:lnTo>
                  <a:lnTo>
                    <a:pt x="29" y="137"/>
                  </a:lnTo>
                  <a:lnTo>
                    <a:pt x="19" y="126"/>
                  </a:lnTo>
                  <a:lnTo>
                    <a:pt x="11" y="113"/>
                  </a:lnTo>
                  <a:lnTo>
                    <a:pt x="4" y="98"/>
                  </a:lnTo>
                  <a:lnTo>
                    <a:pt x="0" y="83"/>
                  </a:lnTo>
                  <a:lnTo>
                    <a:pt x="0" y="68"/>
                  </a:lnTo>
                  <a:lnTo>
                    <a:pt x="4" y="55"/>
                  </a:lnTo>
                  <a:lnTo>
                    <a:pt x="10" y="41"/>
                  </a:lnTo>
                  <a:lnTo>
                    <a:pt x="19" y="30"/>
                  </a:lnTo>
                  <a:lnTo>
                    <a:pt x="30" y="20"/>
                  </a:lnTo>
                  <a:lnTo>
                    <a:pt x="47" y="11"/>
                  </a:lnTo>
                  <a:lnTo>
                    <a:pt x="59" y="5"/>
                  </a:lnTo>
                  <a:lnTo>
                    <a:pt x="73" y="1"/>
                  </a:lnTo>
                  <a:lnTo>
                    <a:pt x="86" y="0"/>
                  </a:lnTo>
                  <a:lnTo>
                    <a:pt x="98" y="4"/>
                  </a:lnTo>
                  <a:lnTo>
                    <a:pt x="108" y="8"/>
                  </a:lnTo>
                  <a:lnTo>
                    <a:pt x="118" y="15"/>
                  </a:lnTo>
                  <a:lnTo>
                    <a:pt x="122" y="19"/>
                  </a:lnTo>
                  <a:lnTo>
                    <a:pt x="127" y="25"/>
                  </a:lnTo>
                  <a:lnTo>
                    <a:pt x="136" y="39"/>
                  </a:lnTo>
                  <a:lnTo>
                    <a:pt x="143" y="52"/>
                  </a:lnTo>
                  <a:close/>
                  <a:moveTo>
                    <a:pt x="92" y="49"/>
                  </a:moveTo>
                  <a:lnTo>
                    <a:pt x="84" y="39"/>
                  </a:lnTo>
                  <a:lnTo>
                    <a:pt x="75" y="35"/>
                  </a:lnTo>
                  <a:lnTo>
                    <a:pt x="70" y="33"/>
                  </a:lnTo>
                  <a:lnTo>
                    <a:pt x="67" y="33"/>
                  </a:lnTo>
                  <a:lnTo>
                    <a:pt x="60" y="34"/>
                  </a:lnTo>
                  <a:lnTo>
                    <a:pt x="55" y="38"/>
                  </a:lnTo>
                  <a:lnTo>
                    <a:pt x="45" y="44"/>
                  </a:lnTo>
                  <a:lnTo>
                    <a:pt x="39" y="53"/>
                  </a:lnTo>
                  <a:lnTo>
                    <a:pt x="38" y="63"/>
                  </a:lnTo>
                  <a:lnTo>
                    <a:pt x="42" y="77"/>
                  </a:lnTo>
                  <a:lnTo>
                    <a:pt x="92" y="49"/>
                  </a:lnTo>
                  <a:close/>
                </a:path>
              </a:pathLst>
            </a:custGeom>
            <a:solidFill>
              <a:srgbClr val="000000"/>
            </a:solidFill>
            <a:ln w="9525">
              <a:noFill/>
              <a:round/>
              <a:headEnd/>
              <a:tailEnd/>
            </a:ln>
          </p:spPr>
          <p:txBody>
            <a:bodyPr/>
            <a:lstStyle/>
            <a:p>
              <a:endParaRPr lang="en-US" dirty="0"/>
            </a:p>
          </p:txBody>
        </p:sp>
        <p:sp>
          <p:nvSpPr>
            <p:cNvPr id="62" name="Freeform 206"/>
            <p:cNvSpPr>
              <a:spLocks/>
            </p:cNvSpPr>
            <p:nvPr/>
          </p:nvSpPr>
          <p:spPr bwMode="auto">
            <a:xfrm>
              <a:off x="2500" y="2939"/>
              <a:ext cx="23" cy="41"/>
            </a:xfrm>
            <a:custGeom>
              <a:avLst/>
              <a:gdLst>
                <a:gd name="T0" fmla="*/ 23 w 108"/>
                <a:gd name="T1" fmla="*/ 9 h 169"/>
                <a:gd name="T2" fmla="*/ 22 w 108"/>
                <a:gd name="T3" fmla="*/ 10 h 169"/>
                <a:gd name="T4" fmla="*/ 21 w 108"/>
                <a:gd name="T5" fmla="*/ 10 h 169"/>
                <a:gd name="T6" fmla="*/ 20 w 108"/>
                <a:gd name="T7" fmla="*/ 10 h 169"/>
                <a:gd name="T8" fmla="*/ 19 w 108"/>
                <a:gd name="T9" fmla="*/ 11 h 169"/>
                <a:gd name="T10" fmla="*/ 18 w 108"/>
                <a:gd name="T11" fmla="*/ 11 h 169"/>
                <a:gd name="T12" fmla="*/ 15 w 108"/>
                <a:gd name="T13" fmla="*/ 14 h 169"/>
                <a:gd name="T14" fmla="*/ 13 w 108"/>
                <a:gd name="T15" fmla="*/ 16 h 169"/>
                <a:gd name="T16" fmla="*/ 22 w 108"/>
                <a:gd name="T17" fmla="*/ 36 h 169"/>
                <a:gd name="T18" fmla="*/ 14 w 108"/>
                <a:gd name="T19" fmla="*/ 41 h 169"/>
                <a:gd name="T20" fmla="*/ 0 w 108"/>
                <a:gd name="T21" fmla="*/ 11 h 169"/>
                <a:gd name="T22" fmla="*/ 8 w 108"/>
                <a:gd name="T23" fmla="*/ 7 h 169"/>
                <a:gd name="T24" fmla="*/ 10 w 108"/>
                <a:gd name="T25" fmla="*/ 11 h 169"/>
                <a:gd name="T26" fmla="*/ 12 w 108"/>
                <a:gd name="T27" fmla="*/ 7 h 169"/>
                <a:gd name="T28" fmla="*/ 14 w 108"/>
                <a:gd name="T29" fmla="*/ 5 h 169"/>
                <a:gd name="T30" fmla="*/ 16 w 108"/>
                <a:gd name="T31" fmla="*/ 1 h 169"/>
                <a:gd name="T32" fmla="*/ 17 w 108"/>
                <a:gd name="T33" fmla="*/ 1 h 169"/>
                <a:gd name="T34" fmla="*/ 19 w 108"/>
                <a:gd name="T35" fmla="*/ 0 h 169"/>
                <a:gd name="T36" fmla="*/ 23 w 108"/>
                <a:gd name="T37" fmla="*/ 9 h 1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8"/>
                <a:gd name="T58" fmla="*/ 0 h 169"/>
                <a:gd name="T59" fmla="*/ 108 w 108"/>
                <a:gd name="T60" fmla="*/ 169 h 16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8" h="169">
                  <a:moveTo>
                    <a:pt x="108" y="38"/>
                  </a:moveTo>
                  <a:lnTo>
                    <a:pt x="104" y="41"/>
                  </a:lnTo>
                  <a:lnTo>
                    <a:pt x="99" y="41"/>
                  </a:lnTo>
                  <a:lnTo>
                    <a:pt x="95" y="43"/>
                  </a:lnTo>
                  <a:lnTo>
                    <a:pt x="89" y="44"/>
                  </a:lnTo>
                  <a:lnTo>
                    <a:pt x="85" y="47"/>
                  </a:lnTo>
                  <a:lnTo>
                    <a:pt x="71" y="56"/>
                  </a:lnTo>
                  <a:lnTo>
                    <a:pt x="60" y="67"/>
                  </a:lnTo>
                  <a:lnTo>
                    <a:pt x="103" y="149"/>
                  </a:lnTo>
                  <a:lnTo>
                    <a:pt x="64" y="169"/>
                  </a:lnTo>
                  <a:lnTo>
                    <a:pt x="0" y="47"/>
                  </a:lnTo>
                  <a:lnTo>
                    <a:pt x="38" y="27"/>
                  </a:lnTo>
                  <a:lnTo>
                    <a:pt x="49" y="44"/>
                  </a:lnTo>
                  <a:lnTo>
                    <a:pt x="55" y="29"/>
                  </a:lnTo>
                  <a:lnTo>
                    <a:pt x="64" y="19"/>
                  </a:lnTo>
                  <a:lnTo>
                    <a:pt x="77" y="5"/>
                  </a:lnTo>
                  <a:lnTo>
                    <a:pt x="82" y="3"/>
                  </a:lnTo>
                  <a:lnTo>
                    <a:pt x="88" y="0"/>
                  </a:lnTo>
                  <a:lnTo>
                    <a:pt x="108" y="38"/>
                  </a:lnTo>
                  <a:close/>
                </a:path>
              </a:pathLst>
            </a:custGeom>
            <a:solidFill>
              <a:srgbClr val="000000"/>
            </a:solidFill>
            <a:ln w="9525">
              <a:noFill/>
              <a:round/>
              <a:headEnd/>
              <a:tailEnd/>
            </a:ln>
          </p:spPr>
          <p:txBody>
            <a:bodyPr/>
            <a:lstStyle/>
            <a:p>
              <a:endParaRPr lang="en-US" dirty="0"/>
            </a:p>
          </p:txBody>
        </p:sp>
        <p:sp>
          <p:nvSpPr>
            <p:cNvPr id="63" name="Freeform 207"/>
            <p:cNvSpPr>
              <a:spLocks/>
            </p:cNvSpPr>
            <p:nvPr/>
          </p:nvSpPr>
          <p:spPr bwMode="auto">
            <a:xfrm>
              <a:off x="2532" y="2950"/>
              <a:ext cx="13" cy="16"/>
            </a:xfrm>
            <a:custGeom>
              <a:avLst/>
              <a:gdLst>
                <a:gd name="T0" fmla="*/ 13 w 62"/>
                <a:gd name="T1" fmla="*/ 11 h 64"/>
                <a:gd name="T2" fmla="*/ 5 w 62"/>
                <a:gd name="T3" fmla="*/ 16 h 64"/>
                <a:gd name="T4" fmla="*/ 0 w 62"/>
                <a:gd name="T5" fmla="*/ 5 h 64"/>
                <a:gd name="T6" fmla="*/ 8 w 62"/>
                <a:gd name="T7" fmla="*/ 0 h 64"/>
                <a:gd name="T8" fmla="*/ 13 w 62"/>
                <a:gd name="T9" fmla="*/ 11 h 64"/>
                <a:gd name="T10" fmla="*/ 0 60000 65536"/>
                <a:gd name="T11" fmla="*/ 0 60000 65536"/>
                <a:gd name="T12" fmla="*/ 0 60000 65536"/>
                <a:gd name="T13" fmla="*/ 0 60000 65536"/>
                <a:gd name="T14" fmla="*/ 0 60000 65536"/>
                <a:gd name="T15" fmla="*/ 0 w 62"/>
                <a:gd name="T16" fmla="*/ 0 h 64"/>
                <a:gd name="T17" fmla="*/ 62 w 62"/>
                <a:gd name="T18" fmla="*/ 64 h 64"/>
              </a:gdLst>
              <a:ahLst/>
              <a:cxnLst>
                <a:cxn ang="T10">
                  <a:pos x="T0" y="T1"/>
                </a:cxn>
                <a:cxn ang="T11">
                  <a:pos x="T2" y="T3"/>
                </a:cxn>
                <a:cxn ang="T12">
                  <a:pos x="T4" y="T5"/>
                </a:cxn>
                <a:cxn ang="T13">
                  <a:pos x="T6" y="T7"/>
                </a:cxn>
                <a:cxn ang="T14">
                  <a:pos x="T8" y="T9"/>
                </a:cxn>
              </a:cxnLst>
              <a:rect l="T15" t="T16" r="T17" b="T18"/>
              <a:pathLst>
                <a:path w="62" h="64">
                  <a:moveTo>
                    <a:pt x="62" y="43"/>
                  </a:moveTo>
                  <a:lnTo>
                    <a:pt x="22" y="64"/>
                  </a:lnTo>
                  <a:lnTo>
                    <a:pt x="0" y="21"/>
                  </a:lnTo>
                  <a:lnTo>
                    <a:pt x="40" y="0"/>
                  </a:lnTo>
                  <a:lnTo>
                    <a:pt x="62" y="43"/>
                  </a:lnTo>
                  <a:close/>
                </a:path>
              </a:pathLst>
            </a:custGeom>
            <a:solidFill>
              <a:srgbClr val="000000"/>
            </a:solidFill>
            <a:ln w="9525">
              <a:noFill/>
              <a:round/>
              <a:headEnd/>
              <a:tailEnd/>
            </a:ln>
          </p:spPr>
          <p:txBody>
            <a:bodyPr/>
            <a:lstStyle/>
            <a:p>
              <a:endParaRPr lang="en-US" dirty="0"/>
            </a:p>
          </p:txBody>
        </p:sp>
        <p:sp>
          <p:nvSpPr>
            <p:cNvPr id="64" name="Freeform 208"/>
            <p:cNvSpPr>
              <a:spLocks noEditPoints="1"/>
            </p:cNvSpPr>
            <p:nvPr/>
          </p:nvSpPr>
          <p:spPr bwMode="auto">
            <a:xfrm>
              <a:off x="2540" y="2914"/>
              <a:ext cx="35" cy="52"/>
            </a:xfrm>
            <a:custGeom>
              <a:avLst/>
              <a:gdLst>
                <a:gd name="T0" fmla="*/ 33 w 167"/>
                <a:gd name="T1" fmla="*/ 10 h 216"/>
                <a:gd name="T2" fmla="*/ 34 w 167"/>
                <a:gd name="T3" fmla="*/ 14 h 216"/>
                <a:gd name="T4" fmla="*/ 35 w 167"/>
                <a:gd name="T5" fmla="*/ 18 h 216"/>
                <a:gd name="T6" fmla="*/ 35 w 167"/>
                <a:gd name="T7" fmla="*/ 21 h 216"/>
                <a:gd name="T8" fmla="*/ 35 w 167"/>
                <a:gd name="T9" fmla="*/ 24 h 216"/>
                <a:gd name="T10" fmla="*/ 34 w 167"/>
                <a:gd name="T11" fmla="*/ 27 h 216"/>
                <a:gd name="T12" fmla="*/ 33 w 167"/>
                <a:gd name="T13" fmla="*/ 28 h 216"/>
                <a:gd name="T14" fmla="*/ 32 w 167"/>
                <a:gd name="T15" fmla="*/ 29 h 216"/>
                <a:gd name="T16" fmla="*/ 31 w 167"/>
                <a:gd name="T17" fmla="*/ 30 h 216"/>
                <a:gd name="T18" fmla="*/ 31 w 167"/>
                <a:gd name="T19" fmla="*/ 32 h 216"/>
                <a:gd name="T20" fmla="*/ 30 w 167"/>
                <a:gd name="T21" fmla="*/ 32 h 216"/>
                <a:gd name="T22" fmla="*/ 29 w 167"/>
                <a:gd name="T23" fmla="*/ 33 h 216"/>
                <a:gd name="T24" fmla="*/ 29 w 167"/>
                <a:gd name="T25" fmla="*/ 33 h 216"/>
                <a:gd name="T26" fmla="*/ 26 w 167"/>
                <a:gd name="T27" fmla="*/ 34 h 216"/>
                <a:gd name="T28" fmla="*/ 25 w 167"/>
                <a:gd name="T29" fmla="*/ 35 h 216"/>
                <a:gd name="T30" fmla="*/ 23 w 167"/>
                <a:gd name="T31" fmla="*/ 35 h 216"/>
                <a:gd name="T32" fmla="*/ 22 w 167"/>
                <a:gd name="T33" fmla="*/ 35 h 216"/>
                <a:gd name="T34" fmla="*/ 21 w 167"/>
                <a:gd name="T35" fmla="*/ 35 h 216"/>
                <a:gd name="T36" fmla="*/ 21 w 167"/>
                <a:gd name="T37" fmla="*/ 35 h 216"/>
                <a:gd name="T38" fmla="*/ 21 w 167"/>
                <a:gd name="T39" fmla="*/ 35 h 216"/>
                <a:gd name="T40" fmla="*/ 27 w 167"/>
                <a:gd name="T41" fmla="*/ 47 h 216"/>
                <a:gd name="T42" fmla="*/ 18 w 167"/>
                <a:gd name="T43" fmla="*/ 52 h 216"/>
                <a:gd name="T44" fmla="*/ 0 w 167"/>
                <a:gd name="T45" fmla="*/ 12 h 216"/>
                <a:gd name="T46" fmla="*/ 8 w 167"/>
                <a:gd name="T47" fmla="*/ 7 h 216"/>
                <a:gd name="T48" fmla="*/ 10 w 167"/>
                <a:gd name="T49" fmla="*/ 10 h 216"/>
                <a:gd name="T50" fmla="*/ 12 w 167"/>
                <a:gd name="T51" fmla="*/ 5 h 216"/>
                <a:gd name="T52" fmla="*/ 14 w 167"/>
                <a:gd name="T53" fmla="*/ 3 h 216"/>
                <a:gd name="T54" fmla="*/ 16 w 167"/>
                <a:gd name="T55" fmla="*/ 1 h 216"/>
                <a:gd name="T56" fmla="*/ 18 w 167"/>
                <a:gd name="T57" fmla="*/ 0 h 216"/>
                <a:gd name="T58" fmla="*/ 21 w 167"/>
                <a:gd name="T59" fmla="*/ 0 h 216"/>
                <a:gd name="T60" fmla="*/ 23 w 167"/>
                <a:gd name="T61" fmla="*/ 0 h 216"/>
                <a:gd name="T62" fmla="*/ 26 w 167"/>
                <a:gd name="T63" fmla="*/ 1 h 216"/>
                <a:gd name="T64" fmla="*/ 27 w 167"/>
                <a:gd name="T65" fmla="*/ 2 h 216"/>
                <a:gd name="T66" fmla="*/ 30 w 167"/>
                <a:gd name="T67" fmla="*/ 4 h 216"/>
                <a:gd name="T68" fmla="*/ 31 w 167"/>
                <a:gd name="T69" fmla="*/ 7 h 216"/>
                <a:gd name="T70" fmla="*/ 33 w 167"/>
                <a:gd name="T71" fmla="*/ 10 h 216"/>
                <a:gd name="T72" fmla="*/ 25 w 167"/>
                <a:gd name="T73" fmla="*/ 16 h 216"/>
                <a:gd name="T74" fmla="*/ 23 w 167"/>
                <a:gd name="T75" fmla="*/ 12 h 216"/>
                <a:gd name="T76" fmla="*/ 21 w 167"/>
                <a:gd name="T77" fmla="*/ 11 h 216"/>
                <a:gd name="T78" fmla="*/ 19 w 167"/>
                <a:gd name="T79" fmla="*/ 10 h 216"/>
                <a:gd name="T80" fmla="*/ 18 w 167"/>
                <a:gd name="T81" fmla="*/ 10 h 216"/>
                <a:gd name="T82" fmla="*/ 17 w 167"/>
                <a:gd name="T83" fmla="*/ 10 h 216"/>
                <a:gd name="T84" fmla="*/ 16 w 167"/>
                <a:gd name="T85" fmla="*/ 11 h 216"/>
                <a:gd name="T86" fmla="*/ 14 w 167"/>
                <a:gd name="T87" fmla="*/ 13 h 216"/>
                <a:gd name="T88" fmla="*/ 12 w 167"/>
                <a:gd name="T89" fmla="*/ 15 h 216"/>
                <a:gd name="T90" fmla="*/ 18 w 167"/>
                <a:gd name="T91" fmla="*/ 30 h 216"/>
                <a:gd name="T92" fmla="*/ 19 w 167"/>
                <a:gd name="T93" fmla="*/ 29 h 216"/>
                <a:gd name="T94" fmla="*/ 20 w 167"/>
                <a:gd name="T95" fmla="*/ 29 h 216"/>
                <a:gd name="T96" fmla="*/ 20 w 167"/>
                <a:gd name="T97" fmla="*/ 29 h 216"/>
                <a:gd name="T98" fmla="*/ 21 w 167"/>
                <a:gd name="T99" fmla="*/ 29 h 216"/>
                <a:gd name="T100" fmla="*/ 21 w 167"/>
                <a:gd name="T101" fmla="*/ 29 h 216"/>
                <a:gd name="T102" fmla="*/ 22 w 167"/>
                <a:gd name="T103" fmla="*/ 28 h 216"/>
                <a:gd name="T104" fmla="*/ 25 w 167"/>
                <a:gd name="T105" fmla="*/ 26 h 216"/>
                <a:gd name="T106" fmla="*/ 25 w 167"/>
                <a:gd name="T107" fmla="*/ 26 h 216"/>
                <a:gd name="T108" fmla="*/ 25 w 167"/>
                <a:gd name="T109" fmla="*/ 25 h 216"/>
                <a:gd name="T110" fmla="*/ 25 w 167"/>
                <a:gd name="T111" fmla="*/ 25 h 216"/>
                <a:gd name="T112" fmla="*/ 26 w 167"/>
                <a:gd name="T113" fmla="*/ 25 h 216"/>
                <a:gd name="T114" fmla="*/ 26 w 167"/>
                <a:gd name="T115" fmla="*/ 23 h 216"/>
                <a:gd name="T116" fmla="*/ 26 w 167"/>
                <a:gd name="T117" fmla="*/ 21 h 216"/>
                <a:gd name="T118" fmla="*/ 26 w 167"/>
                <a:gd name="T119" fmla="*/ 20 h 216"/>
                <a:gd name="T120" fmla="*/ 26 w 167"/>
                <a:gd name="T121" fmla="*/ 18 h 216"/>
                <a:gd name="T122" fmla="*/ 25 w 167"/>
                <a:gd name="T123" fmla="*/ 16 h 21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7"/>
                <a:gd name="T187" fmla="*/ 0 h 216"/>
                <a:gd name="T188" fmla="*/ 167 w 167"/>
                <a:gd name="T189" fmla="*/ 216 h 21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7" h="216">
                  <a:moveTo>
                    <a:pt x="159" y="43"/>
                  </a:moveTo>
                  <a:lnTo>
                    <a:pt x="164" y="58"/>
                  </a:lnTo>
                  <a:lnTo>
                    <a:pt x="167" y="73"/>
                  </a:lnTo>
                  <a:lnTo>
                    <a:pt x="167" y="87"/>
                  </a:lnTo>
                  <a:lnTo>
                    <a:pt x="166" y="99"/>
                  </a:lnTo>
                  <a:lnTo>
                    <a:pt x="161" y="111"/>
                  </a:lnTo>
                  <a:lnTo>
                    <a:pt x="157" y="116"/>
                  </a:lnTo>
                  <a:lnTo>
                    <a:pt x="155" y="122"/>
                  </a:lnTo>
                  <a:lnTo>
                    <a:pt x="150" y="126"/>
                  </a:lnTo>
                  <a:lnTo>
                    <a:pt x="146" y="131"/>
                  </a:lnTo>
                  <a:lnTo>
                    <a:pt x="141" y="133"/>
                  </a:lnTo>
                  <a:lnTo>
                    <a:pt x="139" y="135"/>
                  </a:lnTo>
                  <a:lnTo>
                    <a:pt x="137" y="137"/>
                  </a:lnTo>
                  <a:lnTo>
                    <a:pt x="126" y="141"/>
                  </a:lnTo>
                  <a:lnTo>
                    <a:pt x="118" y="145"/>
                  </a:lnTo>
                  <a:lnTo>
                    <a:pt x="108" y="145"/>
                  </a:lnTo>
                  <a:lnTo>
                    <a:pt x="103" y="145"/>
                  </a:lnTo>
                  <a:lnTo>
                    <a:pt x="101" y="145"/>
                  </a:lnTo>
                  <a:lnTo>
                    <a:pt x="100" y="145"/>
                  </a:lnTo>
                  <a:lnTo>
                    <a:pt x="100" y="146"/>
                  </a:lnTo>
                  <a:lnTo>
                    <a:pt x="127" y="196"/>
                  </a:lnTo>
                  <a:lnTo>
                    <a:pt x="88" y="216"/>
                  </a:lnTo>
                  <a:lnTo>
                    <a:pt x="0" y="50"/>
                  </a:lnTo>
                  <a:lnTo>
                    <a:pt x="39" y="30"/>
                  </a:lnTo>
                  <a:lnTo>
                    <a:pt x="46" y="43"/>
                  </a:lnTo>
                  <a:lnTo>
                    <a:pt x="58" y="21"/>
                  </a:lnTo>
                  <a:lnTo>
                    <a:pt x="67" y="13"/>
                  </a:lnTo>
                  <a:lnTo>
                    <a:pt x="78" y="6"/>
                  </a:lnTo>
                  <a:lnTo>
                    <a:pt x="88" y="1"/>
                  </a:lnTo>
                  <a:lnTo>
                    <a:pt x="100" y="0"/>
                  </a:lnTo>
                  <a:lnTo>
                    <a:pt x="110" y="1"/>
                  </a:lnTo>
                  <a:lnTo>
                    <a:pt x="122" y="5"/>
                  </a:lnTo>
                  <a:lnTo>
                    <a:pt x="131" y="9"/>
                  </a:lnTo>
                  <a:lnTo>
                    <a:pt x="141" y="18"/>
                  </a:lnTo>
                  <a:lnTo>
                    <a:pt x="150" y="29"/>
                  </a:lnTo>
                  <a:lnTo>
                    <a:pt x="159" y="43"/>
                  </a:lnTo>
                  <a:close/>
                  <a:moveTo>
                    <a:pt x="118" y="65"/>
                  </a:moveTo>
                  <a:lnTo>
                    <a:pt x="108" y="50"/>
                  </a:lnTo>
                  <a:lnTo>
                    <a:pt x="98" y="44"/>
                  </a:lnTo>
                  <a:lnTo>
                    <a:pt x="92" y="40"/>
                  </a:lnTo>
                  <a:lnTo>
                    <a:pt x="87" y="40"/>
                  </a:lnTo>
                  <a:lnTo>
                    <a:pt x="81" y="42"/>
                  </a:lnTo>
                  <a:lnTo>
                    <a:pt x="76" y="45"/>
                  </a:lnTo>
                  <a:lnTo>
                    <a:pt x="66" y="52"/>
                  </a:lnTo>
                  <a:lnTo>
                    <a:pt x="57" y="63"/>
                  </a:lnTo>
                  <a:lnTo>
                    <a:pt x="88" y="124"/>
                  </a:lnTo>
                  <a:lnTo>
                    <a:pt x="92" y="122"/>
                  </a:lnTo>
                  <a:lnTo>
                    <a:pt x="97" y="121"/>
                  </a:lnTo>
                  <a:lnTo>
                    <a:pt x="97" y="119"/>
                  </a:lnTo>
                  <a:lnTo>
                    <a:pt x="98" y="119"/>
                  </a:lnTo>
                  <a:lnTo>
                    <a:pt x="101" y="119"/>
                  </a:lnTo>
                  <a:lnTo>
                    <a:pt x="106" y="118"/>
                  </a:lnTo>
                  <a:lnTo>
                    <a:pt x="118" y="108"/>
                  </a:lnTo>
                  <a:lnTo>
                    <a:pt x="118" y="106"/>
                  </a:lnTo>
                  <a:lnTo>
                    <a:pt x="118" y="104"/>
                  </a:lnTo>
                  <a:lnTo>
                    <a:pt x="120" y="104"/>
                  </a:lnTo>
                  <a:lnTo>
                    <a:pt x="122" y="102"/>
                  </a:lnTo>
                  <a:lnTo>
                    <a:pt x="126" y="97"/>
                  </a:lnTo>
                  <a:lnTo>
                    <a:pt x="126" y="89"/>
                  </a:lnTo>
                  <a:lnTo>
                    <a:pt x="125" y="82"/>
                  </a:lnTo>
                  <a:lnTo>
                    <a:pt x="122" y="73"/>
                  </a:lnTo>
                  <a:lnTo>
                    <a:pt x="118" y="65"/>
                  </a:lnTo>
                  <a:close/>
                </a:path>
              </a:pathLst>
            </a:custGeom>
            <a:solidFill>
              <a:srgbClr val="000000"/>
            </a:solidFill>
            <a:ln w="9525">
              <a:noFill/>
              <a:round/>
              <a:headEnd/>
              <a:tailEnd/>
            </a:ln>
          </p:spPr>
          <p:txBody>
            <a:bodyPr/>
            <a:lstStyle/>
            <a:p>
              <a:endParaRPr lang="en-US" dirty="0"/>
            </a:p>
          </p:txBody>
        </p:sp>
        <p:sp>
          <p:nvSpPr>
            <p:cNvPr id="65" name="Freeform 209"/>
            <p:cNvSpPr>
              <a:spLocks/>
            </p:cNvSpPr>
            <p:nvPr/>
          </p:nvSpPr>
          <p:spPr bwMode="auto">
            <a:xfrm>
              <a:off x="2575" y="2895"/>
              <a:ext cx="30" cy="41"/>
            </a:xfrm>
            <a:custGeom>
              <a:avLst/>
              <a:gdLst>
                <a:gd name="T0" fmla="*/ 30 w 146"/>
                <a:gd name="T1" fmla="*/ 20 h 168"/>
                <a:gd name="T2" fmla="*/ 30 w 146"/>
                <a:gd name="T3" fmla="*/ 25 h 168"/>
                <a:gd name="T4" fmla="*/ 28 w 146"/>
                <a:gd name="T5" fmla="*/ 30 h 168"/>
                <a:gd name="T6" fmla="*/ 23 w 146"/>
                <a:gd name="T7" fmla="*/ 34 h 168"/>
                <a:gd name="T8" fmla="*/ 17 w 146"/>
                <a:gd name="T9" fmla="*/ 38 h 168"/>
                <a:gd name="T10" fmla="*/ 12 w 146"/>
                <a:gd name="T11" fmla="*/ 40 h 168"/>
                <a:gd name="T12" fmla="*/ 6 w 146"/>
                <a:gd name="T13" fmla="*/ 33 h 168"/>
                <a:gd name="T14" fmla="*/ 8 w 146"/>
                <a:gd name="T15" fmla="*/ 33 h 168"/>
                <a:gd name="T16" fmla="*/ 11 w 146"/>
                <a:gd name="T17" fmla="*/ 33 h 168"/>
                <a:gd name="T18" fmla="*/ 18 w 146"/>
                <a:gd name="T19" fmla="*/ 30 h 168"/>
                <a:gd name="T20" fmla="*/ 22 w 146"/>
                <a:gd name="T21" fmla="*/ 27 h 168"/>
                <a:gd name="T22" fmla="*/ 22 w 146"/>
                <a:gd name="T23" fmla="*/ 25 h 168"/>
                <a:gd name="T24" fmla="*/ 20 w 146"/>
                <a:gd name="T25" fmla="*/ 24 h 168"/>
                <a:gd name="T26" fmla="*/ 17 w 146"/>
                <a:gd name="T27" fmla="*/ 24 h 168"/>
                <a:gd name="T28" fmla="*/ 15 w 146"/>
                <a:gd name="T29" fmla="*/ 25 h 168"/>
                <a:gd name="T30" fmla="*/ 8 w 146"/>
                <a:gd name="T31" fmla="*/ 27 h 168"/>
                <a:gd name="T32" fmla="*/ 3 w 146"/>
                <a:gd name="T33" fmla="*/ 24 h 168"/>
                <a:gd name="T34" fmla="*/ 0 w 146"/>
                <a:gd name="T35" fmla="*/ 19 h 168"/>
                <a:gd name="T36" fmla="*/ 1 w 146"/>
                <a:gd name="T37" fmla="*/ 13 h 168"/>
                <a:gd name="T38" fmla="*/ 7 w 146"/>
                <a:gd name="T39" fmla="*/ 6 h 168"/>
                <a:gd name="T40" fmla="*/ 15 w 146"/>
                <a:gd name="T41" fmla="*/ 1 h 168"/>
                <a:gd name="T42" fmla="*/ 20 w 146"/>
                <a:gd name="T43" fmla="*/ 0 h 168"/>
                <a:gd name="T44" fmla="*/ 22 w 146"/>
                <a:gd name="T45" fmla="*/ 8 h 168"/>
                <a:gd name="T46" fmla="*/ 17 w 146"/>
                <a:gd name="T47" fmla="*/ 8 h 168"/>
                <a:gd name="T48" fmla="*/ 10 w 146"/>
                <a:gd name="T49" fmla="*/ 11 h 168"/>
                <a:gd name="T50" fmla="*/ 8 w 146"/>
                <a:gd name="T51" fmla="*/ 14 h 168"/>
                <a:gd name="T52" fmla="*/ 9 w 146"/>
                <a:gd name="T53" fmla="*/ 16 h 168"/>
                <a:gd name="T54" fmla="*/ 10 w 146"/>
                <a:gd name="T55" fmla="*/ 16 h 168"/>
                <a:gd name="T56" fmla="*/ 12 w 146"/>
                <a:gd name="T57" fmla="*/ 16 h 168"/>
                <a:gd name="T58" fmla="*/ 16 w 146"/>
                <a:gd name="T59" fmla="*/ 15 h 168"/>
                <a:gd name="T60" fmla="*/ 23 w 146"/>
                <a:gd name="T61" fmla="*/ 13 h 168"/>
                <a:gd name="T62" fmla="*/ 25 w 146"/>
                <a:gd name="T63" fmla="*/ 14 h 168"/>
                <a:gd name="T64" fmla="*/ 29 w 146"/>
                <a:gd name="T65" fmla="*/ 18 h 1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168"/>
                <a:gd name="T101" fmla="*/ 146 w 146"/>
                <a:gd name="T102" fmla="*/ 168 h 1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168">
                  <a:moveTo>
                    <a:pt x="142" y="75"/>
                  </a:moveTo>
                  <a:lnTo>
                    <a:pt x="145" y="83"/>
                  </a:lnTo>
                  <a:lnTo>
                    <a:pt x="146" y="93"/>
                  </a:lnTo>
                  <a:lnTo>
                    <a:pt x="145" y="103"/>
                  </a:lnTo>
                  <a:lnTo>
                    <a:pt x="141" y="115"/>
                  </a:lnTo>
                  <a:lnTo>
                    <a:pt x="134" y="124"/>
                  </a:lnTo>
                  <a:lnTo>
                    <a:pt x="125" y="134"/>
                  </a:lnTo>
                  <a:lnTo>
                    <a:pt x="114" y="141"/>
                  </a:lnTo>
                  <a:lnTo>
                    <a:pt x="100" y="151"/>
                  </a:lnTo>
                  <a:lnTo>
                    <a:pt x="85" y="157"/>
                  </a:lnTo>
                  <a:lnTo>
                    <a:pt x="70" y="162"/>
                  </a:lnTo>
                  <a:lnTo>
                    <a:pt x="56" y="165"/>
                  </a:lnTo>
                  <a:lnTo>
                    <a:pt x="44" y="168"/>
                  </a:lnTo>
                  <a:lnTo>
                    <a:pt x="28" y="135"/>
                  </a:lnTo>
                  <a:lnTo>
                    <a:pt x="32" y="132"/>
                  </a:lnTo>
                  <a:lnTo>
                    <a:pt x="41" y="134"/>
                  </a:lnTo>
                  <a:lnTo>
                    <a:pt x="46" y="134"/>
                  </a:lnTo>
                  <a:lnTo>
                    <a:pt x="54" y="134"/>
                  </a:lnTo>
                  <a:lnTo>
                    <a:pt x="71" y="131"/>
                  </a:lnTo>
                  <a:lnTo>
                    <a:pt x="88" y="124"/>
                  </a:lnTo>
                  <a:lnTo>
                    <a:pt x="97" y="117"/>
                  </a:lnTo>
                  <a:lnTo>
                    <a:pt x="105" y="112"/>
                  </a:lnTo>
                  <a:lnTo>
                    <a:pt x="106" y="107"/>
                  </a:lnTo>
                  <a:lnTo>
                    <a:pt x="105" y="102"/>
                  </a:lnTo>
                  <a:lnTo>
                    <a:pt x="101" y="98"/>
                  </a:lnTo>
                  <a:lnTo>
                    <a:pt x="98" y="97"/>
                  </a:lnTo>
                  <a:lnTo>
                    <a:pt x="92" y="97"/>
                  </a:lnTo>
                  <a:lnTo>
                    <a:pt x="85" y="100"/>
                  </a:lnTo>
                  <a:lnTo>
                    <a:pt x="78" y="101"/>
                  </a:lnTo>
                  <a:lnTo>
                    <a:pt x="71" y="103"/>
                  </a:lnTo>
                  <a:lnTo>
                    <a:pt x="57" y="108"/>
                  </a:lnTo>
                  <a:lnTo>
                    <a:pt x="38" y="110"/>
                  </a:lnTo>
                  <a:lnTo>
                    <a:pt x="24" y="107"/>
                  </a:lnTo>
                  <a:lnTo>
                    <a:pt x="13" y="100"/>
                  </a:lnTo>
                  <a:lnTo>
                    <a:pt x="5" y="88"/>
                  </a:lnTo>
                  <a:lnTo>
                    <a:pt x="2" y="78"/>
                  </a:lnTo>
                  <a:lnTo>
                    <a:pt x="0" y="69"/>
                  </a:lnTo>
                  <a:lnTo>
                    <a:pt x="7" y="52"/>
                  </a:lnTo>
                  <a:lnTo>
                    <a:pt x="21" y="33"/>
                  </a:lnTo>
                  <a:lnTo>
                    <a:pt x="32" y="24"/>
                  </a:lnTo>
                  <a:lnTo>
                    <a:pt x="46" y="17"/>
                  </a:lnTo>
                  <a:lnTo>
                    <a:pt x="73" y="5"/>
                  </a:lnTo>
                  <a:lnTo>
                    <a:pt x="85" y="2"/>
                  </a:lnTo>
                  <a:lnTo>
                    <a:pt x="95" y="0"/>
                  </a:lnTo>
                  <a:lnTo>
                    <a:pt x="111" y="31"/>
                  </a:lnTo>
                  <a:lnTo>
                    <a:pt x="109" y="33"/>
                  </a:lnTo>
                  <a:lnTo>
                    <a:pt x="96" y="32"/>
                  </a:lnTo>
                  <a:lnTo>
                    <a:pt x="83" y="33"/>
                  </a:lnTo>
                  <a:lnTo>
                    <a:pt x="60" y="42"/>
                  </a:lnTo>
                  <a:lnTo>
                    <a:pt x="51" y="46"/>
                  </a:lnTo>
                  <a:lnTo>
                    <a:pt x="44" y="52"/>
                  </a:lnTo>
                  <a:lnTo>
                    <a:pt x="41" y="57"/>
                  </a:lnTo>
                  <a:lnTo>
                    <a:pt x="42" y="63"/>
                  </a:lnTo>
                  <a:lnTo>
                    <a:pt x="44" y="67"/>
                  </a:lnTo>
                  <a:lnTo>
                    <a:pt x="49" y="68"/>
                  </a:lnTo>
                  <a:lnTo>
                    <a:pt x="51" y="67"/>
                  </a:lnTo>
                  <a:lnTo>
                    <a:pt x="54" y="67"/>
                  </a:lnTo>
                  <a:lnTo>
                    <a:pt x="58" y="66"/>
                  </a:lnTo>
                  <a:lnTo>
                    <a:pt x="65" y="66"/>
                  </a:lnTo>
                  <a:lnTo>
                    <a:pt x="78" y="61"/>
                  </a:lnTo>
                  <a:lnTo>
                    <a:pt x="95" y="57"/>
                  </a:lnTo>
                  <a:lnTo>
                    <a:pt x="110" y="54"/>
                  </a:lnTo>
                  <a:lnTo>
                    <a:pt x="116" y="54"/>
                  </a:lnTo>
                  <a:lnTo>
                    <a:pt x="124" y="57"/>
                  </a:lnTo>
                  <a:lnTo>
                    <a:pt x="134" y="63"/>
                  </a:lnTo>
                  <a:lnTo>
                    <a:pt x="142" y="75"/>
                  </a:lnTo>
                  <a:close/>
                </a:path>
              </a:pathLst>
            </a:custGeom>
            <a:solidFill>
              <a:srgbClr val="000000"/>
            </a:solidFill>
            <a:ln w="9525">
              <a:noFill/>
              <a:round/>
              <a:headEnd/>
              <a:tailEnd/>
            </a:ln>
          </p:spPr>
          <p:txBody>
            <a:bodyPr/>
            <a:lstStyle/>
            <a:p>
              <a:endParaRPr lang="en-US" dirty="0"/>
            </a:p>
          </p:txBody>
        </p:sp>
        <p:sp>
          <p:nvSpPr>
            <p:cNvPr id="66" name="Freeform 210"/>
            <p:cNvSpPr>
              <a:spLocks/>
            </p:cNvSpPr>
            <p:nvPr/>
          </p:nvSpPr>
          <p:spPr bwMode="auto">
            <a:xfrm>
              <a:off x="2597" y="2876"/>
              <a:ext cx="33" cy="40"/>
            </a:xfrm>
            <a:custGeom>
              <a:avLst/>
              <a:gdLst>
                <a:gd name="T0" fmla="*/ 33 w 157"/>
                <a:gd name="T1" fmla="*/ 33 h 165"/>
                <a:gd name="T2" fmla="*/ 30 w 157"/>
                <a:gd name="T3" fmla="*/ 35 h 165"/>
                <a:gd name="T4" fmla="*/ 27 w 157"/>
                <a:gd name="T5" fmla="*/ 38 h 165"/>
                <a:gd name="T6" fmla="*/ 22 w 157"/>
                <a:gd name="T7" fmla="*/ 40 h 165"/>
                <a:gd name="T8" fmla="*/ 20 w 157"/>
                <a:gd name="T9" fmla="*/ 40 h 165"/>
                <a:gd name="T10" fmla="*/ 19 w 157"/>
                <a:gd name="T11" fmla="*/ 40 h 165"/>
                <a:gd name="T12" fmla="*/ 17 w 157"/>
                <a:gd name="T13" fmla="*/ 39 h 165"/>
                <a:gd name="T14" fmla="*/ 15 w 157"/>
                <a:gd name="T15" fmla="*/ 38 h 165"/>
                <a:gd name="T16" fmla="*/ 14 w 157"/>
                <a:gd name="T17" fmla="*/ 36 h 165"/>
                <a:gd name="T18" fmla="*/ 13 w 157"/>
                <a:gd name="T19" fmla="*/ 33 h 165"/>
                <a:gd name="T20" fmla="*/ 7 w 157"/>
                <a:gd name="T21" fmla="*/ 20 h 165"/>
                <a:gd name="T22" fmla="*/ 3 w 157"/>
                <a:gd name="T23" fmla="*/ 22 h 165"/>
                <a:gd name="T24" fmla="*/ 0 w 157"/>
                <a:gd name="T25" fmla="*/ 15 h 165"/>
                <a:gd name="T26" fmla="*/ 4 w 157"/>
                <a:gd name="T27" fmla="*/ 13 h 165"/>
                <a:gd name="T28" fmla="*/ 0 w 157"/>
                <a:gd name="T29" fmla="*/ 5 h 165"/>
                <a:gd name="T30" fmla="*/ 8 w 157"/>
                <a:gd name="T31" fmla="*/ 0 h 165"/>
                <a:gd name="T32" fmla="*/ 12 w 157"/>
                <a:gd name="T33" fmla="*/ 8 h 165"/>
                <a:gd name="T34" fmla="*/ 20 w 157"/>
                <a:gd name="T35" fmla="*/ 4 h 165"/>
                <a:gd name="T36" fmla="*/ 22 w 157"/>
                <a:gd name="T37" fmla="*/ 10 h 165"/>
                <a:gd name="T38" fmla="*/ 15 w 157"/>
                <a:gd name="T39" fmla="*/ 15 h 165"/>
                <a:gd name="T40" fmla="*/ 20 w 157"/>
                <a:gd name="T41" fmla="*/ 25 h 165"/>
                <a:gd name="T42" fmla="*/ 20 w 157"/>
                <a:gd name="T43" fmla="*/ 27 h 165"/>
                <a:gd name="T44" fmla="*/ 21 w 157"/>
                <a:gd name="T45" fmla="*/ 27 h 165"/>
                <a:gd name="T46" fmla="*/ 21 w 157"/>
                <a:gd name="T47" fmla="*/ 28 h 165"/>
                <a:gd name="T48" fmla="*/ 22 w 157"/>
                <a:gd name="T49" fmla="*/ 30 h 165"/>
                <a:gd name="T50" fmla="*/ 23 w 157"/>
                <a:gd name="T51" fmla="*/ 30 h 165"/>
                <a:gd name="T52" fmla="*/ 24 w 157"/>
                <a:gd name="T53" fmla="*/ 31 h 165"/>
                <a:gd name="T54" fmla="*/ 25 w 157"/>
                <a:gd name="T55" fmla="*/ 30 h 165"/>
                <a:gd name="T56" fmla="*/ 26 w 157"/>
                <a:gd name="T57" fmla="*/ 30 h 165"/>
                <a:gd name="T58" fmla="*/ 27 w 157"/>
                <a:gd name="T59" fmla="*/ 29 h 165"/>
                <a:gd name="T60" fmla="*/ 28 w 157"/>
                <a:gd name="T61" fmla="*/ 28 h 165"/>
                <a:gd name="T62" fmla="*/ 29 w 157"/>
                <a:gd name="T63" fmla="*/ 27 h 165"/>
                <a:gd name="T64" fmla="*/ 29 w 157"/>
                <a:gd name="T65" fmla="*/ 27 h 165"/>
                <a:gd name="T66" fmla="*/ 30 w 157"/>
                <a:gd name="T67" fmla="*/ 27 h 165"/>
                <a:gd name="T68" fmla="*/ 33 w 157"/>
                <a:gd name="T69" fmla="*/ 33 h 1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165"/>
                <a:gd name="T107" fmla="*/ 157 w 157"/>
                <a:gd name="T108" fmla="*/ 165 h 16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165">
                  <a:moveTo>
                    <a:pt x="157" y="136"/>
                  </a:moveTo>
                  <a:lnTo>
                    <a:pt x="145" y="145"/>
                  </a:lnTo>
                  <a:lnTo>
                    <a:pt x="128" y="156"/>
                  </a:lnTo>
                  <a:lnTo>
                    <a:pt x="106" y="164"/>
                  </a:lnTo>
                  <a:lnTo>
                    <a:pt x="96" y="165"/>
                  </a:lnTo>
                  <a:lnTo>
                    <a:pt x="89" y="165"/>
                  </a:lnTo>
                  <a:lnTo>
                    <a:pt x="80" y="161"/>
                  </a:lnTo>
                  <a:lnTo>
                    <a:pt x="72" y="155"/>
                  </a:lnTo>
                  <a:lnTo>
                    <a:pt x="66" y="147"/>
                  </a:lnTo>
                  <a:lnTo>
                    <a:pt x="61" y="138"/>
                  </a:lnTo>
                  <a:lnTo>
                    <a:pt x="31" y="81"/>
                  </a:lnTo>
                  <a:lnTo>
                    <a:pt x="16" y="89"/>
                  </a:lnTo>
                  <a:lnTo>
                    <a:pt x="2" y="63"/>
                  </a:lnTo>
                  <a:lnTo>
                    <a:pt x="17" y="54"/>
                  </a:lnTo>
                  <a:lnTo>
                    <a:pt x="0" y="20"/>
                  </a:lnTo>
                  <a:lnTo>
                    <a:pt x="40" y="0"/>
                  </a:lnTo>
                  <a:lnTo>
                    <a:pt x="57" y="34"/>
                  </a:lnTo>
                  <a:lnTo>
                    <a:pt x="93" y="15"/>
                  </a:lnTo>
                  <a:lnTo>
                    <a:pt x="106" y="42"/>
                  </a:lnTo>
                  <a:lnTo>
                    <a:pt x="71" y="61"/>
                  </a:lnTo>
                  <a:lnTo>
                    <a:pt x="94" y="105"/>
                  </a:lnTo>
                  <a:lnTo>
                    <a:pt x="96" y="110"/>
                  </a:lnTo>
                  <a:lnTo>
                    <a:pt x="98" y="112"/>
                  </a:lnTo>
                  <a:lnTo>
                    <a:pt x="100" y="116"/>
                  </a:lnTo>
                  <a:lnTo>
                    <a:pt x="106" y="122"/>
                  </a:lnTo>
                  <a:lnTo>
                    <a:pt x="109" y="125"/>
                  </a:lnTo>
                  <a:lnTo>
                    <a:pt x="114" y="126"/>
                  </a:lnTo>
                  <a:lnTo>
                    <a:pt x="119" y="125"/>
                  </a:lnTo>
                  <a:lnTo>
                    <a:pt x="126" y="122"/>
                  </a:lnTo>
                  <a:lnTo>
                    <a:pt x="129" y="120"/>
                  </a:lnTo>
                  <a:lnTo>
                    <a:pt x="133" y="117"/>
                  </a:lnTo>
                  <a:lnTo>
                    <a:pt x="137" y="113"/>
                  </a:lnTo>
                  <a:lnTo>
                    <a:pt x="139" y="111"/>
                  </a:lnTo>
                  <a:lnTo>
                    <a:pt x="142" y="110"/>
                  </a:lnTo>
                  <a:lnTo>
                    <a:pt x="157" y="136"/>
                  </a:lnTo>
                  <a:close/>
                </a:path>
              </a:pathLst>
            </a:custGeom>
            <a:solidFill>
              <a:srgbClr val="000000"/>
            </a:solidFill>
            <a:ln w="9525">
              <a:noFill/>
              <a:round/>
              <a:headEnd/>
              <a:tailEnd/>
            </a:ln>
          </p:spPr>
          <p:txBody>
            <a:bodyPr/>
            <a:lstStyle/>
            <a:p>
              <a:endParaRPr lang="en-US" dirty="0"/>
            </a:p>
          </p:txBody>
        </p:sp>
        <p:sp>
          <p:nvSpPr>
            <p:cNvPr id="67" name="Rectangle 211"/>
            <p:cNvSpPr>
              <a:spLocks noChangeArrowheads="1"/>
            </p:cNvSpPr>
            <p:nvPr/>
          </p:nvSpPr>
          <p:spPr bwMode="auto">
            <a:xfrm>
              <a:off x="3069" y="3015"/>
              <a:ext cx="426" cy="77"/>
            </a:xfrm>
            <a:prstGeom prst="rect">
              <a:avLst/>
            </a:prstGeom>
            <a:noFill/>
            <a:ln w="9525">
              <a:noFill/>
              <a:miter lim="800000"/>
              <a:headEnd/>
              <a:tailEnd/>
            </a:ln>
          </p:spPr>
          <p:txBody>
            <a:bodyPr wrap="none" lIns="0" tIns="0" rIns="0" bIns="0">
              <a:spAutoFit/>
            </a:bodyPr>
            <a:lstStyle/>
            <a:p>
              <a:pPr marL="354013" indent="-354013" defTabSz="941388"/>
              <a:r>
                <a:rPr lang="en-US" sz="800" b="1" dirty="0">
                  <a:solidFill>
                    <a:srgbClr val="000000"/>
                  </a:solidFill>
                  <a:latin typeface="Verdana" pitchFamily="34" charset="0"/>
                </a:rPr>
                <a:t>Digital Data</a:t>
              </a:r>
              <a:endParaRPr lang="en-US" sz="1800" dirty="0"/>
            </a:p>
          </p:txBody>
        </p:sp>
        <p:pic>
          <p:nvPicPr>
            <p:cNvPr id="68" name="Picture 212"/>
            <p:cNvPicPr>
              <a:picLocks noChangeAspect="1" noChangeArrowheads="1"/>
            </p:cNvPicPr>
            <p:nvPr/>
          </p:nvPicPr>
          <p:blipFill>
            <a:blip r:embed="rId3" cstate="print"/>
            <a:srcRect/>
            <a:stretch>
              <a:fillRect/>
            </a:stretch>
          </p:blipFill>
          <p:spPr bwMode="auto">
            <a:xfrm>
              <a:off x="1695" y="1526"/>
              <a:ext cx="502" cy="427"/>
            </a:xfrm>
            <a:prstGeom prst="rect">
              <a:avLst/>
            </a:prstGeom>
            <a:noFill/>
            <a:ln w="9525">
              <a:noFill/>
              <a:miter lim="800000"/>
              <a:headEnd/>
              <a:tailEnd/>
            </a:ln>
          </p:spPr>
        </p:pic>
        <p:pic>
          <p:nvPicPr>
            <p:cNvPr id="69" name="Picture 213"/>
            <p:cNvPicPr>
              <a:picLocks noChangeAspect="1" noChangeArrowheads="1"/>
            </p:cNvPicPr>
            <p:nvPr/>
          </p:nvPicPr>
          <p:blipFill>
            <a:blip r:embed="rId4" cstate="print"/>
            <a:srcRect/>
            <a:stretch>
              <a:fillRect/>
            </a:stretch>
          </p:blipFill>
          <p:spPr bwMode="auto">
            <a:xfrm>
              <a:off x="1744" y="2434"/>
              <a:ext cx="407" cy="401"/>
            </a:xfrm>
            <a:prstGeom prst="rect">
              <a:avLst/>
            </a:prstGeom>
            <a:noFill/>
            <a:ln w="9525">
              <a:noFill/>
              <a:miter lim="800000"/>
              <a:headEnd/>
              <a:tailEnd/>
            </a:ln>
          </p:spPr>
        </p:pic>
        <p:pic>
          <p:nvPicPr>
            <p:cNvPr id="70" name="Picture 214"/>
            <p:cNvPicPr>
              <a:picLocks noChangeAspect="1" noChangeArrowheads="1"/>
            </p:cNvPicPr>
            <p:nvPr/>
          </p:nvPicPr>
          <p:blipFill>
            <a:blip r:embed="rId5" cstate="print"/>
            <a:srcRect/>
            <a:stretch>
              <a:fillRect/>
            </a:stretch>
          </p:blipFill>
          <p:spPr bwMode="auto">
            <a:xfrm>
              <a:off x="1755" y="1952"/>
              <a:ext cx="321" cy="516"/>
            </a:xfrm>
            <a:prstGeom prst="rect">
              <a:avLst/>
            </a:prstGeom>
            <a:noFill/>
            <a:ln w="9525">
              <a:noFill/>
              <a:miter lim="800000"/>
              <a:headEnd/>
              <a:tailEnd/>
            </a:ln>
          </p:spPr>
        </p:pic>
      </p:grpSp>
    </p:spTree>
    <p:extLst>
      <p:ext uri="{BB962C8B-B14F-4D97-AF65-F5344CB8AC3E}">
        <p14:creationId xmlns:p14="http://schemas.microsoft.com/office/powerpoint/2010/main" val="37016153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73" y="152400"/>
            <a:ext cx="8229600" cy="1143000"/>
          </a:xfrm>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Types of Information Systems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78324" y="1295400"/>
            <a:ext cx="8229600" cy="5181600"/>
          </a:xfrm>
        </p:spPr>
        <p:txBody>
          <a:bodyPr>
            <a:noAutofit/>
          </a:bodyPr>
          <a:lstStyle/>
          <a:p>
            <a:pPr lvl="0" algn="just">
              <a:lnSpc>
                <a:spcPct val="150000"/>
              </a:lnSpc>
              <a:buClr>
                <a:schemeClr val="accent3">
                  <a:lumMod val="75000"/>
                </a:schemeClr>
              </a:buClr>
            </a:pPr>
            <a:r>
              <a:rPr lang="en-US" sz="2800" dirty="0">
                <a:solidFill>
                  <a:srgbClr val="FF0000"/>
                </a:solidFill>
                <a:latin typeface="Times New Roman" panose="02020603050405020304" pitchFamily="18" charset="0"/>
                <a:cs typeface="Times New Roman" panose="02020603050405020304" pitchFamily="18" charset="0"/>
              </a:rPr>
              <a:t>Decision Support System</a:t>
            </a:r>
            <a:r>
              <a:rPr lang="en-US" sz="2800" dirty="0">
                <a:latin typeface="Times New Roman" panose="02020603050405020304" pitchFamily="18" charset="0"/>
                <a:cs typeface="Times New Roman" panose="02020603050405020304" pitchFamily="18" charset="0"/>
              </a:rPr>
              <a:t>			(DSS)</a:t>
            </a:r>
          </a:p>
          <a:p>
            <a:pPr marL="109728" indent="0" algn="just">
              <a:lnSpc>
                <a:spcPct val="150000"/>
              </a:lnSpc>
              <a:buClr>
                <a:schemeClr val="accent3">
                  <a:lumMod val="75000"/>
                </a:schemeClr>
              </a:buClr>
              <a:buNone/>
            </a:pPr>
            <a:r>
              <a:rPr lang="en-US" sz="2400" dirty="0">
                <a:latin typeface="Times New Roman" panose="02020603050405020304" pitchFamily="18" charset="0"/>
                <a:cs typeface="Times New Roman" panose="02020603050405020304" pitchFamily="18" charset="0"/>
              </a:rPr>
              <a:t>Decision-support systems ("DSS") are specifically designed to help management make decisions in situations where there is uncertainty about the possible outcomes of those decisions. </a:t>
            </a:r>
          </a:p>
          <a:p>
            <a:pPr marL="109728" indent="0" algn="just">
              <a:lnSpc>
                <a:spcPct val="150000"/>
              </a:lnSpc>
              <a:buClr>
                <a:schemeClr val="accent3">
                  <a:lumMod val="75000"/>
                </a:schemeClr>
              </a:buClr>
              <a:buNone/>
            </a:pPr>
            <a:endParaRPr lang="en-US" sz="2400" dirty="0">
              <a:latin typeface="Times New Roman" panose="02020603050405020304" pitchFamily="18" charset="0"/>
              <a:cs typeface="Times New Roman" panose="02020603050405020304" pitchFamily="18" charset="0"/>
            </a:endParaRPr>
          </a:p>
          <a:p>
            <a:pPr lvl="0" algn="just">
              <a:lnSpc>
                <a:spcPct val="150000"/>
              </a:lnSpc>
              <a:buClr>
                <a:schemeClr val="accent3">
                  <a:lumMod val="75000"/>
                </a:schemeClr>
              </a:buClr>
            </a:pPr>
            <a:r>
              <a:rPr lang="en-US" sz="2800" dirty="0">
                <a:solidFill>
                  <a:srgbClr val="FF0000"/>
                </a:solidFill>
                <a:latin typeface="Times New Roman" panose="02020603050405020304" pitchFamily="18" charset="0"/>
                <a:cs typeface="Times New Roman" panose="02020603050405020304" pitchFamily="18" charset="0"/>
              </a:rPr>
              <a:t>Knowledge Management System</a:t>
            </a:r>
            <a:r>
              <a:rPr lang="en-US" sz="2800" dirty="0">
                <a:latin typeface="Times New Roman" panose="02020603050405020304" pitchFamily="18" charset="0"/>
                <a:cs typeface="Times New Roman" panose="02020603050405020304" pitchFamily="18" charset="0"/>
              </a:rPr>
              <a:t>	(KMS)</a:t>
            </a:r>
          </a:p>
          <a:p>
            <a:pPr marL="393192" lvl="1" indent="0" algn="just">
              <a:buClr>
                <a:schemeClr val="accent4">
                  <a:lumMod val="50000"/>
                </a:schemeClr>
              </a:buClr>
              <a:buNone/>
            </a:pPr>
            <a:r>
              <a:rPr lang="en-US" sz="2400" dirty="0">
                <a:latin typeface="Times New Roman" panose="02020603050405020304" pitchFamily="18" charset="0"/>
                <a:cs typeface="Times New Roman" panose="02020603050405020304" pitchFamily="18" charset="0"/>
              </a:rPr>
              <a:t>Knowledge Management Systems ("KMS") exist to help businesses create and share information. </a:t>
            </a:r>
          </a:p>
          <a:p>
            <a:pPr marL="393192" lvl="1" indent="0" algn="just">
              <a:buClr>
                <a:schemeClr val="accent4">
                  <a:lumMod val="50000"/>
                </a:schemeClr>
              </a:buClr>
              <a:buNone/>
            </a:pPr>
            <a:endParaRPr lang="en-US" sz="2400" dirty="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r>
              <a:rPr lang="en-US" sz="2800" dirty="0">
                <a:latin typeface="Times New Roman" panose="02020603050405020304" pitchFamily="18" charset="0"/>
                <a:cs typeface="Times New Roman" panose="02020603050405020304" pitchFamily="18" charset="0"/>
              </a:rPr>
              <a:t>	</a:t>
            </a:r>
          </a:p>
          <a:p>
            <a:pPr marL="109728" indent="0" algn="just">
              <a:buNone/>
            </a:pP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25740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73" y="152400"/>
            <a:ext cx="8229600" cy="1143000"/>
          </a:xfrm>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Types of Information Systems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78324" y="1295400"/>
            <a:ext cx="8229600" cy="5181600"/>
          </a:xfrm>
        </p:spPr>
        <p:txBody>
          <a:bodyPr>
            <a:noAutofit/>
          </a:bodyPr>
          <a:lstStyle/>
          <a:p>
            <a:pPr marL="393192" lvl="1" indent="0" algn="just">
              <a:buClr>
                <a:schemeClr val="accent4">
                  <a:lumMod val="50000"/>
                </a:schemeClr>
              </a:buClr>
              <a:buNone/>
            </a:pPr>
            <a:endParaRPr lang="en-US" sz="2800" dirty="0">
              <a:latin typeface="Times New Roman" panose="02020603050405020304" pitchFamily="18" charset="0"/>
              <a:cs typeface="Times New Roman" panose="02020603050405020304" pitchFamily="18" charset="0"/>
            </a:endParaRPr>
          </a:p>
          <a:p>
            <a:pPr lvl="0" algn="just">
              <a:lnSpc>
                <a:spcPct val="150000"/>
              </a:lnSpc>
              <a:buClr>
                <a:schemeClr val="accent3">
                  <a:lumMod val="75000"/>
                </a:schemeClr>
              </a:buClr>
            </a:pPr>
            <a:r>
              <a:rPr lang="en-US" sz="2800" dirty="0">
                <a:solidFill>
                  <a:srgbClr val="FF0000"/>
                </a:solidFill>
                <a:latin typeface="Times New Roman" panose="02020603050405020304" pitchFamily="18" charset="0"/>
                <a:cs typeface="Times New Roman" panose="02020603050405020304" pitchFamily="18" charset="0"/>
              </a:rPr>
              <a:t>Transaction Processing System	</a:t>
            </a:r>
            <a:r>
              <a:rPr lang="en-US" sz="2800" dirty="0">
                <a:latin typeface="Times New Roman" panose="02020603050405020304" pitchFamily="18" charset="0"/>
                <a:cs typeface="Times New Roman" panose="02020603050405020304" pitchFamily="18" charset="0"/>
              </a:rPr>
              <a:t>	(TPS)</a:t>
            </a:r>
          </a:p>
          <a:p>
            <a:pPr algn="just">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Transaction Processing Systems ("TPS") are designed to process routine transactions efficiently and accurately. </a:t>
            </a:r>
          </a:p>
          <a:p>
            <a:pPr algn="just">
              <a:buNone/>
            </a:pPr>
            <a:endParaRPr lang="en-US" sz="2400" dirty="0">
              <a:latin typeface="Times New Roman" panose="02020603050405020304" pitchFamily="18" charset="0"/>
              <a:cs typeface="Times New Roman" panose="02020603050405020304" pitchFamily="18" charset="0"/>
            </a:endParaRPr>
          </a:p>
          <a:p>
            <a:pPr lvl="0" algn="just">
              <a:lnSpc>
                <a:spcPct val="150000"/>
              </a:lnSpc>
              <a:buClr>
                <a:schemeClr val="accent3">
                  <a:lumMod val="75000"/>
                </a:schemeClr>
              </a:buClr>
            </a:pPr>
            <a:r>
              <a:rPr lang="en-US" sz="2800" dirty="0">
                <a:solidFill>
                  <a:srgbClr val="FF0000"/>
                </a:solidFill>
                <a:latin typeface="Times New Roman" panose="02020603050405020304" pitchFamily="18" charset="0"/>
                <a:cs typeface="Times New Roman" panose="02020603050405020304" pitchFamily="18" charset="0"/>
              </a:rPr>
              <a:t>Office Automation System	</a:t>
            </a:r>
            <a:r>
              <a:rPr lang="en-US" sz="2800" dirty="0">
                <a:latin typeface="Times New Roman" panose="02020603050405020304" pitchFamily="18" charset="0"/>
                <a:cs typeface="Times New Roman" panose="02020603050405020304" pitchFamily="18" charset="0"/>
              </a:rPr>
              <a:t>		(OAS)</a:t>
            </a:r>
          </a:p>
          <a:p>
            <a:pPr algn="just">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Office Automation Systems are systems that try to improve the productivity of employee who need to process data and information. </a:t>
            </a:r>
          </a:p>
          <a:p>
            <a:pPr algn="just">
              <a:buNone/>
            </a:pPr>
            <a:endParaRPr lang="en-US" sz="2800" dirty="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endParaRPr lang="en-US" sz="2800" dirty="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r>
              <a:rPr lang="en-US" sz="2800" dirty="0">
                <a:latin typeface="Times New Roman" panose="02020603050405020304" pitchFamily="18" charset="0"/>
                <a:cs typeface="Times New Roman" panose="02020603050405020304" pitchFamily="18" charset="0"/>
              </a:rPr>
              <a:t>	</a:t>
            </a:r>
          </a:p>
          <a:p>
            <a:pPr marL="109728" indent="0" algn="just">
              <a:buNone/>
            </a:pP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38001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73" y="152400"/>
            <a:ext cx="8229600" cy="1143000"/>
          </a:xfrm>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Management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78324" y="1295400"/>
            <a:ext cx="8229600" cy="5181600"/>
          </a:xfrm>
        </p:spPr>
        <p:txBody>
          <a:bodyPr>
            <a:noAutofit/>
          </a:bodyPr>
          <a:lstStyle/>
          <a:p>
            <a:pPr marL="365760" lvl="1" indent="-256032" algn="just">
              <a:spcBef>
                <a:spcPts val="400"/>
              </a:spcBef>
              <a:buSzPct val="68000"/>
              <a:buFont typeface="Wingdings 3"/>
              <a:buChar char=""/>
            </a:pPr>
            <a:r>
              <a:rPr lang="en-IN" sz="2600" b="1" dirty="0">
                <a:latin typeface="Times New Roman" panose="02020603050405020304" pitchFamily="18" charset="0"/>
                <a:cs typeface="Times New Roman" panose="02020603050405020304" pitchFamily="18" charset="0"/>
              </a:rPr>
              <a:t>Information management</a:t>
            </a:r>
            <a:r>
              <a:rPr lang="en-IN" sz="2600" dirty="0">
                <a:latin typeface="Times New Roman" panose="02020603050405020304" pitchFamily="18" charset="0"/>
                <a:cs typeface="Times New Roman" panose="02020603050405020304" pitchFamily="18" charset="0"/>
              </a:rPr>
              <a:t> is the management of organizational processes and systems that acquire, create, organize, distribute, and use information.</a:t>
            </a:r>
            <a:endParaRPr lang="en-US" sz="2600"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IM is a continuous cycle of six closely</a:t>
            </a:r>
            <a:r>
              <a:rPr lang="en-IN" sz="2600" dirty="0">
                <a:solidFill>
                  <a:srgbClr val="FF0000"/>
                </a:solidFill>
                <a:latin typeface="Times New Roman" panose="02020603050405020304" pitchFamily="18" charset="0"/>
                <a:cs typeface="Times New Roman" panose="02020603050405020304" pitchFamily="18" charset="0"/>
              </a:rPr>
              <a:t> related activities</a:t>
            </a:r>
            <a:r>
              <a:rPr lang="en-IN" sz="2600" dirty="0">
                <a:latin typeface="Times New Roman" panose="02020603050405020304" pitchFamily="18" charset="0"/>
                <a:cs typeface="Times New Roman" panose="02020603050405020304" pitchFamily="18" charset="0"/>
              </a:rPr>
              <a:t>:</a:t>
            </a:r>
          </a:p>
          <a:p>
            <a:pPr marL="850392" lvl="1" indent="-457200" algn="just">
              <a:buFont typeface="+mj-lt"/>
              <a:buAutoNum type="arabicPeriod"/>
            </a:pPr>
            <a:r>
              <a:rPr lang="en-IN" sz="2400" dirty="0">
                <a:latin typeface="Times New Roman" panose="02020603050405020304" pitchFamily="18" charset="0"/>
                <a:cs typeface="Times New Roman" panose="02020603050405020304" pitchFamily="18" charset="0"/>
              </a:rPr>
              <a:t>identification of information needs; </a:t>
            </a:r>
          </a:p>
          <a:p>
            <a:pPr marL="850392" lvl="1" indent="-457200" algn="just">
              <a:buFont typeface="+mj-lt"/>
              <a:buAutoNum type="arabicPeriod"/>
            </a:pPr>
            <a:r>
              <a:rPr lang="en-IN" sz="2400" dirty="0">
                <a:latin typeface="Times New Roman" panose="02020603050405020304" pitchFamily="18" charset="0"/>
                <a:cs typeface="Times New Roman" panose="02020603050405020304" pitchFamily="18" charset="0"/>
              </a:rPr>
              <a:t>acquisition and creation of information; </a:t>
            </a:r>
          </a:p>
          <a:p>
            <a:pPr marL="850392" lvl="1" indent="-457200" algn="just">
              <a:buFont typeface="+mj-lt"/>
              <a:buAutoNum type="arabicPeriod"/>
            </a:pPr>
            <a:r>
              <a:rPr lang="en-IN" sz="2400" dirty="0">
                <a:latin typeface="Times New Roman" panose="02020603050405020304" pitchFamily="18" charset="0"/>
                <a:cs typeface="Times New Roman" panose="02020603050405020304" pitchFamily="18" charset="0"/>
              </a:rPr>
              <a:t>analysis and interpretation of information; </a:t>
            </a:r>
          </a:p>
          <a:p>
            <a:pPr marL="850392" lvl="1" indent="-457200" algn="just">
              <a:buFont typeface="+mj-lt"/>
              <a:buAutoNum type="arabicPeriod"/>
            </a:pPr>
            <a:r>
              <a:rPr lang="en-IN" sz="2400" dirty="0">
                <a:latin typeface="Times New Roman" panose="02020603050405020304" pitchFamily="18" charset="0"/>
                <a:cs typeface="Times New Roman" panose="02020603050405020304" pitchFamily="18" charset="0"/>
              </a:rPr>
              <a:t>organization and storage of information; </a:t>
            </a:r>
          </a:p>
          <a:p>
            <a:pPr marL="850392" lvl="1" indent="-457200" algn="just">
              <a:buFont typeface="+mj-lt"/>
              <a:buAutoNum type="arabicPeriod"/>
            </a:pPr>
            <a:r>
              <a:rPr lang="en-IN" sz="2400" dirty="0">
                <a:latin typeface="Times New Roman" panose="02020603050405020304" pitchFamily="18" charset="0"/>
                <a:cs typeface="Times New Roman" panose="02020603050405020304" pitchFamily="18" charset="0"/>
              </a:rPr>
              <a:t>information access and dissemination; </a:t>
            </a:r>
          </a:p>
          <a:p>
            <a:pPr marL="850392" lvl="1" indent="-457200" algn="just">
              <a:buFont typeface="+mj-lt"/>
              <a:buAutoNum type="arabicPeriod"/>
            </a:pPr>
            <a:r>
              <a:rPr lang="en-IN" sz="2400" dirty="0">
                <a:latin typeface="Times New Roman" panose="02020603050405020304" pitchFamily="18" charset="0"/>
                <a:cs typeface="Times New Roman" panose="02020603050405020304" pitchFamily="18" charset="0"/>
              </a:rPr>
              <a:t>information use </a:t>
            </a:r>
            <a:endParaRPr lang="en-US" sz="2400" dirty="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r>
              <a:rPr lang="en-US" sz="2400" dirty="0">
                <a:latin typeface="Times New Roman" panose="02020603050405020304" pitchFamily="18" charset="0"/>
                <a:cs typeface="Times New Roman" panose="02020603050405020304" pitchFamily="18" charset="0"/>
              </a:rPr>
              <a:t>	</a:t>
            </a:r>
          </a:p>
          <a:p>
            <a:pPr marL="109728" indent="0" algn="just">
              <a:buNone/>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809616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62" y="34705"/>
            <a:ext cx="8229600" cy="1143000"/>
          </a:xfrm>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Management Systems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66800"/>
            <a:ext cx="8403124" cy="5410200"/>
          </a:xfrm>
        </p:spPr>
        <p:txBody>
          <a:bodyPr>
            <a:noAutofit/>
          </a:bodyPr>
          <a:lstStyle/>
          <a:p>
            <a:pPr algn="just"/>
            <a:r>
              <a:rPr lang="en-US" sz="2600" dirty="0">
                <a:latin typeface="Times New Roman" panose="02020603050405020304" pitchFamily="18" charset="0"/>
                <a:cs typeface="Times New Roman" panose="02020603050405020304" pitchFamily="18" charset="0"/>
              </a:rPr>
              <a:t>Information Management:</a:t>
            </a:r>
          </a:p>
          <a:p>
            <a:pPr lvl="1" algn="just">
              <a:lnSpc>
                <a:spcPct val="90000"/>
              </a:lnSpc>
            </a:pPr>
            <a:r>
              <a:rPr lang="en-US" sz="2400" dirty="0">
                <a:solidFill>
                  <a:srgbClr val="FF0000"/>
                </a:solidFill>
                <a:latin typeface="Times New Roman" panose="02020603050405020304" pitchFamily="18" charset="0"/>
                <a:cs typeface="Times New Roman" panose="02020603050405020304" pitchFamily="18" charset="0"/>
              </a:rPr>
              <a:t>Management</a:t>
            </a:r>
            <a:r>
              <a:rPr lang="en-US" sz="2400" dirty="0">
                <a:latin typeface="Times New Roman" panose="02020603050405020304" pitchFamily="18" charset="0"/>
                <a:cs typeface="Times New Roman" panose="02020603050405020304" pitchFamily="18" charset="0"/>
              </a:rPr>
              <a:t> of information resources.</a:t>
            </a:r>
          </a:p>
          <a:p>
            <a:pPr lvl="1" algn="just">
              <a:lnSpc>
                <a:spcPct val="90000"/>
              </a:lnSpc>
            </a:pPr>
            <a:r>
              <a:rPr lang="en-US" sz="2400" dirty="0">
                <a:solidFill>
                  <a:srgbClr val="FF0000"/>
                </a:solidFill>
                <a:latin typeface="Times New Roman" panose="02020603050405020304" pitchFamily="18" charset="0"/>
                <a:cs typeface="Times New Roman" panose="02020603050405020304" pitchFamily="18" charset="0"/>
              </a:rPr>
              <a:t>Design</a:t>
            </a:r>
            <a:r>
              <a:rPr lang="en-US" sz="2400" dirty="0">
                <a:latin typeface="Times New Roman" panose="02020603050405020304" pitchFamily="18" charset="0"/>
                <a:cs typeface="Times New Roman" panose="02020603050405020304" pitchFamily="18" charset="0"/>
              </a:rPr>
              <a:t> of information technology components.</a:t>
            </a:r>
          </a:p>
          <a:p>
            <a:pPr lvl="1" algn="just">
              <a:lnSpc>
                <a:spcPct val="90000"/>
              </a:lnSpc>
            </a:pPr>
            <a:r>
              <a:rPr lang="en-US" sz="2400" dirty="0">
                <a:solidFill>
                  <a:srgbClr val="FF0000"/>
                </a:solidFill>
                <a:latin typeface="Times New Roman" panose="02020603050405020304" pitchFamily="18" charset="0"/>
                <a:cs typeface="Times New Roman" panose="02020603050405020304" pitchFamily="18" charset="0"/>
              </a:rPr>
              <a:t>Analysis</a:t>
            </a:r>
            <a:r>
              <a:rPr lang="en-US" sz="2400" dirty="0">
                <a:latin typeface="Times New Roman" panose="02020603050405020304" pitchFamily="18" charset="0"/>
                <a:cs typeface="Times New Roman" panose="02020603050405020304" pitchFamily="18" charset="0"/>
              </a:rPr>
              <a:t> of information processing procedures.</a:t>
            </a:r>
          </a:p>
          <a:p>
            <a:pPr lvl="1" algn="just">
              <a:lnSpc>
                <a:spcPct val="90000"/>
              </a:lnSpc>
            </a:pPr>
            <a:r>
              <a:rPr lang="en-US" sz="2400" dirty="0">
                <a:solidFill>
                  <a:srgbClr val="FF0000"/>
                </a:solidFill>
                <a:latin typeface="Times New Roman" panose="02020603050405020304" pitchFamily="18" charset="0"/>
                <a:cs typeface="Times New Roman" panose="02020603050405020304" pitchFamily="18" charset="0"/>
              </a:rPr>
              <a:t>Deriving</a:t>
            </a:r>
            <a:r>
              <a:rPr lang="en-US" sz="2400" dirty="0">
                <a:latin typeface="Times New Roman" panose="02020603050405020304" pitchFamily="18" charset="0"/>
                <a:cs typeface="Times New Roman" panose="02020603050405020304" pitchFamily="18" charset="0"/>
              </a:rPr>
              <a:t> knowledge from the </a:t>
            </a:r>
            <a:r>
              <a:rPr lang="en-US" sz="2400" i="1" dirty="0">
                <a:solidFill>
                  <a:srgbClr val="FF0000"/>
                </a:solidFill>
                <a:latin typeface="Times New Roman" panose="02020603050405020304" pitchFamily="18" charset="0"/>
                <a:cs typeface="Times New Roman" panose="02020603050405020304" pitchFamily="18" charset="0"/>
              </a:rPr>
              <a:t>information corpus</a:t>
            </a:r>
            <a:r>
              <a:rPr lang="en-US" sz="24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365760" lvl="1" indent="-256032" algn="just">
              <a:spcBef>
                <a:spcPts val="400"/>
              </a:spcBef>
              <a:buSzPct val="68000"/>
              <a:buFont typeface="Wingdings 3"/>
              <a:buChar char=""/>
            </a:pPr>
            <a:r>
              <a:rPr lang="en-US" sz="2600" dirty="0">
                <a:latin typeface="Times New Roman" panose="02020603050405020304" pitchFamily="18" charset="0"/>
                <a:cs typeface="Times New Roman" panose="02020603050405020304" pitchFamily="18" charset="0"/>
              </a:rPr>
              <a:t>Information Management System:</a:t>
            </a:r>
          </a:p>
          <a:p>
            <a:pPr marL="630936" lvl="2" indent="0" algn="just">
              <a:lnSpc>
                <a:spcPct val="150000"/>
              </a:lnSpc>
              <a:buNone/>
            </a:pPr>
            <a:r>
              <a:rPr lang="en-US" sz="2400" dirty="0">
                <a:solidFill>
                  <a:srgbClr val="00B050"/>
                </a:solidFill>
                <a:latin typeface="Times New Roman" panose="02020603050405020304" pitchFamily="18" charset="0"/>
                <a:cs typeface="Times New Roman" panose="02020603050405020304" pitchFamily="18" charset="0"/>
              </a:rPr>
              <a:t>A general term for software designed to facilitate/manage the storage, organization, and retrieval of information.</a:t>
            </a:r>
          </a:p>
          <a:p>
            <a:pPr marL="109728" indent="0" algn="just">
              <a:buNone/>
            </a:pPr>
            <a:endParaRPr lang="en-US" sz="2600" dirty="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endParaRPr lang="en-US" sz="2600" dirty="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r>
              <a:rPr lang="en-US" sz="2600" dirty="0">
                <a:latin typeface="Times New Roman" panose="02020603050405020304" pitchFamily="18" charset="0"/>
                <a:cs typeface="Times New Roman" panose="02020603050405020304" pitchFamily="18" charset="0"/>
              </a:rPr>
              <a:t>	</a:t>
            </a:r>
          </a:p>
          <a:p>
            <a:pPr marL="109728" indent="0" algn="just">
              <a:buNone/>
            </a:pPr>
            <a:endParaRPr lang="en-US" sz="26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656845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38" y="81481"/>
            <a:ext cx="8229600" cy="1143000"/>
          </a:xfrm>
        </p:spPr>
        <p:txBody>
          <a:bodyPr>
            <a:normAutofit fontScale="90000"/>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Roles Associated with Information Management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31276" y="1447800"/>
            <a:ext cx="8403124" cy="4800600"/>
          </a:xfrm>
        </p:spPr>
        <p:txBody>
          <a:bodyPr>
            <a:noAutofit/>
          </a:bodyPr>
          <a:lstStyle/>
          <a:p>
            <a:pPr algn="just"/>
            <a:r>
              <a:rPr lang="en-US" sz="2600" dirty="0">
                <a:latin typeface="Times New Roman" panose="02020603050405020304" pitchFamily="18" charset="0"/>
                <a:cs typeface="Times New Roman" panose="02020603050405020304" pitchFamily="18" charset="0"/>
              </a:rPr>
              <a:t>Database administrator</a:t>
            </a:r>
          </a:p>
          <a:p>
            <a:pPr algn="just"/>
            <a:r>
              <a:rPr lang="en-US" sz="2600" dirty="0">
                <a:latin typeface="Times New Roman" panose="02020603050405020304" pitchFamily="18" charset="0"/>
                <a:cs typeface="Times New Roman" panose="02020603050405020304" pitchFamily="18" charset="0"/>
              </a:rPr>
              <a:t>Data modeler</a:t>
            </a:r>
          </a:p>
          <a:p>
            <a:pPr algn="just"/>
            <a:r>
              <a:rPr lang="en-US" sz="2600" dirty="0">
                <a:latin typeface="Times New Roman" panose="02020603050405020304" pitchFamily="18" charset="0"/>
                <a:cs typeface="Times New Roman" panose="02020603050405020304" pitchFamily="18" charset="0"/>
              </a:rPr>
              <a:t>Data Analyst</a:t>
            </a:r>
          </a:p>
          <a:p>
            <a:pPr algn="just"/>
            <a:r>
              <a:rPr lang="en-US" sz="2600" dirty="0">
                <a:latin typeface="Times New Roman" panose="02020603050405020304" pitchFamily="18" charset="0"/>
                <a:cs typeface="Times New Roman" panose="02020603050405020304" pitchFamily="18" charset="0"/>
              </a:rPr>
              <a:t>Application developer</a:t>
            </a:r>
          </a:p>
          <a:p>
            <a:pPr algn="just"/>
            <a:r>
              <a:rPr lang="en-US" sz="2600" dirty="0">
                <a:latin typeface="Times New Roman" panose="02020603050405020304" pitchFamily="18" charset="0"/>
                <a:cs typeface="Times New Roman" panose="02020603050405020304" pitchFamily="18" charset="0"/>
              </a:rPr>
              <a:t>End user</a:t>
            </a:r>
          </a:p>
          <a:p>
            <a:pPr marL="393192" lvl="1" indent="0" algn="just">
              <a:buClr>
                <a:schemeClr val="accent4">
                  <a:lumMod val="50000"/>
                </a:schemeClr>
              </a:buClr>
              <a:buNone/>
            </a:pPr>
            <a:endParaRPr lang="en-US" sz="2600" dirty="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r>
              <a:rPr lang="en-US" sz="2600" dirty="0">
                <a:latin typeface="Times New Roman" panose="02020603050405020304" pitchFamily="18" charset="0"/>
                <a:cs typeface="Times New Roman" panose="02020603050405020304" pitchFamily="18" charset="0"/>
              </a:rPr>
              <a:t>	</a:t>
            </a:r>
          </a:p>
          <a:p>
            <a:pPr marL="109728" indent="0" algn="just">
              <a:buNone/>
            </a:pPr>
            <a:endParaRPr lang="en-US" sz="26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16280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62" y="152400"/>
            <a:ext cx="8229600" cy="914400"/>
          </a:xfrm>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Goals of IM</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66800"/>
            <a:ext cx="8403124" cy="5486400"/>
          </a:xfrm>
        </p:spPr>
        <p:txBody>
          <a:bodyPr>
            <a:noAutofit/>
          </a:bodyPr>
          <a:lstStyle/>
          <a:p>
            <a:pPr marL="457200" indent="-457200" algn="just">
              <a:buFont typeface="+mj-lt"/>
              <a:buAutoNum type="arabicParenR"/>
            </a:pPr>
            <a:r>
              <a:rPr lang="en-US" sz="2200" dirty="0">
                <a:solidFill>
                  <a:srgbClr val="FF0000"/>
                </a:solidFill>
                <a:latin typeface="Times New Roman" panose="02020603050405020304" pitchFamily="18" charset="0"/>
                <a:cs typeface="Times New Roman" panose="02020603050405020304" pitchFamily="18" charset="0"/>
              </a:rPr>
              <a:t>Supply work</a:t>
            </a:r>
            <a:r>
              <a:rPr lang="en-US" sz="2200" dirty="0">
                <a:latin typeface="Times New Roman" panose="02020603050405020304" pitchFamily="18" charset="0"/>
                <a:cs typeface="Times New Roman" panose="02020603050405020304" pitchFamily="18" charset="0"/>
              </a:rPr>
              <a:t>, business and consumption processes with information — This is the basic goal: work cannot be done without required information. </a:t>
            </a:r>
          </a:p>
          <a:p>
            <a:pPr marL="457200" indent="-457200" algn="just">
              <a:buFont typeface="+mj-lt"/>
              <a:buAutoNum type="arabicParenR"/>
            </a:pPr>
            <a:endParaRPr lang="en-US" sz="2200" dirty="0">
              <a:latin typeface="Times New Roman" panose="02020603050405020304" pitchFamily="18" charset="0"/>
              <a:cs typeface="Times New Roman" panose="02020603050405020304" pitchFamily="18" charset="0"/>
            </a:endParaRPr>
          </a:p>
          <a:p>
            <a:pPr marL="457200" indent="-457200" algn="just">
              <a:buFont typeface="+mj-lt"/>
              <a:buAutoNum type="arabicParenR" startAt="2"/>
            </a:pPr>
            <a:r>
              <a:rPr lang="en-US" sz="2200" dirty="0">
                <a:solidFill>
                  <a:srgbClr val="FF0000"/>
                </a:solidFill>
                <a:latin typeface="Times New Roman" panose="02020603050405020304" pitchFamily="18" charset="0"/>
                <a:cs typeface="Times New Roman" panose="02020603050405020304" pitchFamily="18" charset="0"/>
              </a:rPr>
              <a:t>Improve and speed up bu</a:t>
            </a:r>
            <a:r>
              <a:rPr lang="en-US" sz="2200" dirty="0">
                <a:latin typeface="Times New Roman" panose="02020603050405020304" pitchFamily="18" charset="0"/>
                <a:cs typeface="Times New Roman" panose="02020603050405020304" pitchFamily="18" charset="0"/>
              </a:rPr>
              <a:t>siness, work and consumption processes through information use and efficient information processing — Information is not only one of the inputs to the work process. By improving information supply and its processing, the whole process usually can be made more efficient.</a:t>
            </a:r>
          </a:p>
          <a:p>
            <a:pPr marL="457200" indent="-457200" algn="just">
              <a:buNone/>
            </a:pPr>
            <a:endParaRPr lang="en-US" sz="2200" dirty="0">
              <a:latin typeface="Times New Roman" panose="02020603050405020304" pitchFamily="18" charset="0"/>
              <a:cs typeface="Times New Roman" panose="02020603050405020304" pitchFamily="18" charset="0"/>
            </a:endParaRPr>
          </a:p>
          <a:p>
            <a:pPr marL="457200" indent="-457200" algn="just">
              <a:buFont typeface="+mj-lt"/>
              <a:buAutoNum type="arabicParenR" startAt="3"/>
            </a:pPr>
            <a:r>
              <a:rPr lang="en-US" sz="2200" dirty="0">
                <a:latin typeface="Times New Roman" panose="02020603050405020304" pitchFamily="18" charset="0"/>
                <a:cs typeface="Times New Roman" panose="02020603050405020304" pitchFamily="18" charset="0"/>
              </a:rPr>
              <a:t>Create and maintain competitive advantage through new, IT-based work and business processes — Often, information technologies allow reorganization of work in completely new ways, and creation of totally new businesses.</a:t>
            </a:r>
          </a:p>
        </p:txBody>
      </p:sp>
    </p:spTree>
    <p:extLst>
      <p:ext uri="{BB962C8B-B14F-4D97-AF65-F5344CB8AC3E}">
        <p14:creationId xmlns:p14="http://schemas.microsoft.com/office/powerpoint/2010/main" val="342924894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62" y="152400"/>
            <a:ext cx="8229600" cy="914400"/>
          </a:xfrm>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Goals of IM</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66800"/>
            <a:ext cx="8403124" cy="5486400"/>
          </a:xfrm>
        </p:spPr>
        <p:txBody>
          <a:bodyPr>
            <a:noAutofit/>
          </a:bodyPr>
          <a:lstStyle/>
          <a:p>
            <a:pPr marL="457200" indent="-457200" algn="just">
              <a:buFont typeface="+mj-lt"/>
              <a:buAutoNum type="arabicParenR" startAt="4"/>
            </a:pPr>
            <a:r>
              <a:rPr lang="en-US" sz="2400" dirty="0">
                <a:solidFill>
                  <a:srgbClr val="FF0000"/>
                </a:solidFill>
                <a:latin typeface="Times New Roman" panose="02020603050405020304" pitchFamily="18" charset="0"/>
                <a:cs typeface="Times New Roman" panose="02020603050405020304" pitchFamily="18" charset="0"/>
              </a:rPr>
              <a:t>Efficient use </a:t>
            </a:r>
            <a:r>
              <a:rPr lang="en-US" sz="2400" dirty="0">
                <a:latin typeface="Times New Roman" panose="02020603050405020304" pitchFamily="18" charset="0"/>
                <a:cs typeface="Times New Roman" panose="02020603050405020304" pitchFamily="18" charset="0"/>
              </a:rPr>
              <a:t>of organization’s </a:t>
            </a:r>
            <a:r>
              <a:rPr lang="en-US" sz="2400" dirty="0">
                <a:solidFill>
                  <a:srgbClr val="FF0000"/>
                </a:solidFill>
                <a:latin typeface="Times New Roman" panose="02020603050405020304" pitchFamily="18" charset="0"/>
                <a:cs typeface="Times New Roman" panose="02020603050405020304" pitchFamily="18" charset="0"/>
              </a:rPr>
              <a:t>information assets </a:t>
            </a:r>
            <a:r>
              <a:rPr lang="en-US" sz="2400" dirty="0">
                <a:latin typeface="Times New Roman" panose="02020603050405020304" pitchFamily="18" charset="0"/>
                <a:cs typeface="Times New Roman" panose="02020603050405020304" pitchFamily="18" charset="0"/>
              </a:rPr>
              <a:t>— While previous goals come from activity (process), this goal statement invites to think about organization’s information not as some side-product of activity, but as the central resource. Information, not activity may be the „real thing”.</a:t>
            </a:r>
          </a:p>
          <a:p>
            <a:pPr marL="457200" indent="-45720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arenR" startAt="5"/>
            </a:pPr>
            <a:r>
              <a:rPr lang="en-US" sz="2400" dirty="0">
                <a:latin typeface="Times New Roman" panose="02020603050405020304" pitchFamily="18" charset="0"/>
                <a:cs typeface="Times New Roman" panose="02020603050405020304" pitchFamily="18" charset="0"/>
              </a:rPr>
              <a:t>Reduce unnecessary complexity of information processing systems; protect against information overload.</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90374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295400"/>
            <a:ext cx="5867400" cy="2667000"/>
          </a:xfrm>
        </p:spPr>
        <p:txBody>
          <a:bodyPr>
            <a:noAutofit/>
          </a:bodyPr>
          <a:lstStyle/>
          <a:p>
            <a:pPr algn="ctr"/>
            <a:r>
              <a:rPr lang="en-US" sz="4000" dirty="0">
                <a:solidFill>
                  <a:schemeClr val="tx1"/>
                </a:solidFill>
                <a:latin typeface="Times New Roman" panose="02020603050405020304" pitchFamily="18" charset="0"/>
                <a:cs typeface="Times New Roman" panose="02020603050405020304" pitchFamily="18" charset="0"/>
              </a:rPr>
              <a:t>Information Storage &amp; Retrieval </a:t>
            </a:r>
          </a:p>
        </p:txBody>
      </p:sp>
    </p:spTree>
    <p:extLst>
      <p:ext uri="{BB962C8B-B14F-4D97-AF65-F5344CB8AC3E}">
        <p14:creationId xmlns:p14="http://schemas.microsoft.com/office/powerpoint/2010/main" val="424759701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62" y="34705"/>
            <a:ext cx="8229600" cy="1143000"/>
          </a:xfrm>
        </p:spPr>
        <p:txBody>
          <a:bodyPr>
            <a:normAutofit/>
          </a:bodyPr>
          <a:lstStyle/>
          <a:p>
            <a:r>
              <a:rPr lang="en-US" sz="36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Storage and Retrieval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66800"/>
            <a:ext cx="8403124" cy="5410200"/>
          </a:xfrm>
        </p:spPr>
        <p:txBody>
          <a:bodyPr>
            <a:noAutofit/>
          </a:bodyPr>
          <a:lstStyle/>
          <a:p>
            <a:pPr marL="109728" indent="0" algn="just">
              <a:buClrTx/>
              <a:buSzPct val="125000"/>
              <a:buNone/>
            </a:pPr>
            <a:endParaRPr lang="en-US" sz="2800" dirty="0">
              <a:latin typeface="Times New Roman" panose="02020603050405020304" pitchFamily="18" charset="0"/>
              <a:cs typeface="Times New Roman" panose="02020603050405020304" pitchFamily="18" charset="0"/>
            </a:endParaRPr>
          </a:p>
          <a:p>
            <a:pPr marL="109728" indent="0" algn="just">
              <a:buClrTx/>
              <a:buSzPct val="125000"/>
              <a:buNone/>
            </a:pPr>
            <a:r>
              <a:rPr lang="en-US" sz="2800" dirty="0">
                <a:latin typeface="Times New Roman" panose="02020603050405020304" pitchFamily="18" charset="0"/>
                <a:cs typeface="Times New Roman" panose="02020603050405020304" pitchFamily="18" charset="0"/>
              </a:rPr>
              <a:t>Systematic process of </a:t>
            </a:r>
            <a:r>
              <a:rPr lang="en-US" sz="2800" dirty="0">
                <a:solidFill>
                  <a:srgbClr val="FF0000"/>
                </a:solidFill>
                <a:latin typeface="Times New Roman" panose="02020603050405020304" pitchFamily="18" charset="0"/>
                <a:cs typeface="Times New Roman" panose="02020603050405020304" pitchFamily="18" charset="0"/>
              </a:rPr>
              <a:t>collecting</a:t>
            </a:r>
            <a:r>
              <a:rPr lang="en-US" sz="2800" dirty="0">
                <a:latin typeface="Times New Roman" panose="02020603050405020304" pitchFamily="18" charset="0"/>
                <a:cs typeface="Times New Roman" panose="02020603050405020304" pitchFamily="18" charset="0"/>
              </a:rPr>
              <a:t> and </a:t>
            </a:r>
            <a:r>
              <a:rPr lang="en-US" sz="2800" dirty="0">
                <a:solidFill>
                  <a:srgbClr val="FF0000"/>
                </a:solidFill>
                <a:latin typeface="Times New Roman" panose="02020603050405020304" pitchFamily="18" charset="0"/>
                <a:cs typeface="Times New Roman" panose="02020603050405020304" pitchFamily="18" charset="0"/>
              </a:rPr>
              <a:t>cataloging</a:t>
            </a:r>
            <a:r>
              <a:rPr lang="en-US" sz="2800" dirty="0">
                <a:latin typeface="Times New Roman" panose="02020603050405020304" pitchFamily="18" charset="0"/>
                <a:cs typeface="Times New Roman" panose="02020603050405020304" pitchFamily="18" charset="0"/>
              </a:rPr>
              <a:t> data so that they can be located and displayed on request. Computers and data processing techniques have made possible to access the high-speed and large amounts of information for government, commercial, and academic purposes. </a:t>
            </a:r>
          </a:p>
          <a:p>
            <a:pPr marL="393192" lvl="1" indent="0" algn="just">
              <a:buClr>
                <a:schemeClr val="accent4">
                  <a:lumMod val="50000"/>
                </a:schemeClr>
              </a:buClr>
              <a:buNone/>
            </a:pPr>
            <a:endParaRPr lang="en-US" sz="2800" dirty="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r>
              <a:rPr lang="en-US" sz="2800" dirty="0">
                <a:latin typeface="Times New Roman" panose="02020603050405020304" pitchFamily="18" charset="0"/>
                <a:cs typeface="Times New Roman" panose="02020603050405020304" pitchFamily="18" charset="0"/>
              </a:rPr>
              <a:t>	</a:t>
            </a:r>
          </a:p>
          <a:p>
            <a:pPr marL="109728" indent="0" algn="just">
              <a:buNone/>
            </a:pP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728449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62" y="152400"/>
            <a:ext cx="8229600" cy="914400"/>
          </a:xfrm>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Storage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66800"/>
            <a:ext cx="8403124" cy="5486400"/>
          </a:xfrm>
        </p:spPr>
        <p:txBody>
          <a:bodyPr>
            <a:noAutofit/>
          </a:bodyPr>
          <a:lstStyle/>
          <a:p>
            <a:pPr marL="0" indent="0" algn="just">
              <a:buNone/>
            </a:pPr>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Storage keeps data and information for use in the future. Common storage mediums are: </a:t>
            </a:r>
          </a:p>
          <a:p>
            <a:pPr marL="514350" lvl="0" indent="-514350" algn="just">
              <a:buClrTx/>
              <a:buSzPct val="75000"/>
              <a:buFont typeface="+mj-lt"/>
              <a:buAutoNum type="arabicPeriod"/>
            </a:pPr>
            <a:r>
              <a:rPr lang="en-US" sz="2600" dirty="0">
                <a:latin typeface="Times New Roman" panose="02020603050405020304" pitchFamily="18" charset="0"/>
                <a:cs typeface="Times New Roman" panose="02020603050405020304" pitchFamily="18" charset="0"/>
              </a:rPr>
              <a:t>Hard Drive</a:t>
            </a:r>
            <a:endParaRPr lang="en-US" sz="2600" i="1" dirty="0">
              <a:latin typeface="Times New Roman" panose="02020603050405020304" pitchFamily="18" charset="0"/>
              <a:cs typeface="Times New Roman" panose="02020603050405020304" pitchFamily="18" charset="0"/>
            </a:endParaRPr>
          </a:p>
          <a:p>
            <a:pPr marL="514350" lvl="0" indent="-514350" algn="just">
              <a:buClrTx/>
              <a:buSzPct val="75000"/>
              <a:buFont typeface="+mj-lt"/>
              <a:buAutoNum type="arabicPeriod"/>
            </a:pPr>
            <a:r>
              <a:rPr lang="en-US" sz="2600" dirty="0">
                <a:latin typeface="Times New Roman" panose="02020603050405020304" pitchFamily="18" charset="0"/>
                <a:cs typeface="Times New Roman" panose="02020603050405020304" pitchFamily="18" charset="0"/>
              </a:rPr>
              <a:t>Floppy Disk</a:t>
            </a:r>
            <a:endParaRPr lang="en-US" sz="2600" i="1" dirty="0">
              <a:latin typeface="Times New Roman" panose="02020603050405020304" pitchFamily="18" charset="0"/>
              <a:cs typeface="Times New Roman" panose="02020603050405020304" pitchFamily="18" charset="0"/>
            </a:endParaRPr>
          </a:p>
          <a:p>
            <a:pPr marL="514350" lvl="0" indent="-514350" algn="just">
              <a:buClrTx/>
              <a:buSzPct val="75000"/>
              <a:buFont typeface="+mj-lt"/>
              <a:buAutoNum type="arabicPeriod"/>
            </a:pPr>
            <a:r>
              <a:rPr lang="en-US" sz="2600" dirty="0">
                <a:latin typeface="Times New Roman" panose="02020603050405020304" pitchFamily="18" charset="0"/>
                <a:cs typeface="Times New Roman" panose="02020603050405020304" pitchFamily="18" charset="0"/>
              </a:rPr>
              <a:t>CD&amp;DVD</a:t>
            </a:r>
            <a:endParaRPr lang="en-US" sz="2600" i="1" dirty="0">
              <a:latin typeface="Times New Roman" panose="02020603050405020304" pitchFamily="18" charset="0"/>
              <a:cs typeface="Times New Roman" panose="02020603050405020304" pitchFamily="18" charset="0"/>
            </a:endParaRPr>
          </a:p>
          <a:p>
            <a:pPr marL="514350" lvl="0" indent="-514350" algn="just">
              <a:buClrTx/>
              <a:buSzPct val="75000"/>
              <a:buFont typeface="+mj-lt"/>
              <a:buAutoNum type="arabicPeriod"/>
            </a:pPr>
            <a:r>
              <a:rPr lang="en-US" sz="2600" dirty="0">
                <a:latin typeface="Times New Roman" panose="02020603050405020304" pitchFamily="18" charset="0"/>
                <a:cs typeface="Times New Roman" panose="02020603050405020304" pitchFamily="18" charset="0"/>
              </a:rPr>
              <a:t>USB Flash Drive</a:t>
            </a:r>
          </a:p>
          <a:p>
            <a:pPr marL="514350" lvl="0" indent="-514350" algn="just">
              <a:buClrTx/>
              <a:buSzPct val="75000"/>
              <a:buFont typeface="+mj-lt"/>
              <a:buAutoNum type="arabicPeriod"/>
            </a:pPr>
            <a:r>
              <a:rPr lang="en-US" sz="2600" dirty="0">
                <a:latin typeface="Times New Roman" panose="02020603050405020304" pitchFamily="18" charset="0"/>
                <a:cs typeface="Times New Roman" panose="02020603050405020304" pitchFamily="18" charset="0"/>
              </a:rPr>
              <a:t>Cloud</a:t>
            </a: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859539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467600" cy="1143000"/>
          </a:xfrm>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Categories of Data</a:t>
            </a:r>
            <a:endParaRPr lang="en-US" sz="3600" dirty="0">
              <a:latin typeface="Times New Roman" panose="02020603050405020304" pitchFamily="18" charset="0"/>
              <a:cs typeface="Times New Roman" panose="02020603050405020304" pitchFamily="18" charset="0"/>
            </a:endParaRPr>
          </a:p>
        </p:txBody>
      </p:sp>
      <p:sp>
        <p:nvSpPr>
          <p:cNvPr id="32" name="Rectangle 34"/>
          <p:cNvSpPr txBox="1">
            <a:spLocks noChangeArrowheads="1"/>
          </p:cNvSpPr>
          <p:nvPr/>
        </p:nvSpPr>
        <p:spPr>
          <a:xfrm>
            <a:off x="228600" y="1233488"/>
            <a:ext cx="8740775" cy="5329237"/>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tabLst/>
              <a:defRPr/>
            </a:pPr>
            <a:r>
              <a:rPr kumimoji="0" lang="en-US"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Data can be categorized as either structured or unstructured data</a:t>
            </a: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Structured </a:t>
            </a:r>
          </a:p>
          <a:p>
            <a:pPr marL="914400" marR="0" lvl="2" indent="-18288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
              <a:tabLst/>
              <a:defRPr/>
            </a:pPr>
            <a:r>
              <a:rPr kumimoji="0" lang="en-US"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Data Bases</a:t>
            </a:r>
          </a:p>
          <a:p>
            <a:pPr marL="914400" marR="0" lvl="2" indent="-18288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
              <a:tabLst/>
              <a:defRPr/>
            </a:pPr>
            <a:r>
              <a:rPr kumimoji="0" lang="en-US"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Spread Sheets</a:t>
            </a: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Unstructured</a:t>
            </a:r>
          </a:p>
          <a:p>
            <a:pPr marL="914400" marR="0" lvl="2" indent="-18288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
              <a:tabLst/>
              <a:defRPr/>
            </a:pPr>
            <a:r>
              <a:rPr kumimoji="0" lang="en-US"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Forms</a:t>
            </a:r>
          </a:p>
          <a:p>
            <a:pPr marL="914400" marR="0" lvl="2" indent="-18288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
              <a:tabLst/>
              <a:defRPr/>
            </a:pPr>
            <a:r>
              <a:rPr kumimoji="0" lang="en-US"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Images</a:t>
            </a:r>
          </a:p>
          <a:p>
            <a:pPr marL="914400" marR="0" lvl="2" indent="-18288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
              <a:tabLst/>
              <a:defRPr/>
            </a:pPr>
            <a:r>
              <a:rPr kumimoji="0" lang="en-US"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Audio</a:t>
            </a:r>
          </a:p>
          <a:p>
            <a:pPr marL="914400" marR="0" lvl="2" indent="-18288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
              <a:tabLst/>
              <a:defRPr/>
            </a:pPr>
            <a:r>
              <a:rPr kumimoji="0" lang="en-US"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Movies</a:t>
            </a:r>
          </a:p>
          <a:p>
            <a:pPr marL="640080" marR="0" lvl="1" indent="-274320"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tabLst/>
              <a:defRPr/>
            </a:pPr>
            <a:r>
              <a:rPr kumimoji="0" lang="en-US"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Over 80% of Information </a:t>
            </a:r>
          </a:p>
          <a:p>
            <a:pPr marL="274320" marR="0" lvl="0" indent="-274320" algn="l" defTabSz="914400" rtl="0" eaLnBrk="1" fontAlgn="auto" latinLnBrk="0" hangingPunct="1">
              <a:lnSpc>
                <a:spcPct val="100000"/>
              </a:lnSpc>
              <a:spcBef>
                <a:spcPts val="600"/>
              </a:spcBef>
              <a:spcAft>
                <a:spcPts val="0"/>
              </a:spcAft>
              <a:buClr>
                <a:schemeClr val="accent1"/>
              </a:buClr>
              <a:buSzPct val="70000"/>
              <a:tabLst/>
              <a:defRPr/>
            </a:pPr>
            <a:r>
              <a:rPr kumimoji="0" lang="en-US"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is unstructured</a:t>
            </a:r>
            <a:r>
              <a:rPr kumimoji="0" lang="en-US"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endParaRPr kumimoji="0" lang="en-US" b="0" i="1"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1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3" name="Group 67"/>
          <p:cNvGrpSpPr>
            <a:grpSpLocks/>
          </p:cNvGrpSpPr>
          <p:nvPr/>
        </p:nvGrpSpPr>
        <p:grpSpPr bwMode="auto">
          <a:xfrm>
            <a:off x="3124200" y="2528888"/>
            <a:ext cx="5491163" cy="3871912"/>
            <a:chOff x="1943" y="1615"/>
            <a:chExt cx="3619" cy="2381"/>
          </a:xfrm>
        </p:grpSpPr>
        <p:sp>
          <p:nvSpPr>
            <p:cNvPr id="34" name="Freeform 40"/>
            <p:cNvSpPr>
              <a:spLocks/>
            </p:cNvSpPr>
            <p:nvPr/>
          </p:nvSpPr>
          <p:spPr bwMode="auto">
            <a:xfrm>
              <a:off x="3550" y="2217"/>
              <a:ext cx="1086" cy="1717"/>
            </a:xfrm>
            <a:custGeom>
              <a:avLst/>
              <a:gdLst>
                <a:gd name="T0" fmla="*/ 943 w 3259"/>
                <a:gd name="T1" fmla="*/ 132 h 5149"/>
                <a:gd name="T2" fmla="*/ 983 w 3259"/>
                <a:gd name="T3" fmla="*/ 228 h 5149"/>
                <a:gd name="T4" fmla="*/ 1007 w 3259"/>
                <a:gd name="T5" fmla="*/ 332 h 5149"/>
                <a:gd name="T6" fmla="*/ 1015 w 3259"/>
                <a:gd name="T7" fmla="*/ 445 h 5149"/>
                <a:gd name="T8" fmla="*/ 1008 w 3259"/>
                <a:gd name="T9" fmla="*/ 549 h 5149"/>
                <a:gd name="T10" fmla="*/ 986 w 3259"/>
                <a:gd name="T11" fmla="*/ 675 h 5149"/>
                <a:gd name="T12" fmla="*/ 970 w 3259"/>
                <a:gd name="T13" fmla="*/ 736 h 5149"/>
                <a:gd name="T14" fmla="*/ 945 w 3259"/>
                <a:gd name="T15" fmla="*/ 812 h 5149"/>
                <a:gd name="T16" fmla="*/ 914 w 3259"/>
                <a:gd name="T17" fmla="*/ 887 h 5149"/>
                <a:gd name="T18" fmla="*/ 848 w 3259"/>
                <a:gd name="T19" fmla="*/ 1011 h 5149"/>
                <a:gd name="T20" fmla="*/ 796 w 3259"/>
                <a:gd name="T21" fmla="*/ 1092 h 5149"/>
                <a:gd name="T22" fmla="*/ 743 w 3259"/>
                <a:gd name="T23" fmla="*/ 1160 h 5149"/>
                <a:gd name="T24" fmla="*/ 703 w 3259"/>
                <a:gd name="T25" fmla="*/ 1209 h 5149"/>
                <a:gd name="T26" fmla="*/ 664 w 3259"/>
                <a:gd name="T27" fmla="*/ 1251 h 5149"/>
                <a:gd name="T28" fmla="*/ 614 w 3259"/>
                <a:gd name="T29" fmla="*/ 1302 h 5149"/>
                <a:gd name="T30" fmla="*/ 578 w 3259"/>
                <a:gd name="T31" fmla="*/ 1336 h 5149"/>
                <a:gd name="T32" fmla="*/ 504 w 3259"/>
                <a:gd name="T33" fmla="*/ 1399 h 5149"/>
                <a:gd name="T34" fmla="*/ 448 w 3259"/>
                <a:gd name="T35" fmla="*/ 1442 h 5149"/>
                <a:gd name="T36" fmla="*/ 400 w 3259"/>
                <a:gd name="T37" fmla="*/ 1475 h 5149"/>
                <a:gd name="T38" fmla="*/ 332 w 3259"/>
                <a:gd name="T39" fmla="*/ 1518 h 5149"/>
                <a:gd name="T40" fmla="*/ 242 w 3259"/>
                <a:gd name="T41" fmla="*/ 1563 h 5149"/>
                <a:gd name="T42" fmla="*/ 150 w 3259"/>
                <a:gd name="T43" fmla="*/ 1602 h 5149"/>
                <a:gd name="T44" fmla="*/ 87 w 3259"/>
                <a:gd name="T45" fmla="*/ 1623 h 5149"/>
                <a:gd name="T46" fmla="*/ 0 w 3259"/>
                <a:gd name="T47" fmla="*/ 1645 h 5149"/>
                <a:gd name="T48" fmla="*/ 111 w 3259"/>
                <a:gd name="T49" fmla="*/ 1707 h 5149"/>
                <a:gd name="T50" fmla="*/ 185 w 3259"/>
                <a:gd name="T51" fmla="*/ 1685 h 5149"/>
                <a:gd name="T52" fmla="*/ 243 w 3259"/>
                <a:gd name="T53" fmla="*/ 1665 h 5149"/>
                <a:gd name="T54" fmla="*/ 320 w 3259"/>
                <a:gd name="T55" fmla="*/ 1632 h 5149"/>
                <a:gd name="T56" fmla="*/ 360 w 3259"/>
                <a:gd name="T57" fmla="*/ 1612 h 5149"/>
                <a:gd name="T58" fmla="*/ 440 w 3259"/>
                <a:gd name="T59" fmla="*/ 1567 h 5149"/>
                <a:gd name="T60" fmla="*/ 556 w 3259"/>
                <a:gd name="T61" fmla="*/ 1487 h 5149"/>
                <a:gd name="T62" fmla="*/ 667 w 3259"/>
                <a:gd name="T63" fmla="*/ 1392 h 5149"/>
                <a:gd name="T64" fmla="*/ 727 w 3259"/>
                <a:gd name="T65" fmla="*/ 1332 h 5149"/>
                <a:gd name="T66" fmla="*/ 768 w 3259"/>
                <a:gd name="T67" fmla="*/ 1287 h 5149"/>
                <a:gd name="T68" fmla="*/ 827 w 3259"/>
                <a:gd name="T69" fmla="*/ 1217 h 5149"/>
                <a:gd name="T70" fmla="*/ 901 w 3259"/>
                <a:gd name="T71" fmla="*/ 1113 h 5149"/>
                <a:gd name="T72" fmla="*/ 952 w 3259"/>
                <a:gd name="T73" fmla="*/ 1028 h 5149"/>
                <a:gd name="T74" fmla="*/ 994 w 3259"/>
                <a:gd name="T75" fmla="*/ 941 h 5149"/>
                <a:gd name="T76" fmla="*/ 1028 w 3259"/>
                <a:gd name="T77" fmla="*/ 851 h 5149"/>
                <a:gd name="T78" fmla="*/ 1049 w 3259"/>
                <a:gd name="T79" fmla="*/ 782 h 5149"/>
                <a:gd name="T80" fmla="*/ 1060 w 3259"/>
                <a:gd name="T81" fmla="*/ 735 h 5149"/>
                <a:gd name="T82" fmla="*/ 1074 w 3259"/>
                <a:gd name="T83" fmla="*/ 665 h 5149"/>
                <a:gd name="T84" fmla="*/ 1085 w 3259"/>
                <a:gd name="T85" fmla="*/ 557 h 5149"/>
                <a:gd name="T86" fmla="*/ 1083 w 3259"/>
                <a:gd name="T87" fmla="*/ 447 h 5149"/>
                <a:gd name="T88" fmla="*/ 1070 w 3259"/>
                <a:gd name="T89" fmla="*/ 361 h 5149"/>
                <a:gd name="T90" fmla="*/ 1030 w 3259"/>
                <a:gd name="T91" fmla="*/ 234 h 5149"/>
                <a:gd name="T92" fmla="*/ 982 w 3259"/>
                <a:gd name="T93" fmla="*/ 149 h 5149"/>
                <a:gd name="T94" fmla="*/ 920 w 3259"/>
                <a:gd name="T95" fmla="*/ 72 h 5149"/>
                <a:gd name="T96" fmla="*/ 886 w 3259"/>
                <a:gd name="T97" fmla="*/ 44 h 51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59"/>
                <a:gd name="T148" fmla="*/ 0 h 5149"/>
                <a:gd name="T149" fmla="*/ 3259 w 3259"/>
                <a:gd name="T150" fmla="*/ 5149 h 51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59" h="5149">
                  <a:moveTo>
                    <a:pt x="2721" y="216"/>
                  </a:moveTo>
                  <a:lnTo>
                    <a:pt x="2753" y="264"/>
                  </a:lnTo>
                  <a:lnTo>
                    <a:pt x="2792" y="329"/>
                  </a:lnTo>
                  <a:lnTo>
                    <a:pt x="2831" y="396"/>
                  </a:lnTo>
                  <a:lnTo>
                    <a:pt x="2864" y="464"/>
                  </a:lnTo>
                  <a:lnTo>
                    <a:pt x="2897" y="536"/>
                  </a:lnTo>
                  <a:lnTo>
                    <a:pt x="2924" y="608"/>
                  </a:lnTo>
                  <a:lnTo>
                    <a:pt x="2951" y="683"/>
                  </a:lnTo>
                  <a:lnTo>
                    <a:pt x="2972" y="758"/>
                  </a:lnTo>
                  <a:lnTo>
                    <a:pt x="2993" y="836"/>
                  </a:lnTo>
                  <a:lnTo>
                    <a:pt x="3008" y="914"/>
                  </a:lnTo>
                  <a:lnTo>
                    <a:pt x="3021" y="995"/>
                  </a:lnTo>
                  <a:lnTo>
                    <a:pt x="3031" y="1076"/>
                  </a:lnTo>
                  <a:lnTo>
                    <a:pt x="3039" y="1162"/>
                  </a:lnTo>
                  <a:lnTo>
                    <a:pt x="3043" y="1246"/>
                  </a:lnTo>
                  <a:lnTo>
                    <a:pt x="3045" y="1333"/>
                  </a:lnTo>
                  <a:lnTo>
                    <a:pt x="3043" y="1422"/>
                  </a:lnTo>
                  <a:lnTo>
                    <a:pt x="3039" y="1513"/>
                  </a:lnTo>
                  <a:lnTo>
                    <a:pt x="3033" y="1578"/>
                  </a:lnTo>
                  <a:lnTo>
                    <a:pt x="3026" y="1645"/>
                  </a:lnTo>
                  <a:lnTo>
                    <a:pt x="3009" y="1781"/>
                  </a:lnTo>
                  <a:lnTo>
                    <a:pt x="2993" y="1874"/>
                  </a:lnTo>
                  <a:lnTo>
                    <a:pt x="2964" y="2009"/>
                  </a:lnTo>
                  <a:lnTo>
                    <a:pt x="2959" y="2024"/>
                  </a:lnTo>
                  <a:lnTo>
                    <a:pt x="2955" y="2041"/>
                  </a:lnTo>
                  <a:lnTo>
                    <a:pt x="2948" y="2075"/>
                  </a:lnTo>
                  <a:lnTo>
                    <a:pt x="2931" y="2142"/>
                  </a:lnTo>
                  <a:lnTo>
                    <a:pt x="2912" y="2207"/>
                  </a:lnTo>
                  <a:lnTo>
                    <a:pt x="2892" y="2274"/>
                  </a:lnTo>
                  <a:lnTo>
                    <a:pt x="2870" y="2339"/>
                  </a:lnTo>
                  <a:lnTo>
                    <a:pt x="2849" y="2405"/>
                  </a:lnTo>
                  <a:lnTo>
                    <a:pt x="2835" y="2436"/>
                  </a:lnTo>
                  <a:lnTo>
                    <a:pt x="2823" y="2468"/>
                  </a:lnTo>
                  <a:lnTo>
                    <a:pt x="2798" y="2533"/>
                  </a:lnTo>
                  <a:lnTo>
                    <a:pt x="2772" y="2595"/>
                  </a:lnTo>
                  <a:lnTo>
                    <a:pt x="2744" y="2660"/>
                  </a:lnTo>
                  <a:lnTo>
                    <a:pt x="2714" y="2723"/>
                  </a:lnTo>
                  <a:lnTo>
                    <a:pt x="2683" y="2786"/>
                  </a:lnTo>
                  <a:lnTo>
                    <a:pt x="2618" y="2911"/>
                  </a:lnTo>
                  <a:lnTo>
                    <a:pt x="2546" y="3033"/>
                  </a:lnTo>
                  <a:lnTo>
                    <a:pt x="2509" y="3093"/>
                  </a:lnTo>
                  <a:lnTo>
                    <a:pt x="2471" y="3155"/>
                  </a:lnTo>
                  <a:lnTo>
                    <a:pt x="2430" y="3215"/>
                  </a:lnTo>
                  <a:lnTo>
                    <a:pt x="2388" y="3275"/>
                  </a:lnTo>
                  <a:lnTo>
                    <a:pt x="2345" y="3333"/>
                  </a:lnTo>
                  <a:lnTo>
                    <a:pt x="2301" y="3393"/>
                  </a:lnTo>
                  <a:lnTo>
                    <a:pt x="2255" y="3451"/>
                  </a:lnTo>
                  <a:lnTo>
                    <a:pt x="2231" y="3480"/>
                  </a:lnTo>
                  <a:lnTo>
                    <a:pt x="2219" y="3494"/>
                  </a:lnTo>
                  <a:lnTo>
                    <a:pt x="2208" y="3510"/>
                  </a:lnTo>
                  <a:lnTo>
                    <a:pt x="2160" y="3567"/>
                  </a:lnTo>
                  <a:lnTo>
                    <a:pt x="2111" y="3625"/>
                  </a:lnTo>
                  <a:lnTo>
                    <a:pt x="2084" y="3653"/>
                  </a:lnTo>
                  <a:lnTo>
                    <a:pt x="2059" y="3681"/>
                  </a:lnTo>
                  <a:lnTo>
                    <a:pt x="2006" y="3739"/>
                  </a:lnTo>
                  <a:lnTo>
                    <a:pt x="1992" y="3752"/>
                  </a:lnTo>
                  <a:lnTo>
                    <a:pt x="1979" y="3767"/>
                  </a:lnTo>
                  <a:lnTo>
                    <a:pt x="1952" y="3795"/>
                  </a:lnTo>
                  <a:lnTo>
                    <a:pt x="1898" y="3853"/>
                  </a:lnTo>
                  <a:lnTo>
                    <a:pt x="1843" y="3905"/>
                  </a:lnTo>
                  <a:lnTo>
                    <a:pt x="1829" y="3917"/>
                  </a:lnTo>
                  <a:lnTo>
                    <a:pt x="1815" y="3930"/>
                  </a:lnTo>
                  <a:lnTo>
                    <a:pt x="1789" y="3956"/>
                  </a:lnTo>
                  <a:lnTo>
                    <a:pt x="1734" y="4007"/>
                  </a:lnTo>
                  <a:lnTo>
                    <a:pt x="1706" y="4031"/>
                  </a:lnTo>
                  <a:lnTo>
                    <a:pt x="1680" y="4056"/>
                  </a:lnTo>
                  <a:lnTo>
                    <a:pt x="1569" y="4149"/>
                  </a:lnTo>
                  <a:lnTo>
                    <a:pt x="1513" y="4195"/>
                  </a:lnTo>
                  <a:lnTo>
                    <a:pt x="1458" y="4241"/>
                  </a:lnTo>
                  <a:lnTo>
                    <a:pt x="1400" y="4283"/>
                  </a:lnTo>
                  <a:lnTo>
                    <a:pt x="1371" y="4303"/>
                  </a:lnTo>
                  <a:lnTo>
                    <a:pt x="1344" y="4325"/>
                  </a:lnTo>
                  <a:lnTo>
                    <a:pt x="1286" y="4365"/>
                  </a:lnTo>
                  <a:lnTo>
                    <a:pt x="1229" y="4405"/>
                  </a:lnTo>
                  <a:lnTo>
                    <a:pt x="1213" y="4413"/>
                  </a:lnTo>
                  <a:lnTo>
                    <a:pt x="1199" y="4423"/>
                  </a:lnTo>
                  <a:lnTo>
                    <a:pt x="1170" y="4442"/>
                  </a:lnTo>
                  <a:lnTo>
                    <a:pt x="1112" y="4479"/>
                  </a:lnTo>
                  <a:lnTo>
                    <a:pt x="1053" y="4515"/>
                  </a:lnTo>
                  <a:lnTo>
                    <a:pt x="996" y="4551"/>
                  </a:lnTo>
                  <a:lnTo>
                    <a:pt x="936" y="4584"/>
                  </a:lnTo>
                  <a:lnTo>
                    <a:pt x="876" y="4615"/>
                  </a:lnTo>
                  <a:lnTo>
                    <a:pt x="756" y="4675"/>
                  </a:lnTo>
                  <a:lnTo>
                    <a:pt x="725" y="4688"/>
                  </a:lnTo>
                  <a:lnTo>
                    <a:pt x="695" y="4702"/>
                  </a:lnTo>
                  <a:lnTo>
                    <a:pt x="634" y="4730"/>
                  </a:lnTo>
                  <a:lnTo>
                    <a:pt x="512" y="4780"/>
                  </a:lnTo>
                  <a:lnTo>
                    <a:pt x="450" y="4803"/>
                  </a:lnTo>
                  <a:lnTo>
                    <a:pt x="387" y="4825"/>
                  </a:lnTo>
                  <a:lnTo>
                    <a:pt x="355" y="4834"/>
                  </a:lnTo>
                  <a:lnTo>
                    <a:pt x="324" y="4845"/>
                  </a:lnTo>
                  <a:lnTo>
                    <a:pt x="261" y="4866"/>
                  </a:lnTo>
                  <a:lnTo>
                    <a:pt x="196" y="4884"/>
                  </a:lnTo>
                  <a:lnTo>
                    <a:pt x="134" y="4900"/>
                  </a:lnTo>
                  <a:lnTo>
                    <a:pt x="7" y="4932"/>
                  </a:lnTo>
                  <a:lnTo>
                    <a:pt x="0" y="4933"/>
                  </a:lnTo>
                  <a:lnTo>
                    <a:pt x="205" y="5149"/>
                  </a:lnTo>
                  <a:lnTo>
                    <a:pt x="236" y="5140"/>
                  </a:lnTo>
                  <a:lnTo>
                    <a:pt x="268" y="5133"/>
                  </a:lnTo>
                  <a:lnTo>
                    <a:pt x="333" y="5118"/>
                  </a:lnTo>
                  <a:lnTo>
                    <a:pt x="397" y="5101"/>
                  </a:lnTo>
                  <a:lnTo>
                    <a:pt x="462" y="5084"/>
                  </a:lnTo>
                  <a:lnTo>
                    <a:pt x="524" y="5064"/>
                  </a:lnTo>
                  <a:lnTo>
                    <a:pt x="555" y="5053"/>
                  </a:lnTo>
                  <a:lnTo>
                    <a:pt x="588" y="5043"/>
                  </a:lnTo>
                  <a:lnTo>
                    <a:pt x="650" y="5022"/>
                  </a:lnTo>
                  <a:lnTo>
                    <a:pt x="714" y="5000"/>
                  </a:lnTo>
                  <a:lnTo>
                    <a:pt x="728" y="4993"/>
                  </a:lnTo>
                  <a:lnTo>
                    <a:pt x="744" y="4987"/>
                  </a:lnTo>
                  <a:lnTo>
                    <a:pt x="775" y="4975"/>
                  </a:lnTo>
                  <a:lnTo>
                    <a:pt x="837" y="4950"/>
                  </a:lnTo>
                  <a:lnTo>
                    <a:pt x="960" y="4894"/>
                  </a:lnTo>
                  <a:lnTo>
                    <a:pt x="1020" y="4864"/>
                  </a:lnTo>
                  <a:lnTo>
                    <a:pt x="1034" y="4856"/>
                  </a:lnTo>
                  <a:lnTo>
                    <a:pt x="1050" y="4849"/>
                  </a:lnTo>
                  <a:lnTo>
                    <a:pt x="1081" y="4834"/>
                  </a:lnTo>
                  <a:lnTo>
                    <a:pt x="1141" y="4803"/>
                  </a:lnTo>
                  <a:lnTo>
                    <a:pt x="1171" y="4786"/>
                  </a:lnTo>
                  <a:lnTo>
                    <a:pt x="1202" y="4771"/>
                  </a:lnTo>
                  <a:lnTo>
                    <a:pt x="1320" y="4699"/>
                  </a:lnTo>
                  <a:lnTo>
                    <a:pt x="1437" y="4624"/>
                  </a:lnTo>
                  <a:lnTo>
                    <a:pt x="1495" y="4585"/>
                  </a:lnTo>
                  <a:lnTo>
                    <a:pt x="1553" y="4544"/>
                  </a:lnTo>
                  <a:lnTo>
                    <a:pt x="1668" y="4460"/>
                  </a:lnTo>
                  <a:lnTo>
                    <a:pt x="1781" y="4369"/>
                  </a:lnTo>
                  <a:lnTo>
                    <a:pt x="1836" y="4322"/>
                  </a:lnTo>
                  <a:lnTo>
                    <a:pt x="1892" y="4274"/>
                  </a:lnTo>
                  <a:lnTo>
                    <a:pt x="2003" y="4173"/>
                  </a:lnTo>
                  <a:lnTo>
                    <a:pt x="2058" y="4122"/>
                  </a:lnTo>
                  <a:lnTo>
                    <a:pt x="2113" y="4069"/>
                  </a:lnTo>
                  <a:lnTo>
                    <a:pt x="2169" y="4009"/>
                  </a:lnTo>
                  <a:lnTo>
                    <a:pt x="2183" y="3993"/>
                  </a:lnTo>
                  <a:lnTo>
                    <a:pt x="2197" y="3979"/>
                  </a:lnTo>
                  <a:lnTo>
                    <a:pt x="2226" y="3950"/>
                  </a:lnTo>
                  <a:lnTo>
                    <a:pt x="2280" y="3890"/>
                  </a:lnTo>
                  <a:lnTo>
                    <a:pt x="2306" y="3860"/>
                  </a:lnTo>
                  <a:lnTo>
                    <a:pt x="2334" y="3831"/>
                  </a:lnTo>
                  <a:lnTo>
                    <a:pt x="2384" y="3770"/>
                  </a:lnTo>
                  <a:lnTo>
                    <a:pt x="2435" y="3710"/>
                  </a:lnTo>
                  <a:lnTo>
                    <a:pt x="2483" y="3649"/>
                  </a:lnTo>
                  <a:lnTo>
                    <a:pt x="2531" y="3589"/>
                  </a:lnTo>
                  <a:lnTo>
                    <a:pt x="2619" y="3464"/>
                  </a:lnTo>
                  <a:lnTo>
                    <a:pt x="2663" y="3402"/>
                  </a:lnTo>
                  <a:lnTo>
                    <a:pt x="2705" y="3339"/>
                  </a:lnTo>
                  <a:lnTo>
                    <a:pt x="2744" y="3275"/>
                  </a:lnTo>
                  <a:lnTo>
                    <a:pt x="2783" y="3212"/>
                  </a:lnTo>
                  <a:lnTo>
                    <a:pt x="2820" y="3147"/>
                  </a:lnTo>
                  <a:lnTo>
                    <a:pt x="2856" y="3084"/>
                  </a:lnTo>
                  <a:lnTo>
                    <a:pt x="2889" y="3018"/>
                  </a:lnTo>
                  <a:lnTo>
                    <a:pt x="2922" y="2953"/>
                  </a:lnTo>
                  <a:lnTo>
                    <a:pt x="2953" y="2886"/>
                  </a:lnTo>
                  <a:lnTo>
                    <a:pt x="2983" y="2821"/>
                  </a:lnTo>
                  <a:lnTo>
                    <a:pt x="3011" y="2754"/>
                  </a:lnTo>
                  <a:lnTo>
                    <a:pt x="3037" y="2687"/>
                  </a:lnTo>
                  <a:lnTo>
                    <a:pt x="3062" y="2619"/>
                  </a:lnTo>
                  <a:lnTo>
                    <a:pt x="3086" y="2552"/>
                  </a:lnTo>
                  <a:lnTo>
                    <a:pt x="3108" y="2483"/>
                  </a:lnTo>
                  <a:lnTo>
                    <a:pt x="3117" y="2448"/>
                  </a:lnTo>
                  <a:lnTo>
                    <a:pt x="3128" y="2414"/>
                  </a:lnTo>
                  <a:lnTo>
                    <a:pt x="3147" y="2345"/>
                  </a:lnTo>
                  <a:lnTo>
                    <a:pt x="3167" y="2276"/>
                  </a:lnTo>
                  <a:lnTo>
                    <a:pt x="3174" y="2240"/>
                  </a:lnTo>
                  <a:lnTo>
                    <a:pt x="3177" y="2222"/>
                  </a:lnTo>
                  <a:lnTo>
                    <a:pt x="3182" y="2205"/>
                  </a:lnTo>
                  <a:lnTo>
                    <a:pt x="3198" y="2136"/>
                  </a:lnTo>
                  <a:lnTo>
                    <a:pt x="3204" y="2100"/>
                  </a:lnTo>
                  <a:lnTo>
                    <a:pt x="3211" y="2065"/>
                  </a:lnTo>
                  <a:lnTo>
                    <a:pt x="3224" y="1995"/>
                  </a:lnTo>
                  <a:lnTo>
                    <a:pt x="3241" y="1874"/>
                  </a:lnTo>
                  <a:lnTo>
                    <a:pt x="3248" y="1800"/>
                  </a:lnTo>
                  <a:lnTo>
                    <a:pt x="3254" y="1729"/>
                  </a:lnTo>
                  <a:lnTo>
                    <a:pt x="3257" y="1670"/>
                  </a:lnTo>
                  <a:lnTo>
                    <a:pt x="3259" y="1614"/>
                  </a:lnTo>
                  <a:lnTo>
                    <a:pt x="3259" y="1502"/>
                  </a:lnTo>
                  <a:lnTo>
                    <a:pt x="3254" y="1393"/>
                  </a:lnTo>
                  <a:lnTo>
                    <a:pt x="3251" y="1339"/>
                  </a:lnTo>
                  <a:lnTo>
                    <a:pt x="3246" y="1288"/>
                  </a:lnTo>
                  <a:lnTo>
                    <a:pt x="3231" y="1183"/>
                  </a:lnTo>
                  <a:lnTo>
                    <a:pt x="3222" y="1132"/>
                  </a:lnTo>
                  <a:lnTo>
                    <a:pt x="3212" y="1082"/>
                  </a:lnTo>
                  <a:lnTo>
                    <a:pt x="3188" y="983"/>
                  </a:lnTo>
                  <a:lnTo>
                    <a:pt x="3162" y="888"/>
                  </a:lnTo>
                  <a:lnTo>
                    <a:pt x="3128" y="793"/>
                  </a:lnTo>
                  <a:lnTo>
                    <a:pt x="3090" y="703"/>
                  </a:lnTo>
                  <a:lnTo>
                    <a:pt x="3047" y="616"/>
                  </a:lnTo>
                  <a:lnTo>
                    <a:pt x="3024" y="572"/>
                  </a:lnTo>
                  <a:lnTo>
                    <a:pt x="3000" y="530"/>
                  </a:lnTo>
                  <a:lnTo>
                    <a:pt x="2947" y="448"/>
                  </a:lnTo>
                  <a:lnTo>
                    <a:pt x="2889" y="367"/>
                  </a:lnTo>
                  <a:lnTo>
                    <a:pt x="2827" y="289"/>
                  </a:lnTo>
                  <a:lnTo>
                    <a:pt x="2795" y="251"/>
                  </a:lnTo>
                  <a:lnTo>
                    <a:pt x="2761" y="215"/>
                  </a:lnTo>
                  <a:lnTo>
                    <a:pt x="2545" y="0"/>
                  </a:lnTo>
                  <a:lnTo>
                    <a:pt x="2570" y="26"/>
                  </a:lnTo>
                  <a:lnTo>
                    <a:pt x="2631" y="97"/>
                  </a:lnTo>
                  <a:lnTo>
                    <a:pt x="2660" y="133"/>
                  </a:lnTo>
                  <a:lnTo>
                    <a:pt x="2690" y="172"/>
                  </a:lnTo>
                  <a:lnTo>
                    <a:pt x="2699" y="184"/>
                  </a:lnTo>
                  <a:lnTo>
                    <a:pt x="2721" y="216"/>
                  </a:lnTo>
                  <a:close/>
                </a:path>
              </a:pathLst>
            </a:custGeom>
            <a:solidFill>
              <a:schemeClr val="accent2"/>
            </a:solidFill>
            <a:ln w="9525">
              <a:noFill/>
              <a:round/>
              <a:headEnd/>
              <a:tailEnd/>
            </a:ln>
          </p:spPr>
          <p:txBody>
            <a:bodyPr/>
            <a:lstStyle/>
            <a:p>
              <a:endParaRPr lang="en-US" dirty="0"/>
            </a:p>
          </p:txBody>
        </p:sp>
        <p:sp>
          <p:nvSpPr>
            <p:cNvPr id="35" name="Freeform 41"/>
            <p:cNvSpPr>
              <a:spLocks/>
            </p:cNvSpPr>
            <p:nvPr/>
          </p:nvSpPr>
          <p:spPr bwMode="auto">
            <a:xfrm>
              <a:off x="3549" y="2275"/>
              <a:ext cx="1016" cy="1587"/>
            </a:xfrm>
            <a:custGeom>
              <a:avLst/>
              <a:gdLst>
                <a:gd name="T0" fmla="*/ 898 w 3049"/>
                <a:gd name="T1" fmla="*/ 0 h 4761"/>
                <a:gd name="T2" fmla="*/ 906 w 3049"/>
                <a:gd name="T3" fmla="*/ 22 h 4761"/>
                <a:gd name="T4" fmla="*/ 909 w 3049"/>
                <a:gd name="T5" fmla="*/ 31 h 4761"/>
                <a:gd name="T6" fmla="*/ 935 w 3049"/>
                <a:gd name="T7" fmla="*/ 77 h 4761"/>
                <a:gd name="T8" fmla="*/ 971 w 3049"/>
                <a:gd name="T9" fmla="*/ 170 h 4761"/>
                <a:gd name="T10" fmla="*/ 993 w 3049"/>
                <a:gd name="T11" fmla="*/ 270 h 4761"/>
                <a:gd name="T12" fmla="*/ 999 w 3049"/>
                <a:gd name="T13" fmla="*/ 379 h 4761"/>
                <a:gd name="T14" fmla="*/ 993 w 3049"/>
                <a:gd name="T15" fmla="*/ 480 h 4761"/>
                <a:gd name="T16" fmla="*/ 970 w 3049"/>
                <a:gd name="T17" fmla="*/ 611 h 4761"/>
                <a:gd name="T18" fmla="*/ 938 w 3049"/>
                <a:gd name="T19" fmla="*/ 719 h 4761"/>
                <a:gd name="T20" fmla="*/ 914 w 3049"/>
                <a:gd name="T21" fmla="*/ 783 h 4761"/>
                <a:gd name="T22" fmla="*/ 891 w 3049"/>
                <a:gd name="T23" fmla="*/ 835 h 4761"/>
                <a:gd name="T24" fmla="*/ 865 w 3049"/>
                <a:gd name="T25" fmla="*/ 886 h 4761"/>
                <a:gd name="T26" fmla="*/ 821 w 3049"/>
                <a:gd name="T27" fmla="*/ 961 h 4761"/>
                <a:gd name="T28" fmla="*/ 764 w 3049"/>
                <a:gd name="T29" fmla="*/ 1045 h 4761"/>
                <a:gd name="T30" fmla="*/ 703 w 3049"/>
                <a:gd name="T31" fmla="*/ 1122 h 4761"/>
                <a:gd name="T32" fmla="*/ 617 w 3049"/>
                <a:gd name="T33" fmla="*/ 1216 h 4761"/>
                <a:gd name="T34" fmla="*/ 563 w 3049"/>
                <a:gd name="T35" fmla="*/ 1266 h 4761"/>
                <a:gd name="T36" fmla="*/ 518 w 3049"/>
                <a:gd name="T37" fmla="*/ 1305 h 4761"/>
                <a:gd name="T38" fmla="*/ 473 w 3049"/>
                <a:gd name="T39" fmla="*/ 1343 h 4761"/>
                <a:gd name="T40" fmla="*/ 379 w 3049"/>
                <a:gd name="T41" fmla="*/ 1409 h 4761"/>
                <a:gd name="T42" fmla="*/ 332 w 3049"/>
                <a:gd name="T43" fmla="*/ 1439 h 4761"/>
                <a:gd name="T44" fmla="*/ 244 w 3049"/>
                <a:gd name="T45" fmla="*/ 1486 h 4761"/>
                <a:gd name="T46" fmla="*/ 204 w 3049"/>
                <a:gd name="T47" fmla="*/ 1504 h 4761"/>
                <a:gd name="T48" fmla="*/ 62 w 3049"/>
                <a:gd name="T49" fmla="*/ 1556 h 4761"/>
                <a:gd name="T50" fmla="*/ 1 w 3049"/>
                <a:gd name="T51" fmla="*/ 1587 h 4761"/>
                <a:gd name="T52" fmla="*/ 88 w 3049"/>
                <a:gd name="T53" fmla="*/ 1565 h 4761"/>
                <a:gd name="T54" fmla="*/ 151 w 3049"/>
                <a:gd name="T55" fmla="*/ 1544 h 4761"/>
                <a:gd name="T56" fmla="*/ 243 w 3049"/>
                <a:gd name="T57" fmla="*/ 1505 h 4761"/>
                <a:gd name="T58" fmla="*/ 333 w 3049"/>
                <a:gd name="T59" fmla="*/ 1460 h 4761"/>
                <a:gd name="T60" fmla="*/ 401 w 3049"/>
                <a:gd name="T61" fmla="*/ 1417 h 4761"/>
                <a:gd name="T62" fmla="*/ 449 w 3049"/>
                <a:gd name="T63" fmla="*/ 1384 h 4761"/>
                <a:gd name="T64" fmla="*/ 506 w 3049"/>
                <a:gd name="T65" fmla="*/ 1341 h 4761"/>
                <a:gd name="T66" fmla="*/ 579 w 3049"/>
                <a:gd name="T67" fmla="*/ 1278 h 4761"/>
                <a:gd name="T68" fmla="*/ 615 w 3049"/>
                <a:gd name="T69" fmla="*/ 1244 h 4761"/>
                <a:gd name="T70" fmla="*/ 665 w 3049"/>
                <a:gd name="T71" fmla="*/ 1193 h 4761"/>
                <a:gd name="T72" fmla="*/ 705 w 3049"/>
                <a:gd name="T73" fmla="*/ 1151 h 4761"/>
                <a:gd name="T74" fmla="*/ 745 w 3049"/>
                <a:gd name="T75" fmla="*/ 1103 h 4761"/>
                <a:gd name="T76" fmla="*/ 797 w 3049"/>
                <a:gd name="T77" fmla="*/ 1034 h 4761"/>
                <a:gd name="T78" fmla="*/ 850 w 3049"/>
                <a:gd name="T79" fmla="*/ 954 h 4761"/>
                <a:gd name="T80" fmla="*/ 916 w 3049"/>
                <a:gd name="T81" fmla="*/ 829 h 4761"/>
                <a:gd name="T82" fmla="*/ 946 w 3049"/>
                <a:gd name="T83" fmla="*/ 755 h 4761"/>
                <a:gd name="T84" fmla="*/ 972 w 3049"/>
                <a:gd name="T85" fmla="*/ 678 h 4761"/>
                <a:gd name="T86" fmla="*/ 987 w 3049"/>
                <a:gd name="T87" fmla="*/ 617 h 4761"/>
                <a:gd name="T88" fmla="*/ 1010 w 3049"/>
                <a:gd name="T89" fmla="*/ 491 h 4761"/>
                <a:gd name="T90" fmla="*/ 1016 w 3049"/>
                <a:gd name="T91" fmla="*/ 387 h 4761"/>
                <a:gd name="T92" fmla="*/ 1008 w 3049"/>
                <a:gd name="T93" fmla="*/ 274 h 4761"/>
                <a:gd name="T94" fmla="*/ 985 w 3049"/>
                <a:gd name="T95" fmla="*/ 170 h 4761"/>
                <a:gd name="T96" fmla="*/ 945 w 3049"/>
                <a:gd name="T97" fmla="*/ 75 h 47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049"/>
                <a:gd name="T148" fmla="*/ 0 h 4761"/>
                <a:gd name="T149" fmla="*/ 3049 w 3049"/>
                <a:gd name="T150" fmla="*/ 4761 h 47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049" h="4761">
                  <a:moveTo>
                    <a:pt x="2757" y="92"/>
                  </a:moveTo>
                  <a:lnTo>
                    <a:pt x="2725" y="44"/>
                  </a:lnTo>
                  <a:lnTo>
                    <a:pt x="2703" y="12"/>
                  </a:lnTo>
                  <a:lnTo>
                    <a:pt x="2694" y="0"/>
                  </a:lnTo>
                  <a:lnTo>
                    <a:pt x="2699" y="18"/>
                  </a:lnTo>
                  <a:lnTo>
                    <a:pt x="2706" y="36"/>
                  </a:lnTo>
                  <a:lnTo>
                    <a:pt x="2711" y="51"/>
                  </a:lnTo>
                  <a:lnTo>
                    <a:pt x="2718" y="66"/>
                  </a:lnTo>
                  <a:lnTo>
                    <a:pt x="2723" y="78"/>
                  </a:lnTo>
                  <a:lnTo>
                    <a:pt x="2728" y="88"/>
                  </a:lnTo>
                  <a:lnTo>
                    <a:pt x="2728" y="90"/>
                  </a:lnTo>
                  <a:lnTo>
                    <a:pt x="2729" y="92"/>
                  </a:lnTo>
                  <a:lnTo>
                    <a:pt x="2731" y="97"/>
                  </a:lnTo>
                  <a:lnTo>
                    <a:pt x="2736" y="104"/>
                  </a:lnTo>
                  <a:lnTo>
                    <a:pt x="2771" y="166"/>
                  </a:lnTo>
                  <a:lnTo>
                    <a:pt x="2806" y="232"/>
                  </a:lnTo>
                  <a:lnTo>
                    <a:pt x="2836" y="298"/>
                  </a:lnTo>
                  <a:lnTo>
                    <a:pt x="2866" y="368"/>
                  </a:lnTo>
                  <a:lnTo>
                    <a:pt x="2891" y="438"/>
                  </a:lnTo>
                  <a:lnTo>
                    <a:pt x="2914" y="510"/>
                  </a:lnTo>
                  <a:lnTo>
                    <a:pt x="2934" y="583"/>
                  </a:lnTo>
                  <a:lnTo>
                    <a:pt x="2952" y="658"/>
                  </a:lnTo>
                  <a:lnTo>
                    <a:pt x="2965" y="733"/>
                  </a:lnTo>
                  <a:lnTo>
                    <a:pt x="2979" y="811"/>
                  </a:lnTo>
                  <a:lnTo>
                    <a:pt x="2987" y="889"/>
                  </a:lnTo>
                  <a:lnTo>
                    <a:pt x="2994" y="970"/>
                  </a:lnTo>
                  <a:lnTo>
                    <a:pt x="2998" y="1052"/>
                  </a:lnTo>
                  <a:lnTo>
                    <a:pt x="2999" y="1136"/>
                  </a:lnTo>
                  <a:lnTo>
                    <a:pt x="2997" y="1220"/>
                  </a:lnTo>
                  <a:lnTo>
                    <a:pt x="2993" y="1308"/>
                  </a:lnTo>
                  <a:lnTo>
                    <a:pt x="2987" y="1372"/>
                  </a:lnTo>
                  <a:lnTo>
                    <a:pt x="2980" y="1440"/>
                  </a:lnTo>
                  <a:lnTo>
                    <a:pt x="2963" y="1575"/>
                  </a:lnTo>
                  <a:lnTo>
                    <a:pt x="2940" y="1702"/>
                  </a:lnTo>
                  <a:lnTo>
                    <a:pt x="2926" y="1767"/>
                  </a:lnTo>
                  <a:lnTo>
                    <a:pt x="2910" y="1834"/>
                  </a:lnTo>
                  <a:lnTo>
                    <a:pt x="2893" y="1899"/>
                  </a:lnTo>
                  <a:lnTo>
                    <a:pt x="2877" y="1965"/>
                  </a:lnTo>
                  <a:lnTo>
                    <a:pt x="2836" y="2095"/>
                  </a:lnTo>
                  <a:lnTo>
                    <a:pt x="2814" y="2158"/>
                  </a:lnTo>
                  <a:lnTo>
                    <a:pt x="2793" y="2223"/>
                  </a:lnTo>
                  <a:lnTo>
                    <a:pt x="2767" y="2285"/>
                  </a:lnTo>
                  <a:lnTo>
                    <a:pt x="2754" y="2317"/>
                  </a:lnTo>
                  <a:lnTo>
                    <a:pt x="2742" y="2349"/>
                  </a:lnTo>
                  <a:lnTo>
                    <a:pt x="2716" y="2411"/>
                  </a:lnTo>
                  <a:lnTo>
                    <a:pt x="2688" y="2474"/>
                  </a:lnTo>
                  <a:lnTo>
                    <a:pt x="2680" y="2488"/>
                  </a:lnTo>
                  <a:lnTo>
                    <a:pt x="2673" y="2504"/>
                  </a:lnTo>
                  <a:lnTo>
                    <a:pt x="2658" y="2535"/>
                  </a:lnTo>
                  <a:lnTo>
                    <a:pt x="2628" y="2597"/>
                  </a:lnTo>
                  <a:lnTo>
                    <a:pt x="2611" y="2627"/>
                  </a:lnTo>
                  <a:lnTo>
                    <a:pt x="2596" y="2659"/>
                  </a:lnTo>
                  <a:lnTo>
                    <a:pt x="2563" y="2721"/>
                  </a:lnTo>
                  <a:lnTo>
                    <a:pt x="2491" y="2841"/>
                  </a:lnTo>
                  <a:lnTo>
                    <a:pt x="2472" y="2870"/>
                  </a:lnTo>
                  <a:lnTo>
                    <a:pt x="2463" y="2884"/>
                  </a:lnTo>
                  <a:lnTo>
                    <a:pt x="2454" y="2900"/>
                  </a:lnTo>
                  <a:lnTo>
                    <a:pt x="2416" y="2960"/>
                  </a:lnTo>
                  <a:lnTo>
                    <a:pt x="2334" y="3077"/>
                  </a:lnTo>
                  <a:lnTo>
                    <a:pt x="2292" y="3135"/>
                  </a:lnTo>
                  <a:lnTo>
                    <a:pt x="2249" y="3195"/>
                  </a:lnTo>
                  <a:lnTo>
                    <a:pt x="2203" y="3251"/>
                  </a:lnTo>
                  <a:lnTo>
                    <a:pt x="2157" y="3309"/>
                  </a:lnTo>
                  <a:lnTo>
                    <a:pt x="2109" y="3365"/>
                  </a:lnTo>
                  <a:lnTo>
                    <a:pt x="2061" y="3423"/>
                  </a:lnTo>
                  <a:lnTo>
                    <a:pt x="1957" y="3536"/>
                  </a:lnTo>
                  <a:lnTo>
                    <a:pt x="1905" y="3591"/>
                  </a:lnTo>
                  <a:lnTo>
                    <a:pt x="1852" y="3647"/>
                  </a:lnTo>
                  <a:lnTo>
                    <a:pt x="1798" y="3698"/>
                  </a:lnTo>
                  <a:lnTo>
                    <a:pt x="1745" y="3748"/>
                  </a:lnTo>
                  <a:lnTo>
                    <a:pt x="1717" y="3772"/>
                  </a:lnTo>
                  <a:lnTo>
                    <a:pt x="1691" y="3797"/>
                  </a:lnTo>
                  <a:lnTo>
                    <a:pt x="1638" y="3847"/>
                  </a:lnTo>
                  <a:lnTo>
                    <a:pt x="1583" y="3893"/>
                  </a:lnTo>
                  <a:lnTo>
                    <a:pt x="1569" y="3904"/>
                  </a:lnTo>
                  <a:lnTo>
                    <a:pt x="1555" y="3916"/>
                  </a:lnTo>
                  <a:lnTo>
                    <a:pt x="1529" y="3940"/>
                  </a:lnTo>
                  <a:lnTo>
                    <a:pt x="1474" y="3985"/>
                  </a:lnTo>
                  <a:lnTo>
                    <a:pt x="1446" y="4006"/>
                  </a:lnTo>
                  <a:lnTo>
                    <a:pt x="1420" y="4029"/>
                  </a:lnTo>
                  <a:lnTo>
                    <a:pt x="1363" y="4070"/>
                  </a:lnTo>
                  <a:lnTo>
                    <a:pt x="1308" y="4112"/>
                  </a:lnTo>
                  <a:lnTo>
                    <a:pt x="1195" y="4191"/>
                  </a:lnTo>
                  <a:lnTo>
                    <a:pt x="1138" y="4228"/>
                  </a:lnTo>
                  <a:lnTo>
                    <a:pt x="1109" y="4246"/>
                  </a:lnTo>
                  <a:lnTo>
                    <a:pt x="1081" y="4265"/>
                  </a:lnTo>
                  <a:lnTo>
                    <a:pt x="1024" y="4300"/>
                  </a:lnTo>
                  <a:lnTo>
                    <a:pt x="995" y="4317"/>
                  </a:lnTo>
                  <a:lnTo>
                    <a:pt x="981" y="4325"/>
                  </a:lnTo>
                  <a:lnTo>
                    <a:pt x="967" y="4335"/>
                  </a:lnTo>
                  <a:lnTo>
                    <a:pt x="850" y="4397"/>
                  </a:lnTo>
                  <a:lnTo>
                    <a:pt x="732" y="4457"/>
                  </a:lnTo>
                  <a:lnTo>
                    <a:pt x="672" y="4485"/>
                  </a:lnTo>
                  <a:lnTo>
                    <a:pt x="656" y="4491"/>
                  </a:lnTo>
                  <a:lnTo>
                    <a:pt x="642" y="4498"/>
                  </a:lnTo>
                  <a:lnTo>
                    <a:pt x="613" y="4512"/>
                  </a:lnTo>
                  <a:lnTo>
                    <a:pt x="493" y="4563"/>
                  </a:lnTo>
                  <a:lnTo>
                    <a:pt x="371" y="4608"/>
                  </a:lnTo>
                  <a:lnTo>
                    <a:pt x="248" y="4649"/>
                  </a:lnTo>
                  <a:lnTo>
                    <a:pt x="186" y="4667"/>
                  </a:lnTo>
                  <a:lnTo>
                    <a:pt x="155" y="4676"/>
                  </a:lnTo>
                  <a:lnTo>
                    <a:pt x="125" y="4685"/>
                  </a:lnTo>
                  <a:lnTo>
                    <a:pt x="0" y="4716"/>
                  </a:lnTo>
                  <a:lnTo>
                    <a:pt x="4" y="4761"/>
                  </a:lnTo>
                  <a:lnTo>
                    <a:pt x="11" y="4760"/>
                  </a:lnTo>
                  <a:lnTo>
                    <a:pt x="138" y="4728"/>
                  </a:lnTo>
                  <a:lnTo>
                    <a:pt x="200" y="4712"/>
                  </a:lnTo>
                  <a:lnTo>
                    <a:pt x="265" y="4694"/>
                  </a:lnTo>
                  <a:lnTo>
                    <a:pt x="328" y="4673"/>
                  </a:lnTo>
                  <a:lnTo>
                    <a:pt x="359" y="4662"/>
                  </a:lnTo>
                  <a:lnTo>
                    <a:pt x="391" y="4653"/>
                  </a:lnTo>
                  <a:lnTo>
                    <a:pt x="454" y="4631"/>
                  </a:lnTo>
                  <a:lnTo>
                    <a:pt x="516" y="4608"/>
                  </a:lnTo>
                  <a:lnTo>
                    <a:pt x="638" y="4558"/>
                  </a:lnTo>
                  <a:lnTo>
                    <a:pt x="699" y="4530"/>
                  </a:lnTo>
                  <a:lnTo>
                    <a:pt x="729" y="4516"/>
                  </a:lnTo>
                  <a:lnTo>
                    <a:pt x="760" y="4503"/>
                  </a:lnTo>
                  <a:lnTo>
                    <a:pt x="880" y="4443"/>
                  </a:lnTo>
                  <a:lnTo>
                    <a:pt x="940" y="4412"/>
                  </a:lnTo>
                  <a:lnTo>
                    <a:pt x="1000" y="4379"/>
                  </a:lnTo>
                  <a:lnTo>
                    <a:pt x="1057" y="4343"/>
                  </a:lnTo>
                  <a:lnTo>
                    <a:pt x="1116" y="4307"/>
                  </a:lnTo>
                  <a:lnTo>
                    <a:pt x="1174" y="4270"/>
                  </a:lnTo>
                  <a:lnTo>
                    <a:pt x="1203" y="4251"/>
                  </a:lnTo>
                  <a:lnTo>
                    <a:pt x="1217" y="4241"/>
                  </a:lnTo>
                  <a:lnTo>
                    <a:pt x="1233" y="4233"/>
                  </a:lnTo>
                  <a:lnTo>
                    <a:pt x="1290" y="4193"/>
                  </a:lnTo>
                  <a:lnTo>
                    <a:pt x="1348" y="4153"/>
                  </a:lnTo>
                  <a:lnTo>
                    <a:pt x="1375" y="4131"/>
                  </a:lnTo>
                  <a:lnTo>
                    <a:pt x="1404" y="4111"/>
                  </a:lnTo>
                  <a:lnTo>
                    <a:pt x="1462" y="4069"/>
                  </a:lnTo>
                  <a:lnTo>
                    <a:pt x="1517" y="4023"/>
                  </a:lnTo>
                  <a:lnTo>
                    <a:pt x="1573" y="3977"/>
                  </a:lnTo>
                  <a:lnTo>
                    <a:pt x="1684" y="3884"/>
                  </a:lnTo>
                  <a:lnTo>
                    <a:pt x="1710" y="3859"/>
                  </a:lnTo>
                  <a:lnTo>
                    <a:pt x="1738" y="3835"/>
                  </a:lnTo>
                  <a:lnTo>
                    <a:pt x="1793" y="3784"/>
                  </a:lnTo>
                  <a:lnTo>
                    <a:pt x="1819" y="3758"/>
                  </a:lnTo>
                  <a:lnTo>
                    <a:pt x="1833" y="3745"/>
                  </a:lnTo>
                  <a:lnTo>
                    <a:pt x="1847" y="3733"/>
                  </a:lnTo>
                  <a:lnTo>
                    <a:pt x="1902" y="3681"/>
                  </a:lnTo>
                  <a:lnTo>
                    <a:pt x="1956" y="3623"/>
                  </a:lnTo>
                  <a:lnTo>
                    <a:pt x="1983" y="3595"/>
                  </a:lnTo>
                  <a:lnTo>
                    <a:pt x="1996" y="3580"/>
                  </a:lnTo>
                  <a:lnTo>
                    <a:pt x="2010" y="3567"/>
                  </a:lnTo>
                  <a:lnTo>
                    <a:pt x="2063" y="3509"/>
                  </a:lnTo>
                  <a:lnTo>
                    <a:pt x="2088" y="3481"/>
                  </a:lnTo>
                  <a:lnTo>
                    <a:pt x="2115" y="3453"/>
                  </a:lnTo>
                  <a:lnTo>
                    <a:pt x="2164" y="3395"/>
                  </a:lnTo>
                  <a:lnTo>
                    <a:pt x="2212" y="3338"/>
                  </a:lnTo>
                  <a:lnTo>
                    <a:pt x="2223" y="3322"/>
                  </a:lnTo>
                  <a:lnTo>
                    <a:pt x="2235" y="3308"/>
                  </a:lnTo>
                  <a:lnTo>
                    <a:pt x="2259" y="3279"/>
                  </a:lnTo>
                  <a:lnTo>
                    <a:pt x="2305" y="3221"/>
                  </a:lnTo>
                  <a:lnTo>
                    <a:pt x="2349" y="3161"/>
                  </a:lnTo>
                  <a:lnTo>
                    <a:pt x="2392" y="3103"/>
                  </a:lnTo>
                  <a:lnTo>
                    <a:pt x="2434" y="3043"/>
                  </a:lnTo>
                  <a:lnTo>
                    <a:pt x="2475" y="2983"/>
                  </a:lnTo>
                  <a:lnTo>
                    <a:pt x="2513" y="2921"/>
                  </a:lnTo>
                  <a:lnTo>
                    <a:pt x="2550" y="2861"/>
                  </a:lnTo>
                  <a:lnTo>
                    <a:pt x="2622" y="2739"/>
                  </a:lnTo>
                  <a:lnTo>
                    <a:pt x="2687" y="2614"/>
                  </a:lnTo>
                  <a:lnTo>
                    <a:pt x="2718" y="2551"/>
                  </a:lnTo>
                  <a:lnTo>
                    <a:pt x="2748" y="2488"/>
                  </a:lnTo>
                  <a:lnTo>
                    <a:pt x="2776" y="2423"/>
                  </a:lnTo>
                  <a:lnTo>
                    <a:pt x="2802" y="2361"/>
                  </a:lnTo>
                  <a:lnTo>
                    <a:pt x="2827" y="2296"/>
                  </a:lnTo>
                  <a:lnTo>
                    <a:pt x="2839" y="2264"/>
                  </a:lnTo>
                  <a:lnTo>
                    <a:pt x="2853" y="2233"/>
                  </a:lnTo>
                  <a:lnTo>
                    <a:pt x="2874" y="2167"/>
                  </a:lnTo>
                  <a:lnTo>
                    <a:pt x="2896" y="2102"/>
                  </a:lnTo>
                  <a:lnTo>
                    <a:pt x="2916" y="2035"/>
                  </a:lnTo>
                  <a:lnTo>
                    <a:pt x="2935" y="1970"/>
                  </a:lnTo>
                  <a:lnTo>
                    <a:pt x="2952" y="1903"/>
                  </a:lnTo>
                  <a:lnTo>
                    <a:pt x="2959" y="1869"/>
                  </a:lnTo>
                  <a:lnTo>
                    <a:pt x="2963" y="1852"/>
                  </a:lnTo>
                  <a:lnTo>
                    <a:pt x="2968" y="1837"/>
                  </a:lnTo>
                  <a:lnTo>
                    <a:pt x="2997" y="1702"/>
                  </a:lnTo>
                  <a:lnTo>
                    <a:pt x="3013" y="1609"/>
                  </a:lnTo>
                  <a:lnTo>
                    <a:pt x="3030" y="1473"/>
                  </a:lnTo>
                  <a:lnTo>
                    <a:pt x="3037" y="1406"/>
                  </a:lnTo>
                  <a:lnTo>
                    <a:pt x="3043" y="1341"/>
                  </a:lnTo>
                  <a:lnTo>
                    <a:pt x="3047" y="1250"/>
                  </a:lnTo>
                  <a:lnTo>
                    <a:pt x="3049" y="1161"/>
                  </a:lnTo>
                  <a:lnTo>
                    <a:pt x="3047" y="1074"/>
                  </a:lnTo>
                  <a:lnTo>
                    <a:pt x="3043" y="990"/>
                  </a:lnTo>
                  <a:lnTo>
                    <a:pt x="3035" y="904"/>
                  </a:lnTo>
                  <a:lnTo>
                    <a:pt x="3025" y="823"/>
                  </a:lnTo>
                  <a:lnTo>
                    <a:pt x="3012" y="742"/>
                  </a:lnTo>
                  <a:lnTo>
                    <a:pt x="2997" y="664"/>
                  </a:lnTo>
                  <a:lnTo>
                    <a:pt x="2976" y="586"/>
                  </a:lnTo>
                  <a:lnTo>
                    <a:pt x="2955" y="511"/>
                  </a:lnTo>
                  <a:lnTo>
                    <a:pt x="2928" y="436"/>
                  </a:lnTo>
                  <a:lnTo>
                    <a:pt x="2901" y="364"/>
                  </a:lnTo>
                  <a:lnTo>
                    <a:pt x="2868" y="292"/>
                  </a:lnTo>
                  <a:lnTo>
                    <a:pt x="2835" y="224"/>
                  </a:lnTo>
                  <a:lnTo>
                    <a:pt x="2796" y="157"/>
                  </a:lnTo>
                  <a:lnTo>
                    <a:pt x="2757" y="92"/>
                  </a:lnTo>
                  <a:close/>
                </a:path>
              </a:pathLst>
            </a:custGeom>
            <a:solidFill>
              <a:srgbClr val="000000"/>
            </a:solidFill>
            <a:ln w="9525">
              <a:noFill/>
              <a:round/>
              <a:headEnd/>
              <a:tailEnd/>
            </a:ln>
          </p:spPr>
          <p:txBody>
            <a:bodyPr/>
            <a:lstStyle/>
            <a:p>
              <a:endParaRPr lang="en-US" dirty="0"/>
            </a:p>
          </p:txBody>
        </p:sp>
        <p:sp>
          <p:nvSpPr>
            <p:cNvPr id="36" name="Freeform 42"/>
            <p:cNvSpPr>
              <a:spLocks/>
            </p:cNvSpPr>
            <p:nvPr/>
          </p:nvSpPr>
          <p:spPr bwMode="auto">
            <a:xfrm>
              <a:off x="2704" y="2087"/>
              <a:ext cx="1844" cy="1824"/>
            </a:xfrm>
            <a:custGeom>
              <a:avLst/>
              <a:gdLst>
                <a:gd name="T0" fmla="*/ 1652 w 5533"/>
                <a:gd name="T1" fmla="*/ 154 h 5471"/>
                <a:gd name="T2" fmla="*/ 1608 w 5533"/>
                <a:gd name="T3" fmla="*/ 118 h 5471"/>
                <a:gd name="T4" fmla="*/ 1561 w 5533"/>
                <a:gd name="T5" fmla="*/ 86 h 5471"/>
                <a:gd name="T6" fmla="*/ 1512 w 5533"/>
                <a:gd name="T7" fmla="*/ 60 h 5471"/>
                <a:gd name="T8" fmla="*/ 1460 w 5533"/>
                <a:gd name="T9" fmla="*/ 39 h 5471"/>
                <a:gd name="T10" fmla="*/ 1406 w 5533"/>
                <a:gd name="T11" fmla="*/ 22 h 5471"/>
                <a:gd name="T12" fmla="*/ 1349 w 5533"/>
                <a:gd name="T13" fmla="*/ 10 h 5471"/>
                <a:gd name="T14" fmla="*/ 1290 w 5533"/>
                <a:gd name="T15" fmla="*/ 3 h 5471"/>
                <a:gd name="T16" fmla="*/ 1228 w 5533"/>
                <a:gd name="T17" fmla="*/ 0 h 5471"/>
                <a:gd name="T18" fmla="*/ 1163 w 5533"/>
                <a:gd name="T19" fmla="*/ 2 h 5471"/>
                <a:gd name="T20" fmla="*/ 1096 w 5533"/>
                <a:gd name="T21" fmla="*/ 9 h 5471"/>
                <a:gd name="T22" fmla="*/ 979 w 5533"/>
                <a:gd name="T23" fmla="*/ 31 h 5471"/>
                <a:gd name="T24" fmla="*/ 842 w 5533"/>
                <a:gd name="T25" fmla="*/ 74 h 5471"/>
                <a:gd name="T26" fmla="*/ 711 w 5533"/>
                <a:gd name="T27" fmla="*/ 135 h 5471"/>
                <a:gd name="T28" fmla="*/ 583 w 5533"/>
                <a:gd name="T29" fmla="*/ 213 h 5471"/>
                <a:gd name="T30" fmla="*/ 461 w 5533"/>
                <a:gd name="T31" fmla="*/ 309 h 5471"/>
                <a:gd name="T32" fmla="*/ 357 w 5533"/>
                <a:gd name="T33" fmla="*/ 408 h 5471"/>
                <a:gd name="T34" fmla="*/ 287 w 5533"/>
                <a:gd name="T35" fmla="*/ 486 h 5471"/>
                <a:gd name="T36" fmla="*/ 225 w 5533"/>
                <a:gd name="T37" fmla="*/ 566 h 5471"/>
                <a:gd name="T38" fmla="*/ 170 w 5533"/>
                <a:gd name="T39" fmla="*/ 648 h 5471"/>
                <a:gd name="T40" fmla="*/ 123 w 5533"/>
                <a:gd name="T41" fmla="*/ 732 h 5471"/>
                <a:gd name="T42" fmla="*/ 84 w 5533"/>
                <a:gd name="T43" fmla="*/ 819 h 5471"/>
                <a:gd name="T44" fmla="*/ 41 w 5533"/>
                <a:gd name="T45" fmla="*/ 941 h 5471"/>
                <a:gd name="T46" fmla="*/ 13 w 5533"/>
                <a:gd name="T47" fmla="*/ 1074 h 5471"/>
                <a:gd name="T48" fmla="*/ 2 w 5533"/>
                <a:gd name="T49" fmla="*/ 1163 h 5471"/>
                <a:gd name="T50" fmla="*/ 0 w 5533"/>
                <a:gd name="T51" fmla="*/ 1247 h 5471"/>
                <a:gd name="T52" fmla="*/ 769 w 5533"/>
                <a:gd name="T53" fmla="*/ 921 h 5471"/>
                <a:gd name="T54" fmla="*/ 896 w 5533"/>
                <a:gd name="T55" fmla="*/ 1811 h 5471"/>
                <a:gd name="T56" fmla="*/ 968 w 5533"/>
                <a:gd name="T57" fmla="*/ 1788 h 5471"/>
                <a:gd name="T58" fmla="*/ 1058 w 5533"/>
                <a:gd name="T59" fmla="*/ 1751 h 5471"/>
                <a:gd name="T60" fmla="*/ 1088 w 5533"/>
                <a:gd name="T61" fmla="*/ 1738 h 5471"/>
                <a:gd name="T62" fmla="*/ 1171 w 5533"/>
                <a:gd name="T63" fmla="*/ 1694 h 5471"/>
                <a:gd name="T64" fmla="*/ 1205 w 5533"/>
                <a:gd name="T65" fmla="*/ 1674 h 5471"/>
                <a:gd name="T66" fmla="*/ 1243 w 5533"/>
                <a:gd name="T67" fmla="*/ 1649 h 5471"/>
                <a:gd name="T68" fmla="*/ 1318 w 5533"/>
                <a:gd name="T69" fmla="*/ 1595 h 5471"/>
                <a:gd name="T70" fmla="*/ 1354 w 5533"/>
                <a:gd name="T71" fmla="*/ 1565 h 5471"/>
                <a:gd name="T72" fmla="*/ 1372 w 5533"/>
                <a:gd name="T73" fmla="*/ 1550 h 5471"/>
                <a:gd name="T74" fmla="*/ 1417 w 5533"/>
                <a:gd name="T75" fmla="*/ 1509 h 5471"/>
                <a:gd name="T76" fmla="*/ 1462 w 5533"/>
                <a:gd name="T77" fmla="*/ 1468 h 5471"/>
                <a:gd name="T78" fmla="*/ 1531 w 5533"/>
                <a:gd name="T79" fmla="*/ 1393 h 5471"/>
                <a:gd name="T80" fmla="*/ 1579 w 5533"/>
                <a:gd name="T81" fmla="*/ 1336 h 5471"/>
                <a:gd name="T82" fmla="*/ 1622 w 5533"/>
                <a:gd name="T83" fmla="*/ 1278 h 5471"/>
                <a:gd name="T84" fmla="*/ 1665 w 5533"/>
                <a:gd name="T85" fmla="*/ 1213 h 5471"/>
                <a:gd name="T86" fmla="*/ 1699 w 5533"/>
                <a:gd name="T87" fmla="*/ 1159 h 5471"/>
                <a:gd name="T88" fmla="*/ 1720 w 5533"/>
                <a:gd name="T89" fmla="*/ 1118 h 5471"/>
                <a:gd name="T90" fmla="*/ 1738 w 5533"/>
                <a:gd name="T91" fmla="*/ 1081 h 5471"/>
                <a:gd name="T92" fmla="*/ 1758 w 5533"/>
                <a:gd name="T93" fmla="*/ 1035 h 5471"/>
                <a:gd name="T94" fmla="*/ 1775 w 5533"/>
                <a:gd name="T95" fmla="*/ 993 h 5471"/>
                <a:gd name="T96" fmla="*/ 1803 w 5533"/>
                <a:gd name="T97" fmla="*/ 907 h 5471"/>
                <a:gd name="T98" fmla="*/ 1820 w 5533"/>
                <a:gd name="T99" fmla="*/ 841 h 5471"/>
                <a:gd name="T100" fmla="*/ 1838 w 5533"/>
                <a:gd name="T101" fmla="*/ 732 h 5471"/>
                <a:gd name="T102" fmla="*/ 1843 w 5533"/>
                <a:gd name="T103" fmla="*/ 658 h 5471"/>
                <a:gd name="T104" fmla="*/ 1842 w 5533"/>
                <a:gd name="T105" fmla="*/ 575 h 5471"/>
                <a:gd name="T106" fmla="*/ 1833 w 5533"/>
                <a:gd name="T107" fmla="*/ 496 h 5471"/>
                <a:gd name="T108" fmla="*/ 1816 w 5533"/>
                <a:gd name="T109" fmla="*/ 422 h 5471"/>
                <a:gd name="T110" fmla="*/ 1790 w 5533"/>
                <a:gd name="T111" fmla="*/ 351 h 5471"/>
                <a:gd name="T112" fmla="*/ 1756 w 5533"/>
                <a:gd name="T113" fmla="*/ 286 h 5471"/>
                <a:gd name="T114" fmla="*/ 1754 w 5533"/>
                <a:gd name="T115" fmla="*/ 282 h 5471"/>
                <a:gd name="T116" fmla="*/ 1750 w 5533"/>
                <a:gd name="T117" fmla="*/ 274 h 5471"/>
                <a:gd name="T118" fmla="*/ 1744 w 5533"/>
                <a:gd name="T119" fmla="*/ 258 h 5471"/>
                <a:gd name="T120" fmla="*/ 1723 w 5533"/>
                <a:gd name="T121" fmla="*/ 227 h 547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533"/>
                <a:gd name="T184" fmla="*/ 0 h 5471"/>
                <a:gd name="T185" fmla="*/ 5533 w 5533"/>
                <a:gd name="T186" fmla="*/ 5471 h 547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533" h="5471">
                  <a:moveTo>
                    <a:pt x="5083" y="583"/>
                  </a:moveTo>
                  <a:lnTo>
                    <a:pt x="5003" y="501"/>
                  </a:lnTo>
                  <a:lnTo>
                    <a:pt x="4958" y="461"/>
                  </a:lnTo>
                  <a:lnTo>
                    <a:pt x="4915" y="423"/>
                  </a:lnTo>
                  <a:lnTo>
                    <a:pt x="4871" y="387"/>
                  </a:lnTo>
                  <a:lnTo>
                    <a:pt x="4826" y="354"/>
                  </a:lnTo>
                  <a:lnTo>
                    <a:pt x="4779" y="320"/>
                  </a:lnTo>
                  <a:lnTo>
                    <a:pt x="4733" y="289"/>
                  </a:lnTo>
                  <a:lnTo>
                    <a:pt x="4685" y="259"/>
                  </a:lnTo>
                  <a:lnTo>
                    <a:pt x="4638" y="233"/>
                  </a:lnTo>
                  <a:lnTo>
                    <a:pt x="4587" y="205"/>
                  </a:lnTo>
                  <a:lnTo>
                    <a:pt x="4537" y="181"/>
                  </a:lnTo>
                  <a:lnTo>
                    <a:pt x="4485" y="157"/>
                  </a:lnTo>
                  <a:lnTo>
                    <a:pt x="4435" y="137"/>
                  </a:lnTo>
                  <a:lnTo>
                    <a:pt x="4381" y="116"/>
                  </a:lnTo>
                  <a:lnTo>
                    <a:pt x="4328" y="98"/>
                  </a:lnTo>
                  <a:lnTo>
                    <a:pt x="4274" y="81"/>
                  </a:lnTo>
                  <a:lnTo>
                    <a:pt x="4220" y="67"/>
                  </a:lnTo>
                  <a:lnTo>
                    <a:pt x="4163" y="53"/>
                  </a:lnTo>
                  <a:lnTo>
                    <a:pt x="4106" y="41"/>
                  </a:lnTo>
                  <a:lnTo>
                    <a:pt x="4047" y="30"/>
                  </a:lnTo>
                  <a:lnTo>
                    <a:pt x="3990" y="21"/>
                  </a:lnTo>
                  <a:lnTo>
                    <a:pt x="3930" y="13"/>
                  </a:lnTo>
                  <a:lnTo>
                    <a:pt x="3870" y="8"/>
                  </a:lnTo>
                  <a:lnTo>
                    <a:pt x="3809" y="4"/>
                  </a:lnTo>
                  <a:lnTo>
                    <a:pt x="3747" y="2"/>
                  </a:lnTo>
                  <a:lnTo>
                    <a:pt x="3684" y="0"/>
                  </a:lnTo>
                  <a:lnTo>
                    <a:pt x="3620" y="1"/>
                  </a:lnTo>
                  <a:lnTo>
                    <a:pt x="3555" y="2"/>
                  </a:lnTo>
                  <a:lnTo>
                    <a:pt x="3491" y="7"/>
                  </a:lnTo>
                  <a:lnTo>
                    <a:pt x="3423" y="12"/>
                  </a:lnTo>
                  <a:lnTo>
                    <a:pt x="3357" y="19"/>
                  </a:lnTo>
                  <a:lnTo>
                    <a:pt x="3289" y="27"/>
                  </a:lnTo>
                  <a:lnTo>
                    <a:pt x="3222" y="38"/>
                  </a:lnTo>
                  <a:lnTo>
                    <a:pt x="3079" y="62"/>
                  </a:lnTo>
                  <a:lnTo>
                    <a:pt x="2938" y="93"/>
                  </a:lnTo>
                  <a:lnTo>
                    <a:pt x="2799" y="131"/>
                  </a:lnTo>
                  <a:lnTo>
                    <a:pt x="2664" y="174"/>
                  </a:lnTo>
                  <a:lnTo>
                    <a:pt x="2527" y="222"/>
                  </a:lnTo>
                  <a:lnTo>
                    <a:pt x="2394" y="277"/>
                  </a:lnTo>
                  <a:lnTo>
                    <a:pt x="2262" y="337"/>
                  </a:lnTo>
                  <a:lnTo>
                    <a:pt x="2132" y="404"/>
                  </a:lnTo>
                  <a:lnTo>
                    <a:pt x="2002" y="476"/>
                  </a:lnTo>
                  <a:lnTo>
                    <a:pt x="1875" y="554"/>
                  </a:lnTo>
                  <a:lnTo>
                    <a:pt x="1749" y="638"/>
                  </a:lnTo>
                  <a:lnTo>
                    <a:pt x="1627" y="729"/>
                  </a:lnTo>
                  <a:lnTo>
                    <a:pt x="1503" y="824"/>
                  </a:lnTo>
                  <a:lnTo>
                    <a:pt x="1383" y="926"/>
                  </a:lnTo>
                  <a:lnTo>
                    <a:pt x="1264" y="1034"/>
                  </a:lnTo>
                  <a:lnTo>
                    <a:pt x="1148" y="1149"/>
                  </a:lnTo>
                  <a:lnTo>
                    <a:pt x="1072" y="1225"/>
                  </a:lnTo>
                  <a:lnTo>
                    <a:pt x="999" y="1302"/>
                  </a:lnTo>
                  <a:lnTo>
                    <a:pt x="928" y="1380"/>
                  </a:lnTo>
                  <a:lnTo>
                    <a:pt x="862" y="1459"/>
                  </a:lnTo>
                  <a:lnTo>
                    <a:pt x="796" y="1538"/>
                  </a:lnTo>
                  <a:lnTo>
                    <a:pt x="735" y="1619"/>
                  </a:lnTo>
                  <a:lnTo>
                    <a:pt x="675" y="1699"/>
                  </a:lnTo>
                  <a:lnTo>
                    <a:pt x="619" y="1781"/>
                  </a:lnTo>
                  <a:lnTo>
                    <a:pt x="562" y="1862"/>
                  </a:lnTo>
                  <a:lnTo>
                    <a:pt x="511" y="1945"/>
                  </a:lnTo>
                  <a:lnTo>
                    <a:pt x="460" y="2028"/>
                  </a:lnTo>
                  <a:lnTo>
                    <a:pt x="414" y="2113"/>
                  </a:lnTo>
                  <a:lnTo>
                    <a:pt x="369" y="2197"/>
                  </a:lnTo>
                  <a:lnTo>
                    <a:pt x="327" y="2283"/>
                  </a:lnTo>
                  <a:lnTo>
                    <a:pt x="288" y="2370"/>
                  </a:lnTo>
                  <a:lnTo>
                    <a:pt x="252" y="2457"/>
                  </a:lnTo>
                  <a:lnTo>
                    <a:pt x="204" y="2577"/>
                  </a:lnTo>
                  <a:lnTo>
                    <a:pt x="162" y="2700"/>
                  </a:lnTo>
                  <a:lnTo>
                    <a:pt x="123" y="2823"/>
                  </a:lnTo>
                  <a:lnTo>
                    <a:pt x="92" y="2949"/>
                  </a:lnTo>
                  <a:lnTo>
                    <a:pt x="61" y="3084"/>
                  </a:lnTo>
                  <a:lnTo>
                    <a:pt x="38" y="3222"/>
                  </a:lnTo>
                  <a:lnTo>
                    <a:pt x="25" y="3310"/>
                  </a:lnTo>
                  <a:lnTo>
                    <a:pt x="14" y="3399"/>
                  </a:lnTo>
                  <a:lnTo>
                    <a:pt x="6" y="3487"/>
                  </a:lnTo>
                  <a:lnTo>
                    <a:pt x="2" y="3573"/>
                  </a:lnTo>
                  <a:lnTo>
                    <a:pt x="0" y="3657"/>
                  </a:lnTo>
                  <a:lnTo>
                    <a:pt x="1" y="3740"/>
                  </a:lnTo>
                  <a:lnTo>
                    <a:pt x="4" y="3822"/>
                  </a:lnTo>
                  <a:lnTo>
                    <a:pt x="12" y="3903"/>
                  </a:lnTo>
                  <a:lnTo>
                    <a:pt x="2308" y="2763"/>
                  </a:lnTo>
                  <a:lnTo>
                    <a:pt x="2534" y="5471"/>
                  </a:lnTo>
                  <a:lnTo>
                    <a:pt x="2659" y="5440"/>
                  </a:lnTo>
                  <a:lnTo>
                    <a:pt x="2689" y="5431"/>
                  </a:lnTo>
                  <a:lnTo>
                    <a:pt x="2720" y="5422"/>
                  </a:lnTo>
                  <a:lnTo>
                    <a:pt x="2782" y="5404"/>
                  </a:lnTo>
                  <a:lnTo>
                    <a:pt x="2905" y="5363"/>
                  </a:lnTo>
                  <a:lnTo>
                    <a:pt x="3027" y="5318"/>
                  </a:lnTo>
                  <a:lnTo>
                    <a:pt x="3147" y="5267"/>
                  </a:lnTo>
                  <a:lnTo>
                    <a:pt x="3176" y="5253"/>
                  </a:lnTo>
                  <a:lnTo>
                    <a:pt x="3190" y="5246"/>
                  </a:lnTo>
                  <a:lnTo>
                    <a:pt x="3206" y="5240"/>
                  </a:lnTo>
                  <a:lnTo>
                    <a:pt x="3266" y="5212"/>
                  </a:lnTo>
                  <a:lnTo>
                    <a:pt x="3384" y="5152"/>
                  </a:lnTo>
                  <a:lnTo>
                    <a:pt x="3501" y="5090"/>
                  </a:lnTo>
                  <a:lnTo>
                    <a:pt x="3515" y="5080"/>
                  </a:lnTo>
                  <a:lnTo>
                    <a:pt x="3529" y="5072"/>
                  </a:lnTo>
                  <a:lnTo>
                    <a:pt x="3558" y="5055"/>
                  </a:lnTo>
                  <a:lnTo>
                    <a:pt x="3615" y="5020"/>
                  </a:lnTo>
                  <a:lnTo>
                    <a:pt x="3643" y="5001"/>
                  </a:lnTo>
                  <a:lnTo>
                    <a:pt x="3672" y="4983"/>
                  </a:lnTo>
                  <a:lnTo>
                    <a:pt x="3729" y="4946"/>
                  </a:lnTo>
                  <a:lnTo>
                    <a:pt x="3842" y="4867"/>
                  </a:lnTo>
                  <a:lnTo>
                    <a:pt x="3897" y="4825"/>
                  </a:lnTo>
                  <a:lnTo>
                    <a:pt x="3954" y="4784"/>
                  </a:lnTo>
                  <a:lnTo>
                    <a:pt x="3980" y="4761"/>
                  </a:lnTo>
                  <a:lnTo>
                    <a:pt x="4008" y="4740"/>
                  </a:lnTo>
                  <a:lnTo>
                    <a:pt x="4063" y="4695"/>
                  </a:lnTo>
                  <a:lnTo>
                    <a:pt x="4089" y="4671"/>
                  </a:lnTo>
                  <a:lnTo>
                    <a:pt x="4103" y="4659"/>
                  </a:lnTo>
                  <a:lnTo>
                    <a:pt x="4117" y="4648"/>
                  </a:lnTo>
                  <a:lnTo>
                    <a:pt x="4172" y="4602"/>
                  </a:lnTo>
                  <a:lnTo>
                    <a:pt x="4225" y="4552"/>
                  </a:lnTo>
                  <a:lnTo>
                    <a:pt x="4251" y="4527"/>
                  </a:lnTo>
                  <a:lnTo>
                    <a:pt x="4279" y="4503"/>
                  </a:lnTo>
                  <a:lnTo>
                    <a:pt x="4332" y="4453"/>
                  </a:lnTo>
                  <a:lnTo>
                    <a:pt x="4386" y="4402"/>
                  </a:lnTo>
                  <a:lnTo>
                    <a:pt x="4439" y="4346"/>
                  </a:lnTo>
                  <a:lnTo>
                    <a:pt x="4491" y="4291"/>
                  </a:lnTo>
                  <a:lnTo>
                    <a:pt x="4595" y="4178"/>
                  </a:lnTo>
                  <a:lnTo>
                    <a:pt x="4643" y="4120"/>
                  </a:lnTo>
                  <a:lnTo>
                    <a:pt x="4691" y="4064"/>
                  </a:lnTo>
                  <a:lnTo>
                    <a:pt x="4737" y="4006"/>
                  </a:lnTo>
                  <a:lnTo>
                    <a:pt x="4783" y="3950"/>
                  </a:lnTo>
                  <a:lnTo>
                    <a:pt x="4826" y="3890"/>
                  </a:lnTo>
                  <a:lnTo>
                    <a:pt x="4868" y="3832"/>
                  </a:lnTo>
                  <a:lnTo>
                    <a:pt x="4950" y="3715"/>
                  </a:lnTo>
                  <a:lnTo>
                    <a:pt x="4988" y="3655"/>
                  </a:lnTo>
                  <a:lnTo>
                    <a:pt x="4997" y="3639"/>
                  </a:lnTo>
                  <a:lnTo>
                    <a:pt x="5006" y="3625"/>
                  </a:lnTo>
                  <a:lnTo>
                    <a:pt x="5025" y="3596"/>
                  </a:lnTo>
                  <a:lnTo>
                    <a:pt x="5097" y="3476"/>
                  </a:lnTo>
                  <a:lnTo>
                    <a:pt x="5130" y="3414"/>
                  </a:lnTo>
                  <a:lnTo>
                    <a:pt x="5145" y="3382"/>
                  </a:lnTo>
                  <a:lnTo>
                    <a:pt x="5162" y="3352"/>
                  </a:lnTo>
                  <a:lnTo>
                    <a:pt x="5192" y="3290"/>
                  </a:lnTo>
                  <a:lnTo>
                    <a:pt x="5207" y="3259"/>
                  </a:lnTo>
                  <a:lnTo>
                    <a:pt x="5214" y="3243"/>
                  </a:lnTo>
                  <a:lnTo>
                    <a:pt x="5222" y="3229"/>
                  </a:lnTo>
                  <a:lnTo>
                    <a:pt x="5250" y="3166"/>
                  </a:lnTo>
                  <a:lnTo>
                    <a:pt x="5276" y="3104"/>
                  </a:lnTo>
                  <a:lnTo>
                    <a:pt x="5288" y="3072"/>
                  </a:lnTo>
                  <a:lnTo>
                    <a:pt x="5301" y="3040"/>
                  </a:lnTo>
                  <a:lnTo>
                    <a:pt x="5327" y="2978"/>
                  </a:lnTo>
                  <a:lnTo>
                    <a:pt x="5348" y="2913"/>
                  </a:lnTo>
                  <a:lnTo>
                    <a:pt x="5370" y="2850"/>
                  </a:lnTo>
                  <a:lnTo>
                    <a:pt x="5411" y="2720"/>
                  </a:lnTo>
                  <a:lnTo>
                    <a:pt x="5427" y="2654"/>
                  </a:lnTo>
                  <a:lnTo>
                    <a:pt x="5444" y="2589"/>
                  </a:lnTo>
                  <a:lnTo>
                    <a:pt x="5460" y="2522"/>
                  </a:lnTo>
                  <a:lnTo>
                    <a:pt x="5474" y="2457"/>
                  </a:lnTo>
                  <a:lnTo>
                    <a:pt x="5497" y="2330"/>
                  </a:lnTo>
                  <a:lnTo>
                    <a:pt x="5514" y="2195"/>
                  </a:lnTo>
                  <a:lnTo>
                    <a:pt x="5521" y="2127"/>
                  </a:lnTo>
                  <a:lnTo>
                    <a:pt x="5527" y="2063"/>
                  </a:lnTo>
                  <a:lnTo>
                    <a:pt x="5531" y="1975"/>
                  </a:lnTo>
                  <a:lnTo>
                    <a:pt x="5533" y="1891"/>
                  </a:lnTo>
                  <a:lnTo>
                    <a:pt x="5532" y="1807"/>
                  </a:lnTo>
                  <a:lnTo>
                    <a:pt x="5528" y="1725"/>
                  </a:lnTo>
                  <a:lnTo>
                    <a:pt x="5521" y="1644"/>
                  </a:lnTo>
                  <a:lnTo>
                    <a:pt x="5513" y="1566"/>
                  </a:lnTo>
                  <a:lnTo>
                    <a:pt x="5499" y="1488"/>
                  </a:lnTo>
                  <a:lnTo>
                    <a:pt x="5486" y="1413"/>
                  </a:lnTo>
                  <a:lnTo>
                    <a:pt x="5468" y="1338"/>
                  </a:lnTo>
                  <a:lnTo>
                    <a:pt x="5448" y="1265"/>
                  </a:lnTo>
                  <a:lnTo>
                    <a:pt x="5425" y="1193"/>
                  </a:lnTo>
                  <a:lnTo>
                    <a:pt x="5400" y="1123"/>
                  </a:lnTo>
                  <a:lnTo>
                    <a:pt x="5370" y="1053"/>
                  </a:lnTo>
                  <a:lnTo>
                    <a:pt x="5340" y="987"/>
                  </a:lnTo>
                  <a:lnTo>
                    <a:pt x="5305" y="921"/>
                  </a:lnTo>
                  <a:lnTo>
                    <a:pt x="5270" y="859"/>
                  </a:lnTo>
                  <a:lnTo>
                    <a:pt x="5265" y="852"/>
                  </a:lnTo>
                  <a:lnTo>
                    <a:pt x="5263" y="847"/>
                  </a:lnTo>
                  <a:lnTo>
                    <a:pt x="5262" y="845"/>
                  </a:lnTo>
                  <a:lnTo>
                    <a:pt x="5262" y="843"/>
                  </a:lnTo>
                  <a:lnTo>
                    <a:pt x="5257" y="833"/>
                  </a:lnTo>
                  <a:lnTo>
                    <a:pt x="5252" y="821"/>
                  </a:lnTo>
                  <a:lnTo>
                    <a:pt x="5245" y="806"/>
                  </a:lnTo>
                  <a:lnTo>
                    <a:pt x="5240" y="791"/>
                  </a:lnTo>
                  <a:lnTo>
                    <a:pt x="5233" y="773"/>
                  </a:lnTo>
                  <a:lnTo>
                    <a:pt x="5228" y="755"/>
                  </a:lnTo>
                  <a:lnTo>
                    <a:pt x="5198" y="716"/>
                  </a:lnTo>
                  <a:lnTo>
                    <a:pt x="5169" y="680"/>
                  </a:lnTo>
                  <a:lnTo>
                    <a:pt x="5108" y="609"/>
                  </a:lnTo>
                  <a:lnTo>
                    <a:pt x="5083" y="583"/>
                  </a:lnTo>
                  <a:close/>
                </a:path>
              </a:pathLst>
            </a:custGeom>
            <a:solidFill>
              <a:schemeClr val="accent1"/>
            </a:solidFill>
            <a:ln w="9525">
              <a:noFill/>
              <a:round/>
              <a:headEnd/>
              <a:tailEnd/>
            </a:ln>
          </p:spPr>
          <p:txBody>
            <a:bodyPr/>
            <a:lstStyle/>
            <a:p>
              <a:endParaRPr lang="en-US" dirty="0"/>
            </a:p>
          </p:txBody>
        </p:sp>
        <p:sp>
          <p:nvSpPr>
            <p:cNvPr id="37" name="Freeform 43"/>
            <p:cNvSpPr>
              <a:spLocks/>
            </p:cNvSpPr>
            <p:nvPr/>
          </p:nvSpPr>
          <p:spPr bwMode="auto">
            <a:xfrm>
              <a:off x="2708" y="2944"/>
              <a:ext cx="841" cy="929"/>
            </a:xfrm>
            <a:custGeom>
              <a:avLst/>
              <a:gdLst>
                <a:gd name="T0" fmla="*/ 766 w 2522"/>
                <a:gd name="T1" fmla="*/ 0 h 2786"/>
                <a:gd name="T2" fmla="*/ 0 w 2522"/>
                <a:gd name="T3" fmla="*/ 380 h 2786"/>
                <a:gd name="T4" fmla="*/ 3 w 2522"/>
                <a:gd name="T5" fmla="*/ 407 h 2786"/>
                <a:gd name="T6" fmla="*/ 7 w 2522"/>
                <a:gd name="T7" fmla="*/ 434 h 2786"/>
                <a:gd name="T8" fmla="*/ 12 w 2522"/>
                <a:gd name="T9" fmla="*/ 461 h 2786"/>
                <a:gd name="T10" fmla="*/ 19 w 2522"/>
                <a:gd name="T11" fmla="*/ 488 h 2786"/>
                <a:gd name="T12" fmla="*/ 22 w 2522"/>
                <a:gd name="T13" fmla="*/ 500 h 2786"/>
                <a:gd name="T14" fmla="*/ 26 w 2522"/>
                <a:gd name="T15" fmla="*/ 513 h 2786"/>
                <a:gd name="T16" fmla="*/ 34 w 2522"/>
                <a:gd name="T17" fmla="*/ 538 h 2786"/>
                <a:gd name="T18" fmla="*/ 43 w 2522"/>
                <a:gd name="T19" fmla="*/ 562 h 2786"/>
                <a:gd name="T20" fmla="*/ 54 w 2522"/>
                <a:gd name="T21" fmla="*/ 586 h 2786"/>
                <a:gd name="T22" fmla="*/ 65 w 2522"/>
                <a:gd name="T23" fmla="*/ 610 h 2786"/>
                <a:gd name="T24" fmla="*/ 77 w 2522"/>
                <a:gd name="T25" fmla="*/ 632 h 2786"/>
                <a:gd name="T26" fmla="*/ 91 w 2522"/>
                <a:gd name="T27" fmla="*/ 654 h 2786"/>
                <a:gd name="T28" fmla="*/ 105 w 2522"/>
                <a:gd name="T29" fmla="*/ 676 h 2786"/>
                <a:gd name="T30" fmla="*/ 121 w 2522"/>
                <a:gd name="T31" fmla="*/ 697 h 2786"/>
                <a:gd name="T32" fmla="*/ 137 w 2522"/>
                <a:gd name="T33" fmla="*/ 718 h 2786"/>
                <a:gd name="T34" fmla="*/ 155 w 2522"/>
                <a:gd name="T35" fmla="*/ 738 h 2786"/>
                <a:gd name="T36" fmla="*/ 174 w 2522"/>
                <a:gd name="T37" fmla="*/ 758 h 2786"/>
                <a:gd name="T38" fmla="*/ 188 w 2522"/>
                <a:gd name="T39" fmla="*/ 772 h 2786"/>
                <a:gd name="T40" fmla="*/ 205 w 2522"/>
                <a:gd name="T41" fmla="*/ 788 h 2786"/>
                <a:gd name="T42" fmla="*/ 224 w 2522"/>
                <a:gd name="T43" fmla="*/ 804 h 2786"/>
                <a:gd name="T44" fmla="*/ 243 w 2522"/>
                <a:gd name="T45" fmla="*/ 818 h 2786"/>
                <a:gd name="T46" fmla="*/ 262 w 2522"/>
                <a:gd name="T47" fmla="*/ 832 h 2786"/>
                <a:gd name="T48" fmla="*/ 278 w 2522"/>
                <a:gd name="T49" fmla="*/ 843 h 2786"/>
                <a:gd name="T50" fmla="*/ 278 w 2522"/>
                <a:gd name="T51" fmla="*/ 842 h 2786"/>
                <a:gd name="T52" fmla="*/ 303 w 2522"/>
                <a:gd name="T53" fmla="*/ 856 h 2786"/>
                <a:gd name="T54" fmla="*/ 329 w 2522"/>
                <a:gd name="T55" fmla="*/ 869 h 2786"/>
                <a:gd name="T56" fmla="*/ 356 w 2522"/>
                <a:gd name="T57" fmla="*/ 881 h 2786"/>
                <a:gd name="T58" fmla="*/ 383 w 2522"/>
                <a:gd name="T59" fmla="*/ 892 h 2786"/>
                <a:gd name="T60" fmla="*/ 411 w 2522"/>
                <a:gd name="T61" fmla="*/ 900 h 2786"/>
                <a:gd name="T62" fmla="*/ 441 w 2522"/>
                <a:gd name="T63" fmla="*/ 908 h 2786"/>
                <a:gd name="T64" fmla="*/ 470 w 2522"/>
                <a:gd name="T65" fmla="*/ 915 h 2786"/>
                <a:gd name="T66" fmla="*/ 501 w 2522"/>
                <a:gd name="T67" fmla="*/ 921 h 2786"/>
                <a:gd name="T68" fmla="*/ 531 w 2522"/>
                <a:gd name="T69" fmla="*/ 924 h 2786"/>
                <a:gd name="T70" fmla="*/ 563 w 2522"/>
                <a:gd name="T71" fmla="*/ 927 h 2786"/>
                <a:gd name="T72" fmla="*/ 595 w 2522"/>
                <a:gd name="T73" fmla="*/ 929 h 2786"/>
                <a:gd name="T74" fmla="*/ 628 w 2522"/>
                <a:gd name="T75" fmla="*/ 929 h 2786"/>
                <a:gd name="T76" fmla="*/ 661 w 2522"/>
                <a:gd name="T77" fmla="*/ 928 h 2786"/>
                <a:gd name="T78" fmla="*/ 696 w 2522"/>
                <a:gd name="T79" fmla="*/ 926 h 2786"/>
                <a:gd name="T80" fmla="*/ 731 w 2522"/>
                <a:gd name="T81" fmla="*/ 922 h 2786"/>
                <a:gd name="T82" fmla="*/ 767 w 2522"/>
                <a:gd name="T83" fmla="*/ 917 h 2786"/>
                <a:gd name="T84" fmla="*/ 796 w 2522"/>
                <a:gd name="T85" fmla="*/ 912 h 2786"/>
                <a:gd name="T86" fmla="*/ 811 w 2522"/>
                <a:gd name="T87" fmla="*/ 909 h 2786"/>
                <a:gd name="T88" fmla="*/ 825 w 2522"/>
                <a:gd name="T89" fmla="*/ 907 h 2786"/>
                <a:gd name="T90" fmla="*/ 841 w 2522"/>
                <a:gd name="T91" fmla="*/ 903 h 2786"/>
                <a:gd name="T92" fmla="*/ 766 w 2522"/>
                <a:gd name="T93" fmla="*/ 0 h 278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522"/>
                <a:gd name="T142" fmla="*/ 0 h 2786"/>
                <a:gd name="T143" fmla="*/ 2522 w 2522"/>
                <a:gd name="T144" fmla="*/ 2786 h 278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522" h="2786">
                  <a:moveTo>
                    <a:pt x="2296" y="0"/>
                  </a:moveTo>
                  <a:lnTo>
                    <a:pt x="0" y="1140"/>
                  </a:lnTo>
                  <a:lnTo>
                    <a:pt x="8" y="1222"/>
                  </a:lnTo>
                  <a:lnTo>
                    <a:pt x="21" y="1303"/>
                  </a:lnTo>
                  <a:lnTo>
                    <a:pt x="37" y="1383"/>
                  </a:lnTo>
                  <a:lnTo>
                    <a:pt x="56" y="1462"/>
                  </a:lnTo>
                  <a:lnTo>
                    <a:pt x="66" y="1499"/>
                  </a:lnTo>
                  <a:lnTo>
                    <a:pt x="78" y="1537"/>
                  </a:lnTo>
                  <a:lnTo>
                    <a:pt x="103" y="1613"/>
                  </a:lnTo>
                  <a:lnTo>
                    <a:pt x="130" y="1686"/>
                  </a:lnTo>
                  <a:lnTo>
                    <a:pt x="162" y="1758"/>
                  </a:lnTo>
                  <a:lnTo>
                    <a:pt x="195" y="1828"/>
                  </a:lnTo>
                  <a:lnTo>
                    <a:pt x="232" y="1896"/>
                  </a:lnTo>
                  <a:lnTo>
                    <a:pt x="272" y="1962"/>
                  </a:lnTo>
                  <a:lnTo>
                    <a:pt x="316" y="2028"/>
                  </a:lnTo>
                  <a:lnTo>
                    <a:pt x="362" y="2091"/>
                  </a:lnTo>
                  <a:lnTo>
                    <a:pt x="412" y="2153"/>
                  </a:lnTo>
                  <a:lnTo>
                    <a:pt x="465" y="2213"/>
                  </a:lnTo>
                  <a:lnTo>
                    <a:pt x="522" y="2273"/>
                  </a:lnTo>
                  <a:lnTo>
                    <a:pt x="564" y="2315"/>
                  </a:lnTo>
                  <a:lnTo>
                    <a:pt x="616" y="2363"/>
                  </a:lnTo>
                  <a:lnTo>
                    <a:pt x="672" y="2410"/>
                  </a:lnTo>
                  <a:lnTo>
                    <a:pt x="728" y="2454"/>
                  </a:lnTo>
                  <a:lnTo>
                    <a:pt x="787" y="2496"/>
                  </a:lnTo>
                  <a:lnTo>
                    <a:pt x="834" y="2527"/>
                  </a:lnTo>
                  <a:lnTo>
                    <a:pt x="835" y="2526"/>
                  </a:lnTo>
                  <a:lnTo>
                    <a:pt x="910" y="2568"/>
                  </a:lnTo>
                  <a:lnTo>
                    <a:pt x="988" y="2606"/>
                  </a:lnTo>
                  <a:lnTo>
                    <a:pt x="1068" y="2641"/>
                  </a:lnTo>
                  <a:lnTo>
                    <a:pt x="1150" y="2674"/>
                  </a:lnTo>
                  <a:lnTo>
                    <a:pt x="1233" y="2700"/>
                  </a:lnTo>
                  <a:lnTo>
                    <a:pt x="1321" y="2724"/>
                  </a:lnTo>
                  <a:lnTo>
                    <a:pt x="1408" y="2744"/>
                  </a:lnTo>
                  <a:lnTo>
                    <a:pt x="1501" y="2761"/>
                  </a:lnTo>
                  <a:lnTo>
                    <a:pt x="1593" y="2772"/>
                  </a:lnTo>
                  <a:lnTo>
                    <a:pt x="1688" y="2780"/>
                  </a:lnTo>
                  <a:lnTo>
                    <a:pt x="1784" y="2785"/>
                  </a:lnTo>
                  <a:lnTo>
                    <a:pt x="1884" y="2786"/>
                  </a:lnTo>
                  <a:lnTo>
                    <a:pt x="1983" y="2783"/>
                  </a:lnTo>
                  <a:lnTo>
                    <a:pt x="2088" y="2776"/>
                  </a:lnTo>
                  <a:lnTo>
                    <a:pt x="2192" y="2765"/>
                  </a:lnTo>
                  <a:lnTo>
                    <a:pt x="2301" y="2750"/>
                  </a:lnTo>
                  <a:lnTo>
                    <a:pt x="2388" y="2735"/>
                  </a:lnTo>
                  <a:lnTo>
                    <a:pt x="2431" y="2726"/>
                  </a:lnTo>
                  <a:lnTo>
                    <a:pt x="2475" y="2719"/>
                  </a:lnTo>
                  <a:lnTo>
                    <a:pt x="2522" y="2708"/>
                  </a:lnTo>
                  <a:lnTo>
                    <a:pt x="2296" y="0"/>
                  </a:lnTo>
                  <a:close/>
                </a:path>
              </a:pathLst>
            </a:custGeom>
            <a:solidFill>
              <a:srgbClr val="0000FF"/>
            </a:solidFill>
            <a:ln w="9525">
              <a:noFill/>
              <a:round/>
              <a:headEnd/>
              <a:tailEnd/>
            </a:ln>
          </p:spPr>
          <p:txBody>
            <a:bodyPr/>
            <a:lstStyle/>
            <a:p>
              <a:endParaRPr lang="en-US" dirty="0"/>
            </a:p>
          </p:txBody>
        </p:sp>
        <p:sp>
          <p:nvSpPr>
            <p:cNvPr id="38" name="Freeform 44"/>
            <p:cNvSpPr>
              <a:spLocks/>
            </p:cNvSpPr>
            <p:nvPr/>
          </p:nvSpPr>
          <p:spPr bwMode="auto">
            <a:xfrm>
              <a:off x="2986" y="3786"/>
              <a:ext cx="564" cy="98"/>
            </a:xfrm>
            <a:custGeom>
              <a:avLst/>
              <a:gdLst>
                <a:gd name="T0" fmla="*/ 564 w 1692"/>
                <a:gd name="T1" fmla="*/ 76 h 294"/>
                <a:gd name="T2" fmla="*/ 563 w 1692"/>
                <a:gd name="T3" fmla="*/ 61 h 294"/>
                <a:gd name="T4" fmla="*/ 547 w 1692"/>
                <a:gd name="T5" fmla="*/ 64 h 294"/>
                <a:gd name="T6" fmla="*/ 532 w 1692"/>
                <a:gd name="T7" fmla="*/ 67 h 294"/>
                <a:gd name="T8" fmla="*/ 518 w 1692"/>
                <a:gd name="T9" fmla="*/ 70 h 294"/>
                <a:gd name="T10" fmla="*/ 489 w 1692"/>
                <a:gd name="T11" fmla="*/ 75 h 294"/>
                <a:gd name="T12" fmla="*/ 453 w 1692"/>
                <a:gd name="T13" fmla="*/ 80 h 294"/>
                <a:gd name="T14" fmla="*/ 418 w 1692"/>
                <a:gd name="T15" fmla="*/ 83 h 294"/>
                <a:gd name="T16" fmla="*/ 383 w 1692"/>
                <a:gd name="T17" fmla="*/ 86 h 294"/>
                <a:gd name="T18" fmla="*/ 350 w 1692"/>
                <a:gd name="T19" fmla="*/ 87 h 294"/>
                <a:gd name="T20" fmla="*/ 317 w 1692"/>
                <a:gd name="T21" fmla="*/ 86 h 294"/>
                <a:gd name="T22" fmla="*/ 285 w 1692"/>
                <a:gd name="T23" fmla="*/ 85 h 294"/>
                <a:gd name="T24" fmla="*/ 253 w 1692"/>
                <a:gd name="T25" fmla="*/ 82 h 294"/>
                <a:gd name="T26" fmla="*/ 222 w 1692"/>
                <a:gd name="T27" fmla="*/ 78 h 294"/>
                <a:gd name="T28" fmla="*/ 191 w 1692"/>
                <a:gd name="T29" fmla="*/ 73 h 294"/>
                <a:gd name="T30" fmla="*/ 162 w 1692"/>
                <a:gd name="T31" fmla="*/ 66 h 294"/>
                <a:gd name="T32" fmla="*/ 133 w 1692"/>
                <a:gd name="T33" fmla="*/ 58 h 294"/>
                <a:gd name="T34" fmla="*/ 105 w 1692"/>
                <a:gd name="T35" fmla="*/ 49 h 294"/>
                <a:gd name="T36" fmla="*/ 78 w 1692"/>
                <a:gd name="T37" fmla="*/ 38 h 294"/>
                <a:gd name="T38" fmla="*/ 51 w 1692"/>
                <a:gd name="T39" fmla="*/ 27 h 294"/>
                <a:gd name="T40" fmla="*/ 25 w 1692"/>
                <a:gd name="T41" fmla="*/ 14 h 294"/>
                <a:gd name="T42" fmla="*/ 0 w 1692"/>
                <a:gd name="T43" fmla="*/ 0 h 294"/>
                <a:gd name="T44" fmla="*/ 0 w 1692"/>
                <a:gd name="T45" fmla="*/ 0 h 294"/>
                <a:gd name="T46" fmla="*/ 25 w 1692"/>
                <a:gd name="T47" fmla="*/ 16 h 294"/>
                <a:gd name="T48" fmla="*/ 52 w 1692"/>
                <a:gd name="T49" fmla="*/ 30 h 294"/>
                <a:gd name="T50" fmla="*/ 80 w 1692"/>
                <a:gd name="T51" fmla="*/ 43 h 294"/>
                <a:gd name="T52" fmla="*/ 108 w 1692"/>
                <a:gd name="T53" fmla="*/ 55 h 294"/>
                <a:gd name="T54" fmla="*/ 137 w 1692"/>
                <a:gd name="T55" fmla="*/ 65 h 294"/>
                <a:gd name="T56" fmla="*/ 167 w 1692"/>
                <a:gd name="T57" fmla="*/ 74 h 294"/>
                <a:gd name="T58" fmla="*/ 197 w 1692"/>
                <a:gd name="T59" fmla="*/ 81 h 294"/>
                <a:gd name="T60" fmla="*/ 229 w 1692"/>
                <a:gd name="T61" fmla="*/ 88 h 294"/>
                <a:gd name="T62" fmla="*/ 260 w 1692"/>
                <a:gd name="T63" fmla="*/ 92 h 294"/>
                <a:gd name="T64" fmla="*/ 293 w 1692"/>
                <a:gd name="T65" fmla="*/ 95 h 294"/>
                <a:gd name="T66" fmla="*/ 326 w 1692"/>
                <a:gd name="T67" fmla="*/ 97 h 294"/>
                <a:gd name="T68" fmla="*/ 361 w 1692"/>
                <a:gd name="T69" fmla="*/ 98 h 294"/>
                <a:gd name="T70" fmla="*/ 396 w 1692"/>
                <a:gd name="T71" fmla="*/ 97 h 294"/>
                <a:gd name="T72" fmla="*/ 432 w 1692"/>
                <a:gd name="T73" fmla="*/ 94 h 294"/>
                <a:gd name="T74" fmla="*/ 468 w 1692"/>
                <a:gd name="T75" fmla="*/ 91 h 294"/>
                <a:gd name="T76" fmla="*/ 506 w 1692"/>
                <a:gd name="T77" fmla="*/ 86 h 294"/>
                <a:gd name="T78" fmla="*/ 535 w 1692"/>
                <a:gd name="T79" fmla="*/ 81 h 294"/>
                <a:gd name="T80" fmla="*/ 549 w 1692"/>
                <a:gd name="T81" fmla="*/ 78 h 294"/>
                <a:gd name="T82" fmla="*/ 564 w 1692"/>
                <a:gd name="T83" fmla="*/ 76 h 2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92"/>
                <a:gd name="T127" fmla="*/ 0 h 294"/>
                <a:gd name="T128" fmla="*/ 1692 w 1692"/>
                <a:gd name="T129" fmla="*/ 294 h 2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92" h="294">
                  <a:moveTo>
                    <a:pt x="1692" y="227"/>
                  </a:moveTo>
                  <a:lnTo>
                    <a:pt x="1688" y="182"/>
                  </a:lnTo>
                  <a:lnTo>
                    <a:pt x="1641" y="193"/>
                  </a:lnTo>
                  <a:lnTo>
                    <a:pt x="1597" y="200"/>
                  </a:lnTo>
                  <a:lnTo>
                    <a:pt x="1554" y="209"/>
                  </a:lnTo>
                  <a:lnTo>
                    <a:pt x="1467" y="224"/>
                  </a:lnTo>
                  <a:lnTo>
                    <a:pt x="1358" y="239"/>
                  </a:lnTo>
                  <a:lnTo>
                    <a:pt x="1254" y="250"/>
                  </a:lnTo>
                  <a:lnTo>
                    <a:pt x="1149" y="257"/>
                  </a:lnTo>
                  <a:lnTo>
                    <a:pt x="1050" y="260"/>
                  </a:lnTo>
                  <a:lnTo>
                    <a:pt x="950" y="259"/>
                  </a:lnTo>
                  <a:lnTo>
                    <a:pt x="854" y="254"/>
                  </a:lnTo>
                  <a:lnTo>
                    <a:pt x="759" y="246"/>
                  </a:lnTo>
                  <a:lnTo>
                    <a:pt x="667" y="235"/>
                  </a:lnTo>
                  <a:lnTo>
                    <a:pt x="574" y="218"/>
                  </a:lnTo>
                  <a:lnTo>
                    <a:pt x="487" y="198"/>
                  </a:lnTo>
                  <a:lnTo>
                    <a:pt x="399" y="174"/>
                  </a:lnTo>
                  <a:lnTo>
                    <a:pt x="316" y="148"/>
                  </a:lnTo>
                  <a:lnTo>
                    <a:pt x="234" y="115"/>
                  </a:lnTo>
                  <a:lnTo>
                    <a:pt x="154" y="80"/>
                  </a:lnTo>
                  <a:lnTo>
                    <a:pt x="76" y="42"/>
                  </a:lnTo>
                  <a:lnTo>
                    <a:pt x="1" y="0"/>
                  </a:lnTo>
                  <a:lnTo>
                    <a:pt x="0" y="1"/>
                  </a:lnTo>
                  <a:lnTo>
                    <a:pt x="76" y="48"/>
                  </a:lnTo>
                  <a:lnTo>
                    <a:pt x="157" y="91"/>
                  </a:lnTo>
                  <a:lnTo>
                    <a:pt x="240" y="130"/>
                  </a:lnTo>
                  <a:lnTo>
                    <a:pt x="325" y="164"/>
                  </a:lnTo>
                  <a:lnTo>
                    <a:pt x="410" y="194"/>
                  </a:lnTo>
                  <a:lnTo>
                    <a:pt x="500" y="221"/>
                  </a:lnTo>
                  <a:lnTo>
                    <a:pt x="591" y="244"/>
                  </a:lnTo>
                  <a:lnTo>
                    <a:pt x="686" y="263"/>
                  </a:lnTo>
                  <a:lnTo>
                    <a:pt x="781" y="276"/>
                  </a:lnTo>
                  <a:lnTo>
                    <a:pt x="879" y="286"/>
                  </a:lnTo>
                  <a:lnTo>
                    <a:pt x="979" y="292"/>
                  </a:lnTo>
                  <a:lnTo>
                    <a:pt x="1083" y="294"/>
                  </a:lnTo>
                  <a:lnTo>
                    <a:pt x="1188" y="290"/>
                  </a:lnTo>
                  <a:lnTo>
                    <a:pt x="1296" y="283"/>
                  </a:lnTo>
                  <a:lnTo>
                    <a:pt x="1405" y="272"/>
                  </a:lnTo>
                  <a:lnTo>
                    <a:pt x="1518" y="258"/>
                  </a:lnTo>
                  <a:lnTo>
                    <a:pt x="1604" y="242"/>
                  </a:lnTo>
                  <a:lnTo>
                    <a:pt x="1647" y="234"/>
                  </a:lnTo>
                  <a:lnTo>
                    <a:pt x="1692" y="227"/>
                  </a:lnTo>
                  <a:close/>
                </a:path>
              </a:pathLst>
            </a:custGeom>
            <a:solidFill>
              <a:srgbClr val="000000"/>
            </a:solidFill>
            <a:ln w="9525">
              <a:noFill/>
              <a:round/>
              <a:headEnd/>
              <a:tailEnd/>
            </a:ln>
          </p:spPr>
          <p:txBody>
            <a:bodyPr/>
            <a:lstStyle/>
            <a:p>
              <a:endParaRPr lang="en-US" dirty="0"/>
            </a:p>
          </p:txBody>
        </p:sp>
        <p:sp>
          <p:nvSpPr>
            <p:cNvPr id="39" name="Freeform 45"/>
            <p:cNvSpPr>
              <a:spLocks/>
            </p:cNvSpPr>
            <p:nvPr/>
          </p:nvSpPr>
          <p:spPr bwMode="auto">
            <a:xfrm>
              <a:off x="2896" y="3716"/>
              <a:ext cx="722" cy="240"/>
            </a:xfrm>
            <a:custGeom>
              <a:avLst/>
              <a:gdLst>
                <a:gd name="T0" fmla="*/ 667 w 2167"/>
                <a:gd name="T1" fmla="*/ 228 h 720"/>
                <a:gd name="T2" fmla="*/ 717 w 2167"/>
                <a:gd name="T3" fmla="*/ 219 h 720"/>
                <a:gd name="T4" fmla="*/ 720 w 2167"/>
                <a:gd name="T5" fmla="*/ 218 h 720"/>
                <a:gd name="T6" fmla="*/ 722 w 2167"/>
                <a:gd name="T7" fmla="*/ 218 h 720"/>
                <a:gd name="T8" fmla="*/ 654 w 2167"/>
                <a:gd name="T9" fmla="*/ 146 h 720"/>
                <a:gd name="T10" fmla="*/ 639 w 2167"/>
                <a:gd name="T11" fmla="*/ 148 h 720"/>
                <a:gd name="T12" fmla="*/ 624 w 2167"/>
                <a:gd name="T13" fmla="*/ 151 h 720"/>
                <a:gd name="T14" fmla="*/ 596 w 2167"/>
                <a:gd name="T15" fmla="*/ 156 h 720"/>
                <a:gd name="T16" fmla="*/ 558 w 2167"/>
                <a:gd name="T17" fmla="*/ 161 h 720"/>
                <a:gd name="T18" fmla="*/ 522 w 2167"/>
                <a:gd name="T19" fmla="*/ 165 h 720"/>
                <a:gd name="T20" fmla="*/ 486 w 2167"/>
                <a:gd name="T21" fmla="*/ 167 h 720"/>
                <a:gd name="T22" fmla="*/ 451 w 2167"/>
                <a:gd name="T23" fmla="*/ 168 h 720"/>
                <a:gd name="T24" fmla="*/ 416 w 2167"/>
                <a:gd name="T25" fmla="*/ 168 h 720"/>
                <a:gd name="T26" fmla="*/ 383 w 2167"/>
                <a:gd name="T27" fmla="*/ 166 h 720"/>
                <a:gd name="T28" fmla="*/ 350 w 2167"/>
                <a:gd name="T29" fmla="*/ 162 h 720"/>
                <a:gd name="T30" fmla="*/ 319 w 2167"/>
                <a:gd name="T31" fmla="*/ 158 h 720"/>
                <a:gd name="T32" fmla="*/ 287 w 2167"/>
                <a:gd name="T33" fmla="*/ 152 h 720"/>
                <a:gd name="T34" fmla="*/ 257 w 2167"/>
                <a:gd name="T35" fmla="*/ 144 h 720"/>
                <a:gd name="T36" fmla="*/ 227 w 2167"/>
                <a:gd name="T37" fmla="*/ 135 h 720"/>
                <a:gd name="T38" fmla="*/ 198 w 2167"/>
                <a:gd name="T39" fmla="*/ 125 h 720"/>
                <a:gd name="T40" fmla="*/ 170 w 2167"/>
                <a:gd name="T41" fmla="*/ 114 h 720"/>
                <a:gd name="T42" fmla="*/ 142 w 2167"/>
                <a:gd name="T43" fmla="*/ 101 h 720"/>
                <a:gd name="T44" fmla="*/ 115 w 2167"/>
                <a:gd name="T45" fmla="*/ 86 h 720"/>
                <a:gd name="T46" fmla="*/ 90 w 2167"/>
                <a:gd name="T47" fmla="*/ 71 h 720"/>
                <a:gd name="T48" fmla="*/ 74 w 2167"/>
                <a:gd name="T49" fmla="*/ 60 h 720"/>
                <a:gd name="T50" fmla="*/ 55 w 2167"/>
                <a:gd name="T51" fmla="*/ 46 h 720"/>
                <a:gd name="T52" fmla="*/ 36 w 2167"/>
                <a:gd name="T53" fmla="*/ 32 h 720"/>
                <a:gd name="T54" fmla="*/ 17 w 2167"/>
                <a:gd name="T55" fmla="*/ 16 h 720"/>
                <a:gd name="T56" fmla="*/ 0 w 2167"/>
                <a:gd name="T57" fmla="*/ 0 h 720"/>
                <a:gd name="T58" fmla="*/ 69 w 2167"/>
                <a:gd name="T59" fmla="*/ 70 h 720"/>
                <a:gd name="T60" fmla="*/ 86 w 2167"/>
                <a:gd name="T61" fmla="*/ 85 h 720"/>
                <a:gd name="T62" fmla="*/ 100 w 2167"/>
                <a:gd name="T63" fmla="*/ 97 h 720"/>
                <a:gd name="T64" fmla="*/ 114 w 2167"/>
                <a:gd name="T65" fmla="*/ 109 h 720"/>
                <a:gd name="T66" fmla="*/ 129 w 2167"/>
                <a:gd name="T67" fmla="*/ 120 h 720"/>
                <a:gd name="T68" fmla="*/ 144 w 2167"/>
                <a:gd name="T69" fmla="*/ 131 h 720"/>
                <a:gd name="T70" fmla="*/ 159 w 2167"/>
                <a:gd name="T71" fmla="*/ 141 h 720"/>
                <a:gd name="T72" fmla="*/ 174 w 2167"/>
                <a:gd name="T73" fmla="*/ 150 h 720"/>
                <a:gd name="T74" fmla="*/ 190 w 2167"/>
                <a:gd name="T75" fmla="*/ 160 h 720"/>
                <a:gd name="T76" fmla="*/ 206 w 2167"/>
                <a:gd name="T77" fmla="*/ 168 h 720"/>
                <a:gd name="T78" fmla="*/ 222 w 2167"/>
                <a:gd name="T79" fmla="*/ 176 h 720"/>
                <a:gd name="T80" fmla="*/ 238 w 2167"/>
                <a:gd name="T81" fmla="*/ 184 h 720"/>
                <a:gd name="T82" fmla="*/ 255 w 2167"/>
                <a:gd name="T83" fmla="*/ 191 h 720"/>
                <a:gd name="T84" fmla="*/ 272 w 2167"/>
                <a:gd name="T85" fmla="*/ 198 h 720"/>
                <a:gd name="T86" fmla="*/ 289 w 2167"/>
                <a:gd name="T87" fmla="*/ 204 h 720"/>
                <a:gd name="T88" fmla="*/ 307 w 2167"/>
                <a:gd name="T89" fmla="*/ 210 h 720"/>
                <a:gd name="T90" fmla="*/ 324 w 2167"/>
                <a:gd name="T91" fmla="*/ 215 h 720"/>
                <a:gd name="T92" fmla="*/ 343 w 2167"/>
                <a:gd name="T93" fmla="*/ 220 h 720"/>
                <a:gd name="T94" fmla="*/ 361 w 2167"/>
                <a:gd name="T95" fmla="*/ 224 h 720"/>
                <a:gd name="T96" fmla="*/ 379 w 2167"/>
                <a:gd name="T97" fmla="*/ 228 h 720"/>
                <a:gd name="T98" fmla="*/ 398 w 2167"/>
                <a:gd name="T99" fmla="*/ 231 h 720"/>
                <a:gd name="T100" fmla="*/ 417 w 2167"/>
                <a:gd name="T101" fmla="*/ 234 h 720"/>
                <a:gd name="T102" fmla="*/ 456 w 2167"/>
                <a:gd name="T103" fmla="*/ 238 h 720"/>
                <a:gd name="T104" fmla="*/ 496 w 2167"/>
                <a:gd name="T105" fmla="*/ 240 h 720"/>
                <a:gd name="T106" fmla="*/ 516 w 2167"/>
                <a:gd name="T107" fmla="*/ 240 h 720"/>
                <a:gd name="T108" fmla="*/ 537 w 2167"/>
                <a:gd name="T109" fmla="*/ 240 h 720"/>
                <a:gd name="T110" fmla="*/ 558 w 2167"/>
                <a:gd name="T111" fmla="*/ 239 h 720"/>
                <a:gd name="T112" fmla="*/ 579 w 2167"/>
                <a:gd name="T113" fmla="*/ 238 h 720"/>
                <a:gd name="T114" fmla="*/ 600 w 2167"/>
                <a:gd name="T115" fmla="*/ 236 h 720"/>
                <a:gd name="T116" fmla="*/ 622 w 2167"/>
                <a:gd name="T117" fmla="*/ 234 h 720"/>
                <a:gd name="T118" fmla="*/ 644 w 2167"/>
                <a:gd name="T119" fmla="*/ 231 h 720"/>
                <a:gd name="T120" fmla="*/ 667 w 2167"/>
                <a:gd name="T121" fmla="*/ 228 h 72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167"/>
                <a:gd name="T184" fmla="*/ 0 h 720"/>
                <a:gd name="T185" fmla="*/ 2167 w 2167"/>
                <a:gd name="T186" fmla="*/ 720 h 72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167" h="720">
                  <a:moveTo>
                    <a:pt x="2002" y="684"/>
                  </a:moveTo>
                  <a:lnTo>
                    <a:pt x="2151" y="657"/>
                  </a:lnTo>
                  <a:lnTo>
                    <a:pt x="2160" y="655"/>
                  </a:lnTo>
                  <a:lnTo>
                    <a:pt x="2167" y="654"/>
                  </a:lnTo>
                  <a:lnTo>
                    <a:pt x="1962" y="438"/>
                  </a:lnTo>
                  <a:lnTo>
                    <a:pt x="1917" y="445"/>
                  </a:lnTo>
                  <a:lnTo>
                    <a:pt x="1874" y="453"/>
                  </a:lnTo>
                  <a:lnTo>
                    <a:pt x="1788" y="469"/>
                  </a:lnTo>
                  <a:lnTo>
                    <a:pt x="1675" y="483"/>
                  </a:lnTo>
                  <a:lnTo>
                    <a:pt x="1566" y="494"/>
                  </a:lnTo>
                  <a:lnTo>
                    <a:pt x="1458" y="501"/>
                  </a:lnTo>
                  <a:lnTo>
                    <a:pt x="1353" y="505"/>
                  </a:lnTo>
                  <a:lnTo>
                    <a:pt x="1249" y="503"/>
                  </a:lnTo>
                  <a:lnTo>
                    <a:pt x="1149" y="497"/>
                  </a:lnTo>
                  <a:lnTo>
                    <a:pt x="1051" y="487"/>
                  </a:lnTo>
                  <a:lnTo>
                    <a:pt x="956" y="474"/>
                  </a:lnTo>
                  <a:lnTo>
                    <a:pt x="861" y="455"/>
                  </a:lnTo>
                  <a:lnTo>
                    <a:pt x="770" y="432"/>
                  </a:lnTo>
                  <a:lnTo>
                    <a:pt x="680" y="405"/>
                  </a:lnTo>
                  <a:lnTo>
                    <a:pt x="595" y="375"/>
                  </a:lnTo>
                  <a:lnTo>
                    <a:pt x="510" y="341"/>
                  </a:lnTo>
                  <a:lnTo>
                    <a:pt x="427" y="302"/>
                  </a:lnTo>
                  <a:lnTo>
                    <a:pt x="346" y="259"/>
                  </a:lnTo>
                  <a:lnTo>
                    <a:pt x="270" y="212"/>
                  </a:lnTo>
                  <a:lnTo>
                    <a:pt x="223" y="181"/>
                  </a:lnTo>
                  <a:lnTo>
                    <a:pt x="164" y="139"/>
                  </a:lnTo>
                  <a:lnTo>
                    <a:pt x="108" y="95"/>
                  </a:lnTo>
                  <a:lnTo>
                    <a:pt x="52" y="48"/>
                  </a:lnTo>
                  <a:lnTo>
                    <a:pt x="0" y="0"/>
                  </a:lnTo>
                  <a:lnTo>
                    <a:pt x="208" y="209"/>
                  </a:lnTo>
                  <a:lnTo>
                    <a:pt x="259" y="255"/>
                  </a:lnTo>
                  <a:lnTo>
                    <a:pt x="300" y="291"/>
                  </a:lnTo>
                  <a:lnTo>
                    <a:pt x="343" y="326"/>
                  </a:lnTo>
                  <a:lnTo>
                    <a:pt x="386" y="360"/>
                  </a:lnTo>
                  <a:lnTo>
                    <a:pt x="432" y="392"/>
                  </a:lnTo>
                  <a:lnTo>
                    <a:pt x="476" y="422"/>
                  </a:lnTo>
                  <a:lnTo>
                    <a:pt x="523" y="451"/>
                  </a:lnTo>
                  <a:lnTo>
                    <a:pt x="570" y="479"/>
                  </a:lnTo>
                  <a:lnTo>
                    <a:pt x="618" y="505"/>
                  </a:lnTo>
                  <a:lnTo>
                    <a:pt x="666" y="529"/>
                  </a:lnTo>
                  <a:lnTo>
                    <a:pt x="715" y="552"/>
                  </a:lnTo>
                  <a:lnTo>
                    <a:pt x="764" y="573"/>
                  </a:lnTo>
                  <a:lnTo>
                    <a:pt x="816" y="594"/>
                  </a:lnTo>
                  <a:lnTo>
                    <a:pt x="867" y="612"/>
                  </a:lnTo>
                  <a:lnTo>
                    <a:pt x="920" y="629"/>
                  </a:lnTo>
                  <a:lnTo>
                    <a:pt x="973" y="644"/>
                  </a:lnTo>
                  <a:lnTo>
                    <a:pt x="1028" y="660"/>
                  </a:lnTo>
                  <a:lnTo>
                    <a:pt x="1082" y="672"/>
                  </a:lnTo>
                  <a:lnTo>
                    <a:pt x="1137" y="683"/>
                  </a:lnTo>
                  <a:lnTo>
                    <a:pt x="1194" y="692"/>
                  </a:lnTo>
                  <a:lnTo>
                    <a:pt x="1251" y="701"/>
                  </a:lnTo>
                  <a:lnTo>
                    <a:pt x="1368" y="713"/>
                  </a:lnTo>
                  <a:lnTo>
                    <a:pt x="1489" y="720"/>
                  </a:lnTo>
                  <a:lnTo>
                    <a:pt x="1549" y="720"/>
                  </a:lnTo>
                  <a:lnTo>
                    <a:pt x="1611" y="719"/>
                  </a:lnTo>
                  <a:lnTo>
                    <a:pt x="1674" y="716"/>
                  </a:lnTo>
                  <a:lnTo>
                    <a:pt x="1738" y="713"/>
                  </a:lnTo>
                  <a:lnTo>
                    <a:pt x="1802" y="707"/>
                  </a:lnTo>
                  <a:lnTo>
                    <a:pt x="1868" y="701"/>
                  </a:lnTo>
                  <a:lnTo>
                    <a:pt x="1934" y="692"/>
                  </a:lnTo>
                  <a:lnTo>
                    <a:pt x="2002" y="684"/>
                  </a:lnTo>
                  <a:close/>
                </a:path>
              </a:pathLst>
            </a:custGeom>
            <a:solidFill>
              <a:schemeClr val="tx2"/>
            </a:solidFill>
            <a:ln w="9525">
              <a:noFill/>
              <a:round/>
              <a:headEnd/>
              <a:tailEnd/>
            </a:ln>
          </p:spPr>
          <p:txBody>
            <a:bodyPr/>
            <a:lstStyle/>
            <a:p>
              <a:endParaRPr lang="en-US" dirty="0"/>
            </a:p>
          </p:txBody>
        </p:sp>
        <p:sp>
          <p:nvSpPr>
            <p:cNvPr id="40" name="Rectangle 46"/>
            <p:cNvSpPr>
              <a:spLocks noChangeArrowheads="1"/>
            </p:cNvSpPr>
            <p:nvPr/>
          </p:nvSpPr>
          <p:spPr bwMode="auto">
            <a:xfrm>
              <a:off x="2138" y="3067"/>
              <a:ext cx="448" cy="93"/>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Contracts</a:t>
              </a:r>
              <a:endParaRPr lang="en-US" sz="2600" dirty="0"/>
            </a:p>
          </p:txBody>
        </p:sp>
        <p:sp>
          <p:nvSpPr>
            <p:cNvPr id="41" name="Rectangle 47"/>
            <p:cNvSpPr>
              <a:spLocks noChangeArrowheads="1"/>
            </p:cNvSpPr>
            <p:nvPr/>
          </p:nvSpPr>
          <p:spPr bwMode="auto">
            <a:xfrm>
              <a:off x="2369" y="2485"/>
              <a:ext cx="353" cy="94"/>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Images</a:t>
              </a:r>
              <a:endParaRPr lang="en-US" sz="2600" dirty="0"/>
            </a:p>
          </p:txBody>
        </p:sp>
        <p:sp>
          <p:nvSpPr>
            <p:cNvPr id="42" name="Rectangle 48"/>
            <p:cNvSpPr>
              <a:spLocks noChangeArrowheads="1"/>
            </p:cNvSpPr>
            <p:nvPr/>
          </p:nvSpPr>
          <p:spPr bwMode="auto">
            <a:xfrm>
              <a:off x="2664" y="2233"/>
              <a:ext cx="387" cy="94"/>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Manuals</a:t>
              </a:r>
              <a:endParaRPr lang="en-US" sz="2600" dirty="0"/>
            </a:p>
          </p:txBody>
        </p:sp>
        <p:sp>
          <p:nvSpPr>
            <p:cNvPr id="43" name="Rectangle 49"/>
            <p:cNvSpPr>
              <a:spLocks noChangeArrowheads="1"/>
            </p:cNvSpPr>
            <p:nvPr/>
          </p:nvSpPr>
          <p:spPr bwMode="auto">
            <a:xfrm>
              <a:off x="2831" y="1869"/>
              <a:ext cx="329" cy="94"/>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X-Rays</a:t>
              </a:r>
              <a:endParaRPr lang="en-US" sz="2600" dirty="0"/>
            </a:p>
          </p:txBody>
        </p:sp>
        <p:sp>
          <p:nvSpPr>
            <p:cNvPr id="44" name="Rectangle 50"/>
            <p:cNvSpPr>
              <a:spLocks noChangeArrowheads="1"/>
            </p:cNvSpPr>
            <p:nvPr/>
          </p:nvSpPr>
          <p:spPr bwMode="auto">
            <a:xfrm>
              <a:off x="4649" y="2261"/>
              <a:ext cx="825" cy="94"/>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Instant Messages</a:t>
              </a:r>
              <a:endParaRPr lang="en-US" sz="2600" dirty="0"/>
            </a:p>
          </p:txBody>
        </p:sp>
        <p:sp>
          <p:nvSpPr>
            <p:cNvPr id="45" name="Rectangle 51"/>
            <p:cNvSpPr>
              <a:spLocks noChangeArrowheads="1"/>
            </p:cNvSpPr>
            <p:nvPr/>
          </p:nvSpPr>
          <p:spPr bwMode="auto">
            <a:xfrm>
              <a:off x="2448" y="2759"/>
              <a:ext cx="292" cy="94"/>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Forms</a:t>
              </a:r>
              <a:endParaRPr lang="en-US" sz="2600" dirty="0"/>
            </a:p>
          </p:txBody>
        </p:sp>
        <p:sp>
          <p:nvSpPr>
            <p:cNvPr id="46" name="Rectangle 52"/>
            <p:cNvSpPr>
              <a:spLocks noChangeArrowheads="1"/>
            </p:cNvSpPr>
            <p:nvPr/>
          </p:nvSpPr>
          <p:spPr bwMode="auto">
            <a:xfrm>
              <a:off x="3132" y="1629"/>
              <a:ext cx="912" cy="93"/>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E-Mail Attachments</a:t>
              </a:r>
              <a:endParaRPr lang="en-US" sz="2600" dirty="0"/>
            </a:p>
          </p:txBody>
        </p:sp>
        <p:sp>
          <p:nvSpPr>
            <p:cNvPr id="47" name="Rectangle 53"/>
            <p:cNvSpPr>
              <a:spLocks noChangeArrowheads="1"/>
            </p:cNvSpPr>
            <p:nvPr/>
          </p:nvSpPr>
          <p:spPr bwMode="auto">
            <a:xfrm>
              <a:off x="3265" y="1945"/>
              <a:ext cx="282" cy="94"/>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Check</a:t>
              </a:r>
              <a:endParaRPr lang="en-US" sz="2600" dirty="0"/>
            </a:p>
          </p:txBody>
        </p:sp>
        <p:sp>
          <p:nvSpPr>
            <p:cNvPr id="48" name="Rectangle 54"/>
            <p:cNvSpPr>
              <a:spLocks noChangeArrowheads="1"/>
            </p:cNvSpPr>
            <p:nvPr/>
          </p:nvSpPr>
          <p:spPr bwMode="auto">
            <a:xfrm>
              <a:off x="4712" y="2531"/>
              <a:ext cx="527" cy="93"/>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Documents</a:t>
              </a:r>
              <a:endParaRPr lang="en-US" sz="2600" dirty="0"/>
            </a:p>
          </p:txBody>
        </p:sp>
        <p:sp>
          <p:nvSpPr>
            <p:cNvPr id="49" name="Rectangle 55"/>
            <p:cNvSpPr>
              <a:spLocks noChangeArrowheads="1"/>
            </p:cNvSpPr>
            <p:nvPr/>
          </p:nvSpPr>
          <p:spPr bwMode="auto">
            <a:xfrm>
              <a:off x="4424" y="1615"/>
              <a:ext cx="234" cy="94"/>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PDFs</a:t>
              </a:r>
              <a:endParaRPr lang="en-US" sz="2600" dirty="0"/>
            </a:p>
          </p:txBody>
        </p:sp>
        <p:sp>
          <p:nvSpPr>
            <p:cNvPr id="50" name="Rectangle 56"/>
            <p:cNvSpPr>
              <a:spLocks noChangeArrowheads="1"/>
            </p:cNvSpPr>
            <p:nvPr/>
          </p:nvSpPr>
          <p:spPr bwMode="auto">
            <a:xfrm>
              <a:off x="4713" y="2847"/>
              <a:ext cx="517" cy="94"/>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Web Pages</a:t>
              </a:r>
              <a:endParaRPr lang="en-US" sz="2600" dirty="0"/>
            </a:p>
          </p:txBody>
        </p:sp>
        <p:sp>
          <p:nvSpPr>
            <p:cNvPr id="51" name="Rectangle 57"/>
            <p:cNvSpPr>
              <a:spLocks noChangeArrowheads="1"/>
            </p:cNvSpPr>
            <p:nvPr/>
          </p:nvSpPr>
          <p:spPr bwMode="auto">
            <a:xfrm>
              <a:off x="4372" y="3615"/>
              <a:ext cx="561" cy="94"/>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Audio Video</a:t>
              </a:r>
              <a:endParaRPr lang="en-US" sz="2600" dirty="0"/>
            </a:p>
          </p:txBody>
        </p:sp>
        <p:sp>
          <p:nvSpPr>
            <p:cNvPr id="52" name="Rectangle 58"/>
            <p:cNvSpPr>
              <a:spLocks noChangeArrowheads="1"/>
            </p:cNvSpPr>
            <p:nvPr/>
          </p:nvSpPr>
          <p:spPr bwMode="auto">
            <a:xfrm>
              <a:off x="4501" y="3349"/>
              <a:ext cx="400" cy="93"/>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Invoices</a:t>
              </a:r>
              <a:endParaRPr lang="en-US" sz="2600" dirty="0"/>
            </a:p>
          </p:txBody>
        </p:sp>
        <p:sp>
          <p:nvSpPr>
            <p:cNvPr id="53" name="Rectangle 59"/>
            <p:cNvSpPr>
              <a:spLocks noChangeArrowheads="1"/>
            </p:cNvSpPr>
            <p:nvPr/>
          </p:nvSpPr>
          <p:spPr bwMode="auto">
            <a:xfrm>
              <a:off x="4867" y="3115"/>
              <a:ext cx="509" cy="94"/>
            </a:xfrm>
            <a:prstGeom prst="rect">
              <a:avLst/>
            </a:prstGeom>
            <a:noFill/>
            <a:ln w="9525">
              <a:noFill/>
              <a:miter lim="800000"/>
              <a:headEnd/>
              <a:tailEnd/>
            </a:ln>
          </p:spPr>
          <p:txBody>
            <a:bodyPr wrap="none" lIns="0" tIns="0" rIns="0" bIns="0">
              <a:spAutoFit/>
            </a:bodyPr>
            <a:lstStyle/>
            <a:p>
              <a:pPr marL="354013" indent="-354013" defTabSz="941388"/>
              <a:r>
                <a:rPr lang="en-US" sz="1000" b="1" dirty="0">
                  <a:solidFill>
                    <a:srgbClr val="666666"/>
                  </a:solidFill>
                  <a:latin typeface="Verdana" pitchFamily="34" charset="0"/>
                </a:rPr>
                <a:t>Rich Media</a:t>
              </a:r>
              <a:endParaRPr lang="en-US" sz="2600" dirty="0"/>
            </a:p>
          </p:txBody>
        </p:sp>
        <p:sp>
          <p:nvSpPr>
            <p:cNvPr id="54" name="Rectangle 60"/>
            <p:cNvSpPr>
              <a:spLocks noChangeArrowheads="1"/>
            </p:cNvSpPr>
            <p:nvPr/>
          </p:nvSpPr>
          <p:spPr bwMode="auto">
            <a:xfrm>
              <a:off x="1943" y="3840"/>
              <a:ext cx="1049" cy="112"/>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Verdana" pitchFamily="34" charset="0"/>
                </a:rPr>
                <a:t>Structured  (20%)</a:t>
              </a:r>
              <a:endParaRPr lang="en-US" sz="2600" dirty="0"/>
            </a:p>
          </p:txBody>
        </p:sp>
        <p:sp>
          <p:nvSpPr>
            <p:cNvPr id="55" name="Rectangle 62"/>
            <p:cNvSpPr>
              <a:spLocks noChangeArrowheads="1"/>
            </p:cNvSpPr>
            <p:nvPr/>
          </p:nvSpPr>
          <p:spPr bwMode="auto">
            <a:xfrm>
              <a:off x="4371" y="1937"/>
              <a:ext cx="1191" cy="112"/>
            </a:xfrm>
            <a:prstGeom prst="rect">
              <a:avLst/>
            </a:prstGeom>
            <a:noFill/>
            <a:ln w="9525">
              <a:noFill/>
              <a:miter lim="800000"/>
              <a:headEnd/>
              <a:tailEnd/>
            </a:ln>
          </p:spPr>
          <p:txBody>
            <a:bodyPr wrap="none" lIns="0" tIns="0" rIns="0" bIns="0">
              <a:spAutoFit/>
            </a:bodyPr>
            <a:lstStyle/>
            <a:p>
              <a:pPr marL="354013" indent="-354013" defTabSz="941388"/>
              <a:r>
                <a:rPr lang="en-US" sz="1200" b="1" dirty="0">
                  <a:solidFill>
                    <a:srgbClr val="000000"/>
                  </a:solidFill>
                  <a:latin typeface="Verdana" pitchFamily="34" charset="0"/>
                </a:rPr>
                <a:t>Unstructured  (80%)</a:t>
              </a:r>
              <a:endParaRPr lang="en-US" sz="2600" dirty="0"/>
            </a:p>
          </p:txBody>
        </p:sp>
        <p:sp>
          <p:nvSpPr>
            <p:cNvPr id="56" name="Line 63"/>
            <p:cNvSpPr>
              <a:spLocks noChangeShapeType="1"/>
            </p:cNvSpPr>
            <p:nvPr/>
          </p:nvSpPr>
          <p:spPr bwMode="auto">
            <a:xfrm flipH="1">
              <a:off x="4074" y="2091"/>
              <a:ext cx="232" cy="352"/>
            </a:xfrm>
            <a:prstGeom prst="line">
              <a:avLst/>
            </a:prstGeom>
            <a:noFill/>
            <a:ln w="31750">
              <a:solidFill>
                <a:srgbClr val="000000"/>
              </a:solidFill>
              <a:round/>
              <a:headEnd/>
              <a:tailEnd/>
            </a:ln>
          </p:spPr>
          <p:txBody>
            <a:bodyPr/>
            <a:lstStyle/>
            <a:p>
              <a:endParaRPr lang="en-US" dirty="0"/>
            </a:p>
          </p:txBody>
        </p:sp>
        <p:sp>
          <p:nvSpPr>
            <p:cNvPr id="57" name="Line 64"/>
            <p:cNvSpPr>
              <a:spLocks noChangeShapeType="1"/>
            </p:cNvSpPr>
            <p:nvPr/>
          </p:nvSpPr>
          <p:spPr bwMode="auto">
            <a:xfrm flipH="1">
              <a:off x="4306" y="2091"/>
              <a:ext cx="1196" cy="0"/>
            </a:xfrm>
            <a:prstGeom prst="line">
              <a:avLst/>
            </a:prstGeom>
            <a:noFill/>
            <a:ln w="31750">
              <a:solidFill>
                <a:srgbClr val="000000"/>
              </a:solidFill>
              <a:round/>
              <a:headEnd/>
              <a:tailEnd/>
            </a:ln>
          </p:spPr>
          <p:txBody>
            <a:bodyPr/>
            <a:lstStyle/>
            <a:p>
              <a:endParaRPr lang="en-US" dirty="0"/>
            </a:p>
          </p:txBody>
        </p:sp>
        <p:sp>
          <p:nvSpPr>
            <p:cNvPr id="58" name="Line 65"/>
            <p:cNvSpPr>
              <a:spLocks noChangeShapeType="1"/>
            </p:cNvSpPr>
            <p:nvPr/>
          </p:nvSpPr>
          <p:spPr bwMode="auto">
            <a:xfrm>
              <a:off x="1947" y="3996"/>
              <a:ext cx="1016" cy="0"/>
            </a:xfrm>
            <a:prstGeom prst="line">
              <a:avLst/>
            </a:prstGeom>
            <a:noFill/>
            <a:ln w="31750">
              <a:solidFill>
                <a:srgbClr val="000000"/>
              </a:solidFill>
              <a:round/>
              <a:headEnd/>
              <a:tailEnd/>
            </a:ln>
          </p:spPr>
          <p:txBody>
            <a:bodyPr/>
            <a:lstStyle/>
            <a:p>
              <a:endParaRPr lang="en-US" dirty="0"/>
            </a:p>
          </p:txBody>
        </p:sp>
        <p:sp>
          <p:nvSpPr>
            <p:cNvPr id="59" name="Line 66"/>
            <p:cNvSpPr>
              <a:spLocks noChangeShapeType="1"/>
            </p:cNvSpPr>
            <p:nvPr/>
          </p:nvSpPr>
          <p:spPr bwMode="auto">
            <a:xfrm flipV="1">
              <a:off x="2963" y="3644"/>
              <a:ext cx="232" cy="352"/>
            </a:xfrm>
            <a:prstGeom prst="line">
              <a:avLst/>
            </a:prstGeom>
            <a:noFill/>
            <a:ln w="31750">
              <a:solidFill>
                <a:srgbClr val="000000"/>
              </a:solidFill>
              <a:round/>
              <a:headEnd/>
              <a:tailEnd/>
            </a:ln>
          </p:spPr>
          <p:txBody>
            <a:bodyPr/>
            <a:lstStyle/>
            <a:p>
              <a:endParaRPr lang="en-US" dirty="0"/>
            </a:p>
          </p:txBody>
        </p:sp>
      </p:grpSp>
    </p:spTree>
    <p:extLst>
      <p:ext uri="{BB962C8B-B14F-4D97-AF65-F5344CB8AC3E}">
        <p14:creationId xmlns:p14="http://schemas.microsoft.com/office/powerpoint/2010/main" val="37852486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62" y="152400"/>
            <a:ext cx="8229600" cy="914400"/>
          </a:xfrm>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Retrieval (IR)</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66800"/>
            <a:ext cx="8403124" cy="5486400"/>
          </a:xfrm>
        </p:spPr>
        <p:txBody>
          <a:bodyPr>
            <a:noAutofit/>
          </a:bodyPr>
          <a:lstStyle/>
          <a:p>
            <a:pPr marL="0" indent="0" algn="just">
              <a:buNone/>
            </a:pPr>
            <a:endParaRPr lang="en-US" sz="2600" dirty="0">
              <a:latin typeface="Times New Roman" panose="02020603050405020304" pitchFamily="18" charset="0"/>
              <a:cs typeface="Times New Roman" panose="02020603050405020304" pitchFamily="18" charset="0"/>
            </a:endParaRPr>
          </a:p>
          <a:p>
            <a:pPr marL="457200" indent="-457200" algn="just"/>
            <a:r>
              <a:rPr lang="en-US" sz="2600" dirty="0">
                <a:latin typeface="Times New Roman" panose="02020603050405020304" pitchFamily="18" charset="0"/>
                <a:cs typeface="Times New Roman" panose="02020603050405020304" pitchFamily="18" charset="0"/>
              </a:rPr>
              <a:t>An information retrieval system is an information system, that used to store items of information that need to be </a:t>
            </a:r>
            <a:r>
              <a:rPr lang="en-US" sz="2600" dirty="0">
                <a:solidFill>
                  <a:srgbClr val="FF0000"/>
                </a:solidFill>
                <a:latin typeface="Times New Roman" panose="02020603050405020304" pitchFamily="18" charset="0"/>
                <a:cs typeface="Times New Roman" panose="02020603050405020304" pitchFamily="18" charset="0"/>
              </a:rPr>
              <a:t>processed</a:t>
            </a:r>
            <a:r>
              <a:rPr lang="en-US" sz="2600" dirty="0">
                <a:latin typeface="Times New Roman" panose="02020603050405020304" pitchFamily="18" charset="0"/>
                <a:cs typeface="Times New Roman" panose="02020603050405020304" pitchFamily="18" charset="0"/>
              </a:rPr>
              <a:t>, </a:t>
            </a:r>
            <a:r>
              <a:rPr lang="en-US" sz="2600" dirty="0">
                <a:solidFill>
                  <a:srgbClr val="FF0000"/>
                </a:solidFill>
                <a:latin typeface="Times New Roman" panose="02020603050405020304" pitchFamily="18" charset="0"/>
                <a:cs typeface="Times New Roman" panose="02020603050405020304" pitchFamily="18" charset="0"/>
              </a:rPr>
              <a:t>searched</a:t>
            </a:r>
            <a:r>
              <a:rPr lang="en-US" sz="2600" dirty="0">
                <a:latin typeface="Times New Roman" panose="02020603050405020304" pitchFamily="18" charset="0"/>
                <a:cs typeface="Times New Roman" panose="02020603050405020304" pitchFamily="18" charset="0"/>
              </a:rPr>
              <a:t>, </a:t>
            </a:r>
            <a:r>
              <a:rPr lang="en-US" sz="2600" dirty="0">
                <a:solidFill>
                  <a:srgbClr val="FF0000"/>
                </a:solidFill>
                <a:latin typeface="Times New Roman" panose="02020603050405020304" pitchFamily="18" charset="0"/>
                <a:cs typeface="Times New Roman" panose="02020603050405020304" pitchFamily="18" charset="0"/>
              </a:rPr>
              <a:t>retrieved</a:t>
            </a:r>
            <a:r>
              <a:rPr lang="en-US" sz="2600" dirty="0">
                <a:latin typeface="Times New Roman" panose="02020603050405020304" pitchFamily="18" charset="0"/>
                <a:cs typeface="Times New Roman" panose="02020603050405020304" pitchFamily="18" charset="0"/>
              </a:rPr>
              <a:t>, and </a:t>
            </a:r>
            <a:r>
              <a:rPr lang="en-US" sz="2600" dirty="0">
                <a:solidFill>
                  <a:srgbClr val="FF0000"/>
                </a:solidFill>
                <a:latin typeface="Times New Roman" panose="02020603050405020304" pitchFamily="18" charset="0"/>
                <a:cs typeface="Times New Roman" panose="02020603050405020304" pitchFamily="18" charset="0"/>
              </a:rPr>
              <a:t>disseminated</a:t>
            </a:r>
            <a:r>
              <a:rPr lang="en-US" sz="2600" dirty="0">
                <a:latin typeface="Times New Roman" panose="02020603050405020304" pitchFamily="18" charset="0"/>
                <a:cs typeface="Times New Roman" panose="02020603050405020304" pitchFamily="18" charset="0"/>
              </a:rPr>
              <a:t> to various user populations.</a:t>
            </a:r>
          </a:p>
          <a:p>
            <a:pPr marL="457200" indent="-457200" algn="just"/>
            <a:r>
              <a:rPr lang="en-IN" sz="2600" dirty="0">
                <a:latin typeface="Times New Roman" panose="02020603050405020304" pitchFamily="18" charset="0"/>
                <a:cs typeface="Times New Roman" panose="02020603050405020304" pitchFamily="18" charset="0"/>
              </a:rPr>
              <a:t>Information retrieval is the science of searching for information in a document, searching for documents themselves, and also searching for metadata that describe data, and for databases of texts, images or sounds.</a:t>
            </a:r>
            <a:endParaRPr lang="en-US" sz="2600" dirty="0">
              <a:latin typeface="Times New Roman" panose="02020603050405020304" pitchFamily="18" charset="0"/>
              <a:cs typeface="Times New Roman" panose="02020603050405020304" pitchFamily="18" charset="0"/>
            </a:endParaRPr>
          </a:p>
          <a:p>
            <a:pPr marL="457200" indent="-457200"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81563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62" y="152400"/>
            <a:ext cx="8229600" cy="914400"/>
          </a:xfrm>
        </p:spPr>
        <p:txBody>
          <a:bodyPr>
            <a:normAutofit fontScale="90000"/>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Storage and Retrieval Systems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66800"/>
            <a:ext cx="8403124" cy="5486400"/>
          </a:xfrm>
        </p:spPr>
        <p:txBody>
          <a:bodyPr>
            <a:noAutofit/>
          </a:bodyPr>
          <a:lstStyle/>
          <a:p>
            <a:pPr lvl="0">
              <a:buClrTx/>
              <a:buSzPct val="1250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624078" lvl="0" indent="-514350">
              <a:buClrTx/>
              <a:buSzPct val="125000"/>
              <a:buFont typeface="+mj-lt"/>
              <a:buAutoNum type="arabicPeriod"/>
            </a:pPr>
            <a:r>
              <a:rPr lang="en-US" sz="2800" dirty="0">
                <a:latin typeface="Times New Roman" panose="02020603050405020304" pitchFamily="18" charset="0"/>
                <a:cs typeface="Times New Roman" panose="02020603050405020304" pitchFamily="18" charset="0"/>
              </a:rPr>
              <a:t>Document retrieval systems</a:t>
            </a:r>
          </a:p>
          <a:p>
            <a:pPr marL="624078" lvl="0" indent="-514350">
              <a:buClrTx/>
              <a:buSzPct val="125000"/>
              <a:buFont typeface="+mj-lt"/>
              <a:buAutoNum type="arabicPeriod"/>
            </a:pPr>
            <a:r>
              <a:rPr lang="en-US" sz="2800" dirty="0">
                <a:latin typeface="Times New Roman" panose="02020603050405020304" pitchFamily="18" charset="0"/>
                <a:cs typeface="Times New Roman" panose="02020603050405020304" pitchFamily="18" charset="0"/>
              </a:rPr>
              <a:t>Database systems</a:t>
            </a:r>
          </a:p>
          <a:p>
            <a:pPr marL="624078" lvl="0" indent="-514350">
              <a:buClrTx/>
              <a:buSzPct val="125000"/>
              <a:buFont typeface="+mj-lt"/>
              <a:buAutoNum type="arabicPeriod"/>
            </a:pPr>
            <a:r>
              <a:rPr lang="en-US" sz="2800" dirty="0">
                <a:latin typeface="Times New Roman" panose="02020603050405020304" pitchFamily="18" charset="0"/>
                <a:cs typeface="Times New Roman" panose="02020603050405020304" pitchFamily="18" charset="0"/>
              </a:rPr>
              <a:t>Reference retrieval systems</a:t>
            </a:r>
          </a:p>
          <a:p>
            <a:pPr marL="624078" lvl="0" indent="-514350">
              <a:buClrTx/>
              <a:buSzPct val="125000"/>
              <a:buFont typeface="+mj-lt"/>
              <a:buAutoNum type="arabicPeriod"/>
            </a:pPr>
            <a:r>
              <a:rPr lang="en-US" sz="2800" dirty="0">
                <a:latin typeface="Times New Roman" panose="02020603050405020304" pitchFamily="18" charset="0"/>
                <a:cs typeface="Times New Roman" panose="02020603050405020304" pitchFamily="18" charset="0"/>
              </a:rPr>
              <a:t>Multimedia retrieval systems</a:t>
            </a:r>
          </a:p>
          <a:p>
            <a:pPr marL="0" indent="0">
              <a:buNone/>
            </a:pP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62865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62" y="152400"/>
            <a:ext cx="8229600" cy="914400"/>
          </a:xfrm>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Representation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66800"/>
            <a:ext cx="8403124" cy="5486400"/>
          </a:xfrm>
        </p:spPr>
        <p:txBody>
          <a:bodyPr>
            <a:noAutofit/>
          </a:bodyPr>
          <a:lstStyle/>
          <a:p>
            <a:pPr lvl="0" algn="just">
              <a:buClrTx/>
              <a:buSzPct val="125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Information needs to be </a:t>
            </a:r>
            <a:r>
              <a:rPr lang="en-US" sz="2800" dirty="0">
                <a:solidFill>
                  <a:srgbClr val="FF0000"/>
                </a:solidFill>
                <a:latin typeface="Times New Roman" panose="02020603050405020304" pitchFamily="18" charset="0"/>
                <a:cs typeface="Times New Roman" panose="02020603050405020304" pitchFamily="18" charset="0"/>
              </a:rPr>
              <a:t>represented</a:t>
            </a:r>
            <a:r>
              <a:rPr lang="en-US" sz="2800" dirty="0">
                <a:latin typeface="Times New Roman" panose="02020603050405020304" pitchFamily="18" charset="0"/>
                <a:cs typeface="Times New Roman" panose="02020603050405020304" pitchFamily="18" charset="0"/>
              </a:rPr>
              <a:t> before it can be </a:t>
            </a:r>
            <a:r>
              <a:rPr lang="en-US" sz="2800" dirty="0">
                <a:solidFill>
                  <a:srgbClr val="FF0000"/>
                </a:solidFill>
                <a:latin typeface="Times New Roman" panose="02020603050405020304" pitchFamily="18" charset="0"/>
                <a:cs typeface="Times New Roman" panose="02020603050405020304" pitchFamily="18" charset="0"/>
              </a:rPr>
              <a:t>retrieved</a:t>
            </a:r>
            <a:r>
              <a:rPr lang="en-US" sz="2800" dirty="0">
                <a:latin typeface="Times New Roman" panose="02020603050405020304" pitchFamily="18" charset="0"/>
                <a:cs typeface="Times New Roman" panose="02020603050405020304" pitchFamily="18" charset="0"/>
              </a:rPr>
              <a:t>.</a:t>
            </a:r>
          </a:p>
          <a:p>
            <a:pPr lvl="0" algn="just">
              <a:buClrTx/>
              <a:buSzPct val="1250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Information representation includes the </a:t>
            </a:r>
            <a:r>
              <a:rPr lang="en-IN" sz="2800" dirty="0">
                <a:solidFill>
                  <a:srgbClr val="FF0000"/>
                </a:solidFill>
                <a:latin typeface="Times New Roman" panose="02020603050405020304" pitchFamily="18" charset="0"/>
                <a:cs typeface="Times New Roman" panose="02020603050405020304" pitchFamily="18" charset="0"/>
              </a:rPr>
              <a:t>extraction</a:t>
            </a:r>
            <a:r>
              <a:rPr lang="en-IN" sz="2800" dirty="0">
                <a:latin typeface="Times New Roman" panose="02020603050405020304" pitchFamily="18" charset="0"/>
                <a:cs typeface="Times New Roman" panose="02020603050405020304" pitchFamily="18" charset="0"/>
              </a:rPr>
              <a:t> of some elements (e.g., keywords or phrases) from a document or the </a:t>
            </a:r>
            <a:r>
              <a:rPr lang="en-IN" sz="2800" dirty="0">
                <a:solidFill>
                  <a:srgbClr val="FF0000"/>
                </a:solidFill>
                <a:latin typeface="Times New Roman" panose="02020603050405020304" pitchFamily="18" charset="0"/>
                <a:cs typeface="Times New Roman" panose="02020603050405020304" pitchFamily="18" charset="0"/>
              </a:rPr>
              <a:t>assignment</a:t>
            </a:r>
            <a:r>
              <a:rPr lang="en-IN" sz="2800" dirty="0">
                <a:latin typeface="Times New Roman" panose="02020603050405020304" pitchFamily="18" charset="0"/>
                <a:cs typeface="Times New Roman" panose="02020603050405020304" pitchFamily="18" charset="0"/>
              </a:rPr>
              <a:t> of terms (e.g., descriptors or subject headings) to a document so that its essence can be characterized and presented. </a:t>
            </a:r>
          </a:p>
          <a:p>
            <a:pPr lvl="0" algn="just">
              <a:buClrTx/>
              <a:buSzPct val="1250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Typically, information representation can be done via any combination of the following means: </a:t>
            </a:r>
            <a:r>
              <a:rPr lang="en-IN" sz="2800" dirty="0">
                <a:solidFill>
                  <a:srgbClr val="FF0000"/>
                </a:solidFill>
                <a:latin typeface="Times New Roman" panose="02020603050405020304" pitchFamily="18" charset="0"/>
                <a:cs typeface="Times New Roman" panose="02020603050405020304" pitchFamily="18" charset="0"/>
              </a:rPr>
              <a:t>abstracting, indexing, categorization, summarization, and extraction.</a:t>
            </a:r>
            <a:endParaRPr lang="en-US" sz="2800" dirty="0">
              <a:solidFill>
                <a:srgbClr val="FF0000"/>
              </a:solidFill>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99010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62" y="152400"/>
            <a:ext cx="8229600" cy="914400"/>
          </a:xfrm>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Major Components of IR</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66800"/>
            <a:ext cx="8403124" cy="5486400"/>
          </a:xfrm>
        </p:spPr>
        <p:txBody>
          <a:bodyPr>
            <a:noAutofit/>
          </a:bodyPr>
          <a:lstStyle/>
          <a:p>
            <a:pPr marL="0" indent="0" algn="just">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Information retrieval can be divided into several major constitutes which include:</a:t>
            </a:r>
          </a:p>
          <a:p>
            <a:pPr marL="457200" indent="-457200">
              <a:buClrTx/>
              <a:buSzPct val="75000"/>
              <a:buFont typeface="+mj-lt"/>
              <a:buAutoNum type="arabicPeriod"/>
            </a:pPr>
            <a:r>
              <a:rPr lang="en-US" sz="2800" dirty="0">
                <a:latin typeface="Times New Roman" panose="02020603050405020304" pitchFamily="18" charset="0"/>
                <a:cs typeface="Times New Roman" panose="02020603050405020304" pitchFamily="18" charset="0"/>
              </a:rPr>
              <a:t>Database</a:t>
            </a:r>
          </a:p>
          <a:p>
            <a:pPr marL="457200" indent="-457200">
              <a:buClrTx/>
              <a:buSzPct val="75000"/>
              <a:buFont typeface="+mj-lt"/>
              <a:buAutoNum type="arabicPeriod"/>
            </a:pPr>
            <a:r>
              <a:rPr lang="en-US" sz="2800" dirty="0">
                <a:latin typeface="Times New Roman" panose="02020603050405020304" pitchFamily="18" charset="0"/>
                <a:cs typeface="Times New Roman" panose="02020603050405020304" pitchFamily="18" charset="0"/>
              </a:rPr>
              <a:t>Search mechanism</a:t>
            </a:r>
          </a:p>
          <a:p>
            <a:pPr marL="457200" indent="-457200">
              <a:buClrTx/>
              <a:buSzPct val="75000"/>
              <a:buFont typeface="+mj-lt"/>
              <a:buAutoNum type="arabicPeriod"/>
            </a:pPr>
            <a:r>
              <a:rPr lang="en-US" sz="2800" dirty="0">
                <a:latin typeface="Times New Roman" panose="02020603050405020304" pitchFamily="18" charset="0"/>
                <a:cs typeface="Times New Roman" panose="02020603050405020304" pitchFamily="18" charset="0"/>
              </a:rPr>
              <a:t>Language</a:t>
            </a:r>
          </a:p>
          <a:p>
            <a:pPr marL="457200" indent="-457200">
              <a:buClrTx/>
              <a:buSzPct val="75000"/>
              <a:buFont typeface="+mj-lt"/>
              <a:buAutoNum type="arabicPeriod"/>
            </a:pPr>
            <a:r>
              <a:rPr lang="en-US" sz="2800" dirty="0">
                <a:latin typeface="Times New Roman" panose="02020603050405020304" pitchFamily="18" charset="0"/>
                <a:cs typeface="Times New Roman" panose="02020603050405020304" pitchFamily="18" charset="0"/>
              </a:rPr>
              <a:t>Interface </a:t>
            </a:r>
          </a:p>
        </p:txBody>
      </p:sp>
    </p:spTree>
    <p:extLst>
      <p:ext uri="{BB962C8B-B14F-4D97-AF65-F5344CB8AC3E}">
        <p14:creationId xmlns:p14="http://schemas.microsoft.com/office/powerpoint/2010/main" val="71833351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1838"/>
            <a:ext cx="8229600" cy="914400"/>
          </a:xfrm>
        </p:spPr>
        <p:txBody>
          <a:bodyPr>
            <a:normAutofit/>
          </a:bodyPr>
          <a:lstStyle/>
          <a:p>
            <a:r>
              <a:rPr lang="en-US" sz="36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Major Components of IR</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81000" y="990600"/>
            <a:ext cx="8403124" cy="5486400"/>
          </a:xfrm>
        </p:spPr>
        <p:txBody>
          <a:bodyPr>
            <a:noAutofit/>
          </a:bodyPr>
          <a:lstStyle/>
          <a:p>
            <a:pPr marL="0" indent="0" algn="just">
              <a:buNone/>
            </a:pPr>
            <a:r>
              <a:rPr lang="en-US" sz="2600" b="1" dirty="0">
                <a:latin typeface="Times New Roman" panose="02020603050405020304" pitchFamily="18" charset="0"/>
                <a:cs typeface="Times New Roman" panose="02020603050405020304" pitchFamily="18" charset="0"/>
              </a:rPr>
              <a:t>Database:</a:t>
            </a:r>
          </a:p>
          <a:p>
            <a:pPr marL="342900" indent="-342900" algn="just">
              <a:buClrTx/>
              <a:buSzPct val="115000"/>
            </a:pPr>
            <a:r>
              <a:rPr lang="en-US" sz="2400" dirty="0">
                <a:latin typeface="Times New Roman" panose="02020603050405020304" pitchFamily="18" charset="0"/>
                <a:cs typeface="Times New Roman" panose="02020603050405020304" pitchFamily="18" charset="0"/>
              </a:rPr>
              <a:t>A system whose base, whose key concepts, is simply a particular way of handling data &amp; its objective is to record and maintain information.</a:t>
            </a:r>
          </a:p>
          <a:p>
            <a:pPr marL="342900" indent="-342900" algn="just">
              <a:buClrTx/>
              <a:buSzPct val="115000"/>
            </a:pPr>
            <a:r>
              <a:rPr lang="en-IN" sz="2400" dirty="0">
                <a:latin typeface="Times New Roman" panose="02020603050405020304" pitchFamily="18" charset="0"/>
                <a:cs typeface="Times New Roman" panose="02020603050405020304" pitchFamily="18" charset="0"/>
              </a:rPr>
              <a:t>Databases </a:t>
            </a:r>
            <a:r>
              <a:rPr lang="en-IN" sz="2400">
                <a:latin typeface="Times New Roman" panose="02020603050405020304" pitchFamily="18" charset="0"/>
                <a:cs typeface="Times New Roman" panose="02020603050405020304" pitchFamily="18" charset="0"/>
              </a:rPr>
              <a:t>in IR </a:t>
            </a:r>
            <a:r>
              <a:rPr lang="en-IN" sz="2400" dirty="0">
                <a:latin typeface="Times New Roman" panose="02020603050405020304" pitchFamily="18" charset="0"/>
                <a:cs typeface="Times New Roman" panose="02020603050405020304" pitchFamily="18" charset="0"/>
              </a:rPr>
              <a:t>comprise information represented and organized in a certain manner. In the traditional sense, a database (e.g., an online database) is typically made of records that can be further decomposed into fields, the smallest and most natural units for sorting, searching, and retrieving information.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57487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1838"/>
            <a:ext cx="8229600" cy="914400"/>
          </a:xfrm>
        </p:spPr>
        <p:txBody>
          <a:bodyPr>
            <a:normAutofit/>
          </a:bodyPr>
          <a:lstStyle/>
          <a:p>
            <a:r>
              <a:rPr lang="en-US" sz="36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Major Components of IR</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81000" y="990600"/>
            <a:ext cx="8403124" cy="5486400"/>
          </a:xfrm>
        </p:spPr>
        <p:txBody>
          <a:bodyPr>
            <a:noAutofit/>
          </a:bodyPr>
          <a:lstStyle/>
          <a:p>
            <a:pPr marL="0" indent="0" algn="just">
              <a:buClrTx/>
              <a:buSzPct val="115000"/>
              <a:buNone/>
            </a:pPr>
            <a:r>
              <a:rPr lang="en-US" sz="2600" b="1" dirty="0">
                <a:latin typeface="Times New Roman" panose="02020603050405020304" pitchFamily="18" charset="0"/>
                <a:cs typeface="Times New Roman" panose="02020603050405020304" pitchFamily="18" charset="0"/>
              </a:rPr>
              <a:t>Search Mechanism</a:t>
            </a:r>
          </a:p>
          <a:p>
            <a:pPr algn="just">
              <a:buClrTx/>
              <a:buSzPct val="115000"/>
            </a:pPr>
            <a:r>
              <a:rPr lang="en-US" sz="2400" dirty="0">
                <a:latin typeface="Times New Roman" panose="02020603050405020304" pitchFamily="18" charset="0"/>
                <a:cs typeface="Times New Roman" panose="02020603050405020304" pitchFamily="18" charset="0"/>
              </a:rPr>
              <a:t>Information organized systematically that can be searched and retrieved when a corresponding search mechanism is provided. </a:t>
            </a:r>
          </a:p>
          <a:p>
            <a:pPr algn="just">
              <a:buClrTx/>
              <a:buSzPct val="115000"/>
            </a:pPr>
            <a:r>
              <a:rPr lang="en-US" sz="2400" dirty="0">
                <a:latin typeface="Times New Roman" panose="02020603050405020304" pitchFamily="18" charset="0"/>
                <a:cs typeface="Times New Roman" panose="02020603050405020304" pitchFamily="18" charset="0"/>
              </a:rPr>
              <a:t>Search procedures can be categorized as basic or advance search procedure. </a:t>
            </a:r>
          </a:p>
          <a:p>
            <a:pPr algn="just">
              <a:buClrTx/>
              <a:buSzPct val="115000"/>
            </a:pPr>
            <a:r>
              <a:rPr lang="en-IN" sz="2400" dirty="0">
                <a:latin typeface="Times New Roman" panose="02020603050405020304" pitchFamily="18" charset="0"/>
                <a:cs typeface="Times New Roman" panose="02020603050405020304" pitchFamily="18" charset="0"/>
              </a:rPr>
              <a:t>Basic search procedures are commonly found in the majority of operational IR systems, while advanced search procedures have been tested and experimented with mainly in laboratories. However, in recent years, advanced search algorithms have increasingly been integrated into internet retrieval systems.</a:t>
            </a:r>
            <a:endParaRPr lang="en-US" sz="2400" dirty="0">
              <a:latin typeface="Times New Roman" panose="02020603050405020304" pitchFamily="18" charset="0"/>
              <a:cs typeface="Times New Roman" panose="02020603050405020304" pitchFamily="18" charset="0"/>
            </a:endParaRPr>
          </a:p>
          <a:p>
            <a:pPr algn="just">
              <a:buClrTx/>
              <a:buSzPct val="115000"/>
            </a:pPr>
            <a:r>
              <a:rPr lang="en-US" sz="2400" dirty="0">
                <a:latin typeface="Times New Roman" panose="02020603050405020304" pitchFamily="18" charset="0"/>
                <a:cs typeface="Times New Roman" panose="02020603050405020304" pitchFamily="18" charset="0"/>
              </a:rPr>
              <a:t>Capacity of search mechanism determines what retrieval techniques will be available to users and how information stored in databases can be retrieved.   </a:t>
            </a:r>
            <a:endParaRPr lang="en-US" sz="2400" b="1" i="1" dirty="0">
              <a:latin typeface="Times New Roman" panose="02020603050405020304" pitchFamily="18" charset="0"/>
              <a:cs typeface="Times New Roman" panose="02020603050405020304" pitchFamily="18" charset="0"/>
            </a:endParaRPr>
          </a:p>
          <a:p>
            <a:pPr marL="0" indent="0" algn="just">
              <a:buClrTx/>
              <a:buSzPct val="11500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07494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1838"/>
            <a:ext cx="8229600" cy="914400"/>
          </a:xfrm>
        </p:spPr>
        <p:txBody>
          <a:bodyPr>
            <a:normAutofit/>
          </a:bodyPr>
          <a:lstStyle/>
          <a:p>
            <a:r>
              <a:rPr lang="en-US" sz="36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Major Components of IR</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990600"/>
            <a:ext cx="8479324" cy="5715000"/>
          </a:xfrm>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Language</a:t>
            </a:r>
          </a:p>
          <a:p>
            <a:pPr algn="just">
              <a:buClrTx/>
              <a:buSzPct val="125000"/>
            </a:pPr>
            <a:r>
              <a:rPr lang="en-US" sz="2200" dirty="0">
                <a:latin typeface="Times New Roman" panose="02020603050405020304" pitchFamily="18" charset="0"/>
                <a:cs typeface="Times New Roman" panose="02020603050405020304" pitchFamily="18" charset="0"/>
              </a:rPr>
              <a:t>Information relies on language when being processed, transferred or communicated. </a:t>
            </a:r>
          </a:p>
          <a:p>
            <a:pPr algn="just">
              <a:buClrTx/>
              <a:buSzPct val="125000"/>
            </a:pPr>
            <a:r>
              <a:rPr lang="en-US" sz="2200" dirty="0">
                <a:latin typeface="Times New Roman" panose="02020603050405020304" pitchFamily="18" charset="0"/>
                <a:cs typeface="Times New Roman" panose="02020603050405020304" pitchFamily="18" charset="0"/>
              </a:rPr>
              <a:t>Language can be identified as natural language and controlled vocabulary. </a:t>
            </a:r>
          </a:p>
          <a:p>
            <a:pPr marL="0" indent="0" algn="just">
              <a:buClrTx/>
              <a:buSzPct val="115000"/>
              <a:buNone/>
            </a:pPr>
            <a:endParaRPr lang="en-US" sz="2200" dirty="0">
              <a:latin typeface="Times New Roman" panose="02020603050405020304" pitchFamily="18" charset="0"/>
              <a:cs typeface="Times New Roman" panose="02020603050405020304" pitchFamily="18" charset="0"/>
            </a:endParaRPr>
          </a:p>
          <a:p>
            <a:pPr marL="0" indent="0" algn="just">
              <a:buClrTx/>
              <a:buSzPct val="115000"/>
              <a:buNone/>
            </a:pPr>
            <a:r>
              <a:rPr lang="en-US" sz="2200" b="1" dirty="0">
                <a:latin typeface="Times New Roman" panose="02020603050405020304" pitchFamily="18" charset="0"/>
                <a:cs typeface="Times New Roman" panose="02020603050405020304" pitchFamily="18" charset="0"/>
              </a:rPr>
              <a:t>Interface</a:t>
            </a:r>
          </a:p>
          <a:p>
            <a:pPr marL="0" indent="0">
              <a:buClrTx/>
              <a:buSzPct val="115000"/>
              <a:buNone/>
            </a:pPr>
            <a:r>
              <a:rPr lang="en-US" sz="2200" dirty="0">
                <a:latin typeface="Times New Roman" panose="02020603050405020304" pitchFamily="18" charset="0"/>
                <a:cs typeface="Times New Roman" panose="02020603050405020304" pitchFamily="18" charset="0"/>
              </a:rPr>
              <a:t>Interface regularly considered whether or not an information retrieval system is user friendly. </a:t>
            </a:r>
          </a:p>
          <a:p>
            <a:pPr>
              <a:buClrTx/>
              <a:buSzPct val="115000"/>
            </a:pPr>
            <a:r>
              <a:rPr lang="en-US" sz="2200" dirty="0">
                <a:latin typeface="Times New Roman" panose="02020603050405020304" pitchFamily="18" charset="0"/>
                <a:cs typeface="Times New Roman" panose="02020603050405020304" pitchFamily="18" charset="0"/>
              </a:rPr>
              <a:t>Quality of interface checked by interaction mode </a:t>
            </a:r>
            <a:r>
              <a:rPr lang="en-IN" sz="2200" dirty="0">
                <a:latin typeface="Times New Roman" panose="02020603050405020304" pitchFamily="18" charset="0"/>
                <a:cs typeface="Times New Roman" panose="02020603050405020304" pitchFamily="18" charset="0"/>
              </a:rPr>
              <a:t>(e.g., menu selection), display features (e.g., screen layout and font type), and other related factors.</a:t>
            </a:r>
            <a:endParaRPr lang="en-US" sz="2200" dirty="0">
              <a:latin typeface="Times New Roman" panose="02020603050405020304" pitchFamily="18" charset="0"/>
              <a:cs typeface="Times New Roman" panose="02020603050405020304" pitchFamily="18" charset="0"/>
            </a:endParaRPr>
          </a:p>
          <a:p>
            <a:pPr>
              <a:buClrTx/>
              <a:buSzPct val="115000"/>
            </a:pPr>
            <a:r>
              <a:rPr lang="en-US" sz="2200" dirty="0">
                <a:latin typeface="Times New Roman" panose="02020603050405020304" pitchFamily="18" charset="0"/>
                <a:cs typeface="Times New Roman" panose="02020603050405020304" pitchFamily="18" charset="0"/>
              </a:rPr>
              <a:t>Determines the ultimate success of a system for information retrieval</a:t>
            </a:r>
          </a:p>
          <a:p>
            <a:pPr marL="0" indent="0" algn="just">
              <a:buClrTx/>
              <a:buSzPct val="11500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9328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62" y="152400"/>
            <a:ext cx="8229600" cy="914400"/>
          </a:xfrm>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Evaluation of IR Systems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66800"/>
            <a:ext cx="8403124" cy="5486400"/>
          </a:xfrm>
        </p:spPr>
        <p:txBody>
          <a:bodyPr>
            <a:noAutofit/>
          </a:bodyPr>
          <a:lstStyle/>
          <a:p>
            <a:pPr lvl="0">
              <a:buClrTx/>
              <a:buSzPct val="12500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We can evaluate an information retrieval system by considering the following three issues.</a:t>
            </a:r>
            <a:endParaRPr lang="en-US" sz="2600" b="1" i="1" dirty="0">
              <a:latin typeface="Times New Roman" panose="02020603050405020304" pitchFamily="18" charset="0"/>
              <a:cs typeface="Times New Roman" panose="02020603050405020304" pitchFamily="18" charset="0"/>
            </a:endParaRPr>
          </a:p>
          <a:p>
            <a:pPr lvl="0">
              <a:buClrTx/>
              <a:buSzPct val="125000"/>
            </a:pPr>
            <a:r>
              <a:rPr lang="en-US" sz="2600" dirty="0">
                <a:latin typeface="Times New Roman" panose="02020603050405020304" pitchFamily="18" charset="0"/>
                <a:cs typeface="Times New Roman" panose="02020603050405020304" pitchFamily="18" charset="0"/>
              </a:rPr>
              <a:t>How well the system is satisfying its objectives, how well it is satisfying the demands placed upon it</a:t>
            </a:r>
            <a:endParaRPr lang="en-US" sz="2600" b="1" i="1" dirty="0">
              <a:latin typeface="Times New Roman" panose="02020603050405020304" pitchFamily="18" charset="0"/>
              <a:cs typeface="Times New Roman" panose="02020603050405020304" pitchFamily="18" charset="0"/>
            </a:endParaRPr>
          </a:p>
          <a:p>
            <a:pPr lvl="0">
              <a:buClrTx/>
              <a:buSzPct val="125000"/>
            </a:pPr>
            <a:r>
              <a:rPr lang="en-US" sz="2600" dirty="0">
                <a:latin typeface="Times New Roman" panose="02020603050405020304" pitchFamily="18" charset="0"/>
                <a:cs typeface="Times New Roman" panose="02020603050405020304" pitchFamily="18" charset="0"/>
              </a:rPr>
              <a:t>How efficiently it is satisfying its objectives and finally </a:t>
            </a:r>
            <a:endParaRPr lang="en-US" sz="2600" b="1" i="1" dirty="0">
              <a:latin typeface="Times New Roman" panose="02020603050405020304" pitchFamily="18" charset="0"/>
              <a:cs typeface="Times New Roman" panose="02020603050405020304" pitchFamily="18" charset="0"/>
            </a:endParaRPr>
          </a:p>
          <a:p>
            <a:pPr lvl="0">
              <a:buClrTx/>
              <a:buSzPct val="125000"/>
            </a:pPr>
            <a:r>
              <a:rPr lang="en-US" sz="2600" dirty="0">
                <a:latin typeface="Times New Roman" panose="02020603050405020304" pitchFamily="18" charset="0"/>
                <a:cs typeface="Times New Roman" panose="02020603050405020304" pitchFamily="18" charset="0"/>
              </a:rPr>
              <a:t>Whether the system justifies its existence</a:t>
            </a:r>
            <a:endParaRPr lang="en-US" sz="2600" b="1" i="1" dirty="0">
              <a:latin typeface="Times New Roman" panose="02020603050405020304" pitchFamily="18" charset="0"/>
              <a:cs typeface="Times New Roman" panose="02020603050405020304" pitchFamily="18" charset="0"/>
            </a:endParaRPr>
          </a:p>
          <a:p>
            <a:pPr marL="109728" indent="0">
              <a:buClrTx/>
              <a:buNone/>
            </a:pPr>
            <a:endParaRPr lang="en-US" sz="2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2435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24" y="152400"/>
            <a:ext cx="8229600" cy="914400"/>
          </a:xfrm>
        </p:spPr>
        <p:txBody>
          <a:bodyPr>
            <a:normAutofit fontScale="90000"/>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Evaluation Measures for Information Retrieval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283675" y="1447800"/>
            <a:ext cx="8403124" cy="5486400"/>
          </a:xfrm>
        </p:spPr>
        <p:txBody>
          <a:bodyPr>
            <a:noAutofit/>
          </a:bodyPr>
          <a:lstStyle/>
          <a:p>
            <a:pPr marL="0" indent="0">
              <a:buClrTx/>
              <a:buNone/>
            </a:pPr>
            <a:r>
              <a:rPr lang="en-US" sz="2800" b="1" dirty="0">
                <a:latin typeface="Times New Roman" panose="02020603050405020304" pitchFamily="18" charset="0"/>
                <a:cs typeface="Times New Roman" panose="02020603050405020304" pitchFamily="18" charset="0"/>
              </a:rPr>
              <a:t>Recall and Precision</a:t>
            </a:r>
          </a:p>
          <a:p>
            <a:pPr marL="0" indent="0">
              <a:buNone/>
            </a:pPr>
            <a:r>
              <a:rPr lang="en-US" sz="2600" dirty="0">
                <a:latin typeface="Times New Roman" panose="02020603050405020304" pitchFamily="18" charset="0"/>
                <a:cs typeface="Times New Roman" panose="02020603050405020304" pitchFamily="18" charset="0"/>
              </a:rPr>
              <a:t>Measure of whether or not a particular item is retrieved or the extent to which the retrieval of wanted items occurs</a:t>
            </a:r>
          </a:p>
          <a:p>
            <a:pPr marL="0" indent="0">
              <a:buNone/>
            </a:pPr>
            <a:endParaRPr lang="en-US" sz="2600" dirty="0">
              <a:latin typeface="Times New Roman" panose="02020603050405020304" pitchFamily="18" charset="0"/>
              <a:cs typeface="Times New Roman" panose="02020603050405020304" pitchFamily="18" charset="0"/>
            </a:endParaRPr>
          </a:p>
          <a:p>
            <a:pPr>
              <a:buClrTx/>
              <a:buSzPct val="125000"/>
            </a:pPr>
            <a:r>
              <a:rPr lang="en-US" sz="2600" dirty="0">
                <a:latin typeface="Times New Roman" panose="02020603050405020304" pitchFamily="18" charset="0"/>
                <a:cs typeface="Times New Roman" panose="02020603050405020304" pitchFamily="18" charset="0"/>
              </a:rPr>
              <a:t>The performance of a system is often measured by </a:t>
            </a:r>
            <a:r>
              <a:rPr lang="en-US" sz="2600" b="1" dirty="0">
                <a:latin typeface="Times New Roman" panose="02020603050405020304" pitchFamily="18" charset="0"/>
                <a:cs typeface="Times New Roman" panose="02020603050405020304" pitchFamily="18" charset="0"/>
              </a:rPr>
              <a:t>recall </a:t>
            </a:r>
            <a:r>
              <a:rPr lang="en-US" sz="2600" dirty="0">
                <a:latin typeface="Times New Roman" panose="02020603050405020304" pitchFamily="18" charset="0"/>
                <a:cs typeface="Times New Roman" panose="02020603050405020304" pitchFamily="18" charset="0"/>
              </a:rPr>
              <a:t>ratio, which denotes the percentage of relevant items retrieved in a given situation. </a:t>
            </a:r>
          </a:p>
          <a:p>
            <a:pPr marL="0" indent="0">
              <a:buClrTx/>
              <a:buSzPct val="125000"/>
              <a:buNone/>
            </a:pPr>
            <a:r>
              <a:rPr lang="en-US" sz="2400" dirty="0">
                <a:latin typeface="Times New Roman" panose="02020603050405020304" pitchFamily="18" charset="0"/>
                <a:cs typeface="Times New Roman" panose="02020603050405020304" pitchFamily="18" charset="0"/>
              </a:rPr>
              <a:t>                    Number of relevant items retrieve</a:t>
            </a:r>
          </a:p>
          <a:p>
            <a:pPr marL="0" indent="0">
              <a:buClrTx/>
              <a:buSzPct val="125000"/>
              <a:buNone/>
            </a:pPr>
            <a:r>
              <a:rPr lang="en-US" sz="2400" dirty="0">
                <a:latin typeface="Times New Roman" panose="02020603050405020304" pitchFamily="18" charset="0"/>
                <a:cs typeface="Times New Roman" panose="02020603050405020304" pitchFamily="18" charset="0"/>
              </a:rPr>
              <a:t>Recall=                                                                        × 100 </a:t>
            </a:r>
          </a:p>
          <a:p>
            <a:pPr marL="0" indent="0">
              <a:buNone/>
            </a:pPr>
            <a:r>
              <a:rPr lang="en-US" sz="2400" dirty="0">
                <a:latin typeface="Times New Roman" panose="02020603050405020304" pitchFamily="18" charset="0"/>
                <a:cs typeface="Times New Roman" panose="02020603050405020304" pitchFamily="18" charset="0"/>
              </a:rPr>
              <a:t>           Total number of relevant items in the collection</a:t>
            </a:r>
            <a:endParaRPr lang="en-US" sz="2400" b="1" i="1"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1905000" y="5105400"/>
            <a:ext cx="4191000" cy="0"/>
          </a:xfrm>
          <a:prstGeom prst="line">
            <a:avLst/>
          </a:prstGeom>
          <a:ln w="12700">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08205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24" y="152400"/>
            <a:ext cx="8229600" cy="914400"/>
          </a:xfrm>
        </p:spPr>
        <p:txBody>
          <a:bodyPr>
            <a:normAutofit fontScale="90000"/>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Evaluation Measures for Information Retrieval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283675" y="1447800"/>
            <a:ext cx="8403124" cy="5486400"/>
          </a:xfrm>
        </p:spPr>
        <p:txBody>
          <a:bodyPr>
            <a:noAutofit/>
          </a:bodyPr>
          <a:lstStyle/>
          <a:p>
            <a:pPr>
              <a:buClrTx/>
              <a:buSzPct val="125000"/>
            </a:pPr>
            <a:r>
              <a:rPr lang="en-US" sz="2600" dirty="0">
                <a:latin typeface="Times New Roman" panose="02020603050405020304" pitchFamily="18" charset="0"/>
                <a:cs typeface="Times New Roman" panose="02020603050405020304" pitchFamily="18" charset="0"/>
              </a:rPr>
              <a:t>By </a:t>
            </a:r>
            <a:r>
              <a:rPr lang="en-US" sz="2600" b="1" dirty="0">
                <a:latin typeface="Times New Roman" panose="02020603050405020304" pitchFamily="18" charset="0"/>
                <a:cs typeface="Times New Roman" panose="02020603050405020304" pitchFamily="18" charset="0"/>
              </a:rPr>
              <a:t>precision</a:t>
            </a:r>
            <a:r>
              <a:rPr lang="en-US" sz="2600" dirty="0">
                <a:latin typeface="Times New Roman" panose="02020603050405020304" pitchFamily="18" charset="0"/>
                <a:cs typeface="Times New Roman" panose="02020603050405020304" pitchFamily="18" charset="0"/>
              </a:rPr>
              <a:t> we mean how precisely a particular system functions. It is quite obvi­ous that when the system retrieves items that are relevant to a given query it also retrieves some documents that are not relevant</a:t>
            </a:r>
          </a:p>
          <a:p>
            <a:pPr marL="109728" indent="0">
              <a:buClrTx/>
              <a:buSzPct val="12500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                   Number of relevant items retrieved</a:t>
            </a:r>
            <a:endParaRPr lang="en-US" sz="2600" b="1" i="1"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Precision =_____________________________× 100</a:t>
            </a:r>
          </a:p>
          <a:p>
            <a:pPr marL="0" indent="0">
              <a:buNone/>
            </a:pPr>
            <a:r>
              <a:rPr lang="en-US" sz="2600" dirty="0">
                <a:latin typeface="Times New Roman" panose="02020603050405020304" pitchFamily="18" charset="0"/>
                <a:cs typeface="Times New Roman" panose="02020603050405020304" pitchFamily="18" charset="0"/>
              </a:rPr>
              <a:t>                       Total number of items retrieved</a:t>
            </a:r>
            <a:endParaRPr lang="en-US" sz="2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80059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467600" cy="1143000"/>
          </a:xfrm>
        </p:spPr>
        <p:txBody>
          <a:bodyPr>
            <a:noAutofit/>
          </a:bodyPr>
          <a:lstStyle/>
          <a:p>
            <a:pPr algn="ctr"/>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Transformation of data into Information</a:t>
            </a:r>
            <a:endParaRPr lang="en-US" sz="3600" dirty="0">
              <a:latin typeface="Times New Roman" panose="02020603050405020304" pitchFamily="18" charset="0"/>
              <a:cs typeface="Times New Roman" panose="02020603050405020304" pitchFamily="18" charset="0"/>
            </a:endParaRPr>
          </a:p>
        </p:txBody>
      </p:sp>
      <p:sp>
        <p:nvSpPr>
          <p:cNvPr id="8" name="Rectangle 7"/>
          <p:cNvSpPr/>
          <p:nvPr/>
        </p:nvSpPr>
        <p:spPr>
          <a:xfrm>
            <a:off x="457200" y="1600200"/>
            <a:ext cx="2133600" cy="914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85800" y="1828800"/>
            <a:ext cx="1600200" cy="369332"/>
          </a:xfrm>
          <a:prstGeom prst="rect">
            <a:avLst/>
          </a:prstGeom>
          <a:noFill/>
          <a:ln>
            <a:noFill/>
          </a:ln>
        </p:spPr>
        <p:txBody>
          <a:bodyPr wrap="square" rtlCol="0">
            <a:spAutoFit/>
            <a:scene3d>
              <a:camera prst="orthographicFront"/>
              <a:lightRig rig="threePt" dir="t"/>
            </a:scene3d>
            <a:sp3d extrusionH="57150">
              <a:bevelT w="38100" h="38100"/>
            </a:sp3d>
          </a:bodyPr>
          <a:lstStyle/>
          <a:p>
            <a:pPr algn="ctr"/>
            <a:r>
              <a:rPr lang="en-US" dirty="0"/>
              <a:t>Data</a:t>
            </a:r>
          </a:p>
        </p:txBody>
      </p:sp>
      <p:sp>
        <p:nvSpPr>
          <p:cNvPr id="10" name="Rectangle 9"/>
          <p:cNvSpPr/>
          <p:nvPr/>
        </p:nvSpPr>
        <p:spPr>
          <a:xfrm>
            <a:off x="3352800" y="1600200"/>
            <a:ext cx="2133600" cy="914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581400" y="1828800"/>
            <a:ext cx="1752600" cy="584775"/>
          </a:xfrm>
          <a:prstGeom prst="rect">
            <a:avLst/>
          </a:prstGeom>
          <a:noFill/>
          <a:ln>
            <a:noFill/>
          </a:ln>
        </p:spPr>
        <p:txBody>
          <a:bodyPr wrap="square" rtlCol="0">
            <a:spAutoFit/>
            <a:scene3d>
              <a:camera prst="orthographicFront"/>
              <a:lightRig rig="threePt" dir="t"/>
            </a:scene3d>
            <a:sp3d extrusionH="57150">
              <a:bevelT w="38100" h="38100"/>
            </a:sp3d>
          </a:bodyPr>
          <a:lstStyle/>
          <a:p>
            <a:pPr algn="ctr"/>
            <a:r>
              <a:rPr lang="en-US" sz="1600" dirty="0"/>
              <a:t>Transformation Process</a:t>
            </a:r>
          </a:p>
        </p:txBody>
      </p:sp>
      <p:sp>
        <p:nvSpPr>
          <p:cNvPr id="12" name="Rectangle 11"/>
          <p:cNvSpPr/>
          <p:nvPr/>
        </p:nvSpPr>
        <p:spPr>
          <a:xfrm>
            <a:off x="6248400" y="1600200"/>
            <a:ext cx="2133600" cy="914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477000" y="1828800"/>
            <a:ext cx="1600200" cy="369332"/>
          </a:xfrm>
          <a:prstGeom prst="rect">
            <a:avLst/>
          </a:prstGeom>
          <a:noFill/>
          <a:ln>
            <a:noFill/>
          </a:ln>
        </p:spPr>
        <p:txBody>
          <a:bodyPr wrap="square" rtlCol="0">
            <a:spAutoFit/>
            <a:scene3d>
              <a:camera prst="orthographicFront"/>
              <a:lightRig rig="threePt" dir="t"/>
            </a:scene3d>
            <a:sp3d extrusionH="57150">
              <a:bevelT w="38100" h="38100"/>
            </a:sp3d>
          </a:bodyPr>
          <a:lstStyle/>
          <a:p>
            <a:pPr algn="ctr"/>
            <a:r>
              <a:rPr lang="en-US" dirty="0"/>
              <a:t>Information</a:t>
            </a:r>
          </a:p>
        </p:txBody>
      </p:sp>
      <p:sp>
        <p:nvSpPr>
          <p:cNvPr id="14" name="Right Arrow 13"/>
          <p:cNvSpPr/>
          <p:nvPr/>
        </p:nvSpPr>
        <p:spPr>
          <a:xfrm>
            <a:off x="2743200" y="19812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5562600" y="19812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Box 7"/>
          <p:cNvSpPr txBox="1">
            <a:spLocks noChangeArrowheads="1"/>
          </p:cNvSpPr>
          <p:nvPr/>
        </p:nvSpPr>
        <p:spPr bwMode="auto">
          <a:xfrm>
            <a:off x="1600200" y="2971800"/>
            <a:ext cx="5715000" cy="369332"/>
          </a:xfrm>
          <a:prstGeom prst="rect">
            <a:avLst/>
          </a:prstGeom>
          <a:solidFill>
            <a:schemeClr val="tx1"/>
          </a:solidFill>
          <a:ln w="38100" cap="sq">
            <a:noFill/>
            <a:miter lim="800000"/>
            <a:headEnd type="none" w="sm" len="sm"/>
            <a:tailEnd/>
          </a:ln>
        </p:spPr>
        <p:txBody>
          <a:bodyPr>
            <a:spAutoFit/>
          </a:bodyPr>
          <a:lstStyle/>
          <a:p>
            <a:pPr algn="ctr">
              <a:spcBef>
                <a:spcPct val="50000"/>
              </a:spcBef>
            </a:pPr>
            <a:r>
              <a:rPr lang="en-US" b="1" dirty="0">
                <a:solidFill>
                  <a:schemeClr val="bg2"/>
                </a:solidFill>
              </a:rPr>
              <a:t>Data</a:t>
            </a:r>
          </a:p>
        </p:txBody>
      </p:sp>
      <p:sp>
        <p:nvSpPr>
          <p:cNvPr id="18" name="Text Box 8"/>
          <p:cNvSpPr txBox="1">
            <a:spLocks noChangeArrowheads="1"/>
          </p:cNvSpPr>
          <p:nvPr/>
        </p:nvSpPr>
        <p:spPr bwMode="auto">
          <a:xfrm>
            <a:off x="1752600" y="6248400"/>
            <a:ext cx="5715000" cy="369332"/>
          </a:xfrm>
          <a:prstGeom prst="rect">
            <a:avLst/>
          </a:prstGeom>
          <a:solidFill>
            <a:schemeClr val="tx1"/>
          </a:solidFill>
          <a:ln w="38100" cap="sq" algn="ctr">
            <a:noFill/>
            <a:miter lim="800000"/>
            <a:headEnd type="none" w="sm" len="sm"/>
            <a:tailEnd/>
          </a:ln>
        </p:spPr>
        <p:txBody>
          <a:bodyPr>
            <a:spAutoFit/>
          </a:bodyPr>
          <a:lstStyle/>
          <a:p>
            <a:pPr algn="ctr">
              <a:spcBef>
                <a:spcPct val="50000"/>
              </a:spcBef>
            </a:pPr>
            <a:r>
              <a:rPr lang="en-US" b="1" dirty="0">
                <a:solidFill>
                  <a:schemeClr val="bg2"/>
                </a:solidFill>
              </a:rPr>
              <a:t>Information</a:t>
            </a:r>
          </a:p>
        </p:txBody>
      </p:sp>
      <p:sp>
        <p:nvSpPr>
          <p:cNvPr id="19" name="Text Box 9"/>
          <p:cNvSpPr txBox="1">
            <a:spLocks noChangeArrowheads="1"/>
          </p:cNvSpPr>
          <p:nvPr/>
        </p:nvSpPr>
        <p:spPr bwMode="auto">
          <a:xfrm>
            <a:off x="2438400" y="3657600"/>
            <a:ext cx="4267200" cy="2446824"/>
          </a:xfrm>
          <a:prstGeom prst="rect">
            <a:avLst/>
          </a:prstGeom>
          <a:noFill/>
          <a:ln w="38100" cap="sq">
            <a:noFill/>
            <a:miter lim="800000"/>
            <a:headEnd type="none" w="sm" len="sm"/>
            <a:tailEnd/>
          </a:ln>
        </p:spPr>
        <p:txBody>
          <a:bodyPr wrap="square">
            <a:spAutoFit/>
          </a:bodyPr>
          <a:lstStyle/>
          <a:p>
            <a:pPr algn="ctr">
              <a:spcBef>
                <a:spcPct val="50000"/>
              </a:spcBef>
            </a:pPr>
            <a:r>
              <a:rPr lang="en-US" dirty="0"/>
              <a:t>Summarizing the data</a:t>
            </a:r>
          </a:p>
          <a:p>
            <a:pPr algn="ctr">
              <a:spcBef>
                <a:spcPct val="50000"/>
              </a:spcBef>
            </a:pPr>
            <a:r>
              <a:rPr lang="en-US" dirty="0"/>
              <a:t>Averaging the data</a:t>
            </a:r>
          </a:p>
          <a:p>
            <a:pPr algn="ctr">
              <a:spcBef>
                <a:spcPct val="50000"/>
              </a:spcBef>
            </a:pPr>
            <a:r>
              <a:rPr lang="en-US" dirty="0"/>
              <a:t>Selecting part of the data</a:t>
            </a:r>
          </a:p>
          <a:p>
            <a:pPr algn="ctr">
              <a:spcBef>
                <a:spcPct val="50000"/>
              </a:spcBef>
            </a:pPr>
            <a:r>
              <a:rPr lang="en-US" dirty="0"/>
              <a:t>Graphing the data</a:t>
            </a:r>
          </a:p>
          <a:p>
            <a:pPr algn="ctr">
              <a:spcBef>
                <a:spcPct val="50000"/>
              </a:spcBef>
            </a:pPr>
            <a:r>
              <a:rPr lang="en-US" dirty="0"/>
              <a:t>Adding context</a:t>
            </a:r>
          </a:p>
          <a:p>
            <a:pPr algn="ctr">
              <a:spcBef>
                <a:spcPct val="50000"/>
              </a:spcBef>
            </a:pPr>
            <a:r>
              <a:rPr lang="en-US" dirty="0"/>
              <a:t>Adding value</a:t>
            </a:r>
          </a:p>
        </p:txBody>
      </p:sp>
      <p:sp>
        <p:nvSpPr>
          <p:cNvPr id="20" name="Line 10"/>
          <p:cNvSpPr>
            <a:spLocks noChangeShapeType="1"/>
          </p:cNvSpPr>
          <p:nvPr/>
        </p:nvSpPr>
        <p:spPr bwMode="auto">
          <a:xfrm>
            <a:off x="2209800" y="3505200"/>
            <a:ext cx="0" cy="2743200"/>
          </a:xfrm>
          <a:prstGeom prst="line">
            <a:avLst/>
          </a:prstGeom>
          <a:noFill/>
          <a:ln w="38100" cap="sq">
            <a:solidFill>
              <a:schemeClr val="tx1"/>
            </a:solidFill>
            <a:round/>
            <a:headEnd type="none" w="sm" len="sm"/>
            <a:tailEnd type="triangle" w="med" len="med"/>
          </a:ln>
        </p:spPr>
        <p:txBody>
          <a:bodyPr wrap="none"/>
          <a:lstStyle/>
          <a:p>
            <a:endParaRPr lang="en-US"/>
          </a:p>
        </p:txBody>
      </p:sp>
      <p:sp>
        <p:nvSpPr>
          <p:cNvPr id="21" name="Line 11"/>
          <p:cNvSpPr>
            <a:spLocks noChangeShapeType="1"/>
          </p:cNvSpPr>
          <p:nvPr/>
        </p:nvSpPr>
        <p:spPr bwMode="auto">
          <a:xfrm>
            <a:off x="6858000" y="3429000"/>
            <a:ext cx="0" cy="2743200"/>
          </a:xfrm>
          <a:prstGeom prst="line">
            <a:avLst/>
          </a:prstGeom>
          <a:noFill/>
          <a:ln w="38100" cap="sq">
            <a:solidFill>
              <a:schemeClr val="tx1"/>
            </a:solidFill>
            <a:round/>
            <a:headEnd type="none" w="sm" len="sm"/>
            <a:tailEnd type="triangle" w="med" len="med"/>
          </a:ln>
        </p:spPr>
        <p:txBody>
          <a:bodyPr wrap="none"/>
          <a:lstStyle/>
          <a:p>
            <a:endParaRPr lang="en-US"/>
          </a:p>
        </p:txBody>
      </p:sp>
    </p:spTree>
    <p:extLst>
      <p:ext uri="{BB962C8B-B14F-4D97-AF65-F5344CB8AC3E}">
        <p14:creationId xmlns:p14="http://schemas.microsoft.com/office/powerpoint/2010/main" val="25089060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2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2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20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2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2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20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20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20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20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12" grpId="0" animBg="1"/>
      <p:bldP spid="13" grpId="0"/>
      <p:bldP spid="14" grpId="0" animBg="1"/>
      <p:bldP spid="15" grpId="0" animBg="1"/>
      <p:bldP spid="17" grpId="0" animBg="1"/>
      <p:bldP spid="18" grpId="0" animBg="1"/>
      <p:bldP spid="19" grpId="0"/>
      <p:bldP spid="20"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0">
              <a:buNone/>
            </a:pPr>
            <a:r>
              <a:rPr lang="en-US" sz="2400" dirty="0">
                <a:latin typeface="Times New Roman" panose="02020603050405020304" pitchFamily="18" charset="0"/>
                <a:cs typeface="Times New Roman" panose="02020603050405020304" pitchFamily="18" charset="0"/>
              </a:rPr>
              <a:t>Organized/Processed form of data is known as information</a:t>
            </a:r>
          </a:p>
          <a:p>
            <a:pPr>
              <a:buNone/>
            </a:pPr>
            <a:endParaRPr lang="en-US" sz="2400"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Definitions:</a:t>
            </a:r>
          </a:p>
          <a:p>
            <a:pPr marL="800100" lvl="1" indent="-342900">
              <a:buFont typeface="Wingdings" pitchFamily="2" charset="2"/>
              <a:buChar char="v"/>
            </a:pPr>
            <a:r>
              <a:rPr lang="en-US" sz="2400" dirty="0">
                <a:latin typeface="Times New Roman" panose="02020603050405020304" pitchFamily="18" charset="0"/>
                <a:cs typeface="Times New Roman" panose="02020603050405020304" pitchFamily="18" charset="0"/>
              </a:rPr>
              <a:t>data that have been processed so that they are meaningful;</a:t>
            </a:r>
          </a:p>
          <a:p>
            <a:pPr marL="800100" lvl="1" indent="-342900">
              <a:buFont typeface="Wingdings" pitchFamily="2" charset="2"/>
              <a:buChar char="v"/>
            </a:pPr>
            <a:r>
              <a:rPr lang="en-US" sz="2400" dirty="0">
                <a:latin typeface="Times New Roman" panose="02020603050405020304" pitchFamily="18" charset="0"/>
                <a:cs typeface="Times New Roman" panose="02020603050405020304" pitchFamily="18" charset="0"/>
              </a:rPr>
              <a:t>data that have been processed for a purpose;</a:t>
            </a:r>
          </a:p>
          <a:p>
            <a:pPr marL="800100" lvl="1" indent="-342900">
              <a:buFont typeface="Wingdings" pitchFamily="2" charset="2"/>
              <a:buChar char="v"/>
            </a:pPr>
            <a:r>
              <a:rPr lang="en-US" sz="2400" dirty="0">
                <a:latin typeface="Times New Roman" panose="02020603050405020304" pitchFamily="18" charset="0"/>
                <a:cs typeface="Times New Roman" panose="02020603050405020304" pitchFamily="18" charset="0"/>
              </a:rPr>
              <a:t>data that have been interpreted and understood by the recipient.</a:t>
            </a:r>
          </a:p>
          <a:p>
            <a:pPr marL="800100" lvl="1" indent="-342900">
              <a:buFont typeface="Wingdings" pitchFamily="2" charset="2"/>
              <a:buChar char="v"/>
            </a:pPr>
            <a:r>
              <a:rPr lang="en-US" sz="2400" dirty="0">
                <a:latin typeface="Times New Roman" panose="02020603050405020304" pitchFamily="18" charset="0"/>
                <a:cs typeface="Times New Roman" panose="02020603050405020304" pitchFamily="18" charset="0"/>
              </a:rPr>
              <a:t>data that have been processed on which decisions and actions are based. </a:t>
            </a:r>
          </a:p>
          <a:p>
            <a:pPr>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178569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Information Resources</a:t>
            </a:r>
            <a:endParaRPr lang="en-US" sz="3600" dirty="0">
              <a:latin typeface="Times New Roman" panose="02020603050405020304" pitchFamily="18" charset="0"/>
              <a:cs typeface="Times New Roman" panose="02020603050405020304" pitchFamily="18" charset="0"/>
            </a:endParaRPr>
          </a:p>
        </p:txBody>
      </p:sp>
      <p:graphicFrame>
        <p:nvGraphicFramePr>
          <p:cNvPr id="4" name="Content Placeholder 5"/>
          <p:cNvGraphicFramePr>
            <a:graphicFrameLocks noGrp="1"/>
          </p:cNvGraphicFramePr>
          <p:nvPr>
            <p:ph sz="quarter" idx="1"/>
            <p:extLst>
              <p:ext uri="{D42A27DB-BD31-4B8C-83A1-F6EECF244321}">
                <p14:modId xmlns:p14="http://schemas.microsoft.com/office/powerpoint/2010/main" val="719236726"/>
              </p:ext>
            </p:extLst>
          </p:nvPr>
        </p:nvGraphicFramePr>
        <p:xfrm>
          <a:off x="1447800" y="1481138"/>
          <a:ext cx="6096000" cy="3929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83122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7E141817-8D4C-4681-ABEC-696B390126F2}"/>
                                            </p:graphicEl>
                                          </p:spTgt>
                                        </p:tgtEl>
                                        <p:attrNameLst>
                                          <p:attrName>style.visibility</p:attrName>
                                        </p:attrNameLst>
                                      </p:cBhvr>
                                      <p:to>
                                        <p:strVal val="visible"/>
                                      </p:to>
                                    </p:set>
                                    <p:animEffect transition="in" filter="fade">
                                      <p:cBhvr>
                                        <p:cTn id="7" dur="3000"/>
                                        <p:tgtEl>
                                          <p:spTgt spid="4">
                                            <p:graphicEl>
                                              <a:dgm id="{7E141817-8D4C-4681-ABEC-696B390126F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3276FEA5-0981-4D6B-AA6A-AADB649A98EA}"/>
                                            </p:graphicEl>
                                          </p:spTgt>
                                        </p:tgtEl>
                                        <p:attrNameLst>
                                          <p:attrName>style.visibility</p:attrName>
                                        </p:attrNameLst>
                                      </p:cBhvr>
                                      <p:to>
                                        <p:strVal val="visible"/>
                                      </p:to>
                                    </p:set>
                                    <p:animEffect transition="in" filter="fade">
                                      <p:cBhvr>
                                        <p:cTn id="12" dur="3000"/>
                                        <p:tgtEl>
                                          <p:spTgt spid="4">
                                            <p:graphicEl>
                                              <a:dgm id="{3276FEA5-0981-4D6B-AA6A-AADB649A98E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34F1D74D-4FA9-4D49-8225-CBAC8075395E}"/>
                                            </p:graphicEl>
                                          </p:spTgt>
                                        </p:tgtEl>
                                        <p:attrNameLst>
                                          <p:attrName>style.visibility</p:attrName>
                                        </p:attrNameLst>
                                      </p:cBhvr>
                                      <p:to>
                                        <p:strVal val="visible"/>
                                      </p:to>
                                    </p:set>
                                    <p:animEffect transition="in" filter="fade">
                                      <p:cBhvr>
                                        <p:cTn id="17" dur="3000"/>
                                        <p:tgtEl>
                                          <p:spTgt spid="4">
                                            <p:graphicEl>
                                              <a:dgm id="{34F1D74D-4FA9-4D49-8225-CBAC8075395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616BF1EC-9050-4396-A760-153D42A8AA44}"/>
                                            </p:graphicEl>
                                          </p:spTgt>
                                        </p:tgtEl>
                                        <p:attrNameLst>
                                          <p:attrName>style.visibility</p:attrName>
                                        </p:attrNameLst>
                                      </p:cBhvr>
                                      <p:to>
                                        <p:strVal val="visible"/>
                                      </p:to>
                                    </p:set>
                                    <p:animEffect transition="in" filter="fade">
                                      <p:cBhvr>
                                        <p:cTn id="22" dur="3000"/>
                                        <p:tgtEl>
                                          <p:spTgt spid="4">
                                            <p:graphicEl>
                                              <a:dgm id="{616BF1EC-9050-4396-A760-153D42A8AA44}"/>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B6E6AAC9-6510-4658-836C-3E527E090603}"/>
                                            </p:graphicEl>
                                          </p:spTgt>
                                        </p:tgtEl>
                                        <p:attrNameLst>
                                          <p:attrName>style.visibility</p:attrName>
                                        </p:attrNameLst>
                                      </p:cBhvr>
                                      <p:to>
                                        <p:strVal val="visible"/>
                                      </p:to>
                                    </p:set>
                                    <p:animEffect transition="in" filter="fade">
                                      <p:cBhvr>
                                        <p:cTn id="27" dur="3000"/>
                                        <p:tgtEl>
                                          <p:spTgt spid="4">
                                            <p:graphicEl>
                                              <a:dgm id="{B6E6AAC9-6510-4658-836C-3E527E09060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62" y="152400"/>
            <a:ext cx="8229600" cy="914400"/>
          </a:xfrm>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Today Information Corpus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66800"/>
            <a:ext cx="8403124" cy="5486400"/>
          </a:xfrm>
        </p:spPr>
        <p:txBody>
          <a:bodyPr>
            <a:noAutofit/>
          </a:bodyPr>
          <a:lstStyle/>
          <a:p>
            <a:pPr>
              <a:lnSpc>
                <a:spcPct val="90000"/>
              </a:lnSpc>
            </a:pPr>
            <a:r>
              <a:rPr lang="en-US" sz="1800" b="1" dirty="0">
                <a:latin typeface="Times New Roman" panose="02020603050405020304" pitchFamily="18" charset="0"/>
                <a:cs typeface="Times New Roman" panose="02020603050405020304" pitchFamily="18" charset="0"/>
              </a:rPr>
              <a:t>Files</a:t>
            </a:r>
          </a:p>
          <a:p>
            <a:pPr lvl="1" algn="just">
              <a:lnSpc>
                <a:spcPct val="90000"/>
              </a:lnSpc>
              <a:buFont typeface="Wingdings" pitchFamily="2" charset="2"/>
              <a:buNone/>
            </a:pPr>
            <a:r>
              <a:rPr lang="en-US" sz="1800" dirty="0">
                <a:latin typeface="Times New Roman" panose="02020603050405020304" pitchFamily="18" charset="0"/>
                <a:cs typeface="Times New Roman" panose="02020603050405020304" pitchFamily="18" charset="0"/>
              </a:rPr>
              <a:t>	Most sizeable companies have huge stores of electronic files scattered throughout the enterprise (a legacy of desktop networking). Letters, memos, reports, spreadsheets, database files, presentations, etc.</a:t>
            </a:r>
          </a:p>
          <a:p>
            <a:pPr>
              <a:lnSpc>
                <a:spcPct val="90000"/>
              </a:lnSpc>
            </a:pPr>
            <a:r>
              <a:rPr lang="en-US" sz="1800" b="1" dirty="0">
                <a:latin typeface="Times New Roman" panose="02020603050405020304" pitchFamily="18" charset="0"/>
                <a:cs typeface="Times New Roman" panose="02020603050405020304" pitchFamily="18" charset="0"/>
              </a:rPr>
              <a:t>Databases</a:t>
            </a:r>
          </a:p>
          <a:p>
            <a:pPr lvl="1">
              <a:lnSpc>
                <a:spcPct val="90000"/>
              </a:lnSpc>
              <a:buFont typeface="Wingdings" pitchFamily="2" charset="2"/>
              <a:buNone/>
            </a:pPr>
            <a:r>
              <a:rPr lang="en-US" sz="1800" dirty="0">
                <a:latin typeface="Times New Roman" panose="02020603050405020304" pitchFamily="18" charset="0"/>
                <a:cs typeface="Times New Roman" panose="02020603050405020304" pitchFamily="18" charset="0"/>
              </a:rPr>
              <a:t>	Companies usually maintain a number of databases on several different hardware and software platforms. </a:t>
            </a:r>
          </a:p>
          <a:p>
            <a:r>
              <a:rPr lang="en-US" sz="1800" b="1" dirty="0">
                <a:latin typeface="Times New Roman" panose="02020603050405020304" pitchFamily="18" charset="0"/>
                <a:cs typeface="Times New Roman" panose="02020603050405020304" pitchFamily="18" charset="0"/>
              </a:rPr>
              <a:t>Email</a:t>
            </a:r>
          </a:p>
          <a:p>
            <a:pPr lvl="1" algn="just">
              <a:buFont typeface="Wingdings" pitchFamily="2" charset="2"/>
              <a:buNone/>
            </a:pPr>
            <a:r>
              <a:rPr lang="en-US" sz="1800" dirty="0">
                <a:latin typeface="Times New Roman" panose="02020603050405020304" pitchFamily="18" charset="0"/>
                <a:cs typeface="Times New Roman" panose="02020603050405020304" pitchFamily="18" charset="0"/>
              </a:rPr>
              <a:t>	Most employees communicate with email and much of an enterprise’s internal and external business communication is done via email (and attachments). </a:t>
            </a:r>
          </a:p>
          <a:p>
            <a:r>
              <a:rPr lang="en-US" sz="1800" b="1" dirty="0">
                <a:latin typeface="Times New Roman" panose="02020603050405020304" pitchFamily="18" charset="0"/>
                <a:cs typeface="Times New Roman" panose="02020603050405020304" pitchFamily="18" charset="0"/>
              </a:rPr>
              <a:t>Instant Messaging (IM)</a:t>
            </a:r>
          </a:p>
          <a:p>
            <a:pPr lvl="1">
              <a:buFont typeface="Wingdings" pitchFamily="2" charset="2"/>
              <a:buNone/>
            </a:pPr>
            <a:r>
              <a:rPr lang="en-US" sz="1800" dirty="0">
                <a:latin typeface="Times New Roman" panose="02020603050405020304" pitchFamily="18" charset="0"/>
                <a:cs typeface="Times New Roman" panose="02020603050405020304" pitchFamily="18" charset="0"/>
              </a:rPr>
              <a:t>	This is becoming the way employees talk to one another in real-time. </a:t>
            </a:r>
          </a:p>
          <a:p>
            <a:r>
              <a:rPr lang="en-US" sz="1800" b="1" dirty="0">
                <a:latin typeface="Times New Roman" panose="02020603050405020304" pitchFamily="18" charset="0"/>
                <a:cs typeface="Times New Roman" panose="02020603050405020304" pitchFamily="18" charset="0"/>
              </a:rPr>
              <a:t>Electronic Publishing</a:t>
            </a:r>
          </a:p>
          <a:p>
            <a:pPr lvl="1" algn="just">
              <a:buFont typeface="Wingdings" pitchFamily="2" charset="2"/>
              <a:buNone/>
            </a:pPr>
            <a:r>
              <a:rPr lang="en-US" sz="1800" dirty="0">
                <a:latin typeface="Times New Roman" panose="02020603050405020304" pitchFamily="18" charset="0"/>
                <a:cs typeface="Times New Roman" panose="02020603050405020304" pitchFamily="18" charset="0"/>
              </a:rPr>
              <a:t>	Most companies produce printed material such as catalogs, brochures, flyers, contact sheets, product specification sheets, newsletters, business reports, etc. Also, an increasing amount of information exists </a:t>
            </a:r>
            <a:r>
              <a:rPr lang="en-US" sz="1800" i="1" dirty="0">
                <a:latin typeface="Times New Roman" panose="02020603050405020304" pitchFamily="18" charset="0"/>
                <a:cs typeface="Times New Roman" panose="02020603050405020304" pitchFamily="18" charset="0"/>
              </a:rPr>
              <a:t>only </a:t>
            </a:r>
            <a:r>
              <a:rPr lang="en-US" sz="1800" dirty="0">
                <a:latin typeface="Times New Roman" panose="02020603050405020304" pitchFamily="18" charset="0"/>
                <a:cs typeface="Times New Roman" panose="02020603050405020304" pitchFamily="18" charset="0"/>
              </a:rPr>
              <a:t>in electronic format (e.g. Web pages, PDF documents, Intranets).</a:t>
            </a:r>
          </a:p>
          <a:p>
            <a:pPr lvl="1">
              <a:buFont typeface="Wingdings" pitchFamily="2" charset="2"/>
              <a:buNone/>
            </a:pPr>
            <a:endParaRPr lang="en-US" sz="1800" dirty="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endParaRPr lang="en-US" sz="1800" dirty="0">
              <a:latin typeface="Times New Roman" panose="02020603050405020304" pitchFamily="18" charset="0"/>
              <a:cs typeface="Times New Roman" panose="02020603050405020304" pitchFamily="18" charset="0"/>
            </a:endParaRPr>
          </a:p>
          <a:p>
            <a:pPr marL="109728" indent="0" algn="just">
              <a:buNone/>
            </a:pP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12745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562" y="34705"/>
            <a:ext cx="8229600" cy="1143000"/>
          </a:xfrm>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Why Information Storage?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66800"/>
            <a:ext cx="8403124" cy="5410200"/>
          </a:xfrm>
        </p:spPr>
        <p:txBody>
          <a:bodyPr>
            <a:noAutofit/>
          </a:bodyPr>
          <a:lstStyle/>
          <a:p>
            <a:pPr>
              <a:buNone/>
            </a:pPr>
            <a:r>
              <a:rPr lang="en-US" sz="2500" dirty="0">
                <a:solidFill>
                  <a:srgbClr val="FF0000"/>
                </a:solidFill>
                <a:latin typeface="Times New Roman" panose="02020603050405020304" pitchFamily="18" charset="0"/>
                <a:cs typeface="Times New Roman" panose="02020603050405020304" pitchFamily="18" charset="0"/>
              </a:rPr>
              <a:t>“Digital universe – The Information Explosion”</a:t>
            </a:r>
          </a:p>
          <a:p>
            <a:pPr lvl="1">
              <a:buFont typeface="Wingdings" pitchFamily="2" charset="2"/>
              <a:buChar char="§"/>
            </a:pPr>
            <a:r>
              <a:rPr lang="en-US" sz="2500" dirty="0">
                <a:latin typeface="Times New Roman" panose="02020603050405020304" pitchFamily="18" charset="0"/>
                <a:cs typeface="Times New Roman" panose="02020603050405020304" pitchFamily="18" charset="0"/>
              </a:rPr>
              <a:t>21</a:t>
            </a:r>
            <a:r>
              <a:rPr lang="en-US" sz="2500" baseline="30000" dirty="0">
                <a:latin typeface="Times New Roman" panose="02020603050405020304" pitchFamily="18" charset="0"/>
                <a:cs typeface="Times New Roman" panose="02020603050405020304" pitchFamily="18" charset="0"/>
              </a:rPr>
              <a:t>st</a:t>
            </a:r>
            <a:r>
              <a:rPr lang="en-US" sz="2500" dirty="0">
                <a:latin typeface="Times New Roman" panose="02020603050405020304" pitchFamily="18" charset="0"/>
                <a:cs typeface="Times New Roman" panose="02020603050405020304" pitchFamily="18" charset="0"/>
              </a:rPr>
              <a:t> Century is information era </a:t>
            </a:r>
          </a:p>
          <a:p>
            <a:pPr lvl="1">
              <a:buFont typeface="Wingdings" pitchFamily="2" charset="2"/>
              <a:buChar char="§"/>
            </a:pPr>
            <a:r>
              <a:rPr lang="en-US" sz="2500" dirty="0">
                <a:latin typeface="Times New Roman" panose="02020603050405020304" pitchFamily="18" charset="0"/>
                <a:cs typeface="Times New Roman" panose="02020603050405020304" pitchFamily="18" charset="0"/>
              </a:rPr>
              <a:t>Information is being created at ever increasing rate</a:t>
            </a:r>
          </a:p>
          <a:p>
            <a:pPr lvl="1">
              <a:buFont typeface="Wingdings" pitchFamily="2" charset="2"/>
              <a:buChar char="§"/>
            </a:pPr>
            <a:r>
              <a:rPr lang="en-US" sz="2500" dirty="0">
                <a:latin typeface="Times New Roman" panose="02020603050405020304" pitchFamily="18" charset="0"/>
                <a:cs typeface="Times New Roman" panose="02020603050405020304" pitchFamily="18" charset="0"/>
              </a:rPr>
              <a:t>Information has become critical for success</a:t>
            </a:r>
          </a:p>
          <a:p>
            <a:pPr>
              <a:buNone/>
            </a:pPr>
            <a:endParaRPr lang="en-US" sz="2500" dirty="0">
              <a:latin typeface="Times New Roman" panose="02020603050405020304" pitchFamily="18" charset="0"/>
              <a:cs typeface="Times New Roman" panose="02020603050405020304" pitchFamily="18" charset="0"/>
            </a:endParaRPr>
          </a:p>
          <a:p>
            <a:pPr>
              <a:buNone/>
            </a:pPr>
            <a:r>
              <a:rPr lang="en-US" sz="2500" dirty="0">
                <a:latin typeface="Times New Roman" panose="02020603050405020304" pitchFamily="18" charset="0"/>
                <a:cs typeface="Times New Roman" panose="02020603050405020304" pitchFamily="18" charset="0"/>
              </a:rPr>
              <a:t>We live in an on-command, on-demand world</a:t>
            </a:r>
          </a:p>
          <a:p>
            <a:pPr lvl="1">
              <a:buNone/>
            </a:pPr>
            <a:r>
              <a:rPr lang="en-US" sz="2500" dirty="0">
                <a:solidFill>
                  <a:srgbClr val="FF0000"/>
                </a:solidFill>
                <a:latin typeface="Times New Roman" panose="02020603050405020304" pitchFamily="18" charset="0"/>
                <a:cs typeface="Times New Roman" panose="02020603050405020304" pitchFamily="18" charset="0"/>
              </a:rPr>
              <a:t>Example: </a:t>
            </a:r>
            <a:r>
              <a:rPr lang="en-US" sz="2500" dirty="0">
                <a:latin typeface="Times New Roman" panose="02020603050405020304" pitchFamily="18" charset="0"/>
                <a:cs typeface="Times New Roman" panose="02020603050405020304" pitchFamily="18" charset="0"/>
              </a:rPr>
              <a:t>Social networking sites, e-mails, video and photo sharing website, online shopping, search engines </a:t>
            </a:r>
            <a:r>
              <a:rPr lang="en-US" sz="2500" dirty="0" err="1">
                <a:latin typeface="Times New Roman" panose="02020603050405020304" pitchFamily="18" charset="0"/>
                <a:cs typeface="Times New Roman" panose="02020603050405020304" pitchFamily="18" charset="0"/>
              </a:rPr>
              <a:t>etc</a:t>
            </a:r>
            <a:endParaRPr lang="en-US" sz="2500" dirty="0">
              <a:latin typeface="Times New Roman" panose="02020603050405020304" pitchFamily="18" charset="0"/>
              <a:cs typeface="Times New Roman" panose="02020603050405020304" pitchFamily="18" charset="0"/>
            </a:endParaRPr>
          </a:p>
          <a:p>
            <a:pPr>
              <a:buNone/>
            </a:pPr>
            <a:endParaRPr lang="en-US" sz="2500" dirty="0">
              <a:latin typeface="Times New Roman" panose="02020603050405020304" pitchFamily="18" charset="0"/>
              <a:cs typeface="Times New Roman" panose="02020603050405020304" pitchFamily="18" charset="0"/>
            </a:endParaRPr>
          </a:p>
          <a:p>
            <a:pPr>
              <a:buNone/>
            </a:pPr>
            <a:r>
              <a:rPr lang="en-US" sz="2500" dirty="0">
                <a:latin typeface="Times New Roman" panose="02020603050405020304" pitchFamily="18" charset="0"/>
                <a:cs typeface="Times New Roman" panose="02020603050405020304" pitchFamily="18" charset="0"/>
              </a:rPr>
              <a:t>Information management is a </a:t>
            </a:r>
            <a:r>
              <a:rPr lang="en-US" sz="2500" dirty="0">
                <a:solidFill>
                  <a:srgbClr val="FF0000"/>
                </a:solidFill>
                <a:latin typeface="Times New Roman" panose="02020603050405020304" pitchFamily="18" charset="0"/>
                <a:cs typeface="Times New Roman" panose="02020603050405020304" pitchFamily="18" charset="0"/>
              </a:rPr>
              <a:t>big</a:t>
            </a:r>
            <a:r>
              <a:rPr lang="en-US" sz="2500" dirty="0">
                <a:latin typeface="Times New Roman" panose="02020603050405020304" pitchFamily="18" charset="0"/>
                <a:cs typeface="Times New Roman" panose="02020603050405020304" pitchFamily="18" charset="0"/>
              </a:rPr>
              <a:t> challenge</a:t>
            </a:r>
          </a:p>
          <a:p>
            <a:pPr lvl="1">
              <a:buNone/>
            </a:pPr>
            <a:r>
              <a:rPr lang="en-US" sz="2500" dirty="0">
                <a:latin typeface="Times New Roman" panose="02020603050405020304" pitchFamily="18" charset="0"/>
                <a:cs typeface="Times New Roman" panose="02020603050405020304" pitchFamily="18" charset="0"/>
              </a:rPr>
              <a:t>Organization seek to </a:t>
            </a:r>
            <a:r>
              <a:rPr lang="en-US" sz="2500" i="1" dirty="0">
                <a:latin typeface="Times New Roman" panose="02020603050405020304" pitchFamily="18" charset="0"/>
                <a:cs typeface="Times New Roman" panose="02020603050405020304" pitchFamily="18" charset="0"/>
              </a:rPr>
              <a:t>Store</a:t>
            </a:r>
            <a:r>
              <a:rPr lang="en-US" sz="2500" dirty="0">
                <a:latin typeface="Times New Roman" panose="02020603050405020304" pitchFamily="18" charset="0"/>
                <a:cs typeface="Times New Roman" panose="02020603050405020304" pitchFamily="18" charset="0"/>
              </a:rPr>
              <a:t>       </a:t>
            </a:r>
            <a:r>
              <a:rPr lang="en-US" sz="2500" i="1" dirty="0">
                <a:latin typeface="Times New Roman" panose="02020603050405020304" pitchFamily="18" charset="0"/>
                <a:cs typeface="Times New Roman" panose="02020603050405020304" pitchFamily="18" charset="0"/>
              </a:rPr>
              <a:t>Protect</a:t>
            </a:r>
            <a:r>
              <a:rPr lang="en-US" sz="2500" dirty="0">
                <a:latin typeface="Times New Roman" panose="02020603050405020304" pitchFamily="18" charset="0"/>
                <a:cs typeface="Times New Roman" panose="02020603050405020304" pitchFamily="18" charset="0"/>
              </a:rPr>
              <a:t>      </a:t>
            </a:r>
            <a:r>
              <a:rPr lang="en-US" sz="2500" i="1" dirty="0">
                <a:latin typeface="Times New Roman" panose="02020603050405020304" pitchFamily="18" charset="0"/>
                <a:cs typeface="Times New Roman" panose="02020603050405020304" pitchFamily="18" charset="0"/>
              </a:rPr>
              <a:t>Optimize</a:t>
            </a:r>
            <a:r>
              <a:rPr lang="en-US" sz="2500" dirty="0">
                <a:latin typeface="Times New Roman" panose="02020603050405020304" pitchFamily="18" charset="0"/>
                <a:cs typeface="Times New Roman" panose="02020603050405020304" pitchFamily="18" charset="0"/>
              </a:rPr>
              <a:t>  </a:t>
            </a:r>
          </a:p>
          <a:p>
            <a:pPr marL="109728" indent="0" algn="just">
              <a:buNone/>
            </a:pPr>
            <a:endParaRPr lang="en-US" sz="2500" dirty="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endParaRPr lang="en-US" sz="2500" dirty="0">
              <a:latin typeface="Times New Roman" panose="02020603050405020304" pitchFamily="18" charset="0"/>
              <a:cs typeface="Times New Roman" panose="02020603050405020304" pitchFamily="18" charset="0"/>
            </a:endParaRPr>
          </a:p>
          <a:p>
            <a:pPr marL="393192" lvl="1" indent="0" algn="just">
              <a:buClr>
                <a:schemeClr val="accent4">
                  <a:lumMod val="50000"/>
                </a:schemeClr>
              </a:buClr>
              <a:buNone/>
            </a:pPr>
            <a:r>
              <a:rPr lang="en-US" sz="2500" dirty="0">
                <a:latin typeface="Times New Roman" panose="02020603050405020304" pitchFamily="18" charset="0"/>
                <a:cs typeface="Times New Roman" panose="02020603050405020304" pitchFamily="18" charset="0"/>
              </a:rPr>
              <a:t>	</a:t>
            </a:r>
          </a:p>
          <a:p>
            <a:pPr marL="109728" indent="0" algn="just">
              <a:buNone/>
            </a:pPr>
            <a:endParaRPr lang="en-US"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85158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Types of Information Representations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buFontTx/>
              <a:buChar char="•"/>
            </a:pPr>
            <a:r>
              <a:rPr lang="en-US" sz="2800" dirty="0">
                <a:latin typeface="Times New Roman" panose="02020603050405020304" pitchFamily="18" charset="0"/>
                <a:cs typeface="Times New Roman" panose="02020603050405020304" pitchFamily="18" charset="0"/>
              </a:rPr>
              <a:t>Categories</a:t>
            </a:r>
          </a:p>
          <a:p>
            <a:pPr>
              <a:buFontTx/>
              <a:buChar char="•"/>
            </a:pPr>
            <a:r>
              <a:rPr lang="en-US" sz="2800" dirty="0">
                <a:latin typeface="Times New Roman" panose="02020603050405020304" pitchFamily="18" charset="0"/>
                <a:cs typeface="Times New Roman" panose="02020603050405020304" pitchFamily="18" charset="0"/>
              </a:rPr>
              <a:t>Equations</a:t>
            </a:r>
          </a:p>
          <a:p>
            <a:pPr>
              <a:buFontTx/>
              <a:buChar char="•"/>
            </a:pPr>
            <a:r>
              <a:rPr lang="en-US" sz="2800" dirty="0">
                <a:latin typeface="Times New Roman" panose="02020603050405020304" pitchFamily="18" charset="0"/>
                <a:cs typeface="Times New Roman" panose="02020603050405020304" pitchFamily="18" charset="0"/>
              </a:rPr>
              <a:t>Neural networks</a:t>
            </a:r>
          </a:p>
          <a:p>
            <a:pPr>
              <a:buFontTx/>
              <a:buChar char="•"/>
            </a:pPr>
            <a:r>
              <a:rPr lang="en-US" sz="2800" dirty="0">
                <a:latin typeface="Times New Roman" panose="02020603050405020304" pitchFamily="18" charset="0"/>
                <a:cs typeface="Times New Roman" panose="02020603050405020304" pitchFamily="18" charset="0"/>
              </a:rPr>
              <a:t>Natural language statements</a:t>
            </a:r>
          </a:p>
          <a:p>
            <a:pPr>
              <a:buFontTx/>
              <a:buChar char="•"/>
            </a:pPr>
            <a:r>
              <a:rPr lang="en-US" sz="2800" dirty="0">
                <a:latin typeface="Times New Roman" panose="02020603050405020304" pitchFamily="18" charset="0"/>
                <a:cs typeface="Times New Roman" panose="02020603050405020304" pitchFamily="18" charset="0"/>
              </a:rPr>
              <a:t>Logic statements</a:t>
            </a:r>
          </a:p>
          <a:p>
            <a:pPr>
              <a:buFontTx/>
              <a:buChar char="•"/>
            </a:pPr>
            <a:r>
              <a:rPr lang="en-US" sz="2800" dirty="0">
                <a:latin typeface="Times New Roman" panose="02020603050405020304" pitchFamily="18" charset="0"/>
                <a:cs typeface="Times New Roman" panose="02020603050405020304" pitchFamily="18" charset="0"/>
              </a:rPr>
              <a:t>Images</a:t>
            </a:r>
          </a:p>
          <a:p>
            <a:pPr>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178216"/>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2015</TotalTime>
  <Words>2297</Words>
  <Application>Microsoft Office PowerPoint</Application>
  <PresentationFormat>On-screen Show (4:3)</PresentationFormat>
  <Paragraphs>367</Paragraphs>
  <Slides>39</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Lucida Sans Unicode</vt:lpstr>
      <vt:lpstr>Times New Roman</vt:lpstr>
      <vt:lpstr>Verdana</vt:lpstr>
      <vt:lpstr>Wingdings</vt:lpstr>
      <vt:lpstr>Wingdings 2</vt:lpstr>
      <vt:lpstr>Wingdings 3</vt:lpstr>
      <vt:lpstr>Concourse</vt:lpstr>
      <vt:lpstr>INFORMATION AND DATABASE MANAGEMENT SYSTEMS (IDBMS)    Instructor and Updated by:  Dr. Pramod Gaur    </vt:lpstr>
      <vt:lpstr>Data</vt:lpstr>
      <vt:lpstr>Categories of Data</vt:lpstr>
      <vt:lpstr>Transformation of data into Information</vt:lpstr>
      <vt:lpstr>Information</vt:lpstr>
      <vt:lpstr>Information Resources</vt:lpstr>
      <vt:lpstr>Today Information Corpus</vt:lpstr>
      <vt:lpstr>Why Information Storage?</vt:lpstr>
      <vt:lpstr>Types of Information Representations</vt:lpstr>
      <vt:lpstr>Information Capture</vt:lpstr>
      <vt:lpstr>Information Capture</vt:lpstr>
      <vt:lpstr>Information Processing</vt:lpstr>
      <vt:lpstr>Information Access</vt:lpstr>
      <vt:lpstr>Information Systems</vt:lpstr>
      <vt:lpstr>Information Systems</vt:lpstr>
      <vt:lpstr>Components of Information Systems</vt:lpstr>
      <vt:lpstr>Components of Information Systems</vt:lpstr>
      <vt:lpstr>Components of Information Systems</vt:lpstr>
      <vt:lpstr>Types of Information Systems</vt:lpstr>
      <vt:lpstr>Types of Information Systems</vt:lpstr>
      <vt:lpstr>Types of Information Systems</vt:lpstr>
      <vt:lpstr>Information Management</vt:lpstr>
      <vt:lpstr>Information Management Systems</vt:lpstr>
      <vt:lpstr>Roles Associated with Information Management</vt:lpstr>
      <vt:lpstr>Goals of IM</vt:lpstr>
      <vt:lpstr>Goals of IM</vt:lpstr>
      <vt:lpstr>Information Storage &amp; Retrieval </vt:lpstr>
      <vt:lpstr>Information Storage and Retrieval</vt:lpstr>
      <vt:lpstr>Information Storage</vt:lpstr>
      <vt:lpstr>Information Retrieval (IR)</vt:lpstr>
      <vt:lpstr>Information Storage and Retrieval Systems</vt:lpstr>
      <vt:lpstr>Information Representation</vt:lpstr>
      <vt:lpstr>Major Components of IR</vt:lpstr>
      <vt:lpstr>Major Components of IR</vt:lpstr>
      <vt:lpstr>Major Components of IR</vt:lpstr>
      <vt:lpstr>Major Components of IR</vt:lpstr>
      <vt:lpstr>Evaluation of IR Systems</vt:lpstr>
      <vt:lpstr>Evaluation Measures for Information Retrieval</vt:lpstr>
      <vt:lpstr>Evaluation Measures for Information Retrieval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Pockisam</dc:creator>
  <cp:lastModifiedBy>Pramod Gaur</cp:lastModifiedBy>
  <cp:revision>91</cp:revision>
  <dcterms:created xsi:type="dcterms:W3CDTF">2013-02-19T06:39:14Z</dcterms:created>
  <dcterms:modified xsi:type="dcterms:W3CDTF">2020-08-16T17:49:49Z</dcterms:modified>
</cp:coreProperties>
</file>