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04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78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FCDB-FD0D-4DD3-859E-330FF62BE28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1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8F89-AD2E-2E5C-0E34-CD61151F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689" y="1122363"/>
            <a:ext cx="10347649" cy="2387600"/>
          </a:xfrm>
        </p:spPr>
        <p:txBody>
          <a:bodyPr/>
          <a:lstStyle/>
          <a:p>
            <a:r>
              <a:rPr lang="en-US" dirty="0"/>
              <a:t>Multimodal Biometric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F8BB-9894-A221-B63C-04A30B1C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319" y="4105575"/>
            <a:ext cx="8915399" cy="2015307"/>
          </a:xfrm>
        </p:spPr>
        <p:txBody>
          <a:bodyPr>
            <a:normAutofit/>
          </a:bodyPr>
          <a:lstStyle/>
          <a:p>
            <a:r>
              <a:rPr lang="en-US" sz="2000" b="1" dirty="0"/>
              <a:t>19ucc023 – Mohit Akhouri</a:t>
            </a:r>
          </a:p>
          <a:p>
            <a:r>
              <a:rPr lang="en-US" sz="2000" b="1" dirty="0"/>
              <a:t>19uec023 – Hitesh Goyal</a:t>
            </a:r>
          </a:p>
          <a:p>
            <a:r>
              <a:rPr lang="en-US" sz="2000" b="1" dirty="0"/>
              <a:t>19uec113 – Agraj Garg</a:t>
            </a:r>
          </a:p>
          <a:p>
            <a:r>
              <a:rPr lang="en-US" sz="2000" b="1" dirty="0"/>
              <a:t>19ucc043 – Aditya Pandey</a:t>
            </a:r>
          </a:p>
        </p:txBody>
      </p:sp>
    </p:spTree>
    <p:extLst>
      <p:ext uri="{BB962C8B-B14F-4D97-AF65-F5344CB8AC3E}">
        <p14:creationId xmlns:p14="http://schemas.microsoft.com/office/powerpoint/2010/main" val="41742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34F4-D15D-471C-18B4-4E35776D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3" y="624110"/>
            <a:ext cx="9579559" cy="1280890"/>
          </a:xfrm>
        </p:spPr>
        <p:txBody>
          <a:bodyPr/>
          <a:lstStyle/>
          <a:p>
            <a:r>
              <a:rPr lang="en-US" dirty="0"/>
              <a:t>Scenarios in Multimodal Biometric Systems</a:t>
            </a:r>
          </a:p>
        </p:txBody>
      </p:sp>
      <p:pic>
        <p:nvPicPr>
          <p:cNvPr id="5" name="Content Placeholder 4" descr="A diagram of multiple biometrics&#10;&#10;Description automatically generated">
            <a:extLst>
              <a:ext uri="{FF2B5EF4-FFF2-40B4-BE49-F238E27FC236}">
                <a16:creationId xmlns:a16="http://schemas.microsoft.com/office/drawing/2014/main" id="{BB216F04-FF42-16EA-9BD8-BEBD9926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5" y="1726163"/>
            <a:ext cx="7333862" cy="449373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1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D500-2E44-1085-8426-291F04A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Multimodal Biometric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4562-6F9E-83BC-D254-6681CF85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Multimodal Biometric System can operate in one of 3 different modes :</a:t>
            </a:r>
          </a:p>
          <a:p>
            <a:pPr lvl="1"/>
            <a:r>
              <a:rPr lang="en-US" b="1" u="sng" dirty="0"/>
              <a:t>Serial</a:t>
            </a:r>
            <a:r>
              <a:rPr lang="en-US" b="1" dirty="0"/>
              <a:t> – </a:t>
            </a:r>
            <a:r>
              <a:rPr lang="en-US" dirty="0"/>
              <a:t>The Output of one biometric trait is used to narrow down the possible identities before next trait is used.</a:t>
            </a:r>
          </a:p>
          <a:p>
            <a:pPr lvl="1"/>
            <a:r>
              <a:rPr lang="en-US" b="1" u="sng" dirty="0"/>
              <a:t>Parallel</a:t>
            </a:r>
            <a:r>
              <a:rPr lang="en-US" dirty="0"/>
              <a:t> – Information from multiple traits is used simultaneously to perform recognition,</a:t>
            </a:r>
          </a:p>
          <a:p>
            <a:pPr lvl="1"/>
            <a:r>
              <a:rPr lang="en-US" b="1" u="sng" dirty="0"/>
              <a:t>Hierarchical</a:t>
            </a:r>
            <a:r>
              <a:rPr lang="en-US" dirty="0"/>
              <a:t> – Individual classifiers are combined in tree-like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9DF6F-C628-45AC-C900-1A43EA52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04" y="4525169"/>
            <a:ext cx="3495465" cy="13538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41C65-93F7-20C8-801B-87E952CA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94" y="4512398"/>
            <a:ext cx="3495465" cy="1366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E83FD-EB02-F710-DD32-0C03D8BD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684" y="4525360"/>
            <a:ext cx="2467877" cy="1708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34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FF48-58F4-7BF5-BC5F-01BF3319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in Multimodal Biometric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DFE2-0222-FB17-AC2D-2F1022BA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Multimodal Biometric Systems integrate information from multiple biometric indicators.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Fusion is divided into three parts which are as follows :</a:t>
            </a:r>
          </a:p>
          <a:p>
            <a:pPr lvl="1"/>
            <a:r>
              <a:rPr lang="en-US" dirty="0"/>
              <a:t>Fusion at the feature extraction level </a:t>
            </a:r>
          </a:p>
          <a:p>
            <a:pPr lvl="1"/>
            <a:r>
              <a:rPr lang="en-US" dirty="0"/>
              <a:t>Fusion at the matching score ( confidence or rank ) level</a:t>
            </a:r>
          </a:p>
          <a:p>
            <a:pPr lvl="1"/>
            <a:r>
              <a:rPr lang="en-US" dirty="0"/>
              <a:t>Fusion at the decision ( abstract label ) level</a:t>
            </a:r>
          </a:p>
        </p:txBody>
      </p:sp>
    </p:spTree>
    <p:extLst>
      <p:ext uri="{BB962C8B-B14F-4D97-AF65-F5344CB8AC3E}">
        <p14:creationId xmlns:p14="http://schemas.microsoft.com/office/powerpoint/2010/main" val="201368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786-5DB9-1B01-83FD-CC06A84F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8915401" cy="1280890"/>
          </a:xfrm>
        </p:spPr>
        <p:txBody>
          <a:bodyPr/>
          <a:lstStyle/>
          <a:p>
            <a:r>
              <a:rPr lang="en-US" dirty="0"/>
              <a:t>Types of Fusion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B103-07C2-40FB-F872-6CB5ABDA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10706"/>
            <a:ext cx="8915400" cy="4323184"/>
          </a:xfrm>
        </p:spPr>
        <p:txBody>
          <a:bodyPr/>
          <a:lstStyle/>
          <a:p>
            <a:r>
              <a:rPr lang="en-US" b="1" u="sng" dirty="0"/>
              <a:t>Feature Level Fusion</a:t>
            </a:r>
            <a:r>
              <a:rPr lang="en-US" b="1" dirty="0"/>
              <a:t> </a:t>
            </a:r>
            <a:r>
              <a:rPr lang="en-US" dirty="0"/>
              <a:t>– Combining feature vectors. When features of different modalities are compatible with each other, then more accuracy.</a:t>
            </a:r>
          </a:p>
          <a:p>
            <a:r>
              <a:rPr lang="en-US" b="1" u="sng" dirty="0"/>
              <a:t>Matching Score Level Fusion</a:t>
            </a:r>
            <a:r>
              <a:rPr lang="en-US" b="1" dirty="0"/>
              <a:t> </a:t>
            </a:r>
            <a:r>
              <a:rPr lang="en-US" dirty="0"/>
              <a:t>– Individual matching score of different feature vectors is found and fused to make classification.</a:t>
            </a:r>
          </a:p>
          <a:p>
            <a:r>
              <a:rPr lang="en-US" b="1" u="sng" dirty="0"/>
              <a:t>Decision Level Fusion</a:t>
            </a:r>
            <a:r>
              <a:rPr lang="en-US" b="1" dirty="0"/>
              <a:t> </a:t>
            </a:r>
            <a:r>
              <a:rPr lang="en-US" dirty="0"/>
              <a:t>– Each biometric modality makes it own recognition decision based on its feature vector.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10D7-88C4-35A6-8C91-2A3A2B92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99" y="4180115"/>
            <a:ext cx="312886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59313-2911-D011-B8F1-3200C4D1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4" y="4180114"/>
            <a:ext cx="312886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78F6D-A7EB-DF89-52B9-A7BEECBE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749" y="4180114"/>
            <a:ext cx="324749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47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FD26-CD3B-CC06-825C-E297D54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B4A-4AA0-D4E2-6270-76FD6F8E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49624"/>
            <a:ext cx="8915400" cy="4500465"/>
          </a:xfrm>
        </p:spPr>
        <p:txBody>
          <a:bodyPr/>
          <a:lstStyle/>
          <a:p>
            <a:r>
              <a:rPr lang="en-US" dirty="0"/>
              <a:t>We can make a multimodal biometric system using these two modalities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Palmprint ( Haptic/Touch Modality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Facial Features ( Visual Modality )</a:t>
            </a:r>
          </a:p>
          <a:p>
            <a:endParaRPr lang="en-US" dirty="0"/>
          </a:p>
          <a:p>
            <a:r>
              <a:rPr lang="en-US" dirty="0"/>
              <a:t>The Block Diagram for the system designed will be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AEA61-3739-800A-BFAB-F001B66F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0" y="4152251"/>
            <a:ext cx="7249887" cy="22967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0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41DE-2C25-BD5B-5A57-FA05C50D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3B254-14C1-AF3F-2BB0-12F5C1CFD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702" y="2313990"/>
            <a:ext cx="4399216" cy="3429535"/>
          </a:xfr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1D7E5-2553-CC59-6BEE-6FB699145B43}"/>
              </a:ext>
            </a:extLst>
          </p:cNvPr>
          <p:cNvSpPr txBox="1"/>
          <p:nvPr/>
        </p:nvSpPr>
        <p:spPr>
          <a:xfrm>
            <a:off x="2397967" y="2313990"/>
            <a:ext cx="4198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findings from the graph are as follows 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 based on palmprint easily outperforms the verification based on the 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Fusion of palmprint and facial features improves the verification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B2CF-3136-A952-7B55-DF0B99CA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Multimodal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89DC-8B32-CDC9-FF5F-E4981BAB6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  :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Secure, spoofing is hard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is more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 Failure to enroll rate (FTE)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 False accept rate (FAR)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 False reject rate (FRR)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BD83-A739-0866-9462-BAEC455DB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 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Cost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Increase System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Sensor Limitations are there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5594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A6A-A2F1-5890-E118-1A2F8BE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7D68-350D-2E95-C102-027309B6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multimodal biometric systems enhances accuracy and reliability compared to their unimodal counterparts. </a:t>
            </a:r>
          </a:p>
          <a:p>
            <a:r>
              <a:rPr lang="en-US" dirty="0"/>
              <a:t>However, there are still some challenges which need to be addressed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Performance Improvement</a:t>
            </a:r>
            <a:r>
              <a:rPr lang="en-US" b="1" dirty="0"/>
              <a:t> </a:t>
            </a:r>
            <a:r>
              <a:rPr lang="en-US" dirty="0"/>
              <a:t>– We can develop more advanced fusion algorithms that reduce false acceptance and false rejection rates and are more accurate.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Usability and User Experience</a:t>
            </a:r>
            <a:r>
              <a:rPr lang="en-US" dirty="0"/>
              <a:t> – Efforts can be made to address user concerns and improve the usability of multimodal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Scalability and Efficiency</a:t>
            </a:r>
            <a:r>
              <a:rPr lang="en-US" dirty="0"/>
              <a:t> – We can conduct research to develop scalable and efficient multimodal biometric systems to handle large user populations.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Ethical and Privacy Considerations</a:t>
            </a:r>
            <a:r>
              <a:rPr lang="en-US" dirty="0"/>
              <a:t> – Future work in multimodal biometrics should emphasize on ethical considerations and privacy protection.</a:t>
            </a:r>
          </a:p>
        </p:txBody>
      </p:sp>
    </p:spTree>
    <p:extLst>
      <p:ext uri="{BB962C8B-B14F-4D97-AF65-F5344CB8AC3E}">
        <p14:creationId xmlns:p14="http://schemas.microsoft.com/office/powerpoint/2010/main" val="401948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9B16-33CB-E903-6346-2688B14D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26FB-84D5-572A-AEB6-EC9AA0B4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Ribaric, Kristina Kis, “A biometric verification system based on the fusion of palmprint and facial features”, October 2005</a:t>
            </a:r>
          </a:p>
          <a:p>
            <a:r>
              <a:rPr lang="en-US" dirty="0"/>
              <a:t>A. Khattab, “Multi-modal Biometric System”, October 23, 2016</a:t>
            </a:r>
          </a:p>
          <a:p>
            <a:r>
              <a:rPr lang="en-US" dirty="0"/>
              <a:t>Priyanka S. Patil, A. Abhyankar, “Multimodal Biometric Identification System Based on Iris &amp; Fingerprint”, 2013</a:t>
            </a:r>
          </a:p>
          <a:p>
            <a:r>
              <a:rPr lang="en-US" dirty="0"/>
              <a:t>Rajendra Prasad Nayak, “Seminar on Multimodal Biometric Systems”, NIT Rourkela</a:t>
            </a:r>
          </a:p>
          <a:p>
            <a:r>
              <a:rPr lang="en-US" dirty="0"/>
              <a:t>Blaise Craig, “Multimodal Biometric Security”, 2017 </a:t>
            </a:r>
          </a:p>
          <a:p>
            <a:r>
              <a:rPr lang="en-US" dirty="0"/>
              <a:t>https://www.innovatrics.com/glossary/biometric-system/ </a:t>
            </a:r>
          </a:p>
        </p:txBody>
      </p:sp>
    </p:spTree>
    <p:extLst>
      <p:ext uri="{BB962C8B-B14F-4D97-AF65-F5344CB8AC3E}">
        <p14:creationId xmlns:p14="http://schemas.microsoft.com/office/powerpoint/2010/main" val="138195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0EC-B4F0-C600-3763-5D59A32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71" y="1152330"/>
            <a:ext cx="8911687" cy="4553339"/>
          </a:xfrm>
        </p:spPr>
        <p:txBody>
          <a:bodyPr>
            <a:normAutofit/>
          </a:bodyPr>
          <a:lstStyle/>
          <a:p>
            <a:pPr algn="ctr"/>
            <a:br>
              <a:rPr lang="en-US" sz="9600" dirty="0"/>
            </a:b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66C-8F25-D79E-3CA1-6DDFF2F1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Biometric Systems ?</a:t>
            </a:r>
          </a:p>
        </p:txBody>
      </p:sp>
      <p:pic>
        <p:nvPicPr>
          <p:cNvPr id="5" name="Content Placeholder 4" descr="A finger pressing a button on a touch screen">
            <a:extLst>
              <a:ext uri="{FF2B5EF4-FFF2-40B4-BE49-F238E27FC236}">
                <a16:creationId xmlns:a16="http://schemas.microsoft.com/office/drawing/2014/main" id="{13EB848F-12E6-66DE-AF2E-E9AD77AD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46" y="1648407"/>
            <a:ext cx="3830407" cy="42205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FE18E-5CD5-4506-8FFA-368AD24296CE}"/>
              </a:ext>
            </a:extLst>
          </p:cNvPr>
          <p:cNvSpPr txBox="1"/>
          <p:nvPr/>
        </p:nvSpPr>
        <p:spPr>
          <a:xfrm>
            <a:off x="2508950" y="1800808"/>
            <a:ext cx="4890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1B41"/>
                </a:solidFill>
                <a:effectLst/>
              </a:rPr>
              <a:t>Biometric Systems use personal characteristics of a person to authenticate or identify a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21B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1B41"/>
                </a:solidFill>
              </a:rPr>
              <a:t>Some of the Biometric characteristics that can be used are as follows : </a:t>
            </a:r>
          </a:p>
          <a:p>
            <a:endParaRPr lang="en-US" dirty="0">
              <a:solidFill>
                <a:srgbClr val="021B4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Face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Fingerprint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Hand Geometry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Palm Print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Iris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Voice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Signature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Keystroke dynamics</a:t>
            </a:r>
          </a:p>
          <a:p>
            <a:r>
              <a:rPr lang="en-US" dirty="0">
                <a:solidFill>
                  <a:srgbClr val="021B41"/>
                </a:solidFill>
                <a:latin typeface="Montserrat" panose="00000500000000000000" pitchFamily="2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1B85-39F4-1E7B-34C5-D0DE025D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3" y="624110"/>
            <a:ext cx="9171959" cy="1280890"/>
          </a:xfrm>
        </p:spPr>
        <p:txBody>
          <a:bodyPr/>
          <a:lstStyle/>
          <a:p>
            <a:r>
              <a:rPr lang="en-US" dirty="0"/>
              <a:t>Working of a Unimodal Biometric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C8188-1788-5EA5-A55F-F25F45BC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878" y="2071396"/>
            <a:ext cx="8164285" cy="3872204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4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5102-861C-C6DC-ED33-0CB8CDDA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F2E2-B71C-DEB8-FA1B-6F047B10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Unimodal Biometric systems perform person recognition based on a single source of biometric information.</a:t>
            </a:r>
          </a:p>
          <a:p>
            <a:r>
              <a:rPr lang="en-US" dirty="0"/>
              <a:t>Unimodal Biometric systems are affected by the following problems :</a:t>
            </a:r>
          </a:p>
          <a:p>
            <a:r>
              <a:rPr lang="en-US" b="1" u="sng" dirty="0"/>
              <a:t>Noisy Sensor Data </a:t>
            </a:r>
            <a:r>
              <a:rPr lang="en-US" dirty="0"/>
              <a:t>– Noise can be present in the biometric data which is acquired due to defective or improperly maintained sensors.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F8CA-5CE8-C36A-2CDD-0713CED0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85" y="4114888"/>
            <a:ext cx="5570703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EA-5BD9-331E-0C77-4BB297CB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contd….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2AC-0A39-3DF2-A307-D5272FB3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6612"/>
          </a:xfrm>
        </p:spPr>
        <p:txBody>
          <a:bodyPr/>
          <a:lstStyle/>
          <a:p>
            <a:r>
              <a:rPr lang="en-US" b="1" u="sng" dirty="0"/>
              <a:t>Non-Universality</a:t>
            </a:r>
            <a:r>
              <a:rPr lang="en-US" dirty="0"/>
              <a:t> – A Biometric trait is said to be universal if every individual in the target population is able to present biometric trait for recognition. NIST reported 2% people cannot enroll using finger print.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Lack of Individuality </a:t>
            </a:r>
            <a:r>
              <a:rPr lang="en-US" dirty="0"/>
              <a:t>– Features extracted from biometric characteristics of different individuals can be quite similar. A small proportion of population can have nearly identical facial appearance due to genetic factors.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18649-315A-2837-D48C-BD5AF909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3" y="3142256"/>
            <a:ext cx="6550090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CB78-EE36-6313-AB21-3928D121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278-2FE7-9D37-0BFD-FCB6DACB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en-US" b="1" u="sng" dirty="0"/>
              <a:t>Lack of invariant representation </a:t>
            </a:r>
            <a:r>
              <a:rPr lang="en-US" dirty="0"/>
              <a:t>– The biometric data acquired from user during verification may not be identical to data used for generating user’s template during enrollment.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Spoofing</a:t>
            </a:r>
            <a:r>
              <a:rPr lang="en-US" dirty="0"/>
              <a:t> – Unimodal Biometrics is vulnerable to spoofing where the biometric data can be imitated or forged.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9130-A1B0-DB20-C892-596E11A6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90" y="3344742"/>
            <a:ext cx="6941975" cy="1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6ED9-522D-51F8-4438-5189FABD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C5A-5725-4DDB-20E8-DC64449F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u="sng" dirty="0"/>
              <a:t>Multimodal Biometric System Based on Fingerprint, Iris and Face Recognition” By Smith et al</a:t>
            </a:r>
            <a:r>
              <a:rPr lang="en-US" b="1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Proposes a multimodal biometric system that combines fingerprint, iris and face recognition modalities.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paper focused on developing efficient feature extraction techniques for each modality and explore fusion strategies to integrate information efficiently.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authors conducted experiments using a large dataset and achieved superior recognition accuracy compared to unimodal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multimodal biometric system designed has enhanced security and robustness against spoofing attacks.</a:t>
            </a:r>
          </a:p>
        </p:txBody>
      </p:sp>
    </p:spTree>
    <p:extLst>
      <p:ext uri="{BB962C8B-B14F-4D97-AF65-F5344CB8AC3E}">
        <p14:creationId xmlns:p14="http://schemas.microsoft.com/office/powerpoint/2010/main" val="13786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6C32-DD35-D673-C3DC-3DAFC4EF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ABEB-0887-AA24-F1C9-DC59D495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u="sng" dirty="0"/>
              <a:t>A Novel Approach for Multimodal Biometric Fusion using Deep Learning” By Lee et 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This paper presents a novel approach for multimodal biometric fusion using deep learning techniques.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presents a deep neural network architecture which combines features extracted from fingerprint, iris and face modalities.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Deep Learning improved the accuracy and reliability of multimodal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systems can be used where accurate identification is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A53-C2E4-BE5C-2E97-393E8ADF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94EF-DF4D-AF39-40DC-26D17559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u="sng" dirty="0"/>
              <a:t>Secure Multimodal Biometric System based on Fingerprint and Palmprint Fusion” By Chen et al.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research paper focused on development of secure multimodal biometric system using fingerprint and palmprint fusion.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system combines features extracted from fingerprint and palmprint modalities using a fusion algorithm based on score-level and feature-level fusion techniques.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system demonstrates enhanced accuracy and resilience against spoofing attacks compared to unimodal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systems can be used in access control and identity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941406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</TotalTime>
  <Words>1035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Montserrat</vt:lpstr>
      <vt:lpstr>Wingdings</vt:lpstr>
      <vt:lpstr>Wingdings 3</vt:lpstr>
      <vt:lpstr>Wisp</vt:lpstr>
      <vt:lpstr>Multimodal Biometric Systems</vt:lpstr>
      <vt:lpstr>What are Biometric Systems ?</vt:lpstr>
      <vt:lpstr>Working of a Unimodal Biometric System</vt:lpstr>
      <vt:lpstr>Why Multimodal Biometrics ? </vt:lpstr>
      <vt:lpstr>Why Multimodal Biometrics contd…. </vt:lpstr>
      <vt:lpstr>Why Multimodal Biometrics contd….</vt:lpstr>
      <vt:lpstr>Literature Survey</vt:lpstr>
      <vt:lpstr>Literature Survey contd….</vt:lpstr>
      <vt:lpstr>Literature Survey contd….</vt:lpstr>
      <vt:lpstr>Scenarios in Multimodal Biometric Systems</vt:lpstr>
      <vt:lpstr>Modes of Multimodal Biometric System</vt:lpstr>
      <vt:lpstr>Fusion in Multimodal Biometric Systems</vt:lpstr>
      <vt:lpstr>Types of Fusion </vt:lpstr>
      <vt:lpstr>System Designed</vt:lpstr>
      <vt:lpstr>Results and Findings</vt:lpstr>
      <vt:lpstr>Pros and Cons of Multimodal Biometrics</vt:lpstr>
      <vt:lpstr>Conclusion and Future Work</vt:lpstr>
      <vt:lpstr>References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Biometric Systems</dc:title>
  <dc:creator>Mohit Akhouri</dc:creator>
  <cp:lastModifiedBy>Mohit Akhouri</cp:lastModifiedBy>
  <cp:revision>17</cp:revision>
  <dcterms:created xsi:type="dcterms:W3CDTF">2023-05-23T17:00:48Z</dcterms:created>
  <dcterms:modified xsi:type="dcterms:W3CDTF">2023-05-24T10:00:01Z</dcterms:modified>
</cp:coreProperties>
</file>