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0" r:id="rId3"/>
    <p:sldId id="261" r:id="rId4"/>
    <p:sldId id="262" r:id="rId5"/>
    <p:sldId id="266" r:id="rId6"/>
    <p:sldId id="257" r:id="rId7"/>
    <p:sldId id="265" r:id="rId8"/>
    <p:sldId id="259" r:id="rId9"/>
    <p:sldId id="263" r:id="rId10"/>
    <p:sldId id="264"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 id="283"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0" autoAdjust="0"/>
    <p:restoredTop sz="94660"/>
  </p:normalViewPr>
  <p:slideViewPr>
    <p:cSldViewPr snapToGrid="0">
      <p:cViewPr varScale="1">
        <p:scale>
          <a:sx n="74" d="100"/>
          <a:sy n="74" d="100"/>
        </p:scale>
        <p:origin x="5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10007-18EB-42D1-8C26-EF6A9F1B9597}" type="datetimeFigureOut">
              <a:rPr lang="en-US" smtClean="0"/>
              <a:t>9/19/2019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ECDEE-F836-4505-9105-631F0B180350}" type="slidenum">
              <a:rPr lang="en-US" smtClean="0"/>
              <a:t>‹#›</a:t>
            </a:fld>
            <a:endParaRPr lang="en-US"/>
          </a:p>
        </p:txBody>
      </p:sp>
    </p:spTree>
    <p:extLst>
      <p:ext uri="{BB962C8B-B14F-4D97-AF65-F5344CB8AC3E}">
        <p14:creationId xmlns:p14="http://schemas.microsoft.com/office/powerpoint/2010/main" val="3408510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spcBef>
                <a:spcPct val="30000"/>
              </a:spcBef>
              <a:defRPr sz="1200">
                <a:solidFill>
                  <a:schemeClr val="tx1"/>
                </a:solidFill>
                <a:latin typeface="Times" panose="02020603050405020304" pitchFamily="18" charset="0"/>
                <a:ea typeface="ＭＳ Ｐゴシック" panose="020B0600070205080204" pitchFamily="34" charset="-128"/>
              </a:defRPr>
            </a:lvl1pPr>
            <a:lvl2pPr marL="37931725" indent="-37474525" defTabSz="936625">
              <a:spcBef>
                <a:spcPct val="30000"/>
              </a:spcBef>
              <a:defRPr sz="1200">
                <a:solidFill>
                  <a:schemeClr val="tx1"/>
                </a:solidFill>
                <a:latin typeface="Times" panose="02020603050405020304" pitchFamily="18" charset="0"/>
                <a:ea typeface="ＭＳ Ｐゴシック" panose="020B0600070205080204" pitchFamily="34" charset="-128"/>
              </a:defRPr>
            </a:lvl2pPr>
            <a:lvl3pPr marL="1143000" indent="-228600" defTabSz="936625">
              <a:spcBef>
                <a:spcPct val="30000"/>
              </a:spcBef>
              <a:defRPr sz="1200">
                <a:solidFill>
                  <a:schemeClr val="tx1"/>
                </a:solidFill>
                <a:latin typeface="Times" panose="02020603050405020304" pitchFamily="18" charset="0"/>
                <a:ea typeface="ＭＳ Ｐゴシック" panose="020B0600070205080204" pitchFamily="34" charset="-128"/>
              </a:defRPr>
            </a:lvl3pPr>
            <a:lvl4pPr marL="1600200" indent="-228600" defTabSz="936625">
              <a:spcBef>
                <a:spcPct val="30000"/>
              </a:spcBef>
              <a:defRPr sz="1200">
                <a:solidFill>
                  <a:schemeClr val="tx1"/>
                </a:solidFill>
                <a:latin typeface="Times" panose="02020603050405020304" pitchFamily="18" charset="0"/>
                <a:ea typeface="ＭＳ Ｐゴシック" panose="020B0600070205080204" pitchFamily="34" charset="-128"/>
              </a:defRPr>
            </a:lvl4pPr>
            <a:lvl5pPr marL="2057400" indent="-228600" defTabSz="936625">
              <a:spcBef>
                <a:spcPct val="30000"/>
              </a:spcBef>
              <a:defRPr sz="1200">
                <a:solidFill>
                  <a:schemeClr val="tx1"/>
                </a:solidFill>
                <a:latin typeface="Times" panose="02020603050405020304" pitchFamily="18" charset="0"/>
                <a:ea typeface="ＭＳ Ｐゴシック" panose="020B0600070205080204" pitchFamily="34" charset="-128"/>
              </a:defRPr>
            </a:lvl5pPr>
            <a:lvl6pPr marL="25146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6pPr>
            <a:lvl7pPr marL="29718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7pPr>
            <a:lvl8pPr marL="34290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8pPr>
            <a:lvl9pPr marL="38862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9pPr>
          </a:lstStyle>
          <a:p>
            <a:pPr>
              <a:spcBef>
                <a:spcPct val="0"/>
              </a:spcBef>
            </a:pPr>
            <a:fld id="{9878EF3D-408B-4F48-8200-227A8722EB3B}" type="slidenum">
              <a:rPr lang="en-US" altLang="en-US"/>
              <a:pPr>
                <a:spcBef>
                  <a:spcPct val="0"/>
                </a:spcBef>
              </a:pPr>
              <a:t>12</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5799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717E5E-FF8F-4EAE-A5A6-749F1E44A0C1}"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9732-12BB-434F-88E3-3EAB47F80B59}" type="slidenum">
              <a:rPr lang="en-US" smtClean="0"/>
              <a:t>‹#›</a:t>
            </a:fld>
            <a:endParaRPr lang="en-US"/>
          </a:p>
        </p:txBody>
      </p:sp>
    </p:spTree>
    <p:extLst>
      <p:ext uri="{BB962C8B-B14F-4D97-AF65-F5344CB8AC3E}">
        <p14:creationId xmlns:p14="http://schemas.microsoft.com/office/powerpoint/2010/main" val="23282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17E5E-FF8F-4EAE-A5A6-749F1E44A0C1}"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9732-12BB-434F-88E3-3EAB47F80B59}" type="slidenum">
              <a:rPr lang="en-US" smtClean="0"/>
              <a:t>‹#›</a:t>
            </a:fld>
            <a:endParaRPr lang="en-US"/>
          </a:p>
        </p:txBody>
      </p:sp>
    </p:spTree>
    <p:extLst>
      <p:ext uri="{BB962C8B-B14F-4D97-AF65-F5344CB8AC3E}">
        <p14:creationId xmlns:p14="http://schemas.microsoft.com/office/powerpoint/2010/main" val="142824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17E5E-FF8F-4EAE-A5A6-749F1E44A0C1}"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9732-12BB-434F-88E3-3EAB47F80B59}" type="slidenum">
              <a:rPr lang="en-US" smtClean="0"/>
              <a:t>‹#›</a:t>
            </a:fld>
            <a:endParaRPr lang="en-US"/>
          </a:p>
        </p:txBody>
      </p:sp>
    </p:spTree>
    <p:extLst>
      <p:ext uri="{BB962C8B-B14F-4D97-AF65-F5344CB8AC3E}">
        <p14:creationId xmlns:p14="http://schemas.microsoft.com/office/powerpoint/2010/main" val="60761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17E5E-FF8F-4EAE-A5A6-749F1E44A0C1}"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9732-12BB-434F-88E3-3EAB47F80B59}" type="slidenum">
              <a:rPr lang="en-US" smtClean="0"/>
              <a:t>‹#›</a:t>
            </a:fld>
            <a:endParaRPr lang="en-US"/>
          </a:p>
        </p:txBody>
      </p:sp>
    </p:spTree>
    <p:extLst>
      <p:ext uri="{BB962C8B-B14F-4D97-AF65-F5344CB8AC3E}">
        <p14:creationId xmlns:p14="http://schemas.microsoft.com/office/powerpoint/2010/main" val="191368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17E5E-FF8F-4EAE-A5A6-749F1E44A0C1}"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9732-12BB-434F-88E3-3EAB47F80B59}" type="slidenum">
              <a:rPr lang="en-US" smtClean="0"/>
              <a:t>‹#›</a:t>
            </a:fld>
            <a:endParaRPr lang="en-US"/>
          </a:p>
        </p:txBody>
      </p:sp>
    </p:spTree>
    <p:extLst>
      <p:ext uri="{BB962C8B-B14F-4D97-AF65-F5344CB8AC3E}">
        <p14:creationId xmlns:p14="http://schemas.microsoft.com/office/powerpoint/2010/main" val="394803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717E5E-FF8F-4EAE-A5A6-749F1E44A0C1}"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B9732-12BB-434F-88E3-3EAB47F80B59}" type="slidenum">
              <a:rPr lang="en-US" smtClean="0"/>
              <a:t>‹#›</a:t>
            </a:fld>
            <a:endParaRPr lang="en-US"/>
          </a:p>
        </p:txBody>
      </p:sp>
    </p:spTree>
    <p:extLst>
      <p:ext uri="{BB962C8B-B14F-4D97-AF65-F5344CB8AC3E}">
        <p14:creationId xmlns:p14="http://schemas.microsoft.com/office/powerpoint/2010/main" val="380154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717E5E-FF8F-4EAE-A5A6-749F1E44A0C1}" type="datetimeFigureOut">
              <a:rPr lang="en-US" smtClean="0"/>
              <a:t>9/19/2019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B9732-12BB-434F-88E3-3EAB47F80B59}" type="slidenum">
              <a:rPr lang="en-US" smtClean="0"/>
              <a:t>‹#›</a:t>
            </a:fld>
            <a:endParaRPr lang="en-US"/>
          </a:p>
        </p:txBody>
      </p:sp>
    </p:spTree>
    <p:extLst>
      <p:ext uri="{BB962C8B-B14F-4D97-AF65-F5344CB8AC3E}">
        <p14:creationId xmlns:p14="http://schemas.microsoft.com/office/powerpoint/2010/main" val="296444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717E5E-FF8F-4EAE-A5A6-749F1E44A0C1}" type="datetimeFigureOut">
              <a:rPr lang="en-US" smtClean="0"/>
              <a:t>9/19/2019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B9732-12BB-434F-88E3-3EAB47F80B59}" type="slidenum">
              <a:rPr lang="en-US" smtClean="0"/>
              <a:t>‹#›</a:t>
            </a:fld>
            <a:endParaRPr lang="en-US"/>
          </a:p>
        </p:txBody>
      </p:sp>
    </p:spTree>
    <p:extLst>
      <p:ext uri="{BB962C8B-B14F-4D97-AF65-F5344CB8AC3E}">
        <p14:creationId xmlns:p14="http://schemas.microsoft.com/office/powerpoint/2010/main" val="2229848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17E5E-FF8F-4EAE-A5A6-749F1E44A0C1}" type="datetimeFigureOut">
              <a:rPr lang="en-US" smtClean="0"/>
              <a:t>9/19/2019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1B9732-12BB-434F-88E3-3EAB47F80B59}" type="slidenum">
              <a:rPr lang="en-US" smtClean="0"/>
              <a:t>‹#›</a:t>
            </a:fld>
            <a:endParaRPr lang="en-US"/>
          </a:p>
        </p:txBody>
      </p:sp>
    </p:spTree>
    <p:extLst>
      <p:ext uri="{BB962C8B-B14F-4D97-AF65-F5344CB8AC3E}">
        <p14:creationId xmlns:p14="http://schemas.microsoft.com/office/powerpoint/2010/main" val="400632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17E5E-FF8F-4EAE-A5A6-749F1E44A0C1}"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B9732-12BB-434F-88E3-3EAB47F80B59}" type="slidenum">
              <a:rPr lang="en-US" smtClean="0"/>
              <a:t>‹#›</a:t>
            </a:fld>
            <a:endParaRPr lang="en-US"/>
          </a:p>
        </p:txBody>
      </p:sp>
    </p:spTree>
    <p:extLst>
      <p:ext uri="{BB962C8B-B14F-4D97-AF65-F5344CB8AC3E}">
        <p14:creationId xmlns:p14="http://schemas.microsoft.com/office/powerpoint/2010/main" val="70374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17E5E-FF8F-4EAE-A5A6-749F1E44A0C1}"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B9732-12BB-434F-88E3-3EAB47F80B59}" type="slidenum">
              <a:rPr lang="en-US" smtClean="0"/>
              <a:t>‹#›</a:t>
            </a:fld>
            <a:endParaRPr lang="en-US"/>
          </a:p>
        </p:txBody>
      </p:sp>
    </p:spTree>
    <p:extLst>
      <p:ext uri="{BB962C8B-B14F-4D97-AF65-F5344CB8AC3E}">
        <p14:creationId xmlns:p14="http://schemas.microsoft.com/office/powerpoint/2010/main" val="355871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17E5E-FF8F-4EAE-A5A6-749F1E44A0C1}" type="datetimeFigureOut">
              <a:rPr lang="en-US" smtClean="0"/>
              <a:t>9/19/2019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B9732-12BB-434F-88E3-3EAB47F80B59}" type="slidenum">
              <a:rPr lang="en-US" smtClean="0"/>
              <a:t>‹#›</a:t>
            </a:fld>
            <a:endParaRPr lang="en-US"/>
          </a:p>
        </p:txBody>
      </p:sp>
    </p:spTree>
    <p:extLst>
      <p:ext uri="{BB962C8B-B14F-4D97-AF65-F5344CB8AC3E}">
        <p14:creationId xmlns:p14="http://schemas.microsoft.com/office/powerpoint/2010/main" val="134741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945" y="869228"/>
            <a:ext cx="11076709" cy="5458835"/>
          </a:xfrm>
        </p:spPr>
        <p:txBody>
          <a:bodyPr>
            <a:normAutofit fontScale="85000" lnSpcReduction="20000"/>
          </a:bodyPr>
          <a:lstStyle/>
          <a:p>
            <a:r>
              <a:rPr lang="en-US" sz="6600" b="1" dirty="0" smtClean="0">
                <a:solidFill>
                  <a:srgbClr val="00B050"/>
                </a:solidFill>
                <a:latin typeface="Bookman Old Style" panose="02050604050505020204" pitchFamily="18" charset="0"/>
              </a:rPr>
              <a:t>Motivation</a:t>
            </a:r>
          </a:p>
          <a:p>
            <a:endParaRPr lang="en-US" sz="6600" dirty="0" smtClean="0">
              <a:solidFill>
                <a:srgbClr val="0070C0"/>
              </a:solidFill>
              <a:latin typeface="Bookman Old Style" panose="02050604050505020204" pitchFamily="18" charset="0"/>
            </a:endParaRPr>
          </a:p>
          <a:p>
            <a:r>
              <a:rPr lang="en-US" sz="5600" dirty="0" smtClean="0">
                <a:solidFill>
                  <a:srgbClr val="0070C0"/>
                </a:solidFill>
                <a:latin typeface="Bookman Old Style" panose="02050604050505020204" pitchFamily="18" charset="0"/>
              </a:rPr>
              <a:t>Humanistic </a:t>
            </a:r>
            <a:r>
              <a:rPr lang="en-US" sz="5600" dirty="0">
                <a:solidFill>
                  <a:srgbClr val="0070C0"/>
                </a:solidFill>
                <a:latin typeface="Bookman Old Style" panose="02050604050505020204" pitchFamily="18" charset="0"/>
              </a:rPr>
              <a:t>&amp; Psychoanalytic </a:t>
            </a:r>
            <a:r>
              <a:rPr lang="en-US" sz="5600" dirty="0" smtClean="0">
                <a:solidFill>
                  <a:srgbClr val="0070C0"/>
                </a:solidFill>
                <a:latin typeface="Bookman Old Style" panose="02050604050505020204" pitchFamily="18" charset="0"/>
              </a:rPr>
              <a:t>Perspective</a:t>
            </a:r>
          </a:p>
          <a:p>
            <a:endParaRPr lang="en-US" sz="6600" dirty="0" smtClean="0">
              <a:solidFill>
                <a:srgbClr val="00B050"/>
              </a:solidFill>
              <a:latin typeface="Bookman Old Style" panose="02050604050505020204" pitchFamily="18" charset="0"/>
            </a:endParaRPr>
          </a:p>
          <a:p>
            <a:pPr algn="r"/>
            <a:r>
              <a:rPr lang="en-US" sz="4700" dirty="0" smtClean="0">
                <a:solidFill>
                  <a:srgbClr val="C00000"/>
                </a:solidFill>
                <a:latin typeface="Bookman Old Style" panose="02050604050505020204" pitchFamily="18" charset="0"/>
              </a:rPr>
              <a:t>Maslow’s Hierarchy </a:t>
            </a:r>
          </a:p>
          <a:p>
            <a:pPr algn="r"/>
            <a:r>
              <a:rPr lang="en-US" sz="4700" dirty="0" smtClean="0">
                <a:solidFill>
                  <a:srgbClr val="C00000"/>
                </a:solidFill>
                <a:latin typeface="Bookman Old Style" panose="02050604050505020204" pitchFamily="18" charset="0"/>
              </a:rPr>
              <a:t>of </a:t>
            </a:r>
          </a:p>
          <a:p>
            <a:pPr algn="r"/>
            <a:r>
              <a:rPr lang="en-US" sz="4700" dirty="0" smtClean="0">
                <a:solidFill>
                  <a:srgbClr val="C00000"/>
                </a:solidFill>
                <a:latin typeface="Bookman Old Style" panose="02050604050505020204" pitchFamily="18" charset="0"/>
              </a:rPr>
              <a:t>Needs</a:t>
            </a:r>
            <a:endParaRPr lang="en-US" sz="47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49401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731039"/>
          </a:xfrm>
        </p:spPr>
        <p:txBody>
          <a:bodyPr>
            <a:normAutofit lnSpcReduction="10000"/>
          </a:bodyPr>
          <a:lstStyle/>
          <a:p>
            <a:r>
              <a:rPr lang="en-US" sz="3200" dirty="0" smtClean="0">
                <a:latin typeface="Bookman Old Style" panose="02050604050505020204" pitchFamily="18" charset="0"/>
              </a:rPr>
              <a:t>Maslow said that needs 1-4 are deficiency motivators and are generally satisfied in order when the previous need is fully or partially satisfied. If ticked above they are probably satisfied. If a need ceases to be satisfied there is less or no motivation to strive to maintain or satisfy higher level needs. Needs 5-8 are growth motivators. If ticked above they are likely to be a focus of personal growth motivation. This test is based on Maslow’s Hierarchy of Needs. </a:t>
            </a:r>
          </a:p>
          <a:p>
            <a:pPr marL="0" indent="0">
              <a:buNone/>
            </a:pPr>
            <a:r>
              <a:rPr lang="en-US" sz="3200" dirty="0" smtClean="0">
                <a:latin typeface="Bookman Old Style" panose="02050604050505020204" pitchFamily="18" charset="0"/>
              </a:rPr>
              <a:t> </a:t>
            </a: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2473651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8763"/>
            <a:ext cx="10515600" cy="1325563"/>
          </a:xfrm>
        </p:spPr>
        <p:txBody>
          <a:bodyPr>
            <a:normAutofit/>
          </a:bodyPr>
          <a:lstStyle/>
          <a:p>
            <a:pPr algn="ctr"/>
            <a:r>
              <a:rPr lang="en-US" sz="5400" dirty="0" smtClean="0">
                <a:latin typeface="Bookman Old Style" panose="02050604050505020204" pitchFamily="18" charset="0"/>
              </a:rPr>
              <a:t>Psychoanalytic Perspective</a:t>
            </a:r>
            <a:endParaRPr lang="en-US" sz="5400" dirty="0">
              <a:latin typeface="Bookman Old Style" panose="02050604050505020204" pitchFamily="18" charset="0"/>
            </a:endParaRPr>
          </a:p>
        </p:txBody>
      </p:sp>
      <p:sp>
        <p:nvSpPr>
          <p:cNvPr id="3" name="Content Placeholder 2"/>
          <p:cNvSpPr>
            <a:spLocks noGrp="1"/>
          </p:cNvSpPr>
          <p:nvPr>
            <p:ph idx="1"/>
          </p:nvPr>
        </p:nvSpPr>
        <p:spPr>
          <a:xfrm>
            <a:off x="1010322" y="2750783"/>
            <a:ext cx="10515600" cy="4351338"/>
          </a:xfrm>
        </p:spPr>
        <p:txBody>
          <a:bodyPr>
            <a:normAutofit/>
          </a:bodyPr>
          <a:lstStyle/>
          <a:p>
            <a:pPr marL="0" indent="0" algn="r">
              <a:buNone/>
            </a:pPr>
            <a:r>
              <a:rPr lang="en-US" sz="3600" dirty="0" smtClean="0">
                <a:latin typeface="Bookman Old Style" panose="02050604050505020204" pitchFamily="18" charset="0"/>
              </a:rPr>
              <a:t>Sigmund Freud </a:t>
            </a:r>
          </a:p>
          <a:p>
            <a:pPr marL="0" indent="0" algn="r">
              <a:buNone/>
            </a:pPr>
            <a:r>
              <a:rPr lang="en-US" sz="3600" dirty="0" smtClean="0">
                <a:latin typeface="Bookman Old Style" panose="02050604050505020204" pitchFamily="18" charset="0"/>
              </a:rPr>
              <a:t>and </a:t>
            </a:r>
          </a:p>
          <a:p>
            <a:pPr marL="0" indent="0" algn="r">
              <a:buNone/>
            </a:pPr>
            <a:r>
              <a:rPr lang="en-US" sz="3600" dirty="0" smtClean="0">
                <a:latin typeface="Bookman Old Style" panose="02050604050505020204" pitchFamily="18" charset="0"/>
              </a:rPr>
              <a:t>Defense Mechanism</a:t>
            </a:r>
            <a:endParaRPr lang="en-US" sz="3600" dirty="0">
              <a:latin typeface="Bookman Old Style" panose="02050604050505020204" pitchFamily="18" charset="0"/>
            </a:endParaRPr>
          </a:p>
        </p:txBody>
      </p:sp>
    </p:spTree>
    <p:extLst>
      <p:ext uri="{BB962C8B-B14F-4D97-AF65-F5344CB8AC3E}">
        <p14:creationId xmlns:p14="http://schemas.microsoft.com/office/powerpoint/2010/main" val="393234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7875" name="Picture 3" descr="psych_19a"/>
          <p:cNvPicPr>
            <a:picLocks noChangeAspect="1" noChangeArrowheads="1"/>
          </p:cNvPicPr>
          <p:nvPr/>
        </p:nvPicPr>
        <p:blipFill>
          <a:blip r:embed="rId4">
            <a:extLst>
              <a:ext uri="{28A0092B-C50C-407E-A947-70E740481C1C}">
                <a14:useLocalDpi xmlns:a14="http://schemas.microsoft.com/office/drawing/2010/main" val="0"/>
              </a:ext>
            </a:extLst>
          </a:blip>
          <a:srcRect t="-28217" b="28217"/>
          <a:stretch>
            <a:fillRect/>
          </a:stretch>
        </p:blipFill>
        <p:spPr bwMode="auto">
          <a:xfrm>
            <a:off x="712132" y="-808074"/>
            <a:ext cx="10207505" cy="6730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91141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847875"/>
                                        </p:tgtEl>
                                        <p:attrNameLst>
                                          <p:attrName>style.visibility</p:attrName>
                                        </p:attrNameLst>
                                      </p:cBhvr>
                                      <p:to>
                                        <p:strVal val="visible"/>
                                      </p:to>
                                    </p:set>
                                    <p:animEffect transition="in" filter="wipe(down)">
                                      <p:cBhvr>
                                        <p:cTn id="7" dur="1000"/>
                                        <p:tgtEl>
                                          <p:spTgt spid="84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bwMode="auto">
          <a:xfrm>
            <a:off x="1097280" y="749182"/>
            <a:ext cx="10058400" cy="145075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0" defTabSz="457200">
              <a:lnSpc>
                <a:spcPct val="100000"/>
              </a:lnSpc>
              <a:spcAft>
                <a:spcPct val="30000"/>
              </a:spcAft>
            </a:pPr>
            <a:r>
              <a:rPr lang="en-US" altLang="en-US" sz="3600" b="1" spc="0" dirty="0">
                <a:solidFill>
                  <a:srgbClr val="BF0000"/>
                </a:solidFill>
                <a:latin typeface="Bookman Old Style" panose="02050604050505020204" pitchFamily="18" charset="0"/>
                <a:ea typeface="+mn-ea"/>
                <a:cs typeface="+mn-cs"/>
              </a:rPr>
              <a:t>Sigmund Freud and Psychoanalysis</a:t>
            </a:r>
            <a:r>
              <a:rPr lang="en-US" altLang="en-US" sz="3600" b="1" spc="0" dirty="0">
                <a:solidFill>
                  <a:prstClr val="black"/>
                </a:solidFill>
                <a:latin typeface="Bookman Old Style" panose="02050604050505020204" pitchFamily="18" charset="0"/>
                <a:ea typeface="+mn-ea"/>
                <a:cs typeface="+mn-cs"/>
              </a:rPr>
              <a:t/>
            </a:r>
            <a:br>
              <a:rPr lang="en-US" altLang="en-US" sz="3600" b="1" spc="0" dirty="0">
                <a:solidFill>
                  <a:prstClr val="black"/>
                </a:solidFill>
                <a:latin typeface="Bookman Old Style" panose="02050604050505020204" pitchFamily="18" charset="0"/>
                <a:ea typeface="+mn-ea"/>
                <a:cs typeface="+mn-cs"/>
              </a:rPr>
            </a:br>
            <a:endParaRPr lang="en-US" altLang="en-US" sz="3600" dirty="0" smtClean="0">
              <a:latin typeface="Bookman Old Style" panose="02050604050505020204" pitchFamily="18" charset="0"/>
              <a:ea typeface="ＭＳ Ｐゴシック" panose="020B0600070205080204" pitchFamily="34" charset="-128"/>
            </a:endParaRPr>
          </a:p>
        </p:txBody>
      </p:sp>
      <p:sp>
        <p:nvSpPr>
          <p:cNvPr id="68611" name="TextBox 2"/>
          <p:cNvSpPr txBox="1">
            <a:spLocks noChangeArrowheads="1"/>
          </p:cNvSpPr>
          <p:nvPr/>
        </p:nvSpPr>
        <p:spPr bwMode="auto">
          <a:xfrm>
            <a:off x="978946" y="1676400"/>
            <a:ext cx="109728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742950" indent="-28575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spcAft>
                <a:spcPct val="30000"/>
              </a:spcAft>
              <a:buFontTx/>
              <a:buChar char="•"/>
            </a:pPr>
            <a:r>
              <a:rPr lang="en-US" altLang="en-US" sz="2800" dirty="0" smtClean="0">
                <a:latin typeface="Bookman Old Style" panose="02050604050505020204" pitchFamily="18" charset="0"/>
              </a:rPr>
              <a:t>He theorized that the key to human behavior is satisfying desires.</a:t>
            </a:r>
          </a:p>
          <a:p>
            <a:pPr eaLnBrk="1" hangingPunct="1">
              <a:lnSpc>
                <a:spcPct val="100000"/>
              </a:lnSpc>
              <a:spcBef>
                <a:spcPct val="0"/>
              </a:spcBef>
              <a:spcAft>
                <a:spcPct val="30000"/>
              </a:spcAft>
              <a:buFontTx/>
              <a:buChar char="•"/>
            </a:pPr>
            <a:r>
              <a:rPr lang="en-US" altLang="en-US" sz="2800" dirty="0" smtClean="0">
                <a:latin typeface="Bookman Old Style" panose="02050604050505020204" pitchFamily="18" charset="0"/>
              </a:rPr>
              <a:t>Freud </a:t>
            </a:r>
            <a:r>
              <a:rPr lang="en-US" altLang="en-US" sz="2800" dirty="0">
                <a:latin typeface="Bookman Old Style" panose="02050604050505020204" pitchFamily="18" charset="0"/>
              </a:rPr>
              <a:t>was the most famous of the early psychologists</a:t>
            </a:r>
            <a:r>
              <a:rPr lang="en-US" altLang="en-US" sz="2800" dirty="0" smtClean="0">
                <a:latin typeface="Bookman Old Style" panose="02050604050505020204" pitchFamily="18" charset="0"/>
              </a:rPr>
              <a:t>.</a:t>
            </a:r>
            <a:endParaRPr lang="en-US" altLang="en-US" sz="2800" i="1" dirty="0">
              <a:latin typeface="Bookman Old Style" panose="02050604050505020204" pitchFamily="18" charset="0"/>
            </a:endParaRPr>
          </a:p>
          <a:p>
            <a:pPr eaLnBrk="1" hangingPunct="1">
              <a:lnSpc>
                <a:spcPct val="100000"/>
              </a:lnSpc>
              <a:spcBef>
                <a:spcPct val="0"/>
              </a:spcBef>
              <a:spcAft>
                <a:spcPct val="30000"/>
              </a:spcAft>
              <a:buFontTx/>
              <a:buChar char="•"/>
            </a:pPr>
            <a:r>
              <a:rPr lang="en-US" altLang="en-US" sz="2800" dirty="0">
                <a:latin typeface="Bookman Old Style" panose="02050604050505020204" pitchFamily="18" charset="0"/>
              </a:rPr>
              <a:t>He developed </a:t>
            </a:r>
            <a:r>
              <a:rPr lang="en-US" altLang="en-US" sz="2800" b="1" dirty="0">
                <a:latin typeface="Bookman Old Style" panose="02050604050505020204" pitchFamily="18" charset="0"/>
              </a:rPr>
              <a:t>psychoanalysis,</a:t>
            </a:r>
            <a:r>
              <a:rPr lang="en-US" altLang="en-US" sz="2800" dirty="0">
                <a:latin typeface="Bookman Old Style" panose="02050604050505020204" pitchFamily="18" charset="0"/>
              </a:rPr>
              <a:t> which emphasizes unconscious </a:t>
            </a:r>
            <a:r>
              <a:rPr lang="en-US" altLang="en-US" sz="2800" dirty="0" smtClean="0">
                <a:latin typeface="Bookman Old Style" panose="02050604050505020204" pitchFamily="18" charset="0"/>
              </a:rPr>
              <a:t>motives </a:t>
            </a:r>
            <a:r>
              <a:rPr lang="en-US" altLang="en-US" sz="2800" dirty="0">
                <a:latin typeface="Bookman Old Style" panose="02050604050505020204" pitchFamily="18" charset="0"/>
              </a:rPr>
              <a:t>and internal conflicts in human </a:t>
            </a:r>
            <a:r>
              <a:rPr lang="en-US" altLang="en-US" sz="2800" dirty="0" smtClean="0">
                <a:latin typeface="Bookman Old Style" panose="02050604050505020204" pitchFamily="18" charset="0"/>
              </a:rPr>
              <a:t>behavior.</a:t>
            </a:r>
          </a:p>
          <a:p>
            <a:pPr eaLnBrk="1" hangingPunct="1">
              <a:lnSpc>
                <a:spcPct val="100000"/>
              </a:lnSpc>
              <a:spcBef>
                <a:spcPct val="0"/>
              </a:spcBef>
              <a:spcAft>
                <a:spcPct val="30000"/>
              </a:spcAft>
              <a:buFontTx/>
              <a:buChar char="•"/>
            </a:pPr>
            <a:r>
              <a:rPr lang="en-US" altLang="en-US" sz="2800" dirty="0" smtClean="0">
                <a:latin typeface="Bookman Old Style" panose="02050604050505020204" pitchFamily="18" charset="0"/>
              </a:rPr>
              <a:t>He developed </a:t>
            </a:r>
            <a:r>
              <a:rPr lang="en-US" altLang="en-US" sz="2800" b="1" dirty="0">
                <a:latin typeface="Bookman Old Style" panose="02050604050505020204" pitchFamily="18" charset="0"/>
              </a:rPr>
              <a:t>psychodynamic thinking,</a:t>
            </a:r>
            <a:r>
              <a:rPr lang="en-US" altLang="en-US" sz="2800" dirty="0">
                <a:latin typeface="Bookman Old Style" panose="02050604050505020204" pitchFamily="18" charset="0"/>
              </a:rPr>
              <a:t> which assumes that most  of what exists in an individual's mind is unconscious and consists of conflicting impulses, urges, and wishes.</a:t>
            </a:r>
          </a:p>
          <a:p>
            <a:pPr eaLnBrk="1" hangingPunct="1">
              <a:lnSpc>
                <a:spcPct val="100000"/>
              </a:lnSpc>
              <a:spcBef>
                <a:spcPct val="0"/>
              </a:spcBef>
              <a:spcAft>
                <a:spcPct val="30000"/>
              </a:spcAft>
            </a:pPr>
            <a:endParaRPr lang="en-US" altLang="en-US" sz="2800" dirty="0">
              <a:latin typeface="Bookman Old Style" panose="02050604050505020204" pitchFamily="18" charset="0"/>
            </a:endParaRPr>
          </a:p>
          <a:p>
            <a:pPr eaLnBrk="1" hangingPunct="1">
              <a:lnSpc>
                <a:spcPct val="100000"/>
              </a:lnSpc>
              <a:spcBef>
                <a:spcPct val="0"/>
              </a:spcBef>
              <a:spcAft>
                <a:spcPct val="30000"/>
              </a:spcAft>
            </a:pPr>
            <a:endParaRPr lang="en-US" altLang="en-US" sz="2800" dirty="0">
              <a:latin typeface="Bookman Old Style" panose="02050604050505020204" pitchFamily="18" charset="0"/>
            </a:endParaRPr>
          </a:p>
        </p:txBody>
      </p:sp>
    </p:spTree>
    <p:custDataLst>
      <p:tags r:id="rId1"/>
    </p:custDataLst>
    <p:extLst>
      <p:ext uri="{BB962C8B-B14F-4D97-AF65-F5344CB8AC3E}">
        <p14:creationId xmlns:p14="http://schemas.microsoft.com/office/powerpoint/2010/main" val="3744581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http://i184.photobucket.com/albums/x42/pyrogirl2010/FreudIceber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619" y="1142999"/>
            <a:ext cx="8197702" cy="523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TextBox 1"/>
          <p:cNvSpPr txBox="1">
            <a:spLocks noChangeArrowheads="1"/>
          </p:cNvSpPr>
          <p:nvPr/>
        </p:nvSpPr>
        <p:spPr bwMode="auto">
          <a:xfrm>
            <a:off x="1828801" y="533400"/>
            <a:ext cx="3437159" cy="53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742950" indent="-28575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atin typeface="Bookman Old Style" panose="02050604050505020204" pitchFamily="18" charset="0"/>
              </a:rPr>
              <a:t>“Freud’s Iceberg”</a:t>
            </a:r>
          </a:p>
        </p:txBody>
      </p:sp>
    </p:spTree>
    <p:custDataLst>
      <p:tags r:id="rId1"/>
    </p:custDataLst>
    <p:extLst>
      <p:ext uri="{BB962C8B-B14F-4D97-AF65-F5344CB8AC3E}">
        <p14:creationId xmlns:p14="http://schemas.microsoft.com/office/powerpoint/2010/main" val="1505892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32366" y="382772"/>
            <a:ext cx="11042182" cy="6028661"/>
          </a:xfrm>
          <a:solidFill>
            <a:schemeClr val="accent1">
              <a:lumMod val="20000"/>
              <a:lumOff val="80000"/>
            </a:schemeClr>
          </a:solidFill>
        </p:spPr>
        <p:txBody>
          <a:bodyPr>
            <a:normAutofit/>
          </a:bodyPr>
          <a:lstStyle/>
          <a:p>
            <a:pPr>
              <a:buFont typeface="Wingdings" panose="05000000000000000000" pitchFamily="2" charset="2"/>
              <a:buChar char="v"/>
            </a:pPr>
            <a:endParaRPr lang="en-US" altLang="en-US" sz="3200" dirty="0" smtClean="0">
              <a:latin typeface="Bookman Old Style" panose="02050604050505020204" pitchFamily="18" charset="0"/>
            </a:endParaRPr>
          </a:p>
          <a:p>
            <a:pPr>
              <a:buFont typeface="Wingdings" panose="05000000000000000000" pitchFamily="2" charset="2"/>
              <a:buChar char="v"/>
            </a:pPr>
            <a:endParaRPr lang="en-US" altLang="en-US" sz="3200" dirty="0">
              <a:latin typeface="Bookman Old Style" panose="02050604050505020204" pitchFamily="18" charset="0"/>
            </a:endParaRPr>
          </a:p>
          <a:p>
            <a:pPr marL="0" indent="0">
              <a:buNone/>
            </a:pPr>
            <a:r>
              <a:rPr lang="en-US" altLang="en-US" sz="4000" dirty="0" smtClean="0">
                <a:solidFill>
                  <a:srgbClr val="7030A0"/>
                </a:solidFill>
                <a:latin typeface="Bookman Old Style" panose="02050604050505020204" pitchFamily="18" charset="0"/>
              </a:rPr>
              <a:t>Mind </a:t>
            </a:r>
            <a:r>
              <a:rPr lang="en-US" altLang="en-US" sz="4000" dirty="0">
                <a:solidFill>
                  <a:srgbClr val="7030A0"/>
                </a:solidFill>
                <a:latin typeface="Bookman Old Style" panose="02050604050505020204" pitchFamily="18" charset="0"/>
              </a:rPr>
              <a:t>and </a:t>
            </a:r>
            <a:r>
              <a:rPr lang="en-US" altLang="en-US" sz="4000" dirty="0" smtClean="0">
                <a:solidFill>
                  <a:srgbClr val="7030A0"/>
                </a:solidFill>
                <a:latin typeface="Bookman Old Style" panose="02050604050505020204" pitchFamily="18" charset="0"/>
              </a:rPr>
              <a:t>Iceberg</a:t>
            </a:r>
            <a:r>
              <a:rPr lang="en-US" altLang="en-US" sz="4000" dirty="0">
                <a:solidFill>
                  <a:srgbClr val="7030A0"/>
                </a:solidFill>
                <a:latin typeface="Bookman Old Style" panose="02050604050505020204" pitchFamily="18" charset="0"/>
              </a:rPr>
              <a:t>: Three levels of </a:t>
            </a:r>
            <a:r>
              <a:rPr lang="en-US" altLang="en-US" sz="4000" dirty="0" smtClean="0">
                <a:solidFill>
                  <a:srgbClr val="7030A0"/>
                </a:solidFill>
                <a:latin typeface="Bookman Old Style" panose="02050604050505020204" pitchFamily="18" charset="0"/>
              </a:rPr>
              <a:t>Mind</a:t>
            </a:r>
          </a:p>
          <a:p>
            <a:pPr marL="0" indent="0">
              <a:buNone/>
            </a:pPr>
            <a:endParaRPr lang="en-US" altLang="en-US" sz="4000" dirty="0">
              <a:solidFill>
                <a:srgbClr val="7030A0"/>
              </a:solidFill>
              <a:latin typeface="Bookman Old Style" panose="02050604050505020204" pitchFamily="18" charset="0"/>
            </a:endParaRPr>
          </a:p>
          <a:p>
            <a:pPr lvl="1">
              <a:buFont typeface="Wingdings" panose="05000000000000000000" pitchFamily="2" charset="2"/>
              <a:buChar char="v"/>
            </a:pPr>
            <a:r>
              <a:rPr lang="en-US" altLang="en-US" sz="3200" dirty="0" smtClean="0">
                <a:latin typeface="Bookman Old Style" panose="02050604050505020204" pitchFamily="18" charset="0"/>
              </a:rPr>
              <a:t>Conscious</a:t>
            </a:r>
          </a:p>
          <a:p>
            <a:pPr lvl="1">
              <a:buFont typeface="Wingdings" panose="05000000000000000000" pitchFamily="2" charset="2"/>
              <a:buChar char="v"/>
            </a:pPr>
            <a:endParaRPr lang="en-US" altLang="en-US" sz="3200" dirty="0">
              <a:latin typeface="Bookman Old Style" panose="02050604050505020204" pitchFamily="18" charset="0"/>
            </a:endParaRPr>
          </a:p>
          <a:p>
            <a:pPr lvl="1">
              <a:buFont typeface="Wingdings" panose="05000000000000000000" pitchFamily="2" charset="2"/>
              <a:buChar char="v"/>
            </a:pPr>
            <a:r>
              <a:rPr lang="en-US" altLang="en-US" sz="3200" dirty="0" smtClean="0">
                <a:latin typeface="Bookman Old Style" panose="02050604050505020204" pitchFamily="18" charset="0"/>
              </a:rPr>
              <a:t>Subconscious</a:t>
            </a:r>
          </a:p>
          <a:p>
            <a:pPr lvl="1">
              <a:buFont typeface="Wingdings" panose="05000000000000000000" pitchFamily="2" charset="2"/>
              <a:buChar char="v"/>
            </a:pPr>
            <a:endParaRPr lang="en-US" altLang="en-US" sz="3200" dirty="0">
              <a:latin typeface="Bookman Old Style" panose="02050604050505020204" pitchFamily="18" charset="0"/>
            </a:endParaRPr>
          </a:p>
          <a:p>
            <a:pPr lvl="1">
              <a:buFont typeface="Wingdings" panose="05000000000000000000" pitchFamily="2" charset="2"/>
              <a:buChar char="v"/>
            </a:pPr>
            <a:r>
              <a:rPr lang="en-US" altLang="en-US" sz="3200" dirty="0" smtClean="0">
                <a:latin typeface="Bookman Old Style" panose="02050604050505020204" pitchFamily="18" charset="0"/>
              </a:rPr>
              <a:t>Unconscious: “Safe heaven” for our recollection of threatening events</a:t>
            </a:r>
            <a:endParaRPr lang="en-US" altLang="en-US" sz="3200" dirty="0">
              <a:latin typeface="Bookman Old Style" panose="02050604050505020204" pitchFamily="18" charset="0"/>
            </a:endParaRPr>
          </a:p>
          <a:p>
            <a:pPr>
              <a:lnSpc>
                <a:spcPct val="90000"/>
              </a:lnSpc>
              <a:buFont typeface="Wingdings" panose="05000000000000000000" pitchFamily="2" charset="2"/>
              <a:buChar char="v"/>
            </a:pPr>
            <a:endParaRPr lang="en-US" altLang="en-US" dirty="0">
              <a:latin typeface="Bookman Old Style" panose="02050604050505020204" pitchFamily="18" charset="0"/>
            </a:endParaRPr>
          </a:p>
        </p:txBody>
      </p:sp>
    </p:spTree>
    <p:extLst>
      <p:ext uri="{BB962C8B-B14F-4D97-AF65-F5344CB8AC3E}">
        <p14:creationId xmlns:p14="http://schemas.microsoft.com/office/powerpoint/2010/main" val="189232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231" y="785309"/>
            <a:ext cx="10758544" cy="5832718"/>
          </a:xfrm>
        </p:spPr>
        <p:txBody>
          <a:bodyPr/>
          <a:lstStyle/>
          <a:p>
            <a:pPr>
              <a:buFont typeface="Wingdings" panose="05000000000000000000" pitchFamily="2" charset="2"/>
              <a:buChar char="v"/>
            </a:pPr>
            <a:r>
              <a:rPr lang="en-US" altLang="en-US" sz="4000" dirty="0">
                <a:solidFill>
                  <a:srgbClr val="0070C0"/>
                </a:solidFill>
                <a:latin typeface="Bookman Old Style" panose="02050604050505020204" pitchFamily="18" charset="0"/>
              </a:rPr>
              <a:t>Structure of Personality: </a:t>
            </a:r>
            <a:endParaRPr lang="en-US" altLang="en-US" sz="4000" dirty="0" smtClean="0">
              <a:solidFill>
                <a:srgbClr val="0070C0"/>
              </a:solidFill>
              <a:latin typeface="Bookman Old Style" panose="02050604050505020204" pitchFamily="18" charset="0"/>
            </a:endParaRPr>
          </a:p>
          <a:p>
            <a:pPr lvl="1">
              <a:buFont typeface="Wingdings" panose="05000000000000000000" pitchFamily="2" charset="2"/>
              <a:buChar char="v"/>
            </a:pPr>
            <a:r>
              <a:rPr lang="en-US" altLang="en-US" sz="3200" dirty="0" smtClean="0">
                <a:latin typeface="Bookman Old Style" panose="02050604050505020204" pitchFamily="18" charset="0"/>
              </a:rPr>
              <a:t>ID</a:t>
            </a:r>
          </a:p>
          <a:p>
            <a:pPr lvl="2">
              <a:buFont typeface="Wingdings" panose="05000000000000000000" pitchFamily="2" charset="2"/>
              <a:buChar char="v"/>
            </a:pPr>
            <a:r>
              <a:rPr lang="en-US" altLang="en-US" sz="2800" dirty="0" smtClean="0">
                <a:latin typeface="Bookman Old Style" panose="02050604050505020204" pitchFamily="18" charset="0"/>
              </a:rPr>
              <a:t>Pleasure </a:t>
            </a:r>
            <a:r>
              <a:rPr lang="en-US" altLang="en-US" sz="2800" dirty="0">
                <a:latin typeface="Bookman Old Style" panose="02050604050505020204" pitchFamily="18" charset="0"/>
              </a:rPr>
              <a:t>Principle 	</a:t>
            </a:r>
            <a:endParaRPr lang="en-US" altLang="en-US" sz="2800" dirty="0" smtClean="0">
              <a:latin typeface="Bookman Old Style" panose="02050604050505020204" pitchFamily="18" charset="0"/>
            </a:endParaRPr>
          </a:p>
          <a:p>
            <a:pPr lvl="2">
              <a:buFont typeface="Wingdings" panose="05000000000000000000" pitchFamily="2" charset="2"/>
              <a:buChar char="v"/>
            </a:pPr>
            <a:endParaRPr lang="en-US" altLang="en-US" sz="2800" dirty="0">
              <a:latin typeface="Bookman Old Style" panose="02050604050505020204" pitchFamily="18" charset="0"/>
            </a:endParaRPr>
          </a:p>
          <a:p>
            <a:pPr lvl="1">
              <a:buFont typeface="Wingdings" panose="05000000000000000000" pitchFamily="2" charset="2"/>
              <a:buChar char="v"/>
            </a:pPr>
            <a:r>
              <a:rPr lang="en-US" altLang="en-US" sz="3200" dirty="0" smtClean="0">
                <a:latin typeface="Bookman Old Style" panose="02050604050505020204" pitchFamily="18" charset="0"/>
              </a:rPr>
              <a:t>EGO</a:t>
            </a:r>
          </a:p>
          <a:p>
            <a:pPr lvl="2">
              <a:buFont typeface="Wingdings" panose="05000000000000000000" pitchFamily="2" charset="2"/>
              <a:buChar char="v"/>
            </a:pPr>
            <a:r>
              <a:rPr lang="en-US" altLang="en-US" sz="2800" dirty="0" smtClean="0">
                <a:latin typeface="Bookman Old Style" panose="02050604050505020204" pitchFamily="18" charset="0"/>
              </a:rPr>
              <a:t>Reality </a:t>
            </a:r>
            <a:r>
              <a:rPr lang="en-US" altLang="en-US" sz="2800" dirty="0">
                <a:latin typeface="Bookman Old Style" panose="02050604050505020204" pitchFamily="18" charset="0"/>
              </a:rPr>
              <a:t>Principle (Executive of </a:t>
            </a:r>
            <a:r>
              <a:rPr lang="en-US" altLang="en-US" sz="2800" dirty="0" smtClean="0">
                <a:latin typeface="Bookman Old Style" panose="02050604050505020204" pitchFamily="18" charset="0"/>
              </a:rPr>
              <a:t>Personality)</a:t>
            </a:r>
          </a:p>
          <a:p>
            <a:pPr lvl="2">
              <a:buFont typeface="Wingdings" panose="05000000000000000000" pitchFamily="2" charset="2"/>
              <a:buChar char="v"/>
            </a:pPr>
            <a:endParaRPr lang="en-US" altLang="en-US" sz="2800" dirty="0">
              <a:latin typeface="Bookman Old Style" panose="02050604050505020204" pitchFamily="18" charset="0"/>
            </a:endParaRPr>
          </a:p>
          <a:p>
            <a:pPr lvl="1">
              <a:buFont typeface="Wingdings" panose="05000000000000000000" pitchFamily="2" charset="2"/>
              <a:buChar char="v"/>
            </a:pPr>
            <a:r>
              <a:rPr lang="en-US" altLang="en-US" sz="3200" dirty="0" smtClean="0">
                <a:latin typeface="Bookman Old Style" panose="02050604050505020204" pitchFamily="18" charset="0"/>
              </a:rPr>
              <a:t>Superego</a:t>
            </a:r>
          </a:p>
          <a:p>
            <a:pPr lvl="2">
              <a:buFont typeface="Wingdings" panose="05000000000000000000" pitchFamily="2" charset="2"/>
              <a:buChar char="v"/>
            </a:pPr>
            <a:r>
              <a:rPr lang="en-US" altLang="en-US" sz="2800" dirty="0" smtClean="0">
                <a:latin typeface="Bookman Old Style" panose="02050604050505020204" pitchFamily="18" charset="0"/>
              </a:rPr>
              <a:t> </a:t>
            </a:r>
            <a:r>
              <a:rPr lang="en-US" altLang="en-US" sz="2800" dirty="0">
                <a:latin typeface="Bookman Old Style" panose="02050604050505020204" pitchFamily="18" charset="0"/>
              </a:rPr>
              <a:t>Moral Principles</a:t>
            </a:r>
          </a:p>
          <a:p>
            <a:pPr marL="0" indent="0">
              <a:buNone/>
            </a:pPr>
            <a:endParaRPr lang="en-US" altLang="en-US" sz="3200" dirty="0" smtClean="0">
              <a:latin typeface="Bookman Old Style" panose="02050604050505020204" pitchFamily="18" charset="0"/>
            </a:endParaRPr>
          </a:p>
          <a:p>
            <a:pPr marL="0" indent="0">
              <a:buNone/>
            </a:pPr>
            <a:endParaRPr lang="en-US" altLang="en-US" sz="3200" dirty="0">
              <a:latin typeface="Bookman Old Style" panose="02050604050505020204" pitchFamily="18" charset="0"/>
            </a:endParaRPr>
          </a:p>
          <a:p>
            <a:pPr>
              <a:buFont typeface="Wingdings" panose="05000000000000000000" pitchFamily="2" charset="2"/>
              <a:buChar char="v"/>
            </a:pPr>
            <a:endParaRPr lang="en-US" altLang="en-US" sz="4000" dirty="0" smtClean="0">
              <a:solidFill>
                <a:srgbClr val="FF0000"/>
              </a:solidFill>
              <a:latin typeface="Bookman Old Style" panose="02050604050505020204" pitchFamily="18" charset="0"/>
            </a:endParaRPr>
          </a:p>
          <a:p>
            <a:pPr marL="0" indent="0">
              <a:buNone/>
            </a:pPr>
            <a:endParaRPr lang="en-US" dirty="0"/>
          </a:p>
          <a:p>
            <a:pPr>
              <a:buFont typeface="Wingdings" panose="05000000000000000000" pitchFamily="2" charset="2"/>
              <a:buChar char="v"/>
            </a:pPr>
            <a:endParaRPr lang="en-US" altLang="en-US" sz="3200" dirty="0">
              <a:latin typeface="Bookman Old Style" panose="02050604050505020204" pitchFamily="18" charset="0"/>
            </a:endParaRPr>
          </a:p>
        </p:txBody>
      </p:sp>
    </p:spTree>
    <p:extLst>
      <p:ext uri="{BB962C8B-B14F-4D97-AF65-F5344CB8AC3E}">
        <p14:creationId xmlns:p14="http://schemas.microsoft.com/office/powerpoint/2010/main" val="95985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solidFill>
                  <a:srgbClr val="C00000"/>
                </a:solidFill>
                <a:latin typeface="Bookman Old Style" panose="02050604050505020204" pitchFamily="18" charset="0"/>
              </a:rPr>
              <a:t>Anxiety </a:t>
            </a:r>
            <a:br>
              <a:rPr lang="en-US" sz="5400" dirty="0" smtClean="0">
                <a:solidFill>
                  <a:srgbClr val="C00000"/>
                </a:solidFill>
                <a:latin typeface="Bookman Old Style" panose="02050604050505020204" pitchFamily="18" charset="0"/>
              </a:rPr>
            </a:br>
            <a:r>
              <a:rPr lang="en-US" sz="5400" dirty="0" smtClean="0">
                <a:solidFill>
                  <a:srgbClr val="C00000"/>
                </a:solidFill>
                <a:latin typeface="Bookman Old Style" panose="02050604050505020204" pitchFamily="18" charset="0"/>
              </a:rPr>
              <a:t>&amp;</a:t>
            </a:r>
            <a:br>
              <a:rPr lang="en-US" sz="5400" dirty="0" smtClean="0">
                <a:solidFill>
                  <a:srgbClr val="C00000"/>
                </a:solidFill>
                <a:latin typeface="Bookman Old Style" panose="02050604050505020204" pitchFamily="18" charset="0"/>
              </a:rPr>
            </a:br>
            <a:r>
              <a:rPr lang="en-US" sz="5400" dirty="0" smtClean="0">
                <a:solidFill>
                  <a:srgbClr val="C00000"/>
                </a:solidFill>
                <a:latin typeface="Bookman Old Style" panose="02050604050505020204" pitchFamily="18" charset="0"/>
              </a:rPr>
              <a:t>Defense Mechanism</a:t>
            </a:r>
            <a:endParaRPr lang="en-US" sz="5400" dirty="0">
              <a:solidFill>
                <a:srgbClr val="C00000"/>
              </a:solidFill>
              <a:latin typeface="Bookman Old Style" panose="020506040505050202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8889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21976"/>
          </a:xfrm>
        </p:spPr>
        <p:txBody>
          <a:bodyPr>
            <a:normAutofit/>
          </a:bodyPr>
          <a:lstStyle/>
          <a:p>
            <a:r>
              <a:rPr lang="en-US" sz="4000" dirty="0" smtClean="0">
                <a:latin typeface="Bookman Old Style" panose="02050604050505020204" pitchFamily="18" charset="0"/>
              </a:rPr>
              <a:t>Basic Concept</a:t>
            </a: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978049" y="1484555"/>
            <a:ext cx="10515600" cy="4351338"/>
          </a:xfrm>
        </p:spPr>
        <p:txBody>
          <a:bodyPr>
            <a:noAutofit/>
          </a:bodyPr>
          <a:lstStyle/>
          <a:p>
            <a:pPr>
              <a:lnSpc>
                <a:spcPct val="90000"/>
              </a:lnSpc>
              <a:buFont typeface="Arial" pitchFamily="34" charset="0"/>
              <a:buChar char="•"/>
            </a:pPr>
            <a:r>
              <a:rPr lang="en-US" sz="3200" dirty="0">
                <a:latin typeface="Bookman Old Style" panose="02050604050505020204" pitchFamily="18" charset="0"/>
              </a:rPr>
              <a:t>In Sigmund Freud's topographical model of personality, the </a:t>
            </a:r>
            <a:r>
              <a:rPr lang="en-US" sz="3200" b="1" dirty="0">
                <a:latin typeface="Bookman Old Style" panose="02050604050505020204" pitchFamily="18" charset="0"/>
              </a:rPr>
              <a:t>ego</a:t>
            </a:r>
            <a:r>
              <a:rPr lang="en-US" sz="3200" dirty="0">
                <a:latin typeface="Bookman Old Style" panose="02050604050505020204" pitchFamily="18" charset="0"/>
              </a:rPr>
              <a:t> is the aspect of personality that deals with reality. </a:t>
            </a:r>
            <a:endParaRPr lang="en-US" sz="3200" dirty="0" smtClean="0">
              <a:latin typeface="Bookman Old Style" panose="02050604050505020204" pitchFamily="18" charset="0"/>
            </a:endParaRPr>
          </a:p>
          <a:p>
            <a:pPr marL="0" indent="0">
              <a:lnSpc>
                <a:spcPct val="90000"/>
              </a:lnSpc>
              <a:buNone/>
            </a:pPr>
            <a:endParaRPr lang="en-US" sz="3200" dirty="0">
              <a:latin typeface="Bookman Old Style" panose="02050604050505020204" pitchFamily="18" charset="0"/>
            </a:endParaRPr>
          </a:p>
          <a:p>
            <a:pPr>
              <a:lnSpc>
                <a:spcPct val="90000"/>
              </a:lnSpc>
              <a:buFont typeface="Arial" pitchFamily="34" charset="0"/>
              <a:buChar char="•"/>
            </a:pPr>
            <a:r>
              <a:rPr lang="en-US" sz="3200" dirty="0">
                <a:latin typeface="Bookman Old Style" panose="02050604050505020204" pitchFamily="18" charset="0"/>
              </a:rPr>
              <a:t>While doing this, the ego also has to cope with the conflicting demands of the </a:t>
            </a:r>
            <a:r>
              <a:rPr lang="en-US" sz="3200" b="1" dirty="0">
                <a:latin typeface="Bookman Old Style" panose="02050604050505020204" pitchFamily="18" charset="0"/>
              </a:rPr>
              <a:t>id</a:t>
            </a:r>
            <a:r>
              <a:rPr lang="en-US" sz="3200" dirty="0">
                <a:latin typeface="Bookman Old Style" panose="02050604050505020204" pitchFamily="18" charset="0"/>
              </a:rPr>
              <a:t> and the </a:t>
            </a:r>
            <a:r>
              <a:rPr lang="en-US" sz="3200" b="1" dirty="0">
                <a:latin typeface="Bookman Old Style" panose="02050604050505020204" pitchFamily="18" charset="0"/>
              </a:rPr>
              <a:t>superego</a:t>
            </a:r>
            <a:r>
              <a:rPr lang="en-US" sz="3200" dirty="0">
                <a:latin typeface="Bookman Old Style" panose="02050604050505020204" pitchFamily="18" charset="0"/>
              </a:rPr>
              <a:t>.</a:t>
            </a:r>
            <a:r>
              <a:rPr lang="en-US" sz="3200" b="1" dirty="0">
                <a:latin typeface="Bookman Old Style" panose="02050604050505020204" pitchFamily="18" charset="0"/>
              </a:rPr>
              <a:t> </a:t>
            </a:r>
          </a:p>
        </p:txBody>
      </p:sp>
    </p:spTree>
    <p:extLst>
      <p:ext uri="{BB962C8B-B14F-4D97-AF65-F5344CB8AC3E}">
        <p14:creationId xmlns:p14="http://schemas.microsoft.com/office/powerpoint/2010/main" val="3638977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216"/>
            <a:ext cx="10515600" cy="5520747"/>
          </a:xfrm>
        </p:spPr>
        <p:txBody>
          <a:bodyPr/>
          <a:lstStyle/>
          <a:p>
            <a:r>
              <a:rPr lang="en-US" sz="3600" dirty="0" smtClean="0">
                <a:latin typeface="Bookman Old Style" panose="02050604050505020204" pitchFamily="18" charset="0"/>
              </a:rPr>
              <a:t>The id seeks to fulfill all wants, needs, and impulses while the superego tries to get the ego to act in an idealistic and moral manner. </a:t>
            </a:r>
          </a:p>
          <a:p>
            <a:endParaRPr lang="en-US" sz="3600" dirty="0" smtClean="0">
              <a:latin typeface="Bookman Old Style" panose="02050604050505020204" pitchFamily="18" charset="0"/>
            </a:endParaRPr>
          </a:p>
          <a:p>
            <a:r>
              <a:rPr lang="en-US" sz="3600" dirty="0" smtClean="0">
                <a:latin typeface="Bookman Old Style" panose="02050604050505020204" pitchFamily="18" charset="0"/>
              </a:rPr>
              <a:t>What happens when the ego cannot deal with the demands of ones desires, the constraints of reality, and ones own moral standards? </a:t>
            </a:r>
          </a:p>
          <a:p>
            <a:pPr lvl="1"/>
            <a:r>
              <a:rPr lang="en-US" sz="3200" b="1" dirty="0" smtClean="0">
                <a:latin typeface="Bookman Old Style" panose="02050604050505020204" pitchFamily="18" charset="0"/>
              </a:rPr>
              <a:t>Anxiety </a:t>
            </a:r>
            <a:r>
              <a:rPr lang="en-US" sz="3200" dirty="0" smtClean="0">
                <a:latin typeface="Bookman Old Style" panose="02050604050505020204" pitchFamily="18" charset="0"/>
              </a:rPr>
              <a:t>acts as a signal to the ego that things are not going right. </a:t>
            </a:r>
          </a:p>
          <a:p>
            <a:endParaRPr lang="en-US" sz="3200" dirty="0" smtClean="0">
              <a:latin typeface="Bookman Old Style" panose="02050604050505020204" pitchFamily="18" charset="0"/>
            </a:endParaRPr>
          </a:p>
          <a:p>
            <a:pPr>
              <a:buClr>
                <a:schemeClr val="accent2"/>
              </a:buClr>
              <a:buFont typeface="Wingdings" pitchFamily="2" charset="2"/>
              <a:buChar char="v"/>
            </a:pPr>
            <a:endParaRPr lang="en-US" dirty="0" smtClean="0">
              <a:latin typeface="Bookman Old Style" panose="02050604050505020204" pitchFamily="18" charset="0"/>
            </a:endParaRPr>
          </a:p>
          <a:p>
            <a:pPr>
              <a:buClr>
                <a:schemeClr val="accent2"/>
              </a:buClr>
              <a:buFont typeface="Wingdings" pitchFamily="2" charset="2"/>
              <a:buChar char="v"/>
            </a:pPr>
            <a:endParaRPr lang="en-US" dirty="0" smtClean="0">
              <a:latin typeface="Bookman Old Style" panose="02050604050505020204" pitchFamily="18" charset="0"/>
            </a:endParaRPr>
          </a:p>
          <a:p>
            <a:endParaRPr lang="en-US" dirty="0" smtClean="0">
              <a:latin typeface="Bookman Old Style" panose="02050604050505020204" pitchFamily="18" charset="0"/>
            </a:endParaRPr>
          </a:p>
          <a:p>
            <a:endParaRPr lang="en-US" dirty="0"/>
          </a:p>
        </p:txBody>
      </p:sp>
    </p:spTree>
    <p:extLst>
      <p:ext uri="{BB962C8B-B14F-4D97-AF65-F5344CB8AC3E}">
        <p14:creationId xmlns:p14="http://schemas.microsoft.com/office/powerpoint/2010/main" val="369699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5" y="998970"/>
            <a:ext cx="11502737" cy="1325563"/>
          </a:xfrm>
        </p:spPr>
        <p:txBody>
          <a:bodyPr>
            <a:normAutofit fontScale="90000"/>
          </a:bodyPr>
          <a:lstStyle/>
          <a:p>
            <a:r>
              <a:rPr lang="en-US" sz="4200" dirty="0">
                <a:latin typeface="Bookman Old Style" panose="02050604050505020204" pitchFamily="18" charset="0"/>
              </a:rPr>
              <a:t>Read the following eight statements and choose those statements that apply to you. There are no right or wrong answers.</a:t>
            </a:r>
            <a:br>
              <a:rPr lang="en-US" sz="4200" dirty="0">
                <a:latin typeface="Bookman Old Style" panose="02050604050505020204" pitchFamily="18" charset="0"/>
              </a:rPr>
            </a:br>
            <a:r>
              <a:rPr lang="en-US" dirty="0"/>
              <a:t> </a:t>
            </a:r>
            <a:br>
              <a:rPr lang="en-US" dirty="0"/>
            </a:br>
            <a:endParaRPr lang="en-US" dirty="0"/>
          </a:p>
        </p:txBody>
      </p:sp>
      <p:sp>
        <p:nvSpPr>
          <p:cNvPr id="3" name="Content Placeholder 2"/>
          <p:cNvSpPr>
            <a:spLocks noGrp="1"/>
          </p:cNvSpPr>
          <p:nvPr>
            <p:ph idx="1"/>
          </p:nvPr>
        </p:nvSpPr>
        <p:spPr>
          <a:xfrm>
            <a:off x="838200" y="2324533"/>
            <a:ext cx="10515600" cy="4351338"/>
          </a:xfrm>
        </p:spPr>
        <p:txBody>
          <a:bodyPr>
            <a:noAutofit/>
          </a:bodyPr>
          <a:lstStyle/>
          <a:p>
            <a:r>
              <a:rPr lang="en-US" sz="3200" b="1" dirty="0" smtClean="0">
                <a:latin typeface="Bookman Old Style" panose="02050604050505020204" pitchFamily="18" charset="0"/>
              </a:rPr>
              <a:t>A. </a:t>
            </a:r>
            <a:r>
              <a:rPr lang="en-US" sz="3200" dirty="0" smtClean="0">
                <a:latin typeface="Bookman Old Style" panose="02050604050505020204" pitchFamily="18" charset="0"/>
              </a:rPr>
              <a:t>I am successful in life and/or work, and I’m recognized by my peers for being so. I’m satisfied with the responsibility and role that I have in life and/or work, my status and reputation, and my level of self-esteem.</a:t>
            </a:r>
          </a:p>
          <a:p>
            <a:endParaRPr lang="en-US" sz="3200" dirty="0" smtClean="0">
              <a:latin typeface="Bookman Old Style" panose="02050604050505020204" pitchFamily="18" charset="0"/>
            </a:endParaRPr>
          </a:p>
          <a:p>
            <a:r>
              <a:rPr lang="en-US" sz="3200" b="1" dirty="0">
                <a:latin typeface="Bookman Old Style" panose="02050604050505020204" pitchFamily="18" charset="0"/>
              </a:rPr>
              <a:t>B. </a:t>
            </a:r>
            <a:r>
              <a:rPr lang="en-US" sz="3200" dirty="0">
                <a:latin typeface="Bookman Old Style" panose="02050604050505020204" pitchFamily="18" charset="0"/>
              </a:rPr>
              <a:t>I am part of, and loved by, my family. I have good relationships with my friends and colleagues - they accept me for who I am</a:t>
            </a:r>
            <a:r>
              <a:rPr lang="en-US" sz="3200" dirty="0" smtClean="0">
                <a:latin typeface="Bookman Old Style" panose="02050604050505020204" pitchFamily="18" charset="0"/>
              </a:rPr>
              <a:t>.</a:t>
            </a:r>
            <a:r>
              <a:rPr lang="en-US" sz="3200" dirty="0" smtClean="0"/>
              <a:t/>
            </a:r>
            <a:br>
              <a:rPr lang="en-US" sz="3200" dirty="0" smtClean="0"/>
            </a:br>
            <a:endParaRPr lang="en-US" sz="3200" dirty="0"/>
          </a:p>
        </p:txBody>
      </p:sp>
    </p:spTree>
    <p:extLst>
      <p:ext uri="{BB962C8B-B14F-4D97-AF65-F5344CB8AC3E}">
        <p14:creationId xmlns:p14="http://schemas.microsoft.com/office/powerpoint/2010/main" val="492649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Bookman Old Style" panose="02050604050505020204" pitchFamily="18" charset="0"/>
              </a:rPr>
              <a:t>Basic concepts </a:t>
            </a: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838200" y="1516828"/>
            <a:ext cx="10515600" cy="4660135"/>
          </a:xfrm>
        </p:spPr>
        <p:txBody>
          <a:bodyPr>
            <a:normAutofit/>
          </a:bodyPr>
          <a:lstStyle/>
          <a:p>
            <a:pPr>
              <a:buNone/>
            </a:pPr>
            <a:r>
              <a:rPr lang="en-US" sz="3200" dirty="0">
                <a:latin typeface="Bookman Old Style" panose="02050604050505020204" pitchFamily="18" charset="0"/>
              </a:rPr>
              <a:t> </a:t>
            </a:r>
            <a:r>
              <a:rPr lang="en-US" sz="3200" dirty="0" smtClean="0">
                <a:latin typeface="Bookman Old Style" panose="02050604050505020204" pitchFamily="18" charset="0"/>
              </a:rPr>
              <a:t>Freud </a:t>
            </a:r>
            <a:r>
              <a:rPr lang="en-US" sz="3200" dirty="0">
                <a:latin typeface="Bookman Old Style" panose="02050604050505020204" pitchFamily="18" charset="0"/>
              </a:rPr>
              <a:t>identified three different types of anxiety</a:t>
            </a:r>
            <a:r>
              <a:rPr lang="en-US" sz="3200" dirty="0" smtClean="0">
                <a:latin typeface="Bookman Old Style" panose="02050604050505020204" pitchFamily="18" charset="0"/>
              </a:rPr>
              <a:t>.</a:t>
            </a:r>
          </a:p>
          <a:p>
            <a:pPr>
              <a:buNone/>
            </a:pPr>
            <a:endParaRPr lang="en-US" sz="3200" dirty="0">
              <a:latin typeface="Bookman Old Style" panose="02050604050505020204" pitchFamily="18" charset="0"/>
            </a:endParaRPr>
          </a:p>
          <a:p>
            <a:r>
              <a:rPr lang="en-US" sz="3200" b="1" i="1" dirty="0">
                <a:latin typeface="Bookman Old Style" panose="02050604050505020204" pitchFamily="18" charset="0"/>
              </a:rPr>
              <a:t>Reality Anxiety: </a:t>
            </a:r>
            <a:r>
              <a:rPr lang="en-US" sz="3200" i="1" dirty="0">
                <a:latin typeface="Bookman Old Style" panose="02050604050505020204" pitchFamily="18" charset="0"/>
              </a:rPr>
              <a:t>This is the most basic form of </a:t>
            </a:r>
            <a:r>
              <a:rPr lang="en-US" sz="3200" dirty="0">
                <a:latin typeface="Bookman Old Style" panose="02050604050505020204" pitchFamily="18" charset="0"/>
              </a:rPr>
              <a:t>anxiety and is typically based on fears of real and possible events, such as being bitten by a dog or falling from a ladder. </a:t>
            </a:r>
          </a:p>
          <a:p>
            <a:pPr>
              <a:buNone/>
            </a:pPr>
            <a:r>
              <a:rPr lang="en-US" sz="3200" dirty="0">
                <a:latin typeface="Bookman Old Style" panose="02050604050505020204" pitchFamily="18" charset="0"/>
              </a:rPr>
              <a:t>     The most common way of reducing tension from Reality Anxiety is taking oneself away from the </a:t>
            </a:r>
            <a:r>
              <a:rPr lang="en-US" sz="3200" dirty="0" smtClean="0">
                <a:latin typeface="Bookman Old Style" panose="02050604050505020204" pitchFamily="18" charset="0"/>
              </a:rPr>
              <a:t>situation</a:t>
            </a:r>
            <a:r>
              <a:rPr lang="en-US" sz="3200" dirty="0">
                <a:latin typeface="Bookman Old Style" panose="02050604050505020204" pitchFamily="18" charset="0"/>
              </a:rPr>
              <a:t> </a:t>
            </a:r>
            <a:r>
              <a:rPr lang="en-US" sz="3200" dirty="0" smtClean="0">
                <a:latin typeface="Bookman Old Style" panose="02050604050505020204" pitchFamily="18" charset="0"/>
              </a:rPr>
              <a:t>!</a:t>
            </a:r>
            <a:endParaRPr lang="en-US" sz="3200" dirty="0">
              <a:latin typeface="Bookman Old Style" panose="02050604050505020204" pitchFamily="18" charset="0"/>
            </a:endParaRPr>
          </a:p>
        </p:txBody>
      </p:sp>
    </p:spTree>
    <p:extLst>
      <p:ext uri="{BB962C8B-B14F-4D97-AF65-F5344CB8AC3E}">
        <p14:creationId xmlns:p14="http://schemas.microsoft.com/office/powerpoint/2010/main" val="2462044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3336"/>
            <a:ext cx="10515600" cy="5927463"/>
          </a:xfrm>
        </p:spPr>
        <p:txBody>
          <a:bodyPr>
            <a:normAutofit/>
          </a:bodyPr>
          <a:lstStyle/>
          <a:p>
            <a:r>
              <a:rPr lang="en-US" sz="3200" b="1" i="1" dirty="0" smtClean="0">
                <a:latin typeface="Bookman Old Style" panose="02050604050505020204" pitchFamily="18" charset="0"/>
              </a:rPr>
              <a:t>Neurotic Anxiety: </a:t>
            </a:r>
            <a:r>
              <a:rPr lang="en-US" sz="3200" i="1" dirty="0" smtClean="0">
                <a:latin typeface="Bookman Old Style" panose="02050604050505020204" pitchFamily="18" charset="0"/>
              </a:rPr>
              <a:t>This is a form of anxiety </a:t>
            </a:r>
            <a:r>
              <a:rPr lang="en-US" sz="3200" dirty="0" smtClean="0">
                <a:latin typeface="Bookman Old Style" panose="02050604050505020204" pitchFamily="18" charset="0"/>
              </a:rPr>
              <a:t>which comes from an unconscious fear that the basic impulses of the ID (the primitive part of our personality) will take control of the person, leading to eventual punishment(this is thus a form of Moral Anxiety).</a:t>
            </a:r>
          </a:p>
          <a:p>
            <a:pPr marL="0" lvl="3" indent="0" algn="ctr">
              <a:spcBef>
                <a:spcPts val="1000"/>
              </a:spcBef>
              <a:buNone/>
            </a:pPr>
            <a:r>
              <a:rPr lang="en-US" sz="3200" dirty="0">
                <a:latin typeface="Bookman Old Style" panose="02050604050505020204" pitchFamily="18" charset="0"/>
              </a:rPr>
              <a:t> </a:t>
            </a:r>
            <a:r>
              <a:rPr lang="en-US" sz="3200" dirty="0" smtClean="0">
                <a:latin typeface="Bookman Old Style" panose="02050604050505020204" pitchFamily="18" charset="0"/>
              </a:rPr>
              <a:t> </a:t>
            </a:r>
            <a:r>
              <a:rPr lang="en-US" altLang="en-US" sz="3000" dirty="0" smtClean="0">
                <a:solidFill>
                  <a:srgbClr val="C00000"/>
                </a:solidFill>
                <a:latin typeface="Bookman Old Style" panose="02050604050505020204" pitchFamily="18" charset="0"/>
              </a:rPr>
              <a:t>Id x Ego: Neurotic Anxiety</a:t>
            </a:r>
            <a:endParaRPr lang="en-US" sz="3200" dirty="0" smtClean="0">
              <a:latin typeface="Bookman Old Style" panose="02050604050505020204" pitchFamily="18" charset="0"/>
            </a:endParaRPr>
          </a:p>
          <a:p>
            <a:endParaRPr lang="en-US" sz="3200" dirty="0" smtClean="0">
              <a:latin typeface="Bookman Old Style" panose="02050604050505020204" pitchFamily="18" charset="0"/>
            </a:endParaRPr>
          </a:p>
          <a:p>
            <a:r>
              <a:rPr lang="en-US" sz="3200" b="1" i="1" dirty="0" smtClean="0">
                <a:latin typeface="Bookman Old Style" panose="02050604050505020204" pitchFamily="18" charset="0"/>
              </a:rPr>
              <a:t>Moral Anxiety: </a:t>
            </a:r>
            <a:r>
              <a:rPr lang="en-US" sz="3200" i="1" dirty="0" smtClean="0">
                <a:latin typeface="Bookman Old Style" panose="02050604050505020204" pitchFamily="18" charset="0"/>
              </a:rPr>
              <a:t>This form of anxiety comes from </a:t>
            </a:r>
            <a:r>
              <a:rPr lang="en-US" sz="3200" dirty="0" smtClean="0">
                <a:latin typeface="Bookman Old Style" panose="02050604050505020204" pitchFamily="18" charset="0"/>
              </a:rPr>
              <a:t>a fear of violating values and moral codes, and appears as feelings of guilt or shame.</a:t>
            </a:r>
          </a:p>
          <a:p>
            <a:pPr marL="0" lvl="3" indent="0" algn="ctr">
              <a:spcBef>
                <a:spcPts val="1000"/>
              </a:spcBef>
              <a:buNone/>
            </a:pPr>
            <a:r>
              <a:rPr lang="en-US" altLang="en-US" sz="3000" dirty="0" smtClean="0">
                <a:solidFill>
                  <a:srgbClr val="C00000"/>
                </a:solidFill>
                <a:latin typeface="Bookman Old Style" panose="02050604050505020204" pitchFamily="18" charset="0"/>
              </a:rPr>
              <a:t>Superego x Ego: Moral Anxiety</a:t>
            </a:r>
          </a:p>
          <a:p>
            <a:endParaRPr lang="en-US" sz="3200" dirty="0" smtClean="0">
              <a:latin typeface="Bookman Old Style" panose="02050604050505020204" pitchFamily="18" charset="0"/>
            </a:endParaRP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533991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9867" y="258183"/>
            <a:ext cx="10515600" cy="5423928"/>
          </a:xfrm>
        </p:spPr>
        <p:txBody>
          <a:bodyPr>
            <a:noAutofit/>
          </a:bodyPr>
          <a:lstStyle/>
          <a:p>
            <a:r>
              <a:rPr lang="en-US" sz="3000" dirty="0">
                <a:latin typeface="Bookman Old Style" panose="02050604050505020204" pitchFamily="18" charset="0"/>
              </a:rPr>
              <a:t>According to Freud, </a:t>
            </a:r>
            <a:r>
              <a:rPr lang="en-US" sz="3000" b="1" dirty="0">
                <a:latin typeface="Bookman Old Style" panose="02050604050505020204" pitchFamily="18" charset="0"/>
              </a:rPr>
              <a:t>anxiety</a:t>
            </a:r>
            <a:r>
              <a:rPr lang="en-US" sz="3000" dirty="0">
                <a:latin typeface="Bookman Old Style" panose="02050604050505020204" pitchFamily="18" charset="0"/>
              </a:rPr>
              <a:t> is an unpleasant inner state that people seek to avoid. </a:t>
            </a:r>
            <a:endParaRPr lang="en-US" sz="3000" dirty="0" smtClean="0">
              <a:latin typeface="Bookman Old Style" panose="02050604050505020204" pitchFamily="18" charset="0"/>
            </a:endParaRPr>
          </a:p>
          <a:p>
            <a:endParaRPr lang="en-US" sz="3000" dirty="0">
              <a:latin typeface="Bookman Old Style" panose="02050604050505020204" pitchFamily="18" charset="0"/>
            </a:endParaRPr>
          </a:p>
          <a:p>
            <a:r>
              <a:rPr lang="en-US" sz="3000" dirty="0">
                <a:latin typeface="Bookman Old Style" panose="02050604050505020204" pitchFamily="18" charset="0"/>
              </a:rPr>
              <a:t>When anxiety occurs, the mind first responds by an increase in problem-solving thinking, seeking rational ways of escaping the situation</a:t>
            </a:r>
            <a:r>
              <a:rPr lang="en-US" sz="3000" dirty="0" smtClean="0">
                <a:latin typeface="Bookman Old Style" panose="02050604050505020204" pitchFamily="18" charset="0"/>
              </a:rPr>
              <a:t>.</a:t>
            </a:r>
          </a:p>
          <a:p>
            <a:endParaRPr lang="en-US" sz="3000" dirty="0">
              <a:latin typeface="Bookman Old Style" panose="02050604050505020204" pitchFamily="18" charset="0"/>
            </a:endParaRPr>
          </a:p>
          <a:p>
            <a:r>
              <a:rPr lang="en-US" sz="3000" dirty="0">
                <a:latin typeface="Bookman Old Style" panose="02050604050505020204" pitchFamily="18" charset="0"/>
              </a:rPr>
              <a:t>If this is not fruitful (and maybe anyway), ego has some tools </a:t>
            </a:r>
            <a:r>
              <a:rPr lang="en-US" sz="3000" dirty="0" smtClean="0">
                <a:latin typeface="Bookman Old Style" panose="02050604050505020204" pitchFamily="18" charset="0"/>
              </a:rPr>
              <a:t>it…, </a:t>
            </a:r>
            <a:r>
              <a:rPr lang="en-US" sz="3000" dirty="0">
                <a:latin typeface="Bookman Old Style" panose="02050604050505020204" pitchFamily="18" charset="0"/>
              </a:rPr>
              <a:t>tools that help defend the </a:t>
            </a:r>
            <a:r>
              <a:rPr lang="en-US" sz="3000" dirty="0" smtClean="0">
                <a:latin typeface="Bookman Old Style" panose="02050604050505020204" pitchFamily="18" charset="0"/>
              </a:rPr>
              <a:t>ego… </a:t>
            </a:r>
            <a:r>
              <a:rPr lang="en-US" sz="3000" dirty="0">
                <a:latin typeface="Bookman Old Style" panose="02050604050505020204" pitchFamily="18" charset="0"/>
              </a:rPr>
              <a:t>these are called </a:t>
            </a:r>
            <a:r>
              <a:rPr lang="en-US" sz="3000" b="1" dirty="0">
                <a:latin typeface="Bookman Old Style" panose="02050604050505020204" pitchFamily="18" charset="0"/>
              </a:rPr>
              <a:t>Ego Defense Mechanisms </a:t>
            </a:r>
            <a:r>
              <a:rPr lang="en-US" sz="3000" dirty="0">
                <a:latin typeface="Bookman Old Style" panose="02050604050505020204" pitchFamily="18" charset="0"/>
              </a:rPr>
              <a:t>or</a:t>
            </a:r>
            <a:r>
              <a:rPr lang="en-US" sz="3000" b="1" dirty="0">
                <a:latin typeface="Bookman Old Style" panose="02050604050505020204" pitchFamily="18" charset="0"/>
              </a:rPr>
              <a:t> Defenses</a:t>
            </a:r>
            <a:r>
              <a:rPr lang="en-US" sz="3000" dirty="0">
                <a:latin typeface="Bookman Old Style" panose="02050604050505020204" pitchFamily="18" charset="0"/>
              </a:rPr>
              <a:t>. </a:t>
            </a:r>
            <a:endParaRPr lang="en-US" sz="3000" dirty="0" smtClean="0">
              <a:latin typeface="Bookman Old Style" panose="02050604050505020204" pitchFamily="18" charset="0"/>
            </a:endParaRPr>
          </a:p>
          <a:p>
            <a:endParaRPr lang="en-US" sz="3000" dirty="0">
              <a:latin typeface="Bookman Old Style" panose="02050604050505020204" pitchFamily="18" charset="0"/>
            </a:endParaRPr>
          </a:p>
          <a:p>
            <a:r>
              <a:rPr lang="en-US" sz="3000" dirty="0">
                <a:latin typeface="Bookman Old Style" panose="02050604050505020204" pitchFamily="18" charset="0"/>
              </a:rPr>
              <a:t>They helped shield the ego from the conflicts created by the id, superego, and reality.</a:t>
            </a:r>
          </a:p>
          <a:p>
            <a:endParaRPr lang="en-US" sz="3000" dirty="0">
              <a:latin typeface="Bookman Old Style" panose="02050604050505020204" pitchFamily="18" charset="0"/>
            </a:endParaRPr>
          </a:p>
        </p:txBody>
      </p:sp>
    </p:spTree>
    <p:extLst>
      <p:ext uri="{BB962C8B-B14F-4D97-AF65-F5344CB8AC3E}">
        <p14:creationId xmlns:p14="http://schemas.microsoft.com/office/powerpoint/2010/main" val="2917764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a:p>
        </p:txBody>
      </p:sp>
      <p:pic>
        <p:nvPicPr>
          <p:cNvPr id="4" name="Picture 4"/>
          <p:cNvPicPr>
            <a:picLocks noChangeAspect="1" noChangeArrowheads="1"/>
          </p:cNvPicPr>
          <p:nvPr/>
        </p:nvPicPr>
        <p:blipFill>
          <a:blip r:embed="rId2"/>
          <a:srcRect/>
          <a:stretch>
            <a:fillRect/>
          </a:stretch>
        </p:blipFill>
        <p:spPr bwMode="auto">
          <a:xfrm>
            <a:off x="960120" y="1613647"/>
            <a:ext cx="10597179" cy="4453666"/>
          </a:xfrm>
          <a:prstGeom prst="rect">
            <a:avLst/>
          </a:prstGeom>
          <a:noFill/>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702770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821" y="215153"/>
            <a:ext cx="11338559" cy="6642848"/>
          </a:xfrm>
          <a:solidFill>
            <a:schemeClr val="accent3">
              <a:lumMod val="20000"/>
              <a:lumOff val="80000"/>
            </a:schemeClr>
          </a:solidFill>
        </p:spPr>
        <p:txBody>
          <a:bodyPr>
            <a:noAutofit/>
          </a:bodyPr>
          <a:lstStyle/>
          <a:p>
            <a:r>
              <a:rPr lang="en-US" sz="3600" b="1" dirty="0">
                <a:solidFill>
                  <a:schemeClr val="tx1"/>
                </a:solidFill>
                <a:latin typeface="Bookman Old Style" panose="02050604050505020204" pitchFamily="18" charset="0"/>
              </a:rPr>
              <a:t>Denial</a:t>
            </a:r>
            <a:r>
              <a:rPr lang="en-US" sz="3600" dirty="0">
                <a:solidFill>
                  <a:schemeClr val="tx1"/>
                </a:solidFill>
                <a:latin typeface="Bookman Old Style" panose="02050604050505020204" pitchFamily="18" charset="0"/>
              </a:rPr>
              <a:t>: </a:t>
            </a:r>
            <a:r>
              <a:rPr lang="en-US" sz="3600" dirty="0" smtClean="0">
                <a:solidFill>
                  <a:schemeClr val="tx1"/>
                </a:solidFill>
                <a:latin typeface="Bookman Old Style" panose="02050604050505020204" pitchFamily="18" charset="0"/>
              </a:rPr>
              <a:t>Arguing </a:t>
            </a:r>
            <a:r>
              <a:rPr lang="en-US" sz="3600" dirty="0">
                <a:solidFill>
                  <a:schemeClr val="tx1"/>
                </a:solidFill>
                <a:latin typeface="Bookman Old Style" panose="02050604050505020204" pitchFamily="18" charset="0"/>
              </a:rPr>
              <a:t>against an anxiety provoking stimuli by stating it doesn't exist. </a:t>
            </a:r>
            <a:endParaRPr lang="en-US" sz="3600" dirty="0" smtClean="0">
              <a:solidFill>
                <a:schemeClr val="tx1"/>
              </a:solidFill>
              <a:latin typeface="Bookman Old Style" panose="02050604050505020204" pitchFamily="18" charset="0"/>
            </a:endParaRPr>
          </a:p>
          <a:p>
            <a:endParaRPr lang="en-US" sz="3600" dirty="0" smtClean="0">
              <a:solidFill>
                <a:schemeClr val="tx1"/>
              </a:solidFill>
              <a:latin typeface="Bookman Old Style" panose="02050604050505020204" pitchFamily="18" charset="0"/>
            </a:endParaRPr>
          </a:p>
          <a:p>
            <a:pPr lvl="1"/>
            <a:r>
              <a:rPr lang="en-US" sz="3200" dirty="0">
                <a:latin typeface="Bookman Old Style" panose="02050604050505020204" pitchFamily="18" charset="0"/>
              </a:rPr>
              <a:t>Many people use denial in their everyday lives to avoid dealing with painful feelings or areas of their life they don’t wish to admit.  </a:t>
            </a:r>
          </a:p>
          <a:p>
            <a:pPr>
              <a:buNone/>
            </a:pPr>
            <a:r>
              <a:rPr lang="en-US" sz="3200" b="1" dirty="0" smtClean="0">
                <a:latin typeface="Bookman Old Style" panose="02050604050505020204" pitchFamily="18" charset="0"/>
              </a:rPr>
              <a:t>Examples: </a:t>
            </a:r>
          </a:p>
          <a:p>
            <a:pPr>
              <a:buNone/>
            </a:pPr>
            <a:r>
              <a:rPr lang="en-US" sz="2400" dirty="0" smtClean="0">
                <a:latin typeface="Bookman Old Style" panose="02050604050505020204" pitchFamily="18" charset="0"/>
              </a:rPr>
              <a:t>1</a:t>
            </a:r>
            <a:r>
              <a:rPr lang="en-US" sz="2400" dirty="0">
                <a:latin typeface="Bookman Old Style" panose="02050604050505020204" pitchFamily="18" charset="0"/>
              </a:rPr>
              <a:t>)</a:t>
            </a:r>
            <a:r>
              <a:rPr lang="en-US" sz="2400" b="1" dirty="0">
                <a:latin typeface="Bookman Old Style" panose="02050604050505020204" pitchFamily="18" charset="0"/>
              </a:rPr>
              <a:t> </a:t>
            </a:r>
            <a:r>
              <a:rPr lang="en-US" sz="2400" dirty="0">
                <a:latin typeface="Bookman Old Style" panose="02050604050505020204" pitchFamily="18" charset="0"/>
              </a:rPr>
              <a:t>Patient denies that his physician's </a:t>
            </a:r>
            <a:r>
              <a:rPr lang="en-US" sz="2400" dirty="0" smtClean="0">
                <a:latin typeface="Bookman Old Style" panose="02050604050505020204" pitchFamily="18" charset="0"/>
              </a:rPr>
              <a:t>diagnosis </a:t>
            </a:r>
            <a:r>
              <a:rPr lang="en-US" sz="2400" dirty="0">
                <a:latin typeface="Bookman Old Style" panose="02050604050505020204" pitchFamily="18" charset="0"/>
              </a:rPr>
              <a:t>of cancer is correct and seeks a second </a:t>
            </a:r>
            <a:r>
              <a:rPr lang="en-US" sz="2400" dirty="0" smtClean="0">
                <a:latin typeface="Bookman Old Style" panose="02050604050505020204" pitchFamily="18" charset="0"/>
              </a:rPr>
              <a:t>opinion</a:t>
            </a:r>
            <a:r>
              <a:rPr lang="en-US" sz="2400" dirty="0">
                <a:latin typeface="Bookman Old Style" panose="02050604050505020204" pitchFamily="18" charset="0"/>
              </a:rPr>
              <a:t>.</a:t>
            </a:r>
          </a:p>
          <a:p>
            <a:pPr>
              <a:buNone/>
            </a:pPr>
            <a:r>
              <a:rPr lang="en-US" sz="2400" dirty="0" smtClean="0">
                <a:latin typeface="Bookman Old Style" panose="02050604050505020204" pitchFamily="18" charset="0"/>
              </a:rPr>
              <a:t>2</a:t>
            </a:r>
            <a:r>
              <a:rPr lang="en-US" sz="2400" dirty="0">
                <a:latin typeface="Bookman Old Style" panose="02050604050505020204" pitchFamily="18" charset="0"/>
              </a:rPr>
              <a:t>) Alcoholics vigorously deny that they have a </a:t>
            </a:r>
            <a:r>
              <a:rPr lang="en-US" sz="2400" dirty="0" smtClean="0">
                <a:latin typeface="Bookman Old Style" panose="02050604050505020204" pitchFamily="18" charset="0"/>
              </a:rPr>
              <a:t>	problem</a:t>
            </a:r>
            <a:r>
              <a:rPr lang="en-US" sz="2400" dirty="0">
                <a:latin typeface="Bookman Old Style" panose="02050604050505020204" pitchFamily="18" charset="0"/>
              </a:rPr>
              <a:t>.</a:t>
            </a:r>
            <a:r>
              <a:rPr lang="en-US" sz="2400" b="1" dirty="0">
                <a:latin typeface="Bookman Old Style" panose="02050604050505020204" pitchFamily="18" charset="0"/>
              </a:rPr>
              <a:t> </a:t>
            </a:r>
            <a:endParaRPr lang="en-US" sz="2400" b="1" dirty="0" smtClean="0">
              <a:latin typeface="Bookman Old Style" panose="02050604050505020204" pitchFamily="18" charset="0"/>
            </a:endParaRPr>
          </a:p>
          <a:p>
            <a:pPr>
              <a:buNone/>
            </a:pPr>
            <a:r>
              <a:rPr lang="en-US" sz="2400" dirty="0" smtClean="0">
                <a:latin typeface="Bookman Old Style" panose="02050604050505020204" pitchFamily="18" charset="0"/>
              </a:rPr>
              <a:t>3) At </a:t>
            </a:r>
            <a:r>
              <a:rPr lang="en-US" sz="2400" dirty="0">
                <a:latin typeface="Bookman Old Style" panose="02050604050505020204" pitchFamily="18" charset="0"/>
              </a:rPr>
              <a:t>school, a student seeing a grade of "C" next to their name, and automatically assuming the professor made a grading error.</a:t>
            </a:r>
            <a:endParaRPr lang="en-US" sz="2400" dirty="0" smtClean="0">
              <a:solidFill>
                <a:schemeClr val="tx1"/>
              </a:solidFill>
              <a:latin typeface="Bookman Old Style" panose="02050604050505020204" pitchFamily="18" charset="0"/>
            </a:endParaRPr>
          </a:p>
          <a:p>
            <a:endParaRPr lang="en-US" sz="3600" dirty="0">
              <a:solidFill>
                <a:schemeClr val="tx1"/>
              </a:solidFill>
              <a:latin typeface="Bookman Old Style" panose="02050604050505020204" pitchFamily="18" charset="0"/>
            </a:endParaRPr>
          </a:p>
          <a:p>
            <a:endParaRPr lang="en-US" sz="3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301857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76518" y="378373"/>
            <a:ext cx="11553713" cy="6329020"/>
          </a:xfrm>
          <a:solidFill>
            <a:schemeClr val="accent3">
              <a:lumMod val="20000"/>
              <a:lumOff val="80000"/>
            </a:schemeClr>
          </a:solidFill>
        </p:spPr>
        <p:txBody>
          <a:bodyPr>
            <a:noAutofit/>
          </a:bodyPr>
          <a:lstStyle/>
          <a:p>
            <a:r>
              <a:rPr lang="en-US" sz="3600" b="1" dirty="0">
                <a:latin typeface="Bookman Old Style" panose="02050604050505020204" pitchFamily="18" charset="0"/>
              </a:rPr>
              <a:t>Displacement</a:t>
            </a:r>
            <a:r>
              <a:rPr lang="en-US" sz="3600" dirty="0">
                <a:latin typeface="Bookman Old Style" panose="02050604050505020204" pitchFamily="18" charset="0"/>
              </a:rPr>
              <a:t>: Taking out impulses on a less threatening target. </a:t>
            </a:r>
          </a:p>
          <a:p>
            <a:pPr lvl="1"/>
            <a:r>
              <a:rPr lang="en-US" sz="3200" dirty="0">
                <a:latin typeface="Bookman Old Style" panose="02050604050505020204" pitchFamily="18" charset="0"/>
              </a:rPr>
              <a:t>It occurs when the Id wants to do something of which the Super ego does not permit. The Ego thus finds some other way of releasing the psychic energy of the Id</a:t>
            </a:r>
            <a:r>
              <a:rPr lang="en-US" sz="3200" dirty="0" smtClean="0">
                <a:latin typeface="Bookman Old Style" panose="02050604050505020204" pitchFamily="18" charset="0"/>
              </a:rPr>
              <a:t>.</a:t>
            </a:r>
          </a:p>
          <a:p>
            <a:pPr lvl="1"/>
            <a:endParaRPr lang="en-US" sz="3200" dirty="0">
              <a:latin typeface="Bookman Old Style" panose="02050604050505020204" pitchFamily="18" charset="0"/>
            </a:endParaRPr>
          </a:p>
          <a:p>
            <a:pPr lvl="1"/>
            <a:r>
              <a:rPr lang="en-US" sz="3200" dirty="0">
                <a:latin typeface="Bookman Old Style" panose="02050604050505020204" pitchFamily="18" charset="0"/>
              </a:rPr>
              <a:t> Thus there is a transfer of energy from a repressed object to a more acceptable object.</a:t>
            </a:r>
          </a:p>
          <a:p>
            <a:pPr lvl="1"/>
            <a:endParaRPr lang="en-US" sz="3200" dirty="0" smtClean="0">
              <a:solidFill>
                <a:schemeClr val="tx1"/>
              </a:solidFill>
              <a:latin typeface="Bookman Old Style" panose="02050604050505020204" pitchFamily="18" charset="0"/>
            </a:endParaRPr>
          </a:p>
          <a:p>
            <a:pPr lvl="1"/>
            <a:endParaRPr lang="en-US" sz="3200" dirty="0" smtClean="0">
              <a:solidFill>
                <a:schemeClr val="tx1"/>
              </a:solidFill>
              <a:latin typeface="Bookman Old Style" panose="02050604050505020204" pitchFamily="18" charset="0"/>
            </a:endParaRPr>
          </a:p>
          <a:p>
            <a:endParaRPr lang="en-US" sz="3200" dirty="0">
              <a:solidFill>
                <a:schemeClr val="tx1"/>
              </a:solidFill>
              <a:latin typeface="Bookman Old Style" panose="02050604050505020204" pitchFamily="18" charset="0"/>
            </a:endParaRPr>
          </a:p>
          <a:p>
            <a:endParaRPr lang="en-US" sz="3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566849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1671"/>
            <a:ext cx="10515600" cy="5585292"/>
          </a:xfrm>
          <a:solidFill>
            <a:schemeClr val="accent3">
              <a:lumMod val="20000"/>
              <a:lumOff val="80000"/>
            </a:schemeClr>
          </a:solidFill>
        </p:spPr>
        <p:txBody>
          <a:bodyPr>
            <a:normAutofit/>
          </a:bodyPr>
          <a:lstStyle/>
          <a:p>
            <a:r>
              <a:rPr lang="en-US" sz="3200" dirty="0">
                <a:latin typeface="Bookman Old Style" panose="02050604050505020204" pitchFamily="18" charset="0"/>
              </a:rPr>
              <a:t>Displacements are often quite satisfactory and workable mechanisms for releasing energy more safely.</a:t>
            </a:r>
          </a:p>
          <a:p>
            <a:r>
              <a:rPr lang="en-US" sz="3200" dirty="0">
                <a:latin typeface="Bookman Old Style" panose="02050604050505020204" pitchFamily="18" charset="0"/>
              </a:rPr>
              <a:t>Examples:</a:t>
            </a:r>
          </a:p>
          <a:p>
            <a:pPr>
              <a:buNone/>
            </a:pPr>
            <a:r>
              <a:rPr lang="en-US" sz="3200" dirty="0">
                <a:latin typeface="Bookman Old Style" panose="02050604050505020204" pitchFamily="18" charset="0"/>
              </a:rPr>
              <a:t>    1) The boss gets angry and shouts at a person. He  goes home and shouts at his wife. She then shouts at their son. With nobody left to displace anger onto, he goes and kicks the dog</a:t>
            </a:r>
            <a:r>
              <a:rPr lang="en-US" sz="3200" dirty="0" smtClean="0">
                <a:latin typeface="Bookman Old Style" panose="02050604050505020204" pitchFamily="18" charset="0"/>
              </a:rPr>
              <a:t>.</a:t>
            </a:r>
          </a:p>
          <a:p>
            <a:pPr>
              <a:buNone/>
            </a:pPr>
            <a:endParaRPr lang="en-US" sz="3200" dirty="0">
              <a:latin typeface="Bookman Old Style" panose="02050604050505020204" pitchFamily="18" charset="0"/>
            </a:endParaRPr>
          </a:p>
          <a:p>
            <a:pPr>
              <a:buNone/>
            </a:pPr>
            <a:r>
              <a:rPr lang="en-US" sz="3200" dirty="0">
                <a:latin typeface="Bookman Old Style" panose="02050604050505020204" pitchFamily="18" charset="0"/>
              </a:rPr>
              <a:t>    2) A man wins the lottery. He turns to the person next to him and gives the person a big hug.</a:t>
            </a:r>
          </a:p>
          <a:p>
            <a:endParaRPr lang="en-US" sz="3200" dirty="0"/>
          </a:p>
        </p:txBody>
      </p:sp>
    </p:spTree>
    <p:extLst>
      <p:ext uri="{BB962C8B-B14F-4D97-AF65-F5344CB8AC3E}">
        <p14:creationId xmlns:p14="http://schemas.microsoft.com/office/powerpoint/2010/main" val="1321032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367" y="602428"/>
            <a:ext cx="10837433" cy="6099586"/>
          </a:xfrm>
          <a:solidFill>
            <a:schemeClr val="accent3">
              <a:lumMod val="20000"/>
              <a:lumOff val="80000"/>
            </a:schemeClr>
          </a:solidFill>
        </p:spPr>
        <p:txBody>
          <a:bodyPr>
            <a:normAutofit fontScale="92500" lnSpcReduction="20000"/>
          </a:bodyPr>
          <a:lstStyle/>
          <a:p>
            <a:r>
              <a:rPr lang="en-US" sz="3200" b="1" u="sng" dirty="0">
                <a:latin typeface="Bookman Old Style" panose="02050604050505020204" pitchFamily="18" charset="0"/>
                <a:ea typeface="Times New Roman" panose="02020603050405020304" pitchFamily="18" charset="0"/>
              </a:rPr>
              <a:t>Rationalization: </a:t>
            </a:r>
            <a:r>
              <a:rPr lang="en-US" sz="3200" dirty="0">
                <a:latin typeface="Bookman Old Style" panose="02050604050505020204" pitchFamily="18" charset="0"/>
                <a:ea typeface="Times New Roman" panose="02020603050405020304" pitchFamily="18" charset="0"/>
              </a:rPr>
              <a:t>Supplying a logical or rational reason as opposed to the real </a:t>
            </a:r>
            <a:r>
              <a:rPr lang="en-US" sz="3200" dirty="0" smtClean="0">
                <a:latin typeface="Bookman Old Style" panose="02050604050505020204" pitchFamily="18" charset="0"/>
                <a:ea typeface="Times New Roman" panose="02020603050405020304" pitchFamily="18" charset="0"/>
              </a:rPr>
              <a:t>reason.</a:t>
            </a:r>
          </a:p>
          <a:p>
            <a:endParaRPr lang="en-US" sz="3200" dirty="0" smtClean="0">
              <a:latin typeface="Bookman Old Style" panose="02050604050505020204" pitchFamily="18" charset="0"/>
              <a:ea typeface="Times New Roman" panose="02020603050405020304" pitchFamily="18" charset="0"/>
            </a:endParaRPr>
          </a:p>
          <a:p>
            <a:r>
              <a:rPr lang="en-US" sz="3200" dirty="0">
                <a:latin typeface="Bookman Old Style" panose="02050604050505020204" pitchFamily="18" charset="0"/>
              </a:rPr>
              <a:t>When a person does something of which the moral super ego disapproves, then the ego seeks to defend itself by adding reasons that make the action acceptable to the super ego. Thus we are able to do something that is outside our values and get away with it without  feeling too guilty</a:t>
            </a:r>
            <a:r>
              <a:rPr lang="en-US" sz="3200" dirty="0" smtClean="0">
                <a:latin typeface="Bookman Old Style" panose="02050604050505020204" pitchFamily="18" charset="0"/>
              </a:rPr>
              <a:t>.</a:t>
            </a:r>
          </a:p>
          <a:p>
            <a:endParaRPr lang="en-US" sz="3200" dirty="0">
              <a:latin typeface="Bookman Old Style" panose="02050604050505020204" pitchFamily="18" charset="0"/>
            </a:endParaRPr>
          </a:p>
          <a:p>
            <a:r>
              <a:rPr lang="en-US" sz="3200" dirty="0">
                <a:latin typeface="Bookman Old Style" panose="02050604050505020204" pitchFamily="18" charset="0"/>
              </a:rPr>
              <a:t>Examples 1)  A parent punishes a child and says that it is for the child's 'own good'. </a:t>
            </a:r>
          </a:p>
          <a:p>
            <a:pPr>
              <a:buNone/>
            </a:pPr>
            <a:r>
              <a:rPr lang="en-US" sz="3200" dirty="0">
                <a:latin typeface="Bookman Old Style" panose="02050604050505020204" pitchFamily="18" charset="0"/>
              </a:rPr>
              <a:t>    2) A person evades paying taxes and then rationalizes it by talking about how the government wastes money (and how it is better for people to keep what they can).</a:t>
            </a: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186139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57048" y="623943"/>
            <a:ext cx="11151477" cy="5955533"/>
          </a:xfrm>
          <a:solidFill>
            <a:schemeClr val="accent3">
              <a:lumMod val="20000"/>
              <a:lumOff val="80000"/>
            </a:schemeClr>
          </a:solidFill>
        </p:spPr>
        <p:txBody>
          <a:bodyPr>
            <a:noAutofit/>
          </a:bodyPr>
          <a:lstStyle/>
          <a:p>
            <a:r>
              <a:rPr lang="en-US" sz="3200" b="1" dirty="0">
                <a:latin typeface="Bookman Old Style" panose="02050604050505020204" pitchFamily="18" charset="0"/>
              </a:rPr>
              <a:t>Intellectualization</a:t>
            </a:r>
            <a:r>
              <a:rPr lang="en-US" sz="3200" dirty="0">
                <a:latin typeface="Bookman Old Style" panose="02050604050505020204" pitchFamily="18" charset="0"/>
              </a:rPr>
              <a:t>: </a:t>
            </a:r>
            <a:r>
              <a:rPr lang="en-US" sz="3200" dirty="0" smtClean="0">
                <a:latin typeface="Bookman Old Style" panose="02050604050505020204" pitchFamily="18" charset="0"/>
              </a:rPr>
              <a:t>“Flight into reason”. </a:t>
            </a:r>
          </a:p>
          <a:p>
            <a:r>
              <a:rPr lang="en-US" sz="3200" dirty="0" smtClean="0">
                <a:latin typeface="Bookman Old Style" panose="02050604050505020204" pitchFamily="18" charset="0"/>
              </a:rPr>
              <a:t>Thinking about events in cold, hard and rational terms</a:t>
            </a:r>
          </a:p>
          <a:p>
            <a:pPr lvl="1"/>
            <a:r>
              <a:rPr lang="en-US" dirty="0">
                <a:latin typeface="Bookman Old Style" panose="02050604050505020204" pitchFamily="18" charset="0"/>
              </a:rPr>
              <a:t>	Intellectualization protects against anxiety by repressing the emotions connected with an event</a:t>
            </a:r>
            <a:r>
              <a:rPr lang="en-US" dirty="0" smtClean="0">
                <a:latin typeface="Bookman Old Style" panose="02050604050505020204" pitchFamily="18" charset="0"/>
              </a:rPr>
              <a:t>.</a:t>
            </a:r>
            <a:endParaRPr lang="en-US" sz="3600" dirty="0">
              <a:latin typeface="Bookman Old Style" panose="02050604050505020204" pitchFamily="18" charset="0"/>
            </a:endParaRPr>
          </a:p>
          <a:p>
            <a:r>
              <a:rPr lang="en-US" sz="3200" dirty="0" smtClean="0">
                <a:latin typeface="Bookman Old Style" panose="02050604050505020204" pitchFamily="18" charset="0"/>
              </a:rPr>
              <a:t>It </a:t>
            </a:r>
            <a:r>
              <a:rPr lang="en-US" sz="3200" dirty="0">
                <a:latin typeface="Bookman Old Style" panose="02050604050505020204" pitchFamily="18" charset="0"/>
              </a:rPr>
              <a:t>is also known as 'Isolation of affect' as the affective elements are removed from the situation</a:t>
            </a:r>
            <a:r>
              <a:rPr lang="en-US" sz="3200" dirty="0" smtClean="0">
                <a:latin typeface="Bookman Old Style" panose="02050604050505020204" pitchFamily="18" charset="0"/>
              </a:rPr>
              <a:t>.</a:t>
            </a:r>
          </a:p>
          <a:p>
            <a:pPr lvl="1"/>
            <a:r>
              <a:rPr lang="en-US" dirty="0">
                <a:latin typeface="Bookman Old Style" panose="02050604050505020204" pitchFamily="18" charset="0"/>
              </a:rPr>
              <a:t>	Intellectualization protects against anxiety by repressing the emotions connected with an event.</a:t>
            </a:r>
            <a:endParaRPr lang="en-US" sz="2800" dirty="0">
              <a:latin typeface="Bookman Old Style" panose="02050604050505020204" pitchFamily="18" charset="0"/>
            </a:endParaRPr>
          </a:p>
          <a:p>
            <a:r>
              <a:rPr lang="en-US" dirty="0" smtClean="0">
                <a:latin typeface="Bookman Old Style" panose="02050604050505020204" pitchFamily="18" charset="0"/>
              </a:rPr>
              <a:t>Example: a </a:t>
            </a:r>
            <a:r>
              <a:rPr lang="en-US" dirty="0">
                <a:latin typeface="Bookman Old Style" panose="02050604050505020204" pitchFamily="18" charset="0"/>
              </a:rPr>
              <a:t>wife who learns her husband is dying tries to learn all she can about the disease, prognosis, treatment </a:t>
            </a:r>
            <a:r>
              <a:rPr lang="en-US" dirty="0" smtClean="0">
                <a:latin typeface="Bookman Old Style" panose="02050604050505020204" pitchFamily="18" charset="0"/>
              </a:rPr>
              <a:t>options. By </a:t>
            </a:r>
            <a:r>
              <a:rPr lang="en-US" dirty="0">
                <a:latin typeface="Bookman Old Style" panose="02050604050505020204" pitchFamily="18" charset="0"/>
              </a:rPr>
              <a:t>doing this she can help repress the emotional onslaught of feelings of loss and anger which can accompany the death of a loved one.</a:t>
            </a:r>
            <a:endParaRPr lang="en-US" sz="3200" dirty="0">
              <a:latin typeface="Bookman Old Style" panose="02050604050505020204" pitchFamily="18" charset="0"/>
            </a:endParaRPr>
          </a:p>
          <a:p>
            <a:endParaRPr lang="en-US" sz="3600" dirty="0">
              <a:latin typeface="Bookman Old Style" panose="02050604050505020204" pitchFamily="18" charset="0"/>
            </a:endParaRPr>
          </a:p>
          <a:p>
            <a:endParaRPr lang="en-US" sz="3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9434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3488"/>
            <a:ext cx="10515600" cy="5843476"/>
          </a:xfrm>
          <a:solidFill>
            <a:schemeClr val="accent3">
              <a:lumMod val="20000"/>
              <a:lumOff val="80000"/>
            </a:schemeClr>
          </a:solidFill>
        </p:spPr>
        <p:txBody>
          <a:bodyPr/>
          <a:lstStyle/>
          <a:p>
            <a:endParaRPr lang="en-US" dirty="0">
              <a:latin typeface="Bookman Old Style" panose="02050604050505020204" pitchFamily="18" charset="0"/>
            </a:endParaRPr>
          </a:p>
          <a:p>
            <a:r>
              <a:rPr lang="en-US" sz="3600" b="1" u="sng" dirty="0" smtClean="0">
                <a:latin typeface="Bookman Old Style" panose="02050604050505020204" pitchFamily="18" charset="0"/>
                <a:ea typeface="Times New Roman" panose="02020603050405020304" pitchFamily="18" charset="0"/>
              </a:rPr>
              <a:t>Projection</a:t>
            </a:r>
            <a:r>
              <a:rPr lang="en-US" sz="3600" dirty="0" smtClean="0">
                <a:latin typeface="Bookman Old Style" panose="02050604050505020204" pitchFamily="18" charset="0"/>
                <a:ea typeface="Times New Roman" panose="02020603050405020304" pitchFamily="18" charset="0"/>
              </a:rPr>
              <a:t>: Placing unacceptable impulses in yourself onto someone else. </a:t>
            </a:r>
          </a:p>
          <a:p>
            <a:endParaRPr lang="en-US" sz="3600" dirty="0" smtClean="0">
              <a:latin typeface="Bookman Old Style" panose="02050604050505020204" pitchFamily="18" charset="0"/>
            </a:endParaRPr>
          </a:p>
          <a:p>
            <a:r>
              <a:rPr lang="en-US" sz="3200" i="1" dirty="0">
                <a:latin typeface="Bookman Old Style" panose="02050604050505020204" pitchFamily="18" charset="0"/>
              </a:rPr>
              <a:t>Neurotic projection is perceiving others as operating </a:t>
            </a:r>
            <a:r>
              <a:rPr lang="en-US" sz="3200" dirty="0">
                <a:latin typeface="Bookman Old Style" panose="02050604050505020204" pitchFamily="18" charset="0"/>
              </a:rPr>
              <a:t>in ways one unconsciously finds objectionable in yourself.</a:t>
            </a:r>
          </a:p>
          <a:p>
            <a:r>
              <a:rPr lang="en-US" sz="3200" i="1" dirty="0">
                <a:latin typeface="Bookman Old Style" panose="02050604050505020204" pitchFamily="18" charset="0"/>
              </a:rPr>
              <a:t>Complementary projection is assuming that </a:t>
            </a:r>
            <a:r>
              <a:rPr lang="en-US" sz="3200" dirty="0">
                <a:latin typeface="Bookman Old Style" panose="02050604050505020204" pitchFamily="18" charset="0"/>
              </a:rPr>
              <a:t>others do, think and feel in the same way as you.</a:t>
            </a:r>
          </a:p>
          <a:p>
            <a:endParaRPr lang="en-US" dirty="0"/>
          </a:p>
        </p:txBody>
      </p:sp>
    </p:spTree>
    <p:extLst>
      <p:ext uri="{BB962C8B-B14F-4D97-AF65-F5344CB8AC3E}">
        <p14:creationId xmlns:p14="http://schemas.microsoft.com/office/powerpoint/2010/main" val="144003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467591"/>
            <a:ext cx="11532920" cy="5709372"/>
          </a:xfrm>
        </p:spPr>
        <p:txBody>
          <a:bodyPr>
            <a:noAutofit/>
          </a:bodyPr>
          <a:lstStyle/>
          <a:p>
            <a:r>
              <a:rPr lang="en-US" sz="3000" b="1" dirty="0">
                <a:latin typeface="Bookman Old Style" panose="02050604050505020204" pitchFamily="18" charset="0"/>
              </a:rPr>
              <a:t>C. </a:t>
            </a:r>
            <a:r>
              <a:rPr lang="en-US" sz="3000" dirty="0">
                <a:latin typeface="Bookman Old Style" panose="02050604050505020204" pitchFamily="18" charset="0"/>
              </a:rPr>
              <a:t>Above mostly everything else, I actively seek beauty, form and balance in things around me. My interest in beautiful culture and the arts is central to me.</a:t>
            </a:r>
          </a:p>
          <a:p>
            <a:pPr marL="0" indent="0">
              <a:buNone/>
            </a:pPr>
            <a:endParaRPr lang="en-US" sz="3000" dirty="0">
              <a:latin typeface="Bookman Old Style" panose="02050604050505020204" pitchFamily="18" charset="0"/>
            </a:endParaRPr>
          </a:p>
          <a:p>
            <a:r>
              <a:rPr lang="en-US" sz="3000" b="1" dirty="0">
                <a:latin typeface="Bookman Old Style" panose="02050604050505020204" pitchFamily="18" charset="0"/>
              </a:rPr>
              <a:t>D. </a:t>
            </a:r>
            <a:r>
              <a:rPr lang="en-US" sz="3000" dirty="0">
                <a:latin typeface="Bookman Old Style" panose="02050604050505020204" pitchFamily="18" charset="0"/>
              </a:rPr>
              <a:t>My aim is self-knowledge and enlightenment. The most important thing to me is realizing my ultimate personal potential. I seek and welcome ‘peak’ experiences.</a:t>
            </a:r>
          </a:p>
          <a:p>
            <a:pPr marL="0" indent="0">
              <a:buNone/>
            </a:pPr>
            <a:endParaRPr lang="en-US" sz="3000" dirty="0">
              <a:latin typeface="Bookman Old Style" panose="02050604050505020204" pitchFamily="18" charset="0"/>
            </a:endParaRPr>
          </a:p>
          <a:p>
            <a:r>
              <a:rPr lang="en-US" sz="3000" b="1" dirty="0">
                <a:latin typeface="Bookman Old Style" panose="02050604050505020204" pitchFamily="18" charset="0"/>
              </a:rPr>
              <a:t>E. </a:t>
            </a:r>
            <a:r>
              <a:rPr lang="en-US" sz="3000" dirty="0">
                <a:latin typeface="Bookman Old Style" panose="02050604050505020204" pitchFamily="18" charset="0"/>
              </a:rPr>
              <a:t>I generally feel safe and secure - job, home, </a:t>
            </a:r>
            <a:r>
              <a:rPr lang="en-US" sz="3000" dirty="0" err="1">
                <a:latin typeface="Bookman Old Style" panose="02050604050505020204" pitchFamily="18" charset="0"/>
              </a:rPr>
              <a:t>etc</a:t>
            </a:r>
            <a:r>
              <a:rPr lang="en-US" sz="3000" dirty="0">
                <a:latin typeface="Bookman Old Style" panose="02050604050505020204" pitchFamily="18" charset="0"/>
              </a:rPr>
              <a:t> - and protected from harm. My life generally has routine and structure - long periods of uncontrollable chaos are rare or non-existent.</a:t>
            </a: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3982109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5609"/>
            <a:ext cx="10515600" cy="6174890"/>
          </a:xfrm>
          <a:solidFill>
            <a:schemeClr val="accent3">
              <a:lumMod val="20000"/>
              <a:lumOff val="80000"/>
            </a:schemeClr>
          </a:solidFill>
        </p:spPr>
        <p:txBody>
          <a:bodyPr>
            <a:normAutofit/>
          </a:bodyPr>
          <a:lstStyle/>
          <a:p>
            <a:r>
              <a:rPr lang="en-US" sz="3200" b="1" u="sng" dirty="0">
                <a:latin typeface="Bookman Old Style" panose="02050604050505020204" pitchFamily="18" charset="0"/>
                <a:ea typeface="Times New Roman" panose="02020603050405020304" pitchFamily="18" charset="0"/>
              </a:rPr>
              <a:t>Reaction Formation</a:t>
            </a:r>
            <a:r>
              <a:rPr lang="en-US" sz="3200" dirty="0">
                <a:latin typeface="Bookman Old Style" panose="02050604050505020204" pitchFamily="18" charset="0"/>
                <a:ea typeface="Times New Roman" panose="02020603050405020304" pitchFamily="18" charset="0"/>
              </a:rPr>
              <a:t>: Taking the opposite belief because the true belief causes anxiety. </a:t>
            </a:r>
            <a:endParaRPr lang="en-US" sz="3200" dirty="0" smtClean="0">
              <a:latin typeface="Bookman Old Style" panose="02050604050505020204" pitchFamily="18" charset="0"/>
              <a:ea typeface="Times New Roman" panose="02020603050405020304" pitchFamily="18" charset="0"/>
            </a:endParaRPr>
          </a:p>
          <a:p>
            <a:r>
              <a:rPr lang="en-US" sz="3200" dirty="0" smtClean="0">
                <a:latin typeface="Bookman Old Style" panose="02050604050505020204" pitchFamily="18" charset="0"/>
              </a:rPr>
              <a:t>It appears </a:t>
            </a:r>
            <a:r>
              <a:rPr lang="en-US" sz="3200" dirty="0">
                <a:latin typeface="Bookman Old Style" panose="02050604050505020204" pitchFamily="18" charset="0"/>
              </a:rPr>
              <a:t>as a defense against a feared social punishment</a:t>
            </a:r>
            <a:r>
              <a:rPr lang="en-US" sz="3200" dirty="0" smtClean="0">
                <a:latin typeface="Bookman Old Style" panose="02050604050505020204" pitchFamily="18" charset="0"/>
              </a:rPr>
              <a:t>.</a:t>
            </a:r>
          </a:p>
          <a:p>
            <a:r>
              <a:rPr lang="en-US" sz="3200" dirty="0">
                <a:latin typeface="Bookman Old Style" panose="02050604050505020204" pitchFamily="18" charset="0"/>
              </a:rPr>
              <a:t>A common pattern in Reaction Formation is for the person to show ‘excessive behavior’. </a:t>
            </a:r>
          </a:p>
          <a:p>
            <a:r>
              <a:rPr lang="en-US" sz="3200" dirty="0" smtClean="0">
                <a:latin typeface="Bookman Old Style" panose="02050604050505020204" pitchFamily="18" charset="0"/>
              </a:rPr>
              <a:t>Psychoanalysts believe that extreme patterns of Reaction Formation are found in paranoia and obsessive-compulsive disorder (OCD), where the person becomes trapped in a cycle of repeating a behavior that they know (at least at a deep level) is somehow wrong.</a:t>
            </a: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1612006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3943"/>
            <a:ext cx="10855362" cy="6234057"/>
          </a:xfrm>
          <a:solidFill>
            <a:schemeClr val="accent3">
              <a:lumMod val="20000"/>
              <a:lumOff val="80000"/>
            </a:schemeClr>
          </a:solidFill>
        </p:spPr>
        <p:txBody>
          <a:bodyPr>
            <a:normAutofit fontScale="92500" lnSpcReduction="20000"/>
          </a:bodyPr>
          <a:lstStyle/>
          <a:p>
            <a:r>
              <a:rPr lang="en-US" sz="3600" b="1" u="sng" dirty="0">
                <a:latin typeface="Bookman Old Style" panose="02050604050505020204" pitchFamily="18" charset="0"/>
              </a:rPr>
              <a:t>Regression</a:t>
            </a:r>
            <a:r>
              <a:rPr lang="en-US" sz="3600" dirty="0">
                <a:latin typeface="Bookman Old Style" panose="02050604050505020204" pitchFamily="18" charset="0"/>
              </a:rPr>
              <a:t>: Returning to a previous stage of development. </a:t>
            </a:r>
            <a:endParaRPr lang="en-US" sz="3600" dirty="0" smtClean="0">
              <a:latin typeface="Bookman Old Style" panose="02050604050505020204" pitchFamily="18" charset="0"/>
            </a:endParaRPr>
          </a:p>
          <a:p>
            <a:endParaRPr lang="en-US" sz="3600" dirty="0" smtClean="0">
              <a:latin typeface="Bookman Old Style" panose="02050604050505020204" pitchFamily="18" charset="0"/>
            </a:endParaRPr>
          </a:p>
          <a:p>
            <a:r>
              <a:rPr lang="en-US" sz="3800" dirty="0" smtClean="0">
                <a:latin typeface="Bookman Old Style" panose="02050604050505020204" pitchFamily="18" charset="0"/>
              </a:rPr>
              <a:t>Examples:</a:t>
            </a:r>
          </a:p>
          <a:p>
            <a:pPr marL="0" indent="0">
              <a:buNone/>
            </a:pPr>
            <a:r>
              <a:rPr lang="en-US" sz="3800" dirty="0" smtClean="0">
                <a:latin typeface="Bookman Old Style" panose="02050604050505020204" pitchFamily="18" charset="0"/>
              </a:rPr>
              <a:t> </a:t>
            </a:r>
            <a:r>
              <a:rPr lang="en-US" sz="3800" dirty="0">
                <a:latin typeface="Bookman Old Style" panose="02050604050505020204" pitchFamily="18" charset="0"/>
              </a:rPr>
              <a:t>1) A person who suffers a mental breakdown assumes a fetal position, rocking and crying.</a:t>
            </a:r>
          </a:p>
          <a:p>
            <a:pPr>
              <a:buNone/>
            </a:pPr>
            <a:r>
              <a:rPr lang="en-US" sz="3800" dirty="0">
                <a:latin typeface="Bookman Old Style" panose="02050604050505020204" pitchFamily="18" charset="0"/>
              </a:rPr>
              <a:t> </a:t>
            </a:r>
            <a:r>
              <a:rPr lang="en-US" sz="3800" dirty="0" smtClean="0">
                <a:latin typeface="Bookman Old Style" panose="02050604050505020204" pitchFamily="18" charset="0"/>
              </a:rPr>
              <a:t>2</a:t>
            </a:r>
            <a:r>
              <a:rPr lang="en-US" sz="3800" dirty="0">
                <a:latin typeface="Bookman Old Style" panose="02050604050505020204" pitchFamily="18" charset="0"/>
              </a:rPr>
              <a:t>) </a:t>
            </a:r>
            <a:r>
              <a:rPr lang="en-US" sz="3800" dirty="0" smtClean="0">
                <a:latin typeface="Bookman Old Style" panose="02050604050505020204" pitchFamily="18" charset="0"/>
              </a:rPr>
              <a:t>Emotional Tantrum</a:t>
            </a:r>
            <a:endParaRPr lang="en-US" sz="3800" dirty="0">
              <a:latin typeface="Bookman Old Style" panose="02050604050505020204" pitchFamily="18" charset="0"/>
            </a:endParaRPr>
          </a:p>
          <a:p>
            <a:pPr>
              <a:buNone/>
            </a:pPr>
            <a:r>
              <a:rPr lang="en-US" sz="3800" dirty="0">
                <a:latin typeface="Bookman Old Style" panose="02050604050505020204" pitchFamily="18" charset="0"/>
              </a:rPr>
              <a:t> </a:t>
            </a:r>
            <a:r>
              <a:rPr lang="en-US" sz="3800" dirty="0" smtClean="0">
                <a:latin typeface="Bookman Old Style" panose="02050604050505020204" pitchFamily="18" charset="0"/>
              </a:rPr>
              <a:t>3</a:t>
            </a:r>
            <a:r>
              <a:rPr lang="en-US" sz="3800" dirty="0">
                <a:latin typeface="Bookman Old Style" panose="02050604050505020204" pitchFamily="18" charset="0"/>
              </a:rPr>
              <a:t>)  A patient makes childish demands and becomes dependent on the nurse for care that they could do for themselves.</a:t>
            </a:r>
          </a:p>
          <a:p>
            <a:endParaRPr lang="en-US" sz="3800" dirty="0">
              <a:latin typeface="Bookman Old Style" panose="02050604050505020204" pitchFamily="18" charset="0"/>
            </a:endParaRPr>
          </a:p>
          <a:p>
            <a:pPr marL="0" indent="0">
              <a:buNone/>
            </a:pPr>
            <a:r>
              <a:rPr lang="en-US" sz="3600" dirty="0">
                <a:latin typeface="Bookman Old Style" panose="02050604050505020204" pitchFamily="18" charset="0"/>
              </a:rPr>
              <a:t/>
            </a:r>
            <a:br>
              <a:rPr lang="en-US" sz="3600" dirty="0">
                <a:latin typeface="Bookman Old Style" panose="02050604050505020204" pitchFamily="18" charset="0"/>
              </a:rPr>
            </a:br>
            <a:endParaRPr lang="en-US" sz="3600" dirty="0"/>
          </a:p>
        </p:txBody>
      </p:sp>
    </p:spTree>
    <p:extLst>
      <p:ext uri="{BB962C8B-B14F-4D97-AF65-F5344CB8AC3E}">
        <p14:creationId xmlns:p14="http://schemas.microsoft.com/office/powerpoint/2010/main" val="2725255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18185" y="386366"/>
            <a:ext cx="11217499" cy="6246254"/>
          </a:xfrm>
          <a:solidFill>
            <a:schemeClr val="accent3">
              <a:lumMod val="20000"/>
              <a:lumOff val="80000"/>
            </a:schemeClr>
          </a:solidFill>
        </p:spPr>
        <p:txBody>
          <a:bodyPr>
            <a:noAutofit/>
          </a:bodyPr>
          <a:lstStyle/>
          <a:p>
            <a:pPr marL="0" indent="0">
              <a:buNone/>
            </a:pPr>
            <a:r>
              <a:rPr lang="en-US" sz="3400" b="1" u="sng" dirty="0" smtClean="0">
                <a:latin typeface="Bookman Old Style" panose="02050604050505020204" pitchFamily="18" charset="0"/>
              </a:rPr>
              <a:t>Repression</a:t>
            </a:r>
            <a:r>
              <a:rPr lang="en-US" sz="3400" dirty="0">
                <a:latin typeface="Bookman Old Style" panose="02050604050505020204" pitchFamily="18" charset="0"/>
              </a:rPr>
              <a:t>: Pulling into the unconscious</a:t>
            </a:r>
            <a:r>
              <a:rPr lang="en-US" sz="3400" dirty="0" smtClean="0">
                <a:latin typeface="Bookman Old Style" panose="02050604050505020204" pitchFamily="18" charset="0"/>
              </a:rPr>
              <a:t>.</a:t>
            </a:r>
          </a:p>
          <a:p>
            <a:pPr marL="0" indent="0">
              <a:buNone/>
            </a:pPr>
            <a:endParaRPr lang="en-US" sz="3400" dirty="0" smtClean="0">
              <a:latin typeface="Bookman Old Style" panose="02050604050505020204" pitchFamily="18" charset="0"/>
            </a:endParaRPr>
          </a:p>
          <a:p>
            <a:r>
              <a:rPr lang="en-US" sz="3400" dirty="0">
                <a:latin typeface="Bookman Old Style" panose="02050604050505020204" pitchFamily="18" charset="0"/>
              </a:rPr>
              <a:t>The level of 'forgetting' in repression can vary from a temporary abolition of uncomfortable thoughts to a high level of amnesia, where events that caused the anxiety are buried very deep.</a:t>
            </a:r>
          </a:p>
          <a:p>
            <a:pPr marL="0" indent="0">
              <a:buNone/>
            </a:pPr>
            <a:endParaRPr lang="en-US" sz="3400" dirty="0" smtClean="0">
              <a:latin typeface="Bookman Old Style" panose="02050604050505020204" pitchFamily="18" charset="0"/>
            </a:endParaRPr>
          </a:p>
          <a:p>
            <a:r>
              <a:rPr lang="en-US" sz="3400" dirty="0">
                <a:latin typeface="Bookman Old Style" panose="02050604050505020204" pitchFamily="18" charset="0"/>
              </a:rPr>
              <a:t>A high level of repression can cause a high level of anxiety or dysfunction, although this may also be caused by the repression of one particularly traumatic incident.</a:t>
            </a:r>
          </a:p>
          <a:p>
            <a:endParaRPr lang="en-US" sz="3400" dirty="0"/>
          </a:p>
        </p:txBody>
      </p:sp>
    </p:spTree>
    <p:extLst>
      <p:ext uri="{BB962C8B-B14F-4D97-AF65-F5344CB8AC3E}">
        <p14:creationId xmlns:p14="http://schemas.microsoft.com/office/powerpoint/2010/main" val="3700083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618185" y="386366"/>
            <a:ext cx="11217499" cy="6246254"/>
          </a:xfrm>
          <a:solidFill>
            <a:schemeClr val="accent3">
              <a:lumMod val="20000"/>
              <a:lumOff val="80000"/>
            </a:schemeClr>
          </a:solidFill>
        </p:spPr>
        <p:txBody>
          <a:bodyPr>
            <a:noAutofit/>
          </a:bodyPr>
          <a:lstStyle/>
          <a:p>
            <a:pPr marL="0" indent="0">
              <a:buNone/>
            </a:pPr>
            <a:r>
              <a:rPr lang="en-US" sz="3600" b="1" u="sng" dirty="0">
                <a:latin typeface="Bookman Old Style" panose="02050604050505020204" pitchFamily="18" charset="0"/>
              </a:rPr>
              <a:t>Sublimation</a:t>
            </a:r>
            <a:r>
              <a:rPr lang="en-US" sz="3600" dirty="0">
                <a:latin typeface="Bookman Old Style" panose="02050604050505020204" pitchFamily="18" charset="0"/>
              </a:rPr>
              <a:t>: acting out unacceptable impulses in a socially acceptable way. </a:t>
            </a:r>
            <a:endParaRPr lang="en-US" sz="3600" dirty="0" smtClean="0">
              <a:latin typeface="Bookman Old Style" panose="02050604050505020204" pitchFamily="18" charset="0"/>
            </a:endParaRPr>
          </a:p>
          <a:p>
            <a:pPr marL="0" indent="0">
              <a:buNone/>
            </a:pPr>
            <a:endParaRPr lang="en-US" sz="3600" dirty="0">
              <a:latin typeface="Bookman Old Style" panose="02050604050505020204" pitchFamily="18" charset="0"/>
            </a:endParaRPr>
          </a:p>
          <a:p>
            <a:r>
              <a:rPr lang="en-US" sz="3600" dirty="0">
                <a:latin typeface="Bookman Old Style" panose="02050604050505020204" pitchFamily="18" charset="0"/>
              </a:rPr>
              <a:t>Sublimation is probably the most useful and constructive of the defense mechanisms as it takes the energy of something that is potentially harmful and turns it to doing something good and useful</a:t>
            </a:r>
            <a:r>
              <a:rPr lang="en-US" sz="3600" dirty="0" smtClean="0">
                <a:latin typeface="Bookman Old Style" panose="02050604050505020204" pitchFamily="18" charset="0"/>
              </a:rPr>
              <a:t>.</a:t>
            </a:r>
          </a:p>
          <a:p>
            <a:endParaRPr lang="en-US" sz="3600" dirty="0" smtClean="0">
              <a:latin typeface="Bookman Old Style" panose="02050604050505020204" pitchFamily="18" charset="0"/>
            </a:endParaRPr>
          </a:p>
          <a:p>
            <a:r>
              <a:rPr lang="en-US" sz="3600" dirty="0">
                <a:latin typeface="Bookman Old Style" panose="02050604050505020204" pitchFamily="18" charset="0"/>
              </a:rPr>
              <a:t>sublimating your aggressive impulses toward a career </a:t>
            </a:r>
            <a:r>
              <a:rPr lang="en-US" sz="3600" dirty="0" smtClean="0">
                <a:latin typeface="Bookman Old Style" panose="02050604050505020204" pitchFamily="18" charset="0"/>
              </a:rPr>
              <a:t>such as,  boxer</a:t>
            </a:r>
            <a:endParaRPr lang="en-US" sz="3400" dirty="0">
              <a:latin typeface="Bookman Old Style" panose="02050604050505020204" pitchFamily="18" charset="0"/>
            </a:endParaRPr>
          </a:p>
          <a:p>
            <a:endParaRPr lang="en-US" sz="3400" dirty="0">
              <a:latin typeface="Bookman Old Style" panose="02050604050505020204" pitchFamily="18" charset="0"/>
            </a:endParaRPr>
          </a:p>
        </p:txBody>
      </p:sp>
    </p:spTree>
    <p:extLst>
      <p:ext uri="{BB962C8B-B14F-4D97-AF65-F5344CB8AC3E}">
        <p14:creationId xmlns:p14="http://schemas.microsoft.com/office/powerpoint/2010/main" val="4040706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065"/>
            <a:ext cx="10515600" cy="5545898"/>
          </a:xfrm>
          <a:solidFill>
            <a:schemeClr val="bg2"/>
          </a:solidFill>
        </p:spPr>
        <p:txBody>
          <a:bodyPr>
            <a:noAutofit/>
          </a:bodyPr>
          <a:lstStyle/>
          <a:p>
            <a:r>
              <a:rPr lang="en-US" sz="3600" dirty="0">
                <a:latin typeface="Bookman Old Style" panose="02050604050505020204" pitchFamily="18" charset="0"/>
              </a:rPr>
              <a:t>Examples – </a:t>
            </a:r>
          </a:p>
          <a:p>
            <a:r>
              <a:rPr lang="en-US" sz="3600" dirty="0" smtClean="0">
                <a:latin typeface="Bookman Old Style" panose="02050604050505020204" pitchFamily="18" charset="0"/>
              </a:rPr>
              <a:t>A </a:t>
            </a:r>
            <a:r>
              <a:rPr lang="en-US" sz="3600" dirty="0">
                <a:latin typeface="Bookman Old Style" panose="02050604050505020204" pitchFamily="18" charset="0"/>
              </a:rPr>
              <a:t>angry man does pushups to work off his temper.</a:t>
            </a:r>
          </a:p>
          <a:p>
            <a:r>
              <a:rPr lang="en-US" sz="3600" dirty="0">
                <a:latin typeface="Bookman Old Style" panose="02050604050505020204" pitchFamily="18" charset="0"/>
              </a:rPr>
              <a:t>A person who has an obsessive need for control and order becomes a successful business entrepreneur.</a:t>
            </a:r>
          </a:p>
          <a:p>
            <a:r>
              <a:rPr lang="en-US" sz="3600" dirty="0" smtClean="0">
                <a:latin typeface="Bookman Old Style" panose="02050604050505020204" pitchFamily="18" charset="0"/>
              </a:rPr>
              <a:t>Becoming </a:t>
            </a:r>
            <a:r>
              <a:rPr lang="en-US" sz="3600" dirty="0">
                <a:latin typeface="Bookman Old Style" panose="02050604050505020204" pitchFamily="18" charset="0"/>
              </a:rPr>
              <a:t>a surgeon because of your desire to cut; lifting weights to release 'pent up' energy</a:t>
            </a:r>
          </a:p>
          <a:p>
            <a:endParaRPr lang="en-US" sz="3600" dirty="0"/>
          </a:p>
        </p:txBody>
      </p:sp>
    </p:spTree>
    <p:extLst>
      <p:ext uri="{BB962C8B-B14F-4D97-AF65-F5344CB8AC3E}">
        <p14:creationId xmlns:p14="http://schemas.microsoft.com/office/powerpoint/2010/main" val="3674867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913" y="566670"/>
            <a:ext cx="11114467" cy="5610293"/>
          </a:xfrm>
          <a:solidFill>
            <a:schemeClr val="bg2"/>
          </a:solidFill>
        </p:spPr>
        <p:txBody>
          <a:bodyPr>
            <a:noAutofit/>
          </a:bodyPr>
          <a:lstStyle/>
          <a:p>
            <a:pPr lvl="0"/>
            <a:r>
              <a:rPr lang="en-US" sz="3400" b="1" dirty="0">
                <a:solidFill>
                  <a:prstClr val="black"/>
                </a:solidFill>
                <a:latin typeface="Bookman Old Style" panose="02050604050505020204" pitchFamily="18" charset="0"/>
              </a:rPr>
              <a:t>Acting Out: </a:t>
            </a:r>
            <a:r>
              <a:rPr lang="en-US" sz="3400" dirty="0">
                <a:solidFill>
                  <a:prstClr val="black"/>
                </a:solidFill>
                <a:latin typeface="Bookman Old Style" panose="02050604050505020204" pitchFamily="18" charset="0"/>
              </a:rPr>
              <a:t>The individual deals with emotional conflict or internal or external stressors by actions rather than reflections or feelings.</a:t>
            </a:r>
            <a:endParaRPr lang="en-US" sz="3400" b="1" dirty="0">
              <a:solidFill>
                <a:prstClr val="black"/>
              </a:solidFill>
              <a:latin typeface="Bookman Old Style" panose="02050604050505020204" pitchFamily="18" charset="0"/>
            </a:endParaRPr>
          </a:p>
          <a:p>
            <a:r>
              <a:rPr lang="en-US" sz="3400" dirty="0">
                <a:latin typeface="Bookman Old Style" panose="02050604050505020204" pitchFamily="18" charset="0"/>
              </a:rPr>
              <a:t>When a person acts out, it can act as a pressure release, and often helps the individual feel calmer and peaceful once again. </a:t>
            </a:r>
          </a:p>
          <a:p>
            <a:r>
              <a:rPr lang="en-US" sz="3400" dirty="0">
                <a:latin typeface="Bookman Old Style" panose="02050604050505020204" pitchFamily="18" charset="0"/>
              </a:rPr>
              <a:t>For instance, a child’s temper tantrum is a form of acting out when he or she doesn’t get his or her way with a parent. Self-injury may also be a form of acting-out, expressing in physical pain what one cannot stand to feel emotionally. </a:t>
            </a:r>
          </a:p>
          <a:p>
            <a:endParaRPr lang="en-US" sz="3400" dirty="0" smtClean="0">
              <a:latin typeface="Bookman Old Style" panose="02050604050505020204" pitchFamily="18" charset="0"/>
            </a:endParaRPr>
          </a:p>
          <a:p>
            <a:endParaRPr lang="en-US" sz="3400" dirty="0">
              <a:latin typeface="Bookman Old Style" panose="02050604050505020204" pitchFamily="18" charset="0"/>
            </a:endParaRPr>
          </a:p>
        </p:txBody>
      </p:sp>
    </p:spTree>
    <p:extLst>
      <p:ext uri="{BB962C8B-B14F-4D97-AF65-F5344CB8AC3E}">
        <p14:creationId xmlns:p14="http://schemas.microsoft.com/office/powerpoint/2010/main" val="2851654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smtClean="0">
                <a:latin typeface="Bookman Old Style" panose="02050604050505020204" pitchFamily="18" charset="0"/>
              </a:rPr>
              <a:t>Important Characteristics</a:t>
            </a: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838200" y="1325563"/>
            <a:ext cx="10515600" cy="5354936"/>
          </a:xfrm>
        </p:spPr>
        <p:txBody>
          <a:bodyPr>
            <a:normAutofit fontScale="92500" lnSpcReduction="10000"/>
          </a:bodyPr>
          <a:lstStyle/>
          <a:p>
            <a:pPr>
              <a:buClr>
                <a:schemeClr val="accent2"/>
              </a:buClr>
              <a:buSzTx/>
              <a:buFont typeface="Arial" pitchFamily="34" charset="0"/>
              <a:buChar char="•"/>
            </a:pPr>
            <a:r>
              <a:rPr lang="en-US" sz="3200" dirty="0">
                <a:latin typeface="Bookman Old Style" panose="02050604050505020204" pitchFamily="18" charset="0"/>
              </a:rPr>
              <a:t>Defenses are a major means of managing impulse and </a:t>
            </a:r>
            <a:r>
              <a:rPr lang="en-US" sz="3200" dirty="0" smtClean="0">
                <a:latin typeface="Bookman Old Style" panose="02050604050505020204" pitchFamily="18" charset="0"/>
              </a:rPr>
              <a:t>affect</a:t>
            </a:r>
          </a:p>
          <a:p>
            <a:pPr>
              <a:buClr>
                <a:schemeClr val="accent2"/>
              </a:buClr>
              <a:buSzTx/>
              <a:buFont typeface="Arial" pitchFamily="34" charset="0"/>
              <a:buChar char="•"/>
            </a:pPr>
            <a:endParaRPr lang="en-US" sz="3200" dirty="0">
              <a:latin typeface="Bookman Old Style" panose="02050604050505020204" pitchFamily="18" charset="0"/>
            </a:endParaRPr>
          </a:p>
          <a:p>
            <a:pPr>
              <a:buClr>
                <a:schemeClr val="accent2"/>
              </a:buClr>
              <a:buSzTx/>
              <a:buFont typeface="Arial" pitchFamily="34" charset="0"/>
              <a:buChar char="•"/>
            </a:pPr>
            <a:r>
              <a:rPr lang="en-US" sz="3200" dirty="0">
                <a:latin typeface="Bookman Old Style" panose="02050604050505020204" pitchFamily="18" charset="0"/>
              </a:rPr>
              <a:t>Defenses are </a:t>
            </a:r>
            <a:r>
              <a:rPr lang="en-US" sz="3200" dirty="0" smtClean="0">
                <a:latin typeface="Bookman Old Style" panose="02050604050505020204" pitchFamily="18" charset="0"/>
              </a:rPr>
              <a:t>unconscious</a:t>
            </a:r>
          </a:p>
          <a:p>
            <a:pPr>
              <a:buClr>
                <a:schemeClr val="accent2"/>
              </a:buClr>
              <a:buSzTx/>
              <a:buFont typeface="Arial" pitchFamily="34" charset="0"/>
              <a:buChar char="•"/>
            </a:pPr>
            <a:endParaRPr lang="en-US" sz="3200" dirty="0">
              <a:latin typeface="Bookman Old Style" panose="02050604050505020204" pitchFamily="18" charset="0"/>
            </a:endParaRPr>
          </a:p>
          <a:p>
            <a:pPr>
              <a:buClr>
                <a:schemeClr val="accent2"/>
              </a:buClr>
              <a:buSzTx/>
              <a:buFont typeface="Arial" pitchFamily="34" charset="0"/>
              <a:buChar char="•"/>
            </a:pPr>
            <a:r>
              <a:rPr lang="en-US" sz="3200" dirty="0">
                <a:latin typeface="Bookman Old Style" panose="02050604050505020204" pitchFamily="18" charset="0"/>
              </a:rPr>
              <a:t>Defenses are discrete from one </a:t>
            </a:r>
            <a:r>
              <a:rPr lang="en-US" sz="3200" dirty="0" smtClean="0">
                <a:latin typeface="Bookman Old Style" panose="02050604050505020204" pitchFamily="18" charset="0"/>
              </a:rPr>
              <a:t>another</a:t>
            </a:r>
          </a:p>
          <a:p>
            <a:pPr>
              <a:buClr>
                <a:schemeClr val="accent2"/>
              </a:buClr>
              <a:buSzTx/>
              <a:buFont typeface="Arial" pitchFamily="34" charset="0"/>
              <a:buChar char="•"/>
            </a:pPr>
            <a:endParaRPr lang="en-US" sz="3200" dirty="0">
              <a:latin typeface="Bookman Old Style" panose="02050604050505020204" pitchFamily="18" charset="0"/>
            </a:endParaRPr>
          </a:p>
          <a:p>
            <a:pPr>
              <a:buClr>
                <a:schemeClr val="accent2"/>
              </a:buClr>
              <a:buSzTx/>
              <a:buFont typeface="Arial" pitchFamily="34" charset="0"/>
              <a:buChar char="•"/>
            </a:pPr>
            <a:r>
              <a:rPr lang="en-US" sz="3200" dirty="0">
                <a:latin typeface="Bookman Old Style" panose="02050604050505020204" pitchFamily="18" charset="0"/>
              </a:rPr>
              <a:t> Although often the hallmarks of major psychiatric syndromes, defenses are dynamic and reversible; </a:t>
            </a:r>
            <a:endParaRPr lang="en-US" sz="3200" dirty="0" smtClean="0">
              <a:latin typeface="Bookman Old Style" panose="02050604050505020204" pitchFamily="18" charset="0"/>
            </a:endParaRPr>
          </a:p>
          <a:p>
            <a:pPr>
              <a:buClr>
                <a:schemeClr val="accent2"/>
              </a:buClr>
              <a:buSzTx/>
              <a:buFont typeface="Arial" pitchFamily="34" charset="0"/>
              <a:buChar char="•"/>
            </a:pPr>
            <a:endParaRPr lang="en-US" sz="3200" dirty="0">
              <a:latin typeface="Bookman Old Style" panose="02050604050505020204" pitchFamily="18" charset="0"/>
            </a:endParaRPr>
          </a:p>
          <a:p>
            <a:pPr>
              <a:buClr>
                <a:schemeClr val="accent2"/>
              </a:buClr>
              <a:buSzTx/>
              <a:buFont typeface="Arial" pitchFamily="34" charset="0"/>
              <a:buChar char="•"/>
            </a:pPr>
            <a:r>
              <a:rPr lang="en-US" sz="3200" dirty="0">
                <a:latin typeface="Bookman Old Style" panose="02050604050505020204" pitchFamily="18" charset="0"/>
              </a:rPr>
              <a:t>Defenses can be adaptive as well as pathological. </a:t>
            </a:r>
          </a:p>
          <a:p>
            <a:pPr>
              <a:buFont typeface="Arial" pitchFamily="34" charset="0"/>
              <a:buChar char="•"/>
            </a:pPr>
            <a:endParaRPr lang="en-US" sz="3200" dirty="0">
              <a:latin typeface="Bookman Old Style" panose="02050604050505020204" pitchFamily="18" charset="0"/>
            </a:endParaRPr>
          </a:p>
        </p:txBody>
      </p:sp>
    </p:spTree>
    <p:extLst>
      <p:ext uri="{BB962C8B-B14F-4D97-AF65-F5344CB8AC3E}">
        <p14:creationId xmlns:p14="http://schemas.microsoft.com/office/powerpoint/2010/main" val="7922583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311972"/>
            <a:ext cx="10407148" cy="6325496"/>
          </a:xfrm>
        </p:spPr>
        <p:txBody>
          <a:bodyPr>
            <a:normAutofit fontScale="92500" lnSpcReduction="10000"/>
          </a:bodyPr>
          <a:lstStyle/>
          <a:p>
            <a:pPr>
              <a:buFont typeface="Wingdings" panose="05000000000000000000" pitchFamily="2" charset="2"/>
              <a:buChar char="§"/>
            </a:pPr>
            <a:endParaRPr lang="en-US" sz="3600" dirty="0" smtClean="0">
              <a:latin typeface="Bookman Old Style" panose="02050604050505020204" pitchFamily="18" charset="0"/>
            </a:endParaRPr>
          </a:p>
          <a:p>
            <a:pPr>
              <a:buFont typeface="Wingdings" panose="05000000000000000000" pitchFamily="2" charset="2"/>
              <a:buChar char="§"/>
            </a:pPr>
            <a:r>
              <a:rPr lang="en-US" altLang="en-US" sz="3600" dirty="0">
                <a:latin typeface="Palatino Linotype" panose="02040502050505030304" pitchFamily="18" charset="0"/>
              </a:rPr>
              <a:t>The ego’s protective methods of reducing </a:t>
            </a:r>
            <a:r>
              <a:rPr lang="en-US" altLang="en-US" sz="3600" dirty="0" smtClean="0">
                <a:latin typeface="Palatino Linotype" panose="02040502050505030304" pitchFamily="18" charset="0"/>
              </a:rPr>
              <a:t>anxiety. </a:t>
            </a:r>
          </a:p>
          <a:p>
            <a:pPr>
              <a:buFont typeface="Wingdings" panose="05000000000000000000" pitchFamily="2" charset="2"/>
              <a:buChar char="§"/>
            </a:pPr>
            <a:endParaRPr lang="en-US" sz="3600" dirty="0">
              <a:latin typeface="Palatino Linotype" panose="02040502050505030304" pitchFamily="18" charset="0"/>
            </a:endParaRPr>
          </a:p>
          <a:p>
            <a:pPr>
              <a:buFont typeface="Wingdings" panose="05000000000000000000" pitchFamily="2" charset="2"/>
              <a:buChar char="§"/>
            </a:pPr>
            <a:r>
              <a:rPr lang="en-US" sz="3600" dirty="0" smtClean="0">
                <a:latin typeface="Bookman Old Style" panose="02050604050505020204" pitchFamily="18" charset="0"/>
              </a:rPr>
              <a:t>Ego </a:t>
            </a:r>
            <a:r>
              <a:rPr lang="en-US" sz="3600" dirty="0">
                <a:latin typeface="Bookman Old Style" panose="02050604050505020204" pitchFamily="18" charset="0"/>
              </a:rPr>
              <a:t>defenses are not necessarily unhealthy as one thinks</a:t>
            </a:r>
            <a:r>
              <a:rPr lang="en-US" sz="3600" dirty="0" smtClean="0">
                <a:latin typeface="Bookman Old Style" panose="02050604050505020204" pitchFamily="18" charset="0"/>
              </a:rPr>
              <a:t>.</a:t>
            </a:r>
          </a:p>
          <a:p>
            <a:pPr marL="0" indent="0">
              <a:buNone/>
            </a:pPr>
            <a:r>
              <a:rPr lang="en-US" sz="3600" dirty="0" smtClean="0">
                <a:latin typeface="Bookman Old Style" panose="02050604050505020204" pitchFamily="18" charset="0"/>
              </a:rPr>
              <a:t> </a:t>
            </a:r>
          </a:p>
          <a:p>
            <a:pPr>
              <a:buFont typeface="Wingdings" panose="05000000000000000000" pitchFamily="2" charset="2"/>
              <a:buChar char="§"/>
            </a:pPr>
            <a:r>
              <a:rPr lang="en-US" sz="3600" dirty="0" smtClean="0">
                <a:latin typeface="Bookman Old Style" panose="02050604050505020204" pitchFamily="18" charset="0"/>
              </a:rPr>
              <a:t>In </a:t>
            </a:r>
            <a:r>
              <a:rPr lang="en-US" sz="3600" dirty="0">
                <a:latin typeface="Bookman Old Style" panose="02050604050505020204" pitchFamily="18" charset="0"/>
              </a:rPr>
              <a:t>fact, the lack of these defenses, or the inability to use them effectively can often lead to problems in life. </a:t>
            </a:r>
            <a:endParaRPr lang="en-US" sz="3600" dirty="0" smtClean="0">
              <a:latin typeface="Bookman Old Style" panose="02050604050505020204" pitchFamily="18" charset="0"/>
            </a:endParaRPr>
          </a:p>
          <a:p>
            <a:pPr>
              <a:buFont typeface="Wingdings" panose="05000000000000000000" pitchFamily="2" charset="2"/>
              <a:buChar char="§"/>
            </a:pPr>
            <a:endParaRPr lang="en-US" sz="3600" dirty="0" smtClean="0">
              <a:latin typeface="Bookman Old Style" panose="02050604050505020204" pitchFamily="18" charset="0"/>
            </a:endParaRPr>
          </a:p>
          <a:p>
            <a:pPr>
              <a:buFont typeface="Wingdings" panose="05000000000000000000" pitchFamily="2" charset="2"/>
              <a:buChar char="§"/>
            </a:pPr>
            <a:r>
              <a:rPr lang="en-US" sz="3600" dirty="0" smtClean="0">
                <a:latin typeface="Bookman Old Style" panose="02050604050505020204" pitchFamily="18" charset="0"/>
              </a:rPr>
              <a:t> </a:t>
            </a:r>
            <a:r>
              <a:rPr lang="en-US" sz="3600" dirty="0">
                <a:latin typeface="Bookman Old Style" panose="02050604050505020204" pitchFamily="18" charset="0"/>
              </a:rPr>
              <a:t>However, we sometimes employ the defenses at the wrong time or overuse them, which can be equally destructive.</a:t>
            </a:r>
          </a:p>
          <a:p>
            <a:endParaRPr lang="en-US" sz="3600" dirty="0">
              <a:latin typeface="Bookman Old Style" panose="02050604050505020204" pitchFamily="18" charset="0"/>
            </a:endParaRPr>
          </a:p>
        </p:txBody>
      </p:sp>
    </p:spTree>
    <p:extLst>
      <p:ext uri="{BB962C8B-B14F-4D97-AF65-F5344CB8AC3E}">
        <p14:creationId xmlns:p14="http://schemas.microsoft.com/office/powerpoint/2010/main" val="1193403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Bookman Old Style" panose="02050604050505020204" pitchFamily="18" charset="0"/>
              </a:rPr>
              <a:t>Purpose of Defense Mechanisms</a:t>
            </a: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494853" y="1825625"/>
            <a:ext cx="11521440" cy="4351338"/>
          </a:xfrm>
        </p:spPr>
        <p:txBody>
          <a:bodyPr>
            <a:noAutofit/>
          </a:bodyPr>
          <a:lstStyle/>
          <a:p>
            <a:r>
              <a:rPr lang="en-US" sz="3200" dirty="0" smtClean="0">
                <a:latin typeface="Bookman Old Style" panose="02050604050505020204" pitchFamily="18" charset="0"/>
              </a:rPr>
              <a:t>Defenses </a:t>
            </a:r>
            <a:r>
              <a:rPr lang="en-US" sz="3200" dirty="0">
                <a:latin typeface="Bookman Old Style" panose="02050604050505020204" pitchFamily="18" charset="0"/>
              </a:rPr>
              <a:t>allow individuals a period of respite </a:t>
            </a:r>
            <a:r>
              <a:rPr lang="en-US" sz="3200" dirty="0" smtClean="0">
                <a:latin typeface="Bookman Old Style" panose="02050604050505020204" pitchFamily="18" charset="0"/>
              </a:rPr>
              <a:t>to master </a:t>
            </a:r>
            <a:r>
              <a:rPr lang="en-US" sz="3200" dirty="0">
                <a:latin typeface="Bookman Old Style" panose="02050604050505020204" pitchFamily="18" charset="0"/>
              </a:rPr>
              <a:t>changes in self-image that cannot be immediately integrated, as might result from puberty, an amputation, or a promotion (i.e., changes in reality</a:t>
            </a:r>
            <a:r>
              <a:rPr lang="en-US" sz="3200" dirty="0" smtClean="0">
                <a:latin typeface="Bookman Old Style" panose="02050604050505020204" pitchFamily="18" charset="0"/>
              </a:rPr>
              <a:t>).</a:t>
            </a:r>
          </a:p>
          <a:p>
            <a:pPr marL="0" indent="0">
              <a:buNone/>
            </a:pPr>
            <a:endParaRPr lang="en-US" sz="3200" dirty="0">
              <a:latin typeface="Bookman Old Style" panose="02050604050505020204" pitchFamily="18" charset="0"/>
            </a:endParaRPr>
          </a:p>
          <a:p>
            <a:r>
              <a:rPr lang="en-US" sz="3200" dirty="0" smtClean="0">
                <a:latin typeface="Bookman Old Style" panose="02050604050505020204" pitchFamily="18" charset="0"/>
              </a:rPr>
              <a:t>Defenses </a:t>
            </a:r>
            <a:r>
              <a:rPr lang="en-US" sz="3200" dirty="0">
                <a:latin typeface="Bookman Old Style" panose="02050604050505020204" pitchFamily="18" charset="0"/>
              </a:rPr>
              <a:t>can deflect or deny sudden increases in biological drives. Awareness of instinctual wishes is usually diminished; alternatively, antithetical wishes may be passionately adhered to. </a:t>
            </a:r>
          </a:p>
        </p:txBody>
      </p:sp>
    </p:spTree>
    <p:extLst>
      <p:ext uri="{BB962C8B-B14F-4D97-AF65-F5344CB8AC3E}">
        <p14:creationId xmlns:p14="http://schemas.microsoft.com/office/powerpoint/2010/main" val="1832080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latin typeface="Bookman Old Style" panose="02050604050505020204" pitchFamily="18" charset="0"/>
              </a:rPr>
              <a:t>Defenses </a:t>
            </a:r>
            <a:r>
              <a:rPr lang="en-US" sz="3200" dirty="0">
                <a:latin typeface="Bookman Old Style" panose="02050604050505020204" pitchFamily="18" charset="0"/>
              </a:rPr>
              <a:t>enable individuals to mitigate unresolved conflicts with important people, living or dead. </a:t>
            </a:r>
            <a:endParaRPr lang="en-US" sz="3200" dirty="0" smtClean="0">
              <a:latin typeface="Bookman Old Style" panose="02050604050505020204" pitchFamily="18" charset="0"/>
            </a:endParaRPr>
          </a:p>
          <a:p>
            <a:endParaRPr lang="en-US" sz="3200" dirty="0">
              <a:latin typeface="Bookman Old Style" panose="02050604050505020204" pitchFamily="18" charset="0"/>
            </a:endParaRPr>
          </a:p>
          <a:p>
            <a:r>
              <a:rPr lang="en-US" sz="3200" dirty="0">
                <a:latin typeface="Bookman Old Style" panose="02050604050505020204" pitchFamily="18" charset="0"/>
              </a:rPr>
              <a:t>Finally, ego mechanisms of defense can keep anxiety, shame, and guilt within bearable limits during sudden conflicts with conscience and culture.</a:t>
            </a:r>
          </a:p>
          <a:p>
            <a:pPr>
              <a:buNone/>
            </a:pPr>
            <a:endParaRPr lang="en-US" sz="2000" dirty="0">
              <a:latin typeface="Bookman Old Style" panose="02050604050505020204" pitchFamily="18" charset="0"/>
            </a:endParaRPr>
          </a:p>
          <a:p>
            <a:endParaRPr lang="en-US" dirty="0"/>
          </a:p>
        </p:txBody>
      </p:sp>
    </p:spTree>
    <p:extLst>
      <p:ext uri="{BB962C8B-B14F-4D97-AF65-F5344CB8AC3E}">
        <p14:creationId xmlns:p14="http://schemas.microsoft.com/office/powerpoint/2010/main" val="214880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773" y="280555"/>
            <a:ext cx="11710554" cy="6431972"/>
          </a:xfrm>
        </p:spPr>
        <p:txBody>
          <a:bodyPr>
            <a:noAutofit/>
          </a:bodyPr>
          <a:lstStyle/>
          <a:p>
            <a:r>
              <a:rPr lang="en-US" sz="3000" b="1" dirty="0">
                <a:latin typeface="Bookman Old Style" panose="02050604050505020204" pitchFamily="18" charset="0"/>
              </a:rPr>
              <a:t>F. </a:t>
            </a:r>
            <a:r>
              <a:rPr lang="en-US" sz="3000" dirty="0">
                <a:latin typeface="Bookman Old Style" panose="02050604050505020204" pitchFamily="18" charset="0"/>
              </a:rPr>
              <a:t>The most important thing to me is helping others to reach their ultimate potential, whatever that may be, even at my own expense. </a:t>
            </a:r>
            <a:endParaRPr lang="en-US" sz="3000" dirty="0" smtClean="0">
              <a:latin typeface="Bookman Old Style" panose="02050604050505020204" pitchFamily="18" charset="0"/>
            </a:endParaRPr>
          </a:p>
          <a:p>
            <a:pPr marL="0" indent="0">
              <a:buNone/>
            </a:pPr>
            <a:r>
              <a:rPr lang="en-US" sz="3000" b="1" dirty="0">
                <a:latin typeface="Bookman Old Style" panose="02050604050505020204" pitchFamily="18" charset="0"/>
              </a:rPr>
              <a:t> </a:t>
            </a:r>
            <a:endParaRPr lang="en-US" sz="3000" dirty="0">
              <a:latin typeface="Bookman Old Style" panose="02050604050505020204" pitchFamily="18" charset="0"/>
            </a:endParaRPr>
          </a:p>
          <a:p>
            <a:r>
              <a:rPr lang="en-US" sz="3000" b="1" dirty="0">
                <a:latin typeface="Bookman Old Style" panose="02050604050505020204" pitchFamily="18" charset="0"/>
              </a:rPr>
              <a:t>G. </a:t>
            </a:r>
            <a:r>
              <a:rPr lang="en-US" sz="3000" dirty="0">
                <a:latin typeface="Bookman Old Style" panose="02050604050505020204" pitchFamily="18" charset="0"/>
              </a:rPr>
              <a:t>Aside from dieting and personal choice, I never starve through lack of food, nor lack of money to buy food. Aside from the usual trauma of moving house, I have no worry at all about having somewhere to live - I have ‘a roof over my head’.</a:t>
            </a:r>
          </a:p>
          <a:p>
            <a:pPr marL="0" indent="0">
              <a:buNone/>
            </a:pPr>
            <a:endParaRPr lang="en-US" sz="3000" dirty="0">
              <a:latin typeface="Bookman Old Style" panose="02050604050505020204" pitchFamily="18" charset="0"/>
            </a:endParaRPr>
          </a:p>
          <a:p>
            <a:r>
              <a:rPr lang="en-US" sz="3000" b="1" dirty="0">
                <a:latin typeface="Bookman Old Style" panose="02050604050505020204" pitchFamily="18" charset="0"/>
              </a:rPr>
              <a:t>H </a:t>
            </a:r>
            <a:r>
              <a:rPr lang="en-US" sz="3000" dirty="0">
                <a:latin typeface="Bookman Old Style" panose="02050604050505020204" pitchFamily="18" charset="0"/>
              </a:rPr>
              <a:t>Improving my self-awareness is one of my top </a:t>
            </a:r>
            <a:r>
              <a:rPr lang="en-US" sz="3000" dirty="0" err="1">
                <a:latin typeface="Bookman Old Style" panose="02050604050505020204" pitchFamily="18" charset="0"/>
              </a:rPr>
              <a:t>priorites</a:t>
            </a:r>
            <a:r>
              <a:rPr lang="en-US" sz="3000" dirty="0">
                <a:latin typeface="Bookman Old Style" panose="02050604050505020204" pitchFamily="18" charset="0"/>
              </a:rPr>
              <a:t>. The pursuit of knowledge and meaning of things, other than is necessary for my work, is extremely important to me.</a:t>
            </a:r>
          </a:p>
          <a:p>
            <a:pPr marL="0" indent="0">
              <a:buNone/>
            </a:pPr>
            <a:endParaRPr lang="en-US" sz="3000" dirty="0">
              <a:latin typeface="Bookman Old Style" panose="02050604050505020204" pitchFamily="18" charset="0"/>
            </a:endParaRPr>
          </a:p>
          <a:p>
            <a:pPr marL="0" indent="0">
              <a:buNone/>
            </a:pPr>
            <a:endParaRPr lang="en-US" sz="3000" dirty="0">
              <a:latin typeface="Bookman Old Style" panose="02050604050505020204" pitchFamily="18" charset="0"/>
            </a:endParaRPr>
          </a:p>
          <a:p>
            <a:pPr marL="0" indent="0">
              <a:buNone/>
            </a:pPr>
            <a:r>
              <a:rPr lang="en-US" sz="3000" dirty="0">
                <a:latin typeface="Bookman Old Style" panose="02050604050505020204" pitchFamily="18" charset="0"/>
              </a:rPr>
              <a:t/>
            </a:r>
            <a:br>
              <a:rPr lang="en-US" sz="3000" dirty="0">
                <a:latin typeface="Bookman Old Style" panose="02050604050505020204" pitchFamily="18" charset="0"/>
              </a:rPr>
            </a:br>
            <a:endParaRPr lang="en-US" sz="3000" dirty="0">
              <a:latin typeface="Bookman Old Style" panose="02050604050505020204" pitchFamily="18" charset="0"/>
            </a:endParaRPr>
          </a:p>
        </p:txBody>
      </p:sp>
    </p:spTree>
    <p:extLst>
      <p:ext uri="{BB962C8B-B14F-4D97-AF65-F5344CB8AC3E}">
        <p14:creationId xmlns:p14="http://schemas.microsoft.com/office/powerpoint/2010/main" val="1463465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latin typeface="Bookman Old Style" panose="02050604050505020204" pitchFamily="18" charset="0"/>
              </a:rPr>
              <a:t>Outcomes </a:t>
            </a:r>
            <a:r>
              <a:rPr lang="en-US" sz="4000" u="sng" dirty="0">
                <a:latin typeface="Bookman Old Style" panose="02050604050505020204" pitchFamily="18" charset="0"/>
              </a:rPr>
              <a:t>of </a:t>
            </a:r>
            <a:r>
              <a:rPr lang="en-US" sz="4000" u="sng" dirty="0" smtClean="0">
                <a:latin typeface="Bookman Old Style" panose="02050604050505020204" pitchFamily="18" charset="0"/>
              </a:rPr>
              <a:t>Mature Defenses</a:t>
            </a:r>
            <a:r>
              <a:rPr lang="en-US" sz="4000" u="sng" dirty="0">
                <a:latin typeface="Bookman Old Style" panose="02050604050505020204" pitchFamily="18" charset="0"/>
              </a:rPr>
              <a:t/>
            </a:r>
            <a:br>
              <a:rPr lang="en-US" sz="4000" u="sng" dirty="0">
                <a:latin typeface="Bookman Old Style" panose="02050604050505020204" pitchFamily="18" charset="0"/>
              </a:rPr>
            </a:b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838200" y="1398494"/>
            <a:ext cx="10515600" cy="5174428"/>
          </a:xfrm>
        </p:spPr>
        <p:txBody>
          <a:bodyPr>
            <a:normAutofit/>
          </a:bodyPr>
          <a:lstStyle/>
          <a:p>
            <a:pPr marL="514350" indent="-514350">
              <a:buAutoNum type="arabicParenR"/>
            </a:pPr>
            <a:r>
              <a:rPr lang="en-US" sz="3200" dirty="0" smtClean="0">
                <a:latin typeface="Bookman Old Style" panose="02050604050505020204" pitchFamily="18" charset="0"/>
              </a:rPr>
              <a:t>Excellent </a:t>
            </a:r>
            <a:r>
              <a:rPr lang="en-US" sz="3200" dirty="0">
                <a:latin typeface="Bookman Old Style" panose="02050604050505020204" pitchFamily="18" charset="0"/>
              </a:rPr>
              <a:t>adjustment as an </a:t>
            </a:r>
            <a:r>
              <a:rPr lang="en-US" sz="3200" dirty="0" smtClean="0">
                <a:latin typeface="Bookman Old Style" panose="02050604050505020204" pitchFamily="18" charset="0"/>
              </a:rPr>
              <a:t>adult,</a:t>
            </a:r>
          </a:p>
          <a:p>
            <a:pPr marL="514350" indent="-514350">
              <a:buAutoNum type="arabicParenR"/>
            </a:pPr>
            <a:r>
              <a:rPr lang="en-US" sz="3200" dirty="0" smtClean="0">
                <a:latin typeface="Bookman Old Style" panose="02050604050505020204" pitchFamily="18" charset="0"/>
              </a:rPr>
              <a:t>Happiness</a:t>
            </a:r>
            <a:r>
              <a:rPr lang="en-US" sz="3200" dirty="0">
                <a:latin typeface="Bookman Old Style" panose="02050604050505020204" pitchFamily="18" charset="0"/>
              </a:rPr>
              <a:t>, </a:t>
            </a:r>
            <a:endParaRPr lang="en-US" sz="3200" dirty="0" smtClean="0">
              <a:latin typeface="Bookman Old Style" panose="02050604050505020204" pitchFamily="18" charset="0"/>
            </a:endParaRPr>
          </a:p>
          <a:p>
            <a:pPr marL="514350" indent="-514350">
              <a:buAutoNum type="arabicParenR"/>
            </a:pPr>
            <a:r>
              <a:rPr lang="en-US" sz="3200" dirty="0" smtClean="0">
                <a:latin typeface="Bookman Old Style" panose="02050604050505020204" pitchFamily="18" charset="0"/>
              </a:rPr>
              <a:t>Job satisfaction,</a:t>
            </a:r>
          </a:p>
          <a:p>
            <a:pPr marL="514350" indent="-514350">
              <a:buAutoNum type="arabicParenR"/>
            </a:pPr>
            <a:r>
              <a:rPr lang="en-US" sz="3200" dirty="0" smtClean="0">
                <a:latin typeface="Bookman Old Style" panose="02050604050505020204" pitchFamily="18" charset="0"/>
              </a:rPr>
              <a:t>Rich friendships/ relationships,</a:t>
            </a:r>
          </a:p>
          <a:p>
            <a:pPr marL="514350" indent="-514350">
              <a:buAutoNum type="arabicParenR"/>
            </a:pPr>
            <a:r>
              <a:rPr lang="en-US" sz="3200" dirty="0" smtClean="0">
                <a:latin typeface="Bookman Old Style" panose="02050604050505020204" pitchFamily="18" charset="0"/>
              </a:rPr>
              <a:t>Fewer </a:t>
            </a:r>
            <a:r>
              <a:rPr lang="en-US" sz="3200" dirty="0">
                <a:latin typeface="Bookman Old Style" panose="02050604050505020204" pitchFamily="18" charset="0"/>
              </a:rPr>
              <a:t>medical hospitalizations over </a:t>
            </a:r>
            <a:r>
              <a:rPr lang="en-US" sz="3200" dirty="0" smtClean="0">
                <a:latin typeface="Bookman Old Style" panose="02050604050505020204" pitchFamily="18" charset="0"/>
              </a:rPr>
              <a:t>life,</a:t>
            </a:r>
          </a:p>
          <a:p>
            <a:pPr marL="514350" indent="-514350">
              <a:buAutoNum type="arabicParenR"/>
            </a:pPr>
            <a:r>
              <a:rPr lang="en-US" sz="3200" dirty="0" smtClean="0">
                <a:latin typeface="Bookman Old Style" panose="02050604050505020204" pitchFamily="18" charset="0"/>
              </a:rPr>
              <a:t>Better </a:t>
            </a:r>
            <a:r>
              <a:rPr lang="en-US" sz="3200" dirty="0">
                <a:latin typeface="Bookman Old Style" panose="02050604050505020204" pitchFamily="18" charset="0"/>
              </a:rPr>
              <a:t>overall </a:t>
            </a:r>
            <a:r>
              <a:rPr lang="en-US" sz="3200" dirty="0" smtClean="0">
                <a:latin typeface="Bookman Old Style" panose="02050604050505020204" pitchFamily="18" charset="0"/>
              </a:rPr>
              <a:t>health,</a:t>
            </a:r>
          </a:p>
          <a:p>
            <a:pPr marL="514350" indent="-514350">
              <a:buAutoNum type="arabicParenR"/>
            </a:pPr>
            <a:r>
              <a:rPr lang="en-US" sz="3200" dirty="0" smtClean="0">
                <a:latin typeface="Bookman Old Style" panose="02050604050505020204" pitchFamily="18" charset="0"/>
              </a:rPr>
              <a:t>A </a:t>
            </a:r>
            <a:r>
              <a:rPr lang="en-US" sz="3200" dirty="0">
                <a:latin typeface="Bookman Old Style" panose="02050604050505020204" pitchFamily="18" charset="0"/>
              </a:rPr>
              <a:t>lower incidence of mental illness.</a:t>
            </a:r>
            <a:br>
              <a:rPr lang="en-US" sz="3200" dirty="0">
                <a:latin typeface="Bookman Old Style" panose="02050604050505020204" pitchFamily="18" charset="0"/>
              </a:rPr>
            </a:br>
            <a:endParaRPr lang="en-US" sz="3200" dirty="0">
              <a:latin typeface="Bookman Old Style" panose="02050604050505020204" pitchFamily="18" charset="0"/>
            </a:endParaRPr>
          </a:p>
        </p:txBody>
      </p:sp>
    </p:spTree>
    <p:extLst>
      <p:ext uri="{BB962C8B-B14F-4D97-AF65-F5344CB8AC3E}">
        <p14:creationId xmlns:p14="http://schemas.microsoft.com/office/powerpoint/2010/main" val="16620353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000" dirty="0" smtClean="0">
                <a:latin typeface="Bookman Old Style" panose="02050604050505020204" pitchFamily="18" charset="0"/>
              </a:rPr>
              <a:t>Outcomes </a:t>
            </a:r>
            <a:r>
              <a:rPr lang="en-US" sz="4000" dirty="0">
                <a:latin typeface="Bookman Old Style" panose="02050604050505020204" pitchFamily="18" charset="0"/>
              </a:rPr>
              <a:t>of </a:t>
            </a:r>
            <a:r>
              <a:rPr lang="en-US" sz="4000" dirty="0" smtClean="0">
                <a:latin typeface="Bookman Old Style" panose="02050604050505020204" pitchFamily="18" charset="0"/>
              </a:rPr>
              <a:t>Immature Defenses</a:t>
            </a:r>
            <a:r>
              <a:rPr lang="en-US" sz="4000" dirty="0">
                <a:latin typeface="Bookman Old Style" panose="02050604050505020204" pitchFamily="18" charset="0"/>
              </a:rPr>
              <a:t>:</a:t>
            </a:r>
          </a:p>
        </p:txBody>
      </p:sp>
      <p:sp>
        <p:nvSpPr>
          <p:cNvPr id="3" name="Content Placeholder 2"/>
          <p:cNvSpPr>
            <a:spLocks noGrp="1"/>
          </p:cNvSpPr>
          <p:nvPr>
            <p:ph sz="quarter" idx="1"/>
          </p:nvPr>
        </p:nvSpPr>
        <p:spPr/>
        <p:txBody>
          <a:bodyPr>
            <a:normAutofit/>
          </a:bodyPr>
          <a:lstStyle/>
          <a:p>
            <a:pPr marL="514350" indent="-514350">
              <a:buAutoNum type="arabicParenR"/>
            </a:pPr>
            <a:r>
              <a:rPr lang="en-US" sz="3200" dirty="0" smtClean="0">
                <a:latin typeface="Bookman Old Style" panose="02050604050505020204" pitchFamily="18" charset="0"/>
              </a:rPr>
              <a:t>Poor </a:t>
            </a:r>
            <a:r>
              <a:rPr lang="en-US" sz="3200" dirty="0">
                <a:latin typeface="Bookman Old Style" panose="02050604050505020204" pitchFamily="18" charset="0"/>
              </a:rPr>
              <a:t>adjustment as an </a:t>
            </a:r>
            <a:r>
              <a:rPr lang="en-US" sz="3200" dirty="0" smtClean="0">
                <a:latin typeface="Bookman Old Style" panose="02050604050505020204" pitchFamily="18" charset="0"/>
              </a:rPr>
              <a:t>adult,</a:t>
            </a:r>
          </a:p>
          <a:p>
            <a:pPr marL="514350" indent="-514350">
              <a:buAutoNum type="arabicParenR"/>
            </a:pPr>
            <a:r>
              <a:rPr lang="en-US" sz="3200" dirty="0" smtClean="0">
                <a:latin typeface="Bookman Old Style" panose="02050604050505020204" pitchFamily="18" charset="0"/>
              </a:rPr>
              <a:t>Higher </a:t>
            </a:r>
            <a:r>
              <a:rPr lang="en-US" sz="3200" dirty="0">
                <a:latin typeface="Bookman Old Style" panose="02050604050505020204" pitchFamily="18" charset="0"/>
              </a:rPr>
              <a:t>divorce rates and marital </a:t>
            </a:r>
            <a:r>
              <a:rPr lang="en-US" sz="3200" dirty="0" smtClean="0">
                <a:latin typeface="Bookman Old Style" panose="02050604050505020204" pitchFamily="18" charset="0"/>
              </a:rPr>
              <a:t>discord,</a:t>
            </a:r>
          </a:p>
          <a:p>
            <a:pPr marL="514350" indent="-514350">
              <a:buAutoNum type="arabicParenR"/>
            </a:pPr>
            <a:r>
              <a:rPr lang="en-US" sz="3200" dirty="0" smtClean="0">
                <a:latin typeface="Bookman Old Style" panose="02050604050505020204" pitchFamily="18" charset="0"/>
              </a:rPr>
              <a:t>Poor friendship/ relationship patterns,</a:t>
            </a:r>
          </a:p>
          <a:p>
            <a:pPr marL="514350" indent="-514350">
              <a:buAutoNum type="arabicParenR"/>
            </a:pPr>
            <a:r>
              <a:rPr lang="en-US" sz="3200" dirty="0" smtClean="0">
                <a:latin typeface="Bookman Old Style" panose="02050604050505020204" pitchFamily="18" charset="0"/>
              </a:rPr>
              <a:t>Higher </a:t>
            </a:r>
            <a:r>
              <a:rPr lang="en-US" sz="3200" dirty="0">
                <a:latin typeface="Bookman Old Style" panose="02050604050505020204" pitchFamily="18" charset="0"/>
              </a:rPr>
              <a:t>incidence of mental </a:t>
            </a:r>
            <a:r>
              <a:rPr lang="en-US" sz="3200" dirty="0" smtClean="0">
                <a:latin typeface="Bookman Old Style" panose="02050604050505020204" pitchFamily="18" charset="0"/>
              </a:rPr>
              <a:t>illness,</a:t>
            </a:r>
          </a:p>
          <a:p>
            <a:pPr marL="514350" indent="-514350">
              <a:buAutoNum type="arabicParenR"/>
            </a:pPr>
            <a:r>
              <a:rPr lang="en-US" sz="3200" dirty="0" smtClean="0">
                <a:latin typeface="Bookman Old Style" panose="02050604050505020204" pitchFamily="18" charset="0"/>
              </a:rPr>
              <a:t>Greater </a:t>
            </a:r>
            <a:r>
              <a:rPr lang="en-US" sz="3200" dirty="0">
                <a:latin typeface="Bookman Old Style" panose="02050604050505020204" pitchFamily="18" charset="0"/>
              </a:rPr>
              <a:t>number of sick leave days </a:t>
            </a:r>
            <a:r>
              <a:rPr lang="en-US" sz="3200" dirty="0" smtClean="0">
                <a:latin typeface="Bookman Old Style" panose="02050604050505020204" pitchFamily="18" charset="0"/>
              </a:rPr>
              <a:t>taken,</a:t>
            </a:r>
          </a:p>
          <a:p>
            <a:pPr marL="514350" indent="-514350">
              <a:buAutoNum type="arabicParenR"/>
            </a:pPr>
            <a:r>
              <a:rPr lang="en-US" sz="3200" dirty="0" smtClean="0">
                <a:latin typeface="Bookman Old Style" panose="02050604050505020204" pitchFamily="18" charset="0"/>
              </a:rPr>
              <a:t>Poorer </a:t>
            </a:r>
            <a:r>
              <a:rPr lang="en-US" sz="3200" dirty="0">
                <a:latin typeface="Bookman Old Style" panose="02050604050505020204" pitchFamily="18" charset="0"/>
              </a:rPr>
              <a:t>health generally</a:t>
            </a: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2131650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6669" y="764080"/>
            <a:ext cx="10515600" cy="4351338"/>
          </a:xfrm>
        </p:spPr>
        <p:txBody>
          <a:bodyPr>
            <a:normAutofit/>
          </a:bodyPr>
          <a:lstStyle/>
          <a:p>
            <a:pPr marL="0" indent="0" algn="ctr">
              <a:buNone/>
            </a:pPr>
            <a:r>
              <a:rPr lang="en-US" sz="4400" b="1" smtClean="0">
                <a:latin typeface="Bookman Old Style" panose="02050604050505020204" pitchFamily="18" charset="0"/>
              </a:rPr>
              <a:t>Motivation</a:t>
            </a:r>
            <a:endParaRPr lang="en-US" sz="4400" b="1" dirty="0">
              <a:latin typeface="Bookman Old Style" panose="02050604050505020204" pitchFamily="18" charset="0"/>
            </a:endParaRPr>
          </a:p>
          <a:p>
            <a:pPr marL="0" indent="0" algn="ctr">
              <a:buNone/>
            </a:pPr>
            <a:endParaRPr lang="en-US" sz="4400" b="1" dirty="0">
              <a:latin typeface="Bookman Old Style" panose="02050604050505020204" pitchFamily="18" charset="0"/>
            </a:endParaRPr>
          </a:p>
        </p:txBody>
      </p:sp>
      <p:sp>
        <p:nvSpPr>
          <p:cNvPr id="3" name="Rectangle 2"/>
          <p:cNvSpPr/>
          <p:nvPr/>
        </p:nvSpPr>
        <p:spPr>
          <a:xfrm>
            <a:off x="1019502" y="2649341"/>
            <a:ext cx="1849821" cy="1281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Intensity of Drive/ Need</a:t>
            </a:r>
            <a:endParaRPr lang="en-US" sz="2800" b="1" dirty="0"/>
          </a:p>
        </p:txBody>
      </p:sp>
      <p:sp>
        <p:nvSpPr>
          <p:cNvPr id="6" name="Rectangle 5"/>
          <p:cNvSpPr/>
          <p:nvPr/>
        </p:nvSpPr>
        <p:spPr>
          <a:xfrm>
            <a:off x="3803716" y="2649341"/>
            <a:ext cx="1934931" cy="1281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Direction</a:t>
            </a:r>
            <a:endParaRPr lang="en-US" sz="2800" b="1" dirty="0"/>
          </a:p>
        </p:txBody>
      </p:sp>
      <p:sp>
        <p:nvSpPr>
          <p:cNvPr id="7" name="Rectangle 6"/>
          <p:cNvSpPr/>
          <p:nvPr/>
        </p:nvSpPr>
        <p:spPr>
          <a:xfrm>
            <a:off x="6780770" y="2649341"/>
            <a:ext cx="1955953" cy="1281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Persistence</a:t>
            </a:r>
            <a:endParaRPr lang="en-US" sz="2800" b="1" dirty="0"/>
          </a:p>
        </p:txBody>
      </p:sp>
      <p:sp>
        <p:nvSpPr>
          <p:cNvPr id="8" name="Rectangle 7"/>
          <p:cNvSpPr/>
          <p:nvPr/>
        </p:nvSpPr>
        <p:spPr>
          <a:xfrm>
            <a:off x="9736522" y="2649341"/>
            <a:ext cx="1629102" cy="1281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Goal</a:t>
            </a:r>
            <a:endParaRPr lang="en-US" sz="2800" b="1" dirty="0"/>
          </a:p>
        </p:txBody>
      </p:sp>
      <p:sp>
        <p:nvSpPr>
          <p:cNvPr id="9" name="Right Arrow 8"/>
          <p:cNvSpPr/>
          <p:nvPr/>
        </p:nvSpPr>
        <p:spPr>
          <a:xfrm>
            <a:off x="2869323" y="3331779"/>
            <a:ext cx="934393" cy="17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738646" y="3289737"/>
            <a:ext cx="934393" cy="17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8736723" y="3331779"/>
            <a:ext cx="934393" cy="17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61782" y="5061361"/>
            <a:ext cx="9288120" cy="646331"/>
          </a:xfrm>
          <a:prstGeom prst="rect">
            <a:avLst/>
          </a:prstGeom>
          <a:noFill/>
        </p:spPr>
        <p:txBody>
          <a:bodyPr wrap="none" rtlCol="0">
            <a:spAutoFit/>
          </a:bodyPr>
          <a:lstStyle/>
          <a:p>
            <a:r>
              <a:rPr lang="en-IN" sz="3600" dirty="0" smtClean="0">
                <a:solidFill>
                  <a:srgbClr val="7030A0"/>
                </a:solidFill>
                <a:latin typeface="Bookman Old Style" panose="02050604050505020204" pitchFamily="18" charset="0"/>
              </a:rPr>
              <a:t>INTRINSIC VS EXTRINSIC MOTIVATION</a:t>
            </a:r>
            <a:endParaRPr lang="en-IN" sz="3600" dirty="0">
              <a:solidFill>
                <a:srgbClr val="7030A0"/>
              </a:solidFill>
              <a:latin typeface="Bookman Old Style" panose="02050604050505020204" pitchFamily="18" charset="0"/>
            </a:endParaRPr>
          </a:p>
        </p:txBody>
      </p:sp>
    </p:spTree>
    <p:extLst>
      <p:ext uri="{BB962C8B-B14F-4D97-AF65-F5344CB8AC3E}">
        <p14:creationId xmlns:p14="http://schemas.microsoft.com/office/powerpoint/2010/main" val="179850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media-cache-ak0.pinimg.com/736x/13/7f/c3/137fc3d7f0b799f63bfc3d281463810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945" y="0"/>
            <a:ext cx="12560917" cy="717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91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46314" y="261257"/>
            <a:ext cx="11549743" cy="6498772"/>
          </a:xfrm>
          <a:prstGeom prst="rect">
            <a:avLst/>
          </a:prstGeom>
        </p:spPr>
      </p:pic>
    </p:spTree>
    <p:extLst>
      <p:ext uri="{BB962C8B-B14F-4D97-AF65-F5344CB8AC3E}">
        <p14:creationId xmlns:p14="http://schemas.microsoft.com/office/powerpoint/2010/main" val="163459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s-media-cache-ak0.pinimg.com/736x/c4/52/9e/c4529e6a9607e0e0b276c9f7f67aa63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893" y="127591"/>
            <a:ext cx="10898372" cy="650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09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909"/>
            <a:ext cx="10515600" cy="6380018"/>
          </a:xfrm>
        </p:spPr>
        <p:txBody>
          <a:bodyPr>
            <a:normAutofit/>
          </a:bodyPr>
          <a:lstStyle/>
          <a:p>
            <a:r>
              <a:rPr lang="en-US" sz="3200" dirty="0">
                <a:latin typeface="Bookman Old Style" panose="02050604050505020204" pitchFamily="18" charset="0"/>
              </a:rPr>
              <a:t>Interpretation: </a:t>
            </a:r>
            <a:endParaRPr lang="en-US" sz="3200" dirty="0" smtClean="0">
              <a:latin typeface="Bookman Old Style" panose="02050604050505020204" pitchFamily="18" charset="0"/>
            </a:endParaRPr>
          </a:p>
          <a:p>
            <a:pPr marL="0" indent="0">
              <a:buNone/>
            </a:pPr>
            <a:r>
              <a:rPr lang="en-US" sz="3200" dirty="0">
                <a:latin typeface="Bookman Old Style" panose="02050604050505020204" pitchFamily="18" charset="0"/>
              </a:rPr>
              <a:t>	</a:t>
            </a:r>
          </a:p>
          <a:p>
            <a:r>
              <a:rPr lang="en-US" sz="3200" dirty="0" smtClean="0">
                <a:latin typeface="Bookman Old Style" panose="02050604050505020204" pitchFamily="18" charset="0"/>
              </a:rPr>
              <a:t>A: Esteem Needs</a:t>
            </a:r>
          </a:p>
          <a:p>
            <a:r>
              <a:rPr lang="en-US" sz="3200" dirty="0" smtClean="0">
                <a:latin typeface="Bookman Old Style" panose="02050604050505020204" pitchFamily="18" charset="0"/>
              </a:rPr>
              <a:t>B: Belongingness and Love Needs</a:t>
            </a:r>
          </a:p>
          <a:p>
            <a:r>
              <a:rPr lang="en-US" sz="3200" dirty="0" smtClean="0">
                <a:latin typeface="Bookman Old Style" panose="02050604050505020204" pitchFamily="18" charset="0"/>
              </a:rPr>
              <a:t>C: Aesthetic Needs  </a:t>
            </a:r>
          </a:p>
          <a:p>
            <a:r>
              <a:rPr lang="en-US" sz="3200" dirty="0" smtClean="0">
                <a:latin typeface="Bookman Old Style" panose="02050604050505020204" pitchFamily="18" charset="0"/>
              </a:rPr>
              <a:t>D: Self-</a:t>
            </a:r>
            <a:r>
              <a:rPr lang="en-US" sz="3200" dirty="0" err="1" smtClean="0">
                <a:latin typeface="Bookman Old Style" panose="02050604050505020204" pitchFamily="18" charset="0"/>
              </a:rPr>
              <a:t>Actualisation</a:t>
            </a:r>
            <a:r>
              <a:rPr lang="en-US" sz="3200" dirty="0" smtClean="0">
                <a:latin typeface="Bookman Old Style" panose="02050604050505020204" pitchFamily="18" charset="0"/>
              </a:rPr>
              <a:t> Needs  </a:t>
            </a:r>
          </a:p>
          <a:p>
            <a:r>
              <a:rPr lang="en-US" sz="3200" dirty="0" smtClean="0">
                <a:latin typeface="Bookman Old Style" panose="02050604050505020204" pitchFamily="18" charset="0"/>
              </a:rPr>
              <a:t>E: Safety </a:t>
            </a:r>
            <a:r>
              <a:rPr lang="en-US" sz="3200" dirty="0">
                <a:latin typeface="Bookman Old Style" panose="02050604050505020204" pitchFamily="18" charset="0"/>
              </a:rPr>
              <a:t>Needs </a:t>
            </a:r>
            <a:endParaRPr lang="en-US" sz="3200" dirty="0" smtClean="0">
              <a:latin typeface="Bookman Old Style" panose="02050604050505020204" pitchFamily="18" charset="0"/>
            </a:endParaRPr>
          </a:p>
          <a:p>
            <a:r>
              <a:rPr lang="en-US" sz="3200" dirty="0" smtClean="0">
                <a:latin typeface="Bookman Old Style" panose="02050604050505020204" pitchFamily="18" charset="0"/>
              </a:rPr>
              <a:t>F: </a:t>
            </a:r>
            <a:r>
              <a:rPr lang="en-US" sz="3200" dirty="0" err="1" smtClean="0">
                <a:latin typeface="Bookman Old Style" panose="02050604050505020204" pitchFamily="18" charset="0"/>
              </a:rPr>
              <a:t>Transendence</a:t>
            </a:r>
            <a:r>
              <a:rPr lang="en-US" sz="3200" dirty="0" smtClean="0">
                <a:latin typeface="Bookman Old Style" panose="02050604050505020204" pitchFamily="18" charset="0"/>
              </a:rPr>
              <a:t> Needs </a:t>
            </a:r>
          </a:p>
          <a:p>
            <a:r>
              <a:rPr lang="en-US" sz="3200" dirty="0" smtClean="0">
                <a:latin typeface="Bookman Old Style" panose="02050604050505020204" pitchFamily="18" charset="0"/>
              </a:rPr>
              <a:t>G: Biological Needs</a:t>
            </a:r>
          </a:p>
          <a:p>
            <a:r>
              <a:rPr lang="en-US" sz="3200" dirty="0" smtClean="0">
                <a:latin typeface="Bookman Old Style" panose="02050604050505020204" pitchFamily="18" charset="0"/>
              </a:rPr>
              <a:t>H: </a:t>
            </a:r>
            <a:r>
              <a:rPr lang="en-US" sz="3200" dirty="0">
                <a:latin typeface="Bookman Old Style" panose="02050604050505020204" pitchFamily="18" charset="0"/>
              </a:rPr>
              <a:t>Cognitive Needs </a:t>
            </a:r>
            <a:r>
              <a:rPr lang="en-US" sz="3200" dirty="0" smtClean="0">
                <a:latin typeface="Bookman Old Style" panose="02050604050505020204" pitchFamily="18" charset="0"/>
              </a:rPr>
              <a:t> </a:t>
            </a:r>
            <a:endParaRPr lang="en-US" sz="3200" dirty="0">
              <a:latin typeface="Bookman Old Style" panose="02050604050505020204" pitchFamily="18" charset="0"/>
            </a:endParaRPr>
          </a:p>
          <a:p>
            <a:pPr marL="0" indent="0">
              <a:buNone/>
            </a:pPr>
            <a:endParaRPr lang="en-US" sz="3200" dirty="0">
              <a:latin typeface="Bookman Old Style" panose="02050604050505020204" pitchFamily="18" charset="0"/>
            </a:endParaRP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22811318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2280</TotalTime>
  <Words>1885</Words>
  <Application>Microsoft Office PowerPoint</Application>
  <PresentationFormat>Widescreen</PresentationFormat>
  <Paragraphs>210</Paragraphs>
  <Slides>41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ＭＳ Ｐゴシック</vt:lpstr>
      <vt:lpstr>Arial</vt:lpstr>
      <vt:lpstr>Bookman Old Style</vt:lpstr>
      <vt:lpstr>Calibri</vt:lpstr>
      <vt:lpstr>Calibri Light</vt:lpstr>
      <vt:lpstr>Palatino Linotype</vt:lpstr>
      <vt:lpstr>Times</vt:lpstr>
      <vt:lpstr>Times New Roman</vt:lpstr>
      <vt:lpstr>Wingdings</vt:lpstr>
      <vt:lpstr>Office Theme</vt:lpstr>
      <vt:lpstr>PowerPoint Presentation</vt:lpstr>
      <vt:lpstr>Read the following eight statements and choose those statements that apply to you. There are no right or wrong answers.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Psychoanalytic Perspective</vt:lpstr>
      <vt:lpstr>PowerPoint Presentation</vt:lpstr>
      <vt:lpstr>Sigmund Freud and Psychoanalysis </vt:lpstr>
      <vt:lpstr>PowerPoint Presentation</vt:lpstr>
      <vt:lpstr>PowerPoint Presentation</vt:lpstr>
      <vt:lpstr>PowerPoint Presentation</vt:lpstr>
      <vt:lpstr>Anxiety  &amp; Defense Mechanism</vt:lpstr>
      <vt:lpstr>Basic Concept</vt:lpstr>
      <vt:lpstr>PowerPoint Presentation</vt:lpstr>
      <vt:lpstr>Basic concepts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Characteristics</vt:lpstr>
      <vt:lpstr>PowerPoint Presentation</vt:lpstr>
      <vt:lpstr>Purpose of Defense Mechanisms</vt:lpstr>
      <vt:lpstr>PowerPoint Presentation</vt:lpstr>
      <vt:lpstr>Outcomes of Mature Defenses </vt:lpstr>
      <vt:lpstr> Outcomes of Immature Defenses: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LNMIIT-1031</dc:creator>
  <cp:lastModifiedBy>lnmiit</cp:lastModifiedBy>
  <cp:revision>23</cp:revision>
  <dcterms:created xsi:type="dcterms:W3CDTF">2016-01-27T05:14:51Z</dcterms:created>
  <dcterms:modified xsi:type="dcterms:W3CDTF">2019-09-19T05:17:39Z</dcterms:modified>
</cp:coreProperties>
</file>