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17" r:id="rId1"/>
  </p:sldMasterIdLst>
  <p:notesMasterIdLst>
    <p:notesMasterId r:id="rId29"/>
  </p:notesMasterIdLst>
  <p:handoutMasterIdLst>
    <p:handoutMasterId r:id="rId30"/>
  </p:handoutMasterIdLst>
  <p:sldIdLst>
    <p:sldId id="256" r:id="rId2"/>
    <p:sldId id="302" r:id="rId3"/>
    <p:sldId id="257" r:id="rId4"/>
    <p:sldId id="281" r:id="rId5"/>
    <p:sldId id="282" r:id="rId6"/>
    <p:sldId id="284" r:id="rId7"/>
    <p:sldId id="261" r:id="rId8"/>
    <p:sldId id="283" r:id="rId9"/>
    <p:sldId id="285" r:id="rId10"/>
    <p:sldId id="287" r:id="rId11"/>
    <p:sldId id="288" r:id="rId12"/>
    <p:sldId id="289" r:id="rId13"/>
    <p:sldId id="290" r:id="rId14"/>
    <p:sldId id="286" r:id="rId15"/>
    <p:sldId id="295" r:id="rId16"/>
    <p:sldId id="293" r:id="rId17"/>
    <p:sldId id="292" r:id="rId18"/>
    <p:sldId id="291" r:id="rId19"/>
    <p:sldId id="299" r:id="rId20"/>
    <p:sldId id="297" r:id="rId21"/>
    <p:sldId id="294" r:id="rId22"/>
    <p:sldId id="296" r:id="rId23"/>
    <p:sldId id="298" r:id="rId24"/>
    <p:sldId id="258" r:id="rId25"/>
    <p:sldId id="300" r:id="rId26"/>
    <p:sldId id="259" r:id="rId27"/>
    <p:sldId id="301" r:id="rId2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76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29" autoAdjust="0"/>
    <p:restoredTop sz="82096" autoAdjust="0"/>
  </p:normalViewPr>
  <p:slideViewPr>
    <p:cSldViewPr>
      <p:cViewPr varScale="1">
        <p:scale>
          <a:sx n="56" d="100"/>
          <a:sy n="56" d="100"/>
        </p:scale>
        <p:origin x="498"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B95156-58DD-4A97-92D7-788E2E4FD96D}"/>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C75FF20-EC06-4939-A8F9-C1040BFC8100}"/>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258DF152-B9BF-42A1-9C47-CFF12BA323D5}" type="datetimeFigureOut">
              <a:rPr lang="en-US" smtClean="0"/>
              <a:t>3/6/2025</a:t>
            </a:fld>
            <a:endParaRPr lang="en-US"/>
          </a:p>
        </p:txBody>
      </p:sp>
      <p:sp>
        <p:nvSpPr>
          <p:cNvPr id="4" name="Footer Placeholder 3">
            <a:extLst>
              <a:ext uri="{FF2B5EF4-FFF2-40B4-BE49-F238E27FC236}">
                <a16:creationId xmlns:a16="http://schemas.microsoft.com/office/drawing/2014/main" id="{5388F720-A4CD-408C-9BE9-279038A175D4}"/>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19BFEC-A8F7-4166-9922-ACF62B7BCD90}"/>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225A554C-88CD-431A-A997-1BF4A8D2F12C}" type="slidenum">
              <a:rPr lang="en-US" smtClean="0"/>
              <a:t>‹#›</a:t>
            </a:fld>
            <a:endParaRPr lang="en-US"/>
          </a:p>
        </p:txBody>
      </p:sp>
    </p:spTree>
    <p:extLst>
      <p:ext uri="{BB962C8B-B14F-4D97-AF65-F5344CB8AC3E}">
        <p14:creationId xmlns:p14="http://schemas.microsoft.com/office/powerpoint/2010/main" val="18410245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E6AD2D2-672E-4561-AB23-6DA831BE2BA3}" type="datetimeFigureOut">
              <a:rPr lang="en-US" smtClean="0"/>
              <a:t>3/6/2025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ADE41EE-4C2A-42CF-8EBF-BCE9A547A49F}" type="slidenum">
              <a:rPr lang="en-US" smtClean="0"/>
              <a:t>‹#›</a:t>
            </a:fld>
            <a:endParaRPr lang="en-US"/>
          </a:p>
        </p:txBody>
      </p:sp>
    </p:spTree>
    <p:extLst>
      <p:ext uri="{BB962C8B-B14F-4D97-AF65-F5344CB8AC3E}">
        <p14:creationId xmlns:p14="http://schemas.microsoft.com/office/powerpoint/2010/main" val="18733339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9242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3213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0336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642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6886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7025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907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6880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7813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3585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5090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159542-4492-43D9-89FF-4F97C356FEE2}" type="datetime1">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5632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F73E40-E68B-4588-8CCB-5C587C7656B4}" type="datetime1">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081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E4037D-BC87-4C25-A25E-BAAB2792F3C7}" type="datetime1">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76232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D9C723-AB27-4FD9-AEF7-D4BF102633C3}" type="datetime1">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6F15528-21DE-4FAA-801E-634DDDAF4B2B}"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6850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8F2B4B-3441-4A4B-9DA1-DF47CAAE2977}" type="datetime1">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02170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36209DC-4898-40A3-84A7-CA4D17957F6B}" type="datetime1">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09743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0DD8A3-A6E0-402C-B7DB-7D63C9F969AA}" type="datetime1">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487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CA9B0-9CF1-4689-84CC-AA31603280BB}" type="datetime1">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6107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449A083-AF64-4FCB-B579-FAB3AEFC88F7}" type="datetime1">
              <a:rPr lang="en-US" smtClean="0"/>
              <a:t>3/6/2025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24580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BFC94F-E239-4883-9182-8A7286A4EF15}" type="datetime1">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7739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0DF8DC-4B3D-4CC0-95BB-A1D9A41AA998}" type="datetime1">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89305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731CE5-A3E0-49E3-B1CA-A980C969E91B}" type="datetime1">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5818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FF066C-74CD-49DE-99B7-B0B54824AE1A}" type="datetime1">
              <a:rPr lang="en-US" smtClean="0"/>
              <a:t>3/6/2025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1424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F4D015-A3E6-44AB-B9DB-95081FE2DC9B}" type="datetime1">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2856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DD0BCE1-2F08-46BC-B46D-CFD849BD0FD8}" type="datetime1">
              <a:rPr lang="en-US" smtClean="0"/>
              <a:t>3/6/2025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8827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512D4-D1D8-414A-B0C4-A8DDD78EA17B}" type="datetime1">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37485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C08702-225B-496D-9153-72B8502F4B52}" type="datetime1">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1910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
              <a:schemeClr val="bg2">
                <a:shade val="100000"/>
                <a:hueMod val="100000"/>
                <a:satMod val="110000"/>
                <a:lumMod val="130000"/>
              </a:schemeClr>
            </a:gs>
            <a:gs pos="53000">
              <a:srgbClr val="047638"/>
            </a:gs>
            <a:gs pos="2000">
              <a:schemeClr val="accent1">
                <a:lumMod val="50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4ED89F-A74C-4FD9-B77D-B445DE7B0DC8}" type="datetime1">
              <a:rPr lang="en-US" smtClean="0"/>
              <a:t>3/6/2025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856118886"/>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mailto:youremail@email.com" TargetMode="External"/><Relationship Id="rId1" Type="http://schemas.openxmlformats.org/officeDocument/2006/relationships/slideLayout" Target="../slideLayouts/slideLayout7.xml"/><Relationship Id="rId4" Type="http://schemas.openxmlformats.org/officeDocument/2006/relationships/slide" Target="slide1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238625"/>
            <a:ext cx="8972549" cy="276225"/>
          </a:xfrm>
          <a:prstGeom prst="rect">
            <a:avLst/>
          </a:prstGeom>
        </p:spPr>
      </p:pic>
      <p:pic>
        <p:nvPicPr>
          <p:cNvPr id="3" name="object 3"/>
          <p:cNvPicPr/>
          <p:nvPr/>
        </p:nvPicPr>
        <p:blipFill>
          <a:blip r:embed="rId3" cstate="print"/>
          <a:stretch>
            <a:fillRect/>
          </a:stretch>
        </p:blipFill>
        <p:spPr>
          <a:xfrm>
            <a:off x="9115425" y="4248150"/>
            <a:ext cx="3076575" cy="276225"/>
          </a:xfrm>
          <a:prstGeom prst="rect">
            <a:avLst/>
          </a:prstGeom>
        </p:spPr>
      </p:pic>
      <p:sp>
        <p:nvSpPr>
          <p:cNvPr id="4" name="object 4"/>
          <p:cNvSpPr/>
          <p:nvPr/>
        </p:nvSpPr>
        <p:spPr>
          <a:xfrm>
            <a:off x="0" y="2590800"/>
            <a:ext cx="8972550" cy="1657350"/>
          </a:xfrm>
          <a:custGeom>
            <a:avLst/>
            <a:gdLst/>
            <a:ahLst/>
            <a:cxnLst/>
            <a:rect l="l" t="t" r="r" b="b"/>
            <a:pathLst>
              <a:path w="8972550" h="1657350">
                <a:moveTo>
                  <a:pt x="8972550" y="0"/>
                </a:moveTo>
                <a:lnTo>
                  <a:pt x="0" y="0"/>
                </a:lnTo>
                <a:lnTo>
                  <a:pt x="0" y="1657350"/>
                </a:lnTo>
                <a:lnTo>
                  <a:pt x="8972550" y="1657350"/>
                </a:lnTo>
                <a:lnTo>
                  <a:pt x="8972550" y="0"/>
                </a:lnTo>
                <a:close/>
              </a:path>
            </a:pathLst>
          </a:custGeom>
          <a:solidFill>
            <a:srgbClr val="252525"/>
          </a:solidFill>
        </p:spPr>
        <p:txBody>
          <a:bodyPr wrap="square" lIns="0" tIns="0" rIns="0" bIns="0" rtlCol="0"/>
          <a:lstStyle/>
          <a:p>
            <a:endParaRPr/>
          </a:p>
        </p:txBody>
      </p:sp>
      <p:pic>
        <p:nvPicPr>
          <p:cNvPr id="14" name="Picture 13">
            <a:extLst>
              <a:ext uri="{FF2B5EF4-FFF2-40B4-BE49-F238E27FC236}">
                <a16:creationId xmlns:a16="http://schemas.microsoft.com/office/drawing/2014/main" id="{EE1C733B-27F7-410A-83A3-EB7F430765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612152"/>
            <a:ext cx="9613861"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4400" spc="-10" dirty="0"/>
              <a:t>Structure &amp; Content of Table</a:t>
            </a:r>
            <a:endParaRPr sz="4400" spc="-10" dirty="0"/>
          </a:p>
        </p:txBody>
      </p:sp>
      <p:pic>
        <p:nvPicPr>
          <p:cNvPr id="9" name="object 9"/>
          <p:cNvPicPr/>
          <p:nvPr/>
        </p:nvPicPr>
        <p:blipFill>
          <a:blip r:embed="rId2" cstate="print"/>
          <a:stretch>
            <a:fillRect/>
          </a:stretch>
        </p:blipFill>
        <p:spPr>
          <a:xfrm>
            <a:off x="4495860" y="721105"/>
            <a:ext cx="3071876" cy="1081087"/>
          </a:xfrm>
          <a:prstGeom prst="rect">
            <a:avLst/>
          </a:prstGeom>
        </p:spPr>
      </p:pic>
      <p:pic>
        <p:nvPicPr>
          <p:cNvPr id="2" name="Picture 1">
            <a:extLst>
              <a:ext uri="{FF2B5EF4-FFF2-40B4-BE49-F238E27FC236}">
                <a16:creationId xmlns:a16="http://schemas.microsoft.com/office/drawing/2014/main" id="{4049F37E-5239-4C29-B662-5A7634736A1D}"/>
              </a:ext>
            </a:extLst>
          </p:cNvPr>
          <p:cNvPicPr>
            <a:picLocks noChangeAspect="1"/>
          </p:cNvPicPr>
          <p:nvPr/>
        </p:nvPicPr>
        <p:blipFill>
          <a:blip r:embed="rId3"/>
          <a:stretch>
            <a:fillRect/>
          </a:stretch>
        </p:blipFill>
        <p:spPr>
          <a:xfrm>
            <a:off x="152400" y="2057400"/>
            <a:ext cx="4595400" cy="41884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4DCE12E5-5405-4359-B826-540FFF6D907F}"/>
              </a:ext>
            </a:extLst>
          </p:cNvPr>
          <p:cNvPicPr>
            <a:picLocks noChangeAspect="1"/>
          </p:cNvPicPr>
          <p:nvPr/>
        </p:nvPicPr>
        <p:blipFill>
          <a:blip r:embed="rId4"/>
          <a:stretch>
            <a:fillRect/>
          </a:stretch>
        </p:blipFill>
        <p:spPr>
          <a:xfrm>
            <a:off x="4953000" y="2057400"/>
            <a:ext cx="7086600" cy="4648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Slide Number Placeholder 2">
            <a:extLst>
              <a:ext uri="{FF2B5EF4-FFF2-40B4-BE49-F238E27FC236}">
                <a16:creationId xmlns:a16="http://schemas.microsoft.com/office/drawing/2014/main" id="{AA989848-EB81-4359-A7B3-3D59C158EE13}"/>
              </a:ext>
            </a:extLst>
          </p:cNvPr>
          <p:cNvSpPr>
            <a:spLocks noGrp="1"/>
          </p:cNvSpPr>
          <p:nvPr>
            <p:ph type="sldNum" sz="quarter" idx="12"/>
          </p:nvPr>
        </p:nvSpPr>
        <p:spPr/>
        <p:txBody>
          <a:bodyPr/>
          <a:lstStyle/>
          <a:p>
            <a:fld id="{B6F15528-21DE-4FAA-801E-634DDDAF4B2B}" type="slidenum">
              <a:rPr lang="en-US" smtClean="0"/>
              <a:t>10</a:t>
            </a:fld>
            <a:endParaRPr lang="en-US"/>
          </a:p>
        </p:txBody>
      </p:sp>
    </p:spTree>
    <p:extLst>
      <p:ext uri="{BB962C8B-B14F-4D97-AF65-F5344CB8AC3E}">
        <p14:creationId xmlns:p14="http://schemas.microsoft.com/office/powerpoint/2010/main" val="366057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612152"/>
            <a:ext cx="9613861"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4400" spc="-10" dirty="0"/>
              <a:t>Structure &amp; Content of Table</a:t>
            </a:r>
            <a:endParaRPr sz="4400" spc="-10" dirty="0"/>
          </a:p>
        </p:txBody>
      </p:sp>
      <p:pic>
        <p:nvPicPr>
          <p:cNvPr id="9" name="object 9"/>
          <p:cNvPicPr/>
          <p:nvPr/>
        </p:nvPicPr>
        <p:blipFill>
          <a:blip r:embed="rId2" cstate="print"/>
          <a:stretch>
            <a:fillRect/>
          </a:stretch>
        </p:blipFill>
        <p:spPr>
          <a:xfrm>
            <a:off x="4495860" y="721105"/>
            <a:ext cx="3071876" cy="1081087"/>
          </a:xfrm>
          <a:prstGeom prst="rect">
            <a:avLst/>
          </a:prstGeom>
        </p:spPr>
      </p:pic>
      <p:pic>
        <p:nvPicPr>
          <p:cNvPr id="2" name="Picture 1">
            <a:extLst>
              <a:ext uri="{FF2B5EF4-FFF2-40B4-BE49-F238E27FC236}">
                <a16:creationId xmlns:a16="http://schemas.microsoft.com/office/drawing/2014/main" id="{80A05579-F5E7-444A-BF52-4F8CE55270C4}"/>
              </a:ext>
            </a:extLst>
          </p:cNvPr>
          <p:cNvPicPr>
            <a:picLocks noChangeAspect="1"/>
          </p:cNvPicPr>
          <p:nvPr/>
        </p:nvPicPr>
        <p:blipFill>
          <a:blip r:embed="rId3"/>
          <a:stretch>
            <a:fillRect/>
          </a:stretch>
        </p:blipFill>
        <p:spPr>
          <a:xfrm>
            <a:off x="152400" y="2133600"/>
            <a:ext cx="4648200" cy="4343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a:extLst>
              <a:ext uri="{FF2B5EF4-FFF2-40B4-BE49-F238E27FC236}">
                <a16:creationId xmlns:a16="http://schemas.microsoft.com/office/drawing/2014/main" id="{D3530680-80B1-4C7F-A1A3-5D6B0CDA5015}"/>
              </a:ext>
            </a:extLst>
          </p:cNvPr>
          <p:cNvPicPr>
            <a:picLocks noChangeAspect="1"/>
          </p:cNvPicPr>
          <p:nvPr/>
        </p:nvPicPr>
        <p:blipFill>
          <a:blip r:embed="rId4"/>
          <a:stretch>
            <a:fillRect/>
          </a:stretch>
        </p:blipFill>
        <p:spPr>
          <a:xfrm>
            <a:off x="4972050" y="2133600"/>
            <a:ext cx="7067550" cy="4572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Slide Number Placeholder 3">
            <a:extLst>
              <a:ext uri="{FF2B5EF4-FFF2-40B4-BE49-F238E27FC236}">
                <a16:creationId xmlns:a16="http://schemas.microsoft.com/office/drawing/2014/main" id="{4FD6142F-2B09-49DF-8DAD-3B2E04051A9C}"/>
              </a:ext>
            </a:extLst>
          </p:cNvPr>
          <p:cNvSpPr>
            <a:spLocks noGrp="1"/>
          </p:cNvSpPr>
          <p:nvPr>
            <p:ph type="sldNum" sz="quarter" idx="12"/>
          </p:nvPr>
        </p:nvSpPr>
        <p:spPr/>
        <p:txBody>
          <a:bodyPr/>
          <a:lstStyle/>
          <a:p>
            <a:fld id="{B6F15528-21DE-4FAA-801E-634DDDAF4B2B}" type="slidenum">
              <a:rPr lang="en-US" smtClean="0"/>
              <a:t>11</a:t>
            </a:fld>
            <a:endParaRPr lang="en-US"/>
          </a:p>
        </p:txBody>
      </p:sp>
    </p:spTree>
    <p:extLst>
      <p:ext uri="{BB962C8B-B14F-4D97-AF65-F5344CB8AC3E}">
        <p14:creationId xmlns:p14="http://schemas.microsoft.com/office/powerpoint/2010/main" val="1061051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612152"/>
            <a:ext cx="9613861"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4400" spc="-10" dirty="0"/>
              <a:t>Structure &amp; Content of Table</a:t>
            </a:r>
            <a:endParaRPr sz="4400" spc="-10" dirty="0"/>
          </a:p>
        </p:txBody>
      </p:sp>
      <p:pic>
        <p:nvPicPr>
          <p:cNvPr id="9" name="object 9"/>
          <p:cNvPicPr/>
          <p:nvPr/>
        </p:nvPicPr>
        <p:blipFill>
          <a:blip r:embed="rId3" cstate="print"/>
          <a:stretch>
            <a:fillRect/>
          </a:stretch>
        </p:blipFill>
        <p:spPr>
          <a:xfrm>
            <a:off x="4495860" y="721105"/>
            <a:ext cx="3071876" cy="1081087"/>
          </a:xfrm>
          <a:prstGeom prst="rect">
            <a:avLst/>
          </a:prstGeom>
        </p:spPr>
      </p:pic>
      <p:pic>
        <p:nvPicPr>
          <p:cNvPr id="2" name="Picture 1">
            <a:extLst>
              <a:ext uri="{FF2B5EF4-FFF2-40B4-BE49-F238E27FC236}">
                <a16:creationId xmlns:a16="http://schemas.microsoft.com/office/drawing/2014/main" id="{BE1C149B-EB7C-4DAA-B129-1C8CE8A1EB8F}"/>
              </a:ext>
            </a:extLst>
          </p:cNvPr>
          <p:cNvPicPr>
            <a:picLocks noChangeAspect="1"/>
          </p:cNvPicPr>
          <p:nvPr/>
        </p:nvPicPr>
        <p:blipFill>
          <a:blip r:embed="rId4"/>
          <a:stretch>
            <a:fillRect/>
          </a:stretch>
        </p:blipFill>
        <p:spPr>
          <a:xfrm>
            <a:off x="152400" y="2057400"/>
            <a:ext cx="4191000" cy="41884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a:extLst>
              <a:ext uri="{FF2B5EF4-FFF2-40B4-BE49-F238E27FC236}">
                <a16:creationId xmlns:a16="http://schemas.microsoft.com/office/drawing/2014/main" id="{A90ED155-D364-40DD-B93E-E23E7EDC7855}"/>
              </a:ext>
            </a:extLst>
          </p:cNvPr>
          <p:cNvPicPr>
            <a:picLocks noChangeAspect="1"/>
          </p:cNvPicPr>
          <p:nvPr/>
        </p:nvPicPr>
        <p:blipFill>
          <a:blip r:embed="rId5"/>
          <a:stretch>
            <a:fillRect/>
          </a:stretch>
        </p:blipFill>
        <p:spPr>
          <a:xfrm>
            <a:off x="4495860" y="2057400"/>
            <a:ext cx="7543740" cy="4648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Slide Number Placeholder 3">
            <a:extLst>
              <a:ext uri="{FF2B5EF4-FFF2-40B4-BE49-F238E27FC236}">
                <a16:creationId xmlns:a16="http://schemas.microsoft.com/office/drawing/2014/main" id="{6ACC40A3-944B-4B93-A2ED-62EDD567A0F6}"/>
              </a:ext>
            </a:extLst>
          </p:cNvPr>
          <p:cNvSpPr>
            <a:spLocks noGrp="1"/>
          </p:cNvSpPr>
          <p:nvPr>
            <p:ph type="sldNum" sz="quarter" idx="12"/>
          </p:nvPr>
        </p:nvSpPr>
        <p:spPr/>
        <p:txBody>
          <a:bodyPr/>
          <a:lstStyle/>
          <a:p>
            <a:fld id="{B6F15528-21DE-4FAA-801E-634DDDAF4B2B}" type="slidenum">
              <a:rPr lang="en-US" smtClean="0"/>
              <a:t>12</a:t>
            </a:fld>
            <a:endParaRPr lang="en-US"/>
          </a:p>
        </p:txBody>
      </p:sp>
    </p:spTree>
    <p:extLst>
      <p:ext uri="{BB962C8B-B14F-4D97-AF65-F5344CB8AC3E}">
        <p14:creationId xmlns:p14="http://schemas.microsoft.com/office/powerpoint/2010/main" val="138830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612152"/>
            <a:ext cx="9613861"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4400" spc="-10" dirty="0"/>
              <a:t>Structure &amp; Content of Table</a:t>
            </a:r>
            <a:endParaRPr sz="4400" spc="-10" dirty="0"/>
          </a:p>
        </p:txBody>
      </p:sp>
      <p:pic>
        <p:nvPicPr>
          <p:cNvPr id="9" name="object 9"/>
          <p:cNvPicPr/>
          <p:nvPr/>
        </p:nvPicPr>
        <p:blipFill>
          <a:blip r:embed="rId2" cstate="print"/>
          <a:stretch>
            <a:fillRect/>
          </a:stretch>
        </p:blipFill>
        <p:spPr>
          <a:xfrm>
            <a:off x="4495860" y="721105"/>
            <a:ext cx="3071876" cy="1081087"/>
          </a:xfrm>
          <a:prstGeom prst="rect">
            <a:avLst/>
          </a:prstGeom>
        </p:spPr>
      </p:pic>
      <p:pic>
        <p:nvPicPr>
          <p:cNvPr id="2" name="Picture 1">
            <a:extLst>
              <a:ext uri="{FF2B5EF4-FFF2-40B4-BE49-F238E27FC236}">
                <a16:creationId xmlns:a16="http://schemas.microsoft.com/office/drawing/2014/main" id="{6D939C8F-6180-4955-8992-B46963105F7D}"/>
              </a:ext>
            </a:extLst>
          </p:cNvPr>
          <p:cNvPicPr>
            <a:picLocks noChangeAspect="1"/>
          </p:cNvPicPr>
          <p:nvPr/>
        </p:nvPicPr>
        <p:blipFill>
          <a:blip r:embed="rId3"/>
          <a:stretch>
            <a:fillRect/>
          </a:stretch>
        </p:blipFill>
        <p:spPr>
          <a:xfrm>
            <a:off x="152399" y="2057400"/>
            <a:ext cx="4191001" cy="41884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a:extLst>
              <a:ext uri="{FF2B5EF4-FFF2-40B4-BE49-F238E27FC236}">
                <a16:creationId xmlns:a16="http://schemas.microsoft.com/office/drawing/2014/main" id="{A59859EA-28B5-4D7B-8812-3D34144373EE}"/>
              </a:ext>
            </a:extLst>
          </p:cNvPr>
          <p:cNvPicPr>
            <a:picLocks noChangeAspect="1"/>
          </p:cNvPicPr>
          <p:nvPr/>
        </p:nvPicPr>
        <p:blipFill>
          <a:blip r:embed="rId4"/>
          <a:stretch>
            <a:fillRect/>
          </a:stretch>
        </p:blipFill>
        <p:spPr>
          <a:xfrm>
            <a:off x="4553009" y="2057400"/>
            <a:ext cx="7486591" cy="4648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Slide Number Placeholder 3">
            <a:extLst>
              <a:ext uri="{FF2B5EF4-FFF2-40B4-BE49-F238E27FC236}">
                <a16:creationId xmlns:a16="http://schemas.microsoft.com/office/drawing/2014/main" id="{B6651FDD-E782-480C-90B5-7F83C33460F7}"/>
              </a:ext>
            </a:extLst>
          </p:cNvPr>
          <p:cNvSpPr>
            <a:spLocks noGrp="1"/>
          </p:cNvSpPr>
          <p:nvPr>
            <p:ph type="sldNum" sz="quarter" idx="12"/>
          </p:nvPr>
        </p:nvSpPr>
        <p:spPr/>
        <p:txBody>
          <a:bodyPr/>
          <a:lstStyle/>
          <a:p>
            <a:fld id="{B6F15528-21DE-4FAA-801E-634DDDAF4B2B}" type="slidenum">
              <a:rPr lang="en-US" smtClean="0"/>
              <a:t>13</a:t>
            </a:fld>
            <a:endParaRPr lang="en-US"/>
          </a:p>
        </p:txBody>
      </p:sp>
    </p:spTree>
    <p:extLst>
      <p:ext uri="{BB962C8B-B14F-4D97-AF65-F5344CB8AC3E}">
        <p14:creationId xmlns:p14="http://schemas.microsoft.com/office/powerpoint/2010/main" val="207929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703C82-5AC0-4D29-9FEA-753D24BC6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1050" cy="6858000"/>
          </a:xfrm>
          <a:prstGeom prst="rect">
            <a:avLst/>
          </a:prstGeom>
        </p:spPr>
      </p:pic>
      <p:sp>
        <p:nvSpPr>
          <p:cNvPr id="8" name="object 8"/>
          <p:cNvSpPr txBox="1">
            <a:spLocks noGrp="1"/>
          </p:cNvSpPr>
          <p:nvPr>
            <p:ph type="title"/>
          </p:nvPr>
        </p:nvSpPr>
        <p:spPr>
          <a:xfrm>
            <a:off x="0" y="685800"/>
            <a:ext cx="9613861"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4400" spc="-10" dirty="0"/>
              <a:t>SUBQUERY</a:t>
            </a:r>
            <a:endParaRPr sz="4400" spc="-10" dirty="0"/>
          </a:p>
        </p:txBody>
      </p:sp>
      <p:sp>
        <p:nvSpPr>
          <p:cNvPr id="2" name="Slide Number Placeholder 1">
            <a:extLst>
              <a:ext uri="{FF2B5EF4-FFF2-40B4-BE49-F238E27FC236}">
                <a16:creationId xmlns:a16="http://schemas.microsoft.com/office/drawing/2014/main" id="{AD06D8A9-A39A-40C8-8D5A-D72075CB59C1}"/>
              </a:ext>
            </a:extLst>
          </p:cNvPr>
          <p:cNvSpPr>
            <a:spLocks noGrp="1"/>
          </p:cNvSpPr>
          <p:nvPr>
            <p:ph type="sldNum" sz="quarter" idx="12"/>
          </p:nvPr>
        </p:nvSpPr>
        <p:spPr/>
        <p:txBody>
          <a:bodyPr/>
          <a:lstStyle/>
          <a:p>
            <a:fld id="{B6F15528-21DE-4FAA-801E-634DDDAF4B2B}" type="slidenum">
              <a:rPr lang="en-US" smtClean="0"/>
              <a:t>14</a:t>
            </a:fld>
            <a:endParaRPr lang="en-US"/>
          </a:p>
        </p:txBody>
      </p:sp>
    </p:spTree>
    <p:extLst>
      <p:ext uri="{BB962C8B-B14F-4D97-AF65-F5344CB8AC3E}">
        <p14:creationId xmlns:p14="http://schemas.microsoft.com/office/powerpoint/2010/main" val="2072462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723856"/>
            <a:ext cx="10668000"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2400" b="1" spc="-10" dirty="0"/>
              <a:t>How many topics are available in each grade? </a:t>
            </a:r>
            <a:br>
              <a:rPr lang="en-US" sz="2400" b="1" spc="-10" dirty="0"/>
            </a:br>
            <a:r>
              <a:rPr lang="en-US" sz="2000" spc="-10" dirty="0"/>
              <a:t>Display grade, number of topics in each grade.</a:t>
            </a:r>
            <a:endParaRPr sz="1800" spc="-10" dirty="0"/>
          </a:p>
        </p:txBody>
      </p:sp>
      <p:pic>
        <p:nvPicPr>
          <p:cNvPr id="2" name="Picture 1">
            <a:extLst>
              <a:ext uri="{FF2B5EF4-FFF2-40B4-BE49-F238E27FC236}">
                <a16:creationId xmlns:a16="http://schemas.microsoft.com/office/drawing/2014/main" id="{6BDF008E-7741-476D-9755-9A9DE7C0C177}"/>
              </a:ext>
            </a:extLst>
          </p:cNvPr>
          <p:cNvPicPr>
            <a:picLocks noChangeAspect="1"/>
          </p:cNvPicPr>
          <p:nvPr/>
        </p:nvPicPr>
        <p:blipFill>
          <a:blip r:embed="rId3"/>
          <a:stretch>
            <a:fillRect/>
          </a:stretch>
        </p:blipFill>
        <p:spPr>
          <a:xfrm>
            <a:off x="228600" y="2157412"/>
            <a:ext cx="4867275" cy="44719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Picture 2">
            <a:extLst>
              <a:ext uri="{FF2B5EF4-FFF2-40B4-BE49-F238E27FC236}">
                <a16:creationId xmlns:a16="http://schemas.microsoft.com/office/drawing/2014/main" id="{87B763B2-83A7-4D7B-B99F-E68864D2969F}"/>
              </a:ext>
            </a:extLst>
          </p:cNvPr>
          <p:cNvPicPr>
            <a:picLocks noChangeAspect="1"/>
          </p:cNvPicPr>
          <p:nvPr/>
        </p:nvPicPr>
        <p:blipFill>
          <a:blip r:embed="rId4"/>
          <a:stretch>
            <a:fillRect/>
          </a:stretch>
        </p:blipFill>
        <p:spPr>
          <a:xfrm>
            <a:off x="5334000" y="2088184"/>
            <a:ext cx="6629400" cy="3398216"/>
          </a:xfrm>
          <a:prstGeom prst="rect">
            <a:avLst/>
          </a:prstGeom>
          <a:ln>
            <a:noFill/>
          </a:ln>
          <a:effectLst>
            <a:outerShdw blurRad="292100" dist="139700" dir="2700000" algn="tl" rotWithShape="0">
              <a:srgbClr val="333333">
                <a:alpha val="65000"/>
              </a:srgbClr>
            </a:outerShdw>
          </a:effectLst>
        </p:spPr>
      </p:pic>
      <p:sp>
        <p:nvSpPr>
          <p:cNvPr id="4" name="Rectangle 3">
            <a:extLst>
              <a:ext uri="{FF2B5EF4-FFF2-40B4-BE49-F238E27FC236}">
                <a16:creationId xmlns:a16="http://schemas.microsoft.com/office/drawing/2014/main" id="{22BC0C6F-7141-4DA2-A399-22BA7E7B803E}"/>
              </a:ext>
            </a:extLst>
          </p:cNvPr>
          <p:cNvSpPr/>
          <p:nvPr/>
        </p:nvSpPr>
        <p:spPr>
          <a:xfrm>
            <a:off x="5362755" y="5810978"/>
            <a:ext cx="6096000" cy="646331"/>
          </a:xfrm>
          <a:prstGeom prst="rect">
            <a:avLst/>
          </a:prstGeom>
        </p:spPr>
        <p:txBody>
          <a:bodyPr>
            <a:spAutoFit/>
          </a:bodyPr>
          <a:lstStyle/>
          <a:p>
            <a:r>
              <a:rPr lang="en-US" dirty="0"/>
              <a:t>Grades A and B offer a slightly broader range of topics compared to Grade C.</a:t>
            </a:r>
          </a:p>
        </p:txBody>
      </p:sp>
      <p:sp>
        <p:nvSpPr>
          <p:cNvPr id="5" name="Slide Number Placeholder 4">
            <a:extLst>
              <a:ext uri="{FF2B5EF4-FFF2-40B4-BE49-F238E27FC236}">
                <a16:creationId xmlns:a16="http://schemas.microsoft.com/office/drawing/2014/main" id="{EA7CDC48-8897-4EA4-B89C-816853302A8D}"/>
              </a:ext>
            </a:extLst>
          </p:cNvPr>
          <p:cNvSpPr>
            <a:spLocks noGrp="1"/>
          </p:cNvSpPr>
          <p:nvPr>
            <p:ph type="sldNum" sz="quarter" idx="12"/>
          </p:nvPr>
        </p:nvSpPr>
        <p:spPr/>
        <p:txBody>
          <a:bodyPr/>
          <a:lstStyle/>
          <a:p>
            <a:fld id="{B6F15528-21DE-4FAA-801E-634DDDAF4B2B}" type="slidenum">
              <a:rPr lang="en-US" smtClean="0"/>
              <a:t>15</a:t>
            </a:fld>
            <a:endParaRPr lang="en-US"/>
          </a:p>
        </p:txBody>
      </p:sp>
    </p:spTree>
    <p:extLst>
      <p:ext uri="{BB962C8B-B14F-4D97-AF65-F5344CB8AC3E}">
        <p14:creationId xmlns:p14="http://schemas.microsoft.com/office/powerpoint/2010/main" val="106606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7189" y="731115"/>
            <a:ext cx="10446590"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2400" b="1" spc="-10" dirty="0"/>
              <a:t>Show the distribution of students across grades. </a:t>
            </a:r>
            <a:br>
              <a:rPr lang="en-US" sz="2400" b="1" spc="-10" dirty="0"/>
            </a:br>
            <a:r>
              <a:rPr lang="en-US" sz="2000" spc="-10" dirty="0"/>
              <a:t>Display the grade and number of students in each grade, % students in each grade.</a:t>
            </a:r>
          </a:p>
        </p:txBody>
      </p:sp>
      <p:pic>
        <p:nvPicPr>
          <p:cNvPr id="4" name="Picture 3">
            <a:extLst>
              <a:ext uri="{FF2B5EF4-FFF2-40B4-BE49-F238E27FC236}">
                <a16:creationId xmlns:a16="http://schemas.microsoft.com/office/drawing/2014/main" id="{5114B8E9-FDF2-48E6-B97F-5A1818F5F183}"/>
              </a:ext>
            </a:extLst>
          </p:cNvPr>
          <p:cNvPicPr>
            <a:picLocks noChangeAspect="1"/>
          </p:cNvPicPr>
          <p:nvPr/>
        </p:nvPicPr>
        <p:blipFill>
          <a:blip r:embed="rId3"/>
          <a:stretch>
            <a:fillRect/>
          </a:stretch>
        </p:blipFill>
        <p:spPr>
          <a:xfrm>
            <a:off x="109268" y="2209800"/>
            <a:ext cx="5514975" cy="4495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20FD58A3-7A61-4DD1-B19D-CA4585672058}"/>
              </a:ext>
            </a:extLst>
          </p:cNvPr>
          <p:cNvPicPr>
            <a:picLocks noChangeAspect="1"/>
          </p:cNvPicPr>
          <p:nvPr/>
        </p:nvPicPr>
        <p:blipFill>
          <a:blip r:embed="rId4"/>
          <a:stretch>
            <a:fillRect/>
          </a:stretch>
        </p:blipFill>
        <p:spPr>
          <a:xfrm>
            <a:off x="5876925" y="2133600"/>
            <a:ext cx="6010275" cy="3429000"/>
          </a:xfrm>
          <a:prstGeom prst="rect">
            <a:avLst/>
          </a:prstGeom>
        </p:spPr>
      </p:pic>
      <p:sp>
        <p:nvSpPr>
          <p:cNvPr id="7" name="Rectangle 6">
            <a:extLst>
              <a:ext uri="{FF2B5EF4-FFF2-40B4-BE49-F238E27FC236}">
                <a16:creationId xmlns:a16="http://schemas.microsoft.com/office/drawing/2014/main" id="{23230AB3-9FAD-4AF4-8AD8-8D476A71CDDC}"/>
              </a:ext>
            </a:extLst>
          </p:cNvPr>
          <p:cNvSpPr/>
          <p:nvPr/>
        </p:nvSpPr>
        <p:spPr>
          <a:xfrm>
            <a:off x="5834062" y="5665220"/>
            <a:ext cx="6096000" cy="923330"/>
          </a:xfrm>
          <a:prstGeom prst="rect">
            <a:avLst/>
          </a:prstGeom>
        </p:spPr>
        <p:txBody>
          <a:bodyPr>
            <a:spAutoFit/>
          </a:bodyPr>
          <a:lstStyle/>
          <a:p>
            <a:r>
              <a:rPr lang="en-US" dirty="0"/>
              <a:t>Grade B has the highest student enrollment, followed closely by Grade A, indicating a relatively even distribution across all three grades</a:t>
            </a:r>
          </a:p>
        </p:txBody>
      </p:sp>
      <p:sp>
        <p:nvSpPr>
          <p:cNvPr id="10" name="Slide Number Placeholder 9">
            <a:extLst>
              <a:ext uri="{FF2B5EF4-FFF2-40B4-BE49-F238E27FC236}">
                <a16:creationId xmlns:a16="http://schemas.microsoft.com/office/drawing/2014/main" id="{031DA07C-6A20-4B6B-9110-C8BA11C38B60}"/>
              </a:ext>
            </a:extLst>
          </p:cNvPr>
          <p:cNvSpPr>
            <a:spLocks noGrp="1"/>
          </p:cNvSpPr>
          <p:nvPr>
            <p:ph type="sldNum" sz="quarter" idx="12"/>
          </p:nvPr>
        </p:nvSpPr>
        <p:spPr/>
        <p:txBody>
          <a:bodyPr/>
          <a:lstStyle/>
          <a:p>
            <a:fld id="{B6F15528-21DE-4FAA-801E-634DDDAF4B2B}" type="slidenum">
              <a:rPr lang="en-US" smtClean="0"/>
              <a:t>16</a:t>
            </a:fld>
            <a:endParaRPr lang="en-US"/>
          </a:p>
        </p:txBody>
      </p:sp>
    </p:spTree>
    <p:extLst>
      <p:ext uri="{BB962C8B-B14F-4D97-AF65-F5344CB8AC3E}">
        <p14:creationId xmlns:p14="http://schemas.microsoft.com/office/powerpoint/2010/main" val="2130811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703C82-5AC0-4D29-9FEA-753D24BC6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1050" cy="6858000"/>
          </a:xfrm>
          <a:prstGeom prst="rect">
            <a:avLst/>
          </a:prstGeom>
        </p:spPr>
      </p:pic>
      <p:sp>
        <p:nvSpPr>
          <p:cNvPr id="8" name="object 8"/>
          <p:cNvSpPr txBox="1">
            <a:spLocks noGrp="1"/>
          </p:cNvSpPr>
          <p:nvPr>
            <p:ph type="title"/>
          </p:nvPr>
        </p:nvSpPr>
        <p:spPr>
          <a:xfrm>
            <a:off x="0" y="685800"/>
            <a:ext cx="9613861"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4400" spc="-10" dirty="0"/>
              <a:t>JOINS</a:t>
            </a:r>
            <a:endParaRPr sz="4400" spc="-10" dirty="0"/>
          </a:p>
        </p:txBody>
      </p:sp>
      <p:sp>
        <p:nvSpPr>
          <p:cNvPr id="2" name="Slide Number Placeholder 1">
            <a:extLst>
              <a:ext uri="{FF2B5EF4-FFF2-40B4-BE49-F238E27FC236}">
                <a16:creationId xmlns:a16="http://schemas.microsoft.com/office/drawing/2014/main" id="{2D42E507-8F64-40C1-B7D2-CED64436AD1C}"/>
              </a:ext>
            </a:extLst>
          </p:cNvPr>
          <p:cNvSpPr>
            <a:spLocks noGrp="1"/>
          </p:cNvSpPr>
          <p:nvPr>
            <p:ph type="sldNum" sz="quarter" idx="12"/>
          </p:nvPr>
        </p:nvSpPr>
        <p:spPr/>
        <p:txBody>
          <a:bodyPr/>
          <a:lstStyle/>
          <a:p>
            <a:fld id="{B6F15528-21DE-4FAA-801E-634DDDAF4B2B}" type="slidenum">
              <a:rPr lang="en-US" smtClean="0"/>
              <a:t>17</a:t>
            </a:fld>
            <a:endParaRPr lang="en-US"/>
          </a:p>
        </p:txBody>
      </p:sp>
    </p:spTree>
    <p:extLst>
      <p:ext uri="{BB962C8B-B14F-4D97-AF65-F5344CB8AC3E}">
        <p14:creationId xmlns:p14="http://schemas.microsoft.com/office/powerpoint/2010/main" val="761616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723856"/>
            <a:ext cx="10668000"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2400" b="1" spc="-10" dirty="0"/>
              <a:t>List the top 5 cities in terms of number of students</a:t>
            </a:r>
            <a:r>
              <a:rPr lang="en-US" sz="2400" spc="-10" dirty="0"/>
              <a:t>. </a:t>
            </a:r>
            <a:br>
              <a:rPr lang="en-US" sz="2400" spc="-10" dirty="0"/>
            </a:br>
            <a:r>
              <a:rPr lang="en-US" sz="2000" spc="-10" dirty="0"/>
              <a:t>Display the names of cities, states and number of students in each city.</a:t>
            </a:r>
            <a:endParaRPr sz="2000" spc="-10" dirty="0"/>
          </a:p>
        </p:txBody>
      </p:sp>
      <p:pic>
        <p:nvPicPr>
          <p:cNvPr id="9" name="object 9"/>
          <p:cNvPicPr/>
          <p:nvPr/>
        </p:nvPicPr>
        <p:blipFill>
          <a:blip r:embed="rId3" cstate="print"/>
          <a:stretch>
            <a:fillRect/>
          </a:stretch>
        </p:blipFill>
        <p:spPr>
          <a:xfrm>
            <a:off x="4495860" y="721105"/>
            <a:ext cx="3071876" cy="1081087"/>
          </a:xfrm>
          <a:prstGeom prst="rect">
            <a:avLst/>
          </a:prstGeom>
        </p:spPr>
      </p:pic>
      <p:pic>
        <p:nvPicPr>
          <p:cNvPr id="2" name="Picture 1">
            <a:extLst>
              <a:ext uri="{FF2B5EF4-FFF2-40B4-BE49-F238E27FC236}">
                <a16:creationId xmlns:a16="http://schemas.microsoft.com/office/drawing/2014/main" id="{36A4F7BD-F546-45A3-B368-82FFBC206788}"/>
              </a:ext>
            </a:extLst>
          </p:cNvPr>
          <p:cNvPicPr>
            <a:picLocks noChangeAspect="1"/>
          </p:cNvPicPr>
          <p:nvPr/>
        </p:nvPicPr>
        <p:blipFill>
          <a:blip r:embed="rId4"/>
          <a:stretch>
            <a:fillRect/>
          </a:stretch>
        </p:blipFill>
        <p:spPr>
          <a:xfrm>
            <a:off x="173984" y="2236408"/>
            <a:ext cx="5693416" cy="439299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3D8D3F0E-914E-4A38-93D3-AAEB5E25D303}"/>
              </a:ext>
            </a:extLst>
          </p:cNvPr>
          <p:cNvPicPr>
            <a:picLocks noChangeAspect="1"/>
          </p:cNvPicPr>
          <p:nvPr/>
        </p:nvPicPr>
        <p:blipFill>
          <a:blip r:embed="rId5"/>
          <a:stretch>
            <a:fillRect/>
          </a:stretch>
        </p:blipFill>
        <p:spPr>
          <a:xfrm>
            <a:off x="6115050" y="2184463"/>
            <a:ext cx="5902966" cy="3610191"/>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2DDC9194-E4C0-41F3-ADF7-F546D0140FF0}"/>
              </a:ext>
            </a:extLst>
          </p:cNvPr>
          <p:cNvSpPr/>
          <p:nvPr/>
        </p:nvSpPr>
        <p:spPr>
          <a:xfrm>
            <a:off x="6115050" y="5983068"/>
            <a:ext cx="6096000" cy="646331"/>
          </a:xfrm>
          <a:prstGeom prst="rect">
            <a:avLst/>
          </a:prstGeom>
        </p:spPr>
        <p:txBody>
          <a:bodyPr>
            <a:spAutoFit/>
          </a:bodyPr>
          <a:lstStyle/>
          <a:p>
            <a:r>
              <a:rPr lang="en-US" dirty="0"/>
              <a:t>Student enrollment is heavily concentrated in major US cities, particularly New York, Los Angeles, and Chicago.</a:t>
            </a:r>
          </a:p>
        </p:txBody>
      </p:sp>
      <p:sp>
        <p:nvSpPr>
          <p:cNvPr id="6" name="Slide Number Placeholder 5">
            <a:extLst>
              <a:ext uri="{FF2B5EF4-FFF2-40B4-BE49-F238E27FC236}">
                <a16:creationId xmlns:a16="http://schemas.microsoft.com/office/drawing/2014/main" id="{4FB1D5D9-6649-4CBF-809C-B6B27D1E8637}"/>
              </a:ext>
            </a:extLst>
          </p:cNvPr>
          <p:cNvSpPr>
            <a:spLocks noGrp="1"/>
          </p:cNvSpPr>
          <p:nvPr>
            <p:ph type="sldNum" sz="quarter" idx="12"/>
          </p:nvPr>
        </p:nvSpPr>
        <p:spPr/>
        <p:txBody>
          <a:bodyPr/>
          <a:lstStyle/>
          <a:p>
            <a:fld id="{B6F15528-21DE-4FAA-801E-634DDDAF4B2B}" type="slidenum">
              <a:rPr lang="en-US" smtClean="0"/>
              <a:t>18</a:t>
            </a:fld>
            <a:endParaRPr lang="en-US"/>
          </a:p>
        </p:txBody>
      </p:sp>
    </p:spTree>
    <p:extLst>
      <p:ext uri="{BB962C8B-B14F-4D97-AF65-F5344CB8AC3E}">
        <p14:creationId xmlns:p14="http://schemas.microsoft.com/office/powerpoint/2010/main" val="1625598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877744"/>
            <a:ext cx="10668000" cy="582146"/>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2400" b="1" spc="-10" dirty="0"/>
              <a:t>List the top 3 topic in terms of difficulty level.</a:t>
            </a:r>
            <a:endParaRPr sz="1800" spc="-10" dirty="0"/>
          </a:p>
        </p:txBody>
      </p:sp>
      <p:pic>
        <p:nvPicPr>
          <p:cNvPr id="4" name="Picture 3">
            <a:extLst>
              <a:ext uri="{FF2B5EF4-FFF2-40B4-BE49-F238E27FC236}">
                <a16:creationId xmlns:a16="http://schemas.microsoft.com/office/drawing/2014/main" id="{C61A9554-1883-47AF-9490-5BA97A6C4225}"/>
              </a:ext>
            </a:extLst>
          </p:cNvPr>
          <p:cNvPicPr>
            <a:picLocks noChangeAspect="1"/>
          </p:cNvPicPr>
          <p:nvPr/>
        </p:nvPicPr>
        <p:blipFill>
          <a:blip r:embed="rId3"/>
          <a:stretch>
            <a:fillRect/>
          </a:stretch>
        </p:blipFill>
        <p:spPr>
          <a:xfrm>
            <a:off x="152400" y="2209800"/>
            <a:ext cx="4800600" cy="4495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76741055-08A8-4E36-BA65-00CD6E4B665C}"/>
              </a:ext>
            </a:extLst>
          </p:cNvPr>
          <p:cNvPicPr>
            <a:picLocks noChangeAspect="1"/>
          </p:cNvPicPr>
          <p:nvPr/>
        </p:nvPicPr>
        <p:blipFill>
          <a:blip r:embed="rId4"/>
          <a:stretch>
            <a:fillRect/>
          </a:stretch>
        </p:blipFill>
        <p:spPr>
          <a:xfrm>
            <a:off x="5328249" y="2095500"/>
            <a:ext cx="2885831" cy="2667000"/>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554854FF-BD1E-4342-87E5-373E4ACEA790}"/>
              </a:ext>
            </a:extLst>
          </p:cNvPr>
          <p:cNvSpPr/>
          <p:nvPr/>
        </p:nvSpPr>
        <p:spPr>
          <a:xfrm>
            <a:off x="5328249" y="5029200"/>
            <a:ext cx="6711351" cy="1477328"/>
          </a:xfrm>
          <a:prstGeom prst="rect">
            <a:avLst/>
          </a:prstGeom>
        </p:spPr>
        <p:txBody>
          <a:bodyPr wrap="square">
            <a:spAutoFit/>
          </a:bodyPr>
          <a:lstStyle/>
          <a:p>
            <a:r>
              <a:rPr lang="en-US" dirty="0"/>
              <a:t>Statistics, Economics, and Data Science present the greatest academic challenges based on student performance.</a:t>
            </a:r>
          </a:p>
          <a:p>
            <a:endParaRPr lang="en-US" dirty="0"/>
          </a:p>
          <a:p>
            <a:r>
              <a:rPr lang="en-US" dirty="0"/>
              <a:t>These topics may require focused attention and resources to improve student understanding and outcomes.</a:t>
            </a:r>
          </a:p>
        </p:txBody>
      </p:sp>
      <p:sp>
        <p:nvSpPr>
          <p:cNvPr id="7" name="Slide Number Placeholder 6">
            <a:extLst>
              <a:ext uri="{FF2B5EF4-FFF2-40B4-BE49-F238E27FC236}">
                <a16:creationId xmlns:a16="http://schemas.microsoft.com/office/drawing/2014/main" id="{FE8EEE7A-1C4A-4D12-B10D-81221051B533}"/>
              </a:ext>
            </a:extLst>
          </p:cNvPr>
          <p:cNvSpPr>
            <a:spLocks noGrp="1"/>
          </p:cNvSpPr>
          <p:nvPr>
            <p:ph type="sldNum" sz="quarter" idx="12"/>
          </p:nvPr>
        </p:nvSpPr>
        <p:spPr/>
        <p:txBody>
          <a:bodyPr/>
          <a:lstStyle/>
          <a:p>
            <a:fld id="{B6F15528-21DE-4FAA-801E-634DDDAF4B2B}" type="slidenum">
              <a:rPr lang="en-US" smtClean="0"/>
              <a:t>19</a:t>
            </a:fld>
            <a:endParaRPr lang="en-US"/>
          </a:p>
        </p:txBody>
      </p:sp>
    </p:spTree>
    <p:extLst>
      <p:ext uri="{BB962C8B-B14F-4D97-AF65-F5344CB8AC3E}">
        <p14:creationId xmlns:p14="http://schemas.microsoft.com/office/powerpoint/2010/main" val="112697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75" y="636531"/>
            <a:ext cx="9613861" cy="895758"/>
          </a:xfrm>
          <a:prstGeom prst="rect">
            <a:avLst/>
          </a:prstGeom>
        </p:spPr>
        <p:txBody>
          <a:bodyPr vert="horz" wrap="square" lIns="0" tIns="338455" rIns="0" bIns="0" rtlCol="0">
            <a:spAutoFit/>
          </a:bodyPr>
          <a:lstStyle/>
          <a:p>
            <a:pPr marL="772160">
              <a:lnSpc>
                <a:spcPct val="100000"/>
              </a:lnSpc>
              <a:spcBef>
                <a:spcPts val="2665"/>
              </a:spcBef>
            </a:pPr>
            <a:r>
              <a:rPr lang="en-US" b="1" dirty="0"/>
              <a:t>Index</a:t>
            </a:r>
            <a:endParaRPr b="1" dirty="0"/>
          </a:p>
        </p:txBody>
      </p:sp>
      <p:sp>
        <p:nvSpPr>
          <p:cNvPr id="4" name="object 4">
            <a:extLst>
              <a:ext uri="{FF2B5EF4-FFF2-40B4-BE49-F238E27FC236}">
                <a16:creationId xmlns:a16="http://schemas.microsoft.com/office/drawing/2014/main" id="{967FC81F-15E8-4031-869E-C35CAF08D81A}"/>
              </a:ext>
            </a:extLst>
          </p:cNvPr>
          <p:cNvSpPr txBox="1"/>
          <p:nvPr/>
        </p:nvSpPr>
        <p:spPr>
          <a:xfrm>
            <a:off x="1104899" y="2209800"/>
            <a:ext cx="9982201" cy="4305666"/>
          </a:xfrm>
          <a:prstGeom prst="rect">
            <a:avLst/>
          </a:prstGeom>
        </p:spPr>
        <p:txBody>
          <a:bodyPr vert="horz" wrap="square" lIns="0" tIns="47625" rIns="0" bIns="0" rtlCol="0">
            <a:spAutoFit/>
          </a:bodyPr>
          <a:lstStyle/>
          <a:p>
            <a:pPr marL="584200" marR="5080" indent="-571500">
              <a:spcBef>
                <a:spcPts val="375"/>
              </a:spcBef>
              <a:buFont typeface="+mj-lt"/>
              <a:buAutoNum type="romanLcPeriod"/>
              <a:tabLst>
                <a:tab pos="241300" algn="l"/>
              </a:tabLst>
            </a:pPr>
            <a:r>
              <a:rPr lang="en-US" sz="2000" dirty="0">
                <a:cs typeface="Trebuchet MS"/>
              </a:rPr>
              <a:t>Abstract _______________________________________03</a:t>
            </a:r>
          </a:p>
          <a:p>
            <a:pPr marL="584200" marR="5080" indent="-571500">
              <a:spcBef>
                <a:spcPts val="375"/>
              </a:spcBef>
              <a:buFont typeface="+mj-lt"/>
              <a:buAutoNum type="romanLcPeriod"/>
              <a:tabLst>
                <a:tab pos="241300" algn="l"/>
              </a:tabLst>
            </a:pPr>
            <a:r>
              <a:rPr lang="en-US" sz="2000" dirty="0">
                <a:cs typeface="Trebuchet MS"/>
              </a:rPr>
              <a:t>Stakeholder  Need &amp; Objective____________________04</a:t>
            </a:r>
          </a:p>
          <a:p>
            <a:pPr marL="584200" marR="5080" indent="-571500">
              <a:spcBef>
                <a:spcPts val="375"/>
              </a:spcBef>
              <a:buFont typeface="+mj-lt"/>
              <a:buAutoNum type="romanLcPeriod"/>
              <a:tabLst>
                <a:tab pos="241300" algn="l"/>
              </a:tabLst>
            </a:pPr>
            <a:r>
              <a:rPr lang="en-US" sz="2000" dirty="0">
                <a:cs typeface="Trebuchet MS"/>
              </a:rPr>
              <a:t>Data and Methodology___________________________ 06</a:t>
            </a:r>
          </a:p>
          <a:p>
            <a:pPr marL="584200" marR="5080" indent="-571500">
              <a:spcBef>
                <a:spcPts val="375"/>
              </a:spcBef>
              <a:buFont typeface="+mj-lt"/>
              <a:buAutoNum type="romanLcPeriod"/>
              <a:tabLst>
                <a:tab pos="241300" algn="l"/>
              </a:tabLst>
            </a:pPr>
            <a:r>
              <a:rPr lang="en-US" sz="2000" dirty="0">
                <a:cs typeface="Trebuchet MS"/>
              </a:rPr>
              <a:t>Import data to SQL database______________________07</a:t>
            </a:r>
          </a:p>
          <a:p>
            <a:pPr marL="584200" marR="5080" indent="-571500">
              <a:spcBef>
                <a:spcPts val="375"/>
              </a:spcBef>
              <a:buFont typeface="+mj-lt"/>
              <a:buAutoNum type="romanLcPeriod"/>
              <a:tabLst>
                <a:tab pos="241300" algn="l"/>
              </a:tabLst>
            </a:pPr>
            <a:r>
              <a:rPr lang="en-US" sz="2000" dirty="0">
                <a:cs typeface="Trebuchet MS"/>
              </a:rPr>
              <a:t>ER-DIAGRAM____________________________________08</a:t>
            </a:r>
          </a:p>
          <a:p>
            <a:pPr marL="584200" marR="5080" indent="-571500">
              <a:spcBef>
                <a:spcPts val="375"/>
              </a:spcBef>
              <a:buFont typeface="+mj-lt"/>
              <a:buAutoNum type="romanLcPeriod"/>
              <a:tabLst>
                <a:tab pos="241300" algn="l"/>
              </a:tabLst>
            </a:pPr>
            <a:r>
              <a:rPr lang="en-US" sz="2000" dirty="0">
                <a:cs typeface="Trebuchet MS"/>
              </a:rPr>
              <a:t>Structure &amp; Content of Table______________________09</a:t>
            </a:r>
          </a:p>
          <a:p>
            <a:pPr marL="584200" marR="5080" indent="-571500">
              <a:spcBef>
                <a:spcPts val="375"/>
              </a:spcBef>
              <a:buFont typeface="+mj-lt"/>
              <a:buAutoNum type="romanLcPeriod"/>
              <a:tabLst>
                <a:tab pos="241300" algn="l"/>
              </a:tabLst>
            </a:pPr>
            <a:r>
              <a:rPr lang="en-US" sz="2000" dirty="0">
                <a:cs typeface="Trebuchet MS"/>
              </a:rPr>
              <a:t>Subquery_______________________________________14</a:t>
            </a:r>
          </a:p>
          <a:p>
            <a:pPr marL="584200" marR="5080" indent="-571500">
              <a:spcBef>
                <a:spcPts val="375"/>
              </a:spcBef>
              <a:buFont typeface="+mj-lt"/>
              <a:buAutoNum type="romanLcPeriod"/>
              <a:tabLst>
                <a:tab pos="241300" algn="l"/>
              </a:tabLst>
            </a:pPr>
            <a:r>
              <a:rPr lang="en-US" sz="2000" dirty="0">
                <a:cs typeface="Trebuchet MS"/>
              </a:rPr>
              <a:t>JOIN___________________________________________17</a:t>
            </a:r>
          </a:p>
          <a:p>
            <a:pPr marL="584200" marR="5080" indent="-571500">
              <a:spcBef>
                <a:spcPts val="375"/>
              </a:spcBef>
              <a:buFont typeface="+mj-lt"/>
              <a:buAutoNum type="romanLcPeriod"/>
              <a:tabLst>
                <a:tab pos="241300" algn="l"/>
              </a:tabLst>
            </a:pPr>
            <a:r>
              <a:rPr lang="en-US" sz="2000" dirty="0">
                <a:cs typeface="Trebuchet MS"/>
              </a:rPr>
              <a:t>CTE___________________________________________ 20</a:t>
            </a:r>
          </a:p>
          <a:p>
            <a:pPr marL="584200" marR="5080" indent="-571500">
              <a:spcBef>
                <a:spcPts val="375"/>
              </a:spcBef>
              <a:buFont typeface="+mj-lt"/>
              <a:buAutoNum type="romanLcPeriod"/>
              <a:tabLst>
                <a:tab pos="241300" algn="l"/>
              </a:tabLst>
            </a:pPr>
            <a:r>
              <a:rPr lang="en-US" sz="2000" dirty="0">
                <a:cs typeface="Trebuchet MS"/>
              </a:rPr>
              <a:t>Impact_________________________________________24</a:t>
            </a:r>
          </a:p>
          <a:p>
            <a:pPr marL="584200" marR="5080" indent="-571500">
              <a:spcBef>
                <a:spcPts val="375"/>
              </a:spcBef>
              <a:buFont typeface="+mj-lt"/>
              <a:buAutoNum type="romanLcPeriod"/>
              <a:tabLst>
                <a:tab pos="241300" algn="l"/>
              </a:tabLst>
            </a:pPr>
            <a:r>
              <a:rPr lang="en-US" sz="2000" dirty="0">
                <a:cs typeface="Trebuchet MS"/>
              </a:rPr>
              <a:t>Recommendation________________________________25</a:t>
            </a:r>
          </a:p>
          <a:p>
            <a:pPr marL="584200" marR="5080" indent="-571500">
              <a:spcBef>
                <a:spcPts val="375"/>
              </a:spcBef>
              <a:buFont typeface="+mj-lt"/>
              <a:buAutoNum type="romanLcPeriod"/>
              <a:tabLst>
                <a:tab pos="241300" algn="l"/>
              </a:tabLst>
            </a:pPr>
            <a:r>
              <a:rPr lang="en-US" sz="2000" dirty="0">
                <a:cs typeface="Trebuchet MS"/>
              </a:rPr>
              <a:t>Q&amp;A___________________________________________26</a:t>
            </a:r>
          </a:p>
        </p:txBody>
      </p:sp>
      <p:sp>
        <p:nvSpPr>
          <p:cNvPr id="5" name="Slide Number Placeholder 4">
            <a:extLst>
              <a:ext uri="{FF2B5EF4-FFF2-40B4-BE49-F238E27FC236}">
                <a16:creationId xmlns:a16="http://schemas.microsoft.com/office/drawing/2014/main" id="{275D76E3-B169-4BD1-9598-A69483223AEA}"/>
              </a:ext>
            </a:extLst>
          </p:cNvPr>
          <p:cNvSpPr>
            <a:spLocks noGrp="1"/>
          </p:cNvSpPr>
          <p:nvPr>
            <p:ph type="sldNum" sz="quarter" idx="12"/>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3855619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703C82-5AC0-4D29-9FEA-753D24BC6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1050" cy="6858000"/>
          </a:xfrm>
          <a:prstGeom prst="rect">
            <a:avLst/>
          </a:prstGeom>
        </p:spPr>
      </p:pic>
      <p:sp>
        <p:nvSpPr>
          <p:cNvPr id="8" name="object 8"/>
          <p:cNvSpPr txBox="1">
            <a:spLocks noGrp="1"/>
          </p:cNvSpPr>
          <p:nvPr>
            <p:ph type="title"/>
          </p:nvPr>
        </p:nvSpPr>
        <p:spPr>
          <a:xfrm>
            <a:off x="0" y="685800"/>
            <a:ext cx="9613861"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4400" spc="-10" dirty="0"/>
              <a:t>CTE</a:t>
            </a:r>
            <a:endParaRPr sz="4400" spc="-10" dirty="0"/>
          </a:p>
        </p:txBody>
      </p:sp>
      <p:sp>
        <p:nvSpPr>
          <p:cNvPr id="2" name="Slide Number Placeholder 1">
            <a:extLst>
              <a:ext uri="{FF2B5EF4-FFF2-40B4-BE49-F238E27FC236}">
                <a16:creationId xmlns:a16="http://schemas.microsoft.com/office/drawing/2014/main" id="{135F900D-8E21-4CD9-ABD3-8E084B4CA72A}"/>
              </a:ext>
            </a:extLst>
          </p:cNvPr>
          <p:cNvSpPr>
            <a:spLocks noGrp="1"/>
          </p:cNvSpPr>
          <p:nvPr>
            <p:ph type="sldNum" sz="quarter" idx="12"/>
          </p:nvPr>
        </p:nvSpPr>
        <p:spPr/>
        <p:txBody>
          <a:bodyPr/>
          <a:lstStyle/>
          <a:p>
            <a:fld id="{B6F15528-21DE-4FAA-801E-634DDDAF4B2B}" type="slidenum">
              <a:rPr lang="en-US" smtClean="0"/>
              <a:t>20</a:t>
            </a:fld>
            <a:endParaRPr lang="en-US"/>
          </a:p>
        </p:txBody>
      </p:sp>
    </p:spTree>
    <p:extLst>
      <p:ext uri="{BB962C8B-B14F-4D97-AF65-F5344CB8AC3E}">
        <p14:creationId xmlns:p14="http://schemas.microsoft.com/office/powerpoint/2010/main" val="1713910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723857"/>
            <a:ext cx="10668000"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2400" b="1" spc="-10" dirty="0"/>
              <a:t>List our most successful quarter in terms of new students added</a:t>
            </a:r>
            <a:br>
              <a:rPr lang="en-US" sz="2400" b="1" spc="-10" dirty="0"/>
            </a:br>
            <a:r>
              <a:rPr lang="en-US" sz="2000" spc="-10" dirty="0"/>
              <a:t>Display all quarters of 2017, count and % students who started class.</a:t>
            </a:r>
            <a:endParaRPr sz="2000" spc="-10" dirty="0"/>
          </a:p>
        </p:txBody>
      </p:sp>
      <p:pic>
        <p:nvPicPr>
          <p:cNvPr id="9" name="object 9"/>
          <p:cNvPicPr/>
          <p:nvPr/>
        </p:nvPicPr>
        <p:blipFill>
          <a:blip r:embed="rId3" cstate="print"/>
          <a:stretch>
            <a:fillRect/>
          </a:stretch>
        </p:blipFill>
        <p:spPr>
          <a:xfrm>
            <a:off x="4495860" y="721105"/>
            <a:ext cx="3071876" cy="1081087"/>
          </a:xfrm>
          <a:prstGeom prst="rect">
            <a:avLst/>
          </a:prstGeom>
        </p:spPr>
      </p:pic>
      <p:pic>
        <p:nvPicPr>
          <p:cNvPr id="4" name="Picture 3">
            <a:extLst>
              <a:ext uri="{FF2B5EF4-FFF2-40B4-BE49-F238E27FC236}">
                <a16:creationId xmlns:a16="http://schemas.microsoft.com/office/drawing/2014/main" id="{ECD1D12C-2BCE-4652-A935-77074C0749E4}"/>
              </a:ext>
            </a:extLst>
          </p:cNvPr>
          <p:cNvPicPr>
            <a:picLocks noChangeAspect="1"/>
          </p:cNvPicPr>
          <p:nvPr/>
        </p:nvPicPr>
        <p:blipFill>
          <a:blip r:embed="rId4"/>
          <a:stretch>
            <a:fillRect/>
          </a:stretch>
        </p:blipFill>
        <p:spPr>
          <a:xfrm>
            <a:off x="152400" y="2209799"/>
            <a:ext cx="5505450" cy="44510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C196341C-5924-4433-AC82-0CBAAC82B0FA}"/>
              </a:ext>
            </a:extLst>
          </p:cNvPr>
          <p:cNvPicPr>
            <a:picLocks noChangeAspect="1"/>
          </p:cNvPicPr>
          <p:nvPr/>
        </p:nvPicPr>
        <p:blipFill>
          <a:blip r:embed="rId5"/>
          <a:stretch>
            <a:fillRect/>
          </a:stretch>
        </p:blipFill>
        <p:spPr>
          <a:xfrm>
            <a:off x="5900964" y="2135036"/>
            <a:ext cx="6105568" cy="3579964"/>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3F57FD01-A8B8-40C1-A88A-9D9D487A4BCA}"/>
              </a:ext>
            </a:extLst>
          </p:cNvPr>
          <p:cNvSpPr/>
          <p:nvPr/>
        </p:nvSpPr>
        <p:spPr>
          <a:xfrm>
            <a:off x="5900964" y="5913090"/>
            <a:ext cx="6096000" cy="646331"/>
          </a:xfrm>
          <a:prstGeom prst="rect">
            <a:avLst/>
          </a:prstGeom>
        </p:spPr>
        <p:txBody>
          <a:bodyPr>
            <a:spAutoFit/>
          </a:bodyPr>
          <a:lstStyle/>
          <a:p>
            <a:r>
              <a:rPr lang="en-US" dirty="0"/>
              <a:t>Student enrollment peaked in the first quarter of 2017, significantly outpacing all other quarters</a:t>
            </a:r>
          </a:p>
        </p:txBody>
      </p:sp>
      <p:sp>
        <p:nvSpPr>
          <p:cNvPr id="7" name="Slide Number Placeholder 6">
            <a:extLst>
              <a:ext uri="{FF2B5EF4-FFF2-40B4-BE49-F238E27FC236}">
                <a16:creationId xmlns:a16="http://schemas.microsoft.com/office/drawing/2014/main" id="{25EB7A0F-80E2-4C16-9926-AC8A72CE6695}"/>
              </a:ext>
            </a:extLst>
          </p:cNvPr>
          <p:cNvSpPr>
            <a:spLocks noGrp="1"/>
          </p:cNvSpPr>
          <p:nvPr>
            <p:ph type="sldNum" sz="quarter" idx="12"/>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401617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723856"/>
            <a:ext cx="10668000"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2400" b="1" spc="-10" dirty="0"/>
              <a:t>What percentage of students completed all topics in the grade? </a:t>
            </a:r>
            <a:br>
              <a:rPr lang="en-US" sz="2400" b="1" spc="-10" dirty="0"/>
            </a:br>
            <a:r>
              <a:rPr lang="en-US" sz="2000" spc="-10" dirty="0"/>
              <a:t>Display grade, number of topics number of students who have completed all topics. </a:t>
            </a:r>
            <a:endParaRPr sz="2000" spc="-10" dirty="0"/>
          </a:p>
        </p:txBody>
      </p:sp>
      <p:pic>
        <p:nvPicPr>
          <p:cNvPr id="2" name="Picture 1">
            <a:extLst>
              <a:ext uri="{FF2B5EF4-FFF2-40B4-BE49-F238E27FC236}">
                <a16:creationId xmlns:a16="http://schemas.microsoft.com/office/drawing/2014/main" id="{271C16B2-A9EF-4064-8512-383D468DAD47}"/>
              </a:ext>
            </a:extLst>
          </p:cNvPr>
          <p:cNvPicPr>
            <a:picLocks noChangeAspect="1"/>
          </p:cNvPicPr>
          <p:nvPr/>
        </p:nvPicPr>
        <p:blipFill>
          <a:blip r:embed="rId3"/>
          <a:stretch>
            <a:fillRect/>
          </a:stretch>
        </p:blipFill>
        <p:spPr>
          <a:xfrm>
            <a:off x="228600" y="2209800"/>
            <a:ext cx="4648200" cy="4495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37A49841-F55F-43C6-81D7-6227939C4C2C}"/>
              </a:ext>
            </a:extLst>
          </p:cNvPr>
          <p:cNvPicPr>
            <a:picLocks noChangeAspect="1"/>
          </p:cNvPicPr>
          <p:nvPr/>
        </p:nvPicPr>
        <p:blipFill>
          <a:blip r:embed="rId4"/>
          <a:stretch>
            <a:fillRect/>
          </a:stretch>
        </p:blipFill>
        <p:spPr>
          <a:xfrm>
            <a:off x="5133975" y="2171700"/>
            <a:ext cx="6829425" cy="2933700"/>
          </a:xfrm>
          <a:prstGeom prst="rect">
            <a:avLst/>
          </a:prstGeom>
        </p:spPr>
      </p:pic>
      <p:sp>
        <p:nvSpPr>
          <p:cNvPr id="5" name="Rectangle 4">
            <a:extLst>
              <a:ext uri="{FF2B5EF4-FFF2-40B4-BE49-F238E27FC236}">
                <a16:creationId xmlns:a16="http://schemas.microsoft.com/office/drawing/2014/main" id="{09B08C1E-C958-4655-8DD7-00C96905DAD1}"/>
              </a:ext>
            </a:extLst>
          </p:cNvPr>
          <p:cNvSpPr/>
          <p:nvPr/>
        </p:nvSpPr>
        <p:spPr>
          <a:xfrm>
            <a:off x="5131101" y="5173321"/>
            <a:ext cx="6829426" cy="1569660"/>
          </a:xfrm>
          <a:prstGeom prst="rect">
            <a:avLst/>
          </a:prstGeom>
        </p:spPr>
        <p:txBody>
          <a:bodyPr wrap="square">
            <a:spAutoFit/>
          </a:bodyPr>
          <a:lstStyle/>
          <a:p>
            <a:pPr algn="just"/>
            <a:r>
              <a:rPr lang="en-US" sz="1600" dirty="0"/>
              <a:t>Grade B students show the highest completion rate of all topics, significantly outpacing Grades A and C.</a:t>
            </a:r>
          </a:p>
          <a:p>
            <a:pPr algn="just"/>
            <a:endParaRPr lang="en-US" sz="1600" dirty="0"/>
          </a:p>
          <a:p>
            <a:pPr algn="just"/>
            <a:r>
              <a:rPr lang="en-US" sz="1600" dirty="0"/>
              <a:t>While all grades have a similar number of total topics, completion percentages vary widely, indicating potential differences in student engagement or topic difficulty.</a:t>
            </a:r>
          </a:p>
        </p:txBody>
      </p:sp>
      <p:sp>
        <p:nvSpPr>
          <p:cNvPr id="6" name="Slide Number Placeholder 5">
            <a:extLst>
              <a:ext uri="{FF2B5EF4-FFF2-40B4-BE49-F238E27FC236}">
                <a16:creationId xmlns:a16="http://schemas.microsoft.com/office/drawing/2014/main" id="{2631972B-A655-4826-B879-294EAE92A554}"/>
              </a:ext>
            </a:extLst>
          </p:cNvPr>
          <p:cNvSpPr>
            <a:spLocks noGrp="1"/>
          </p:cNvSpPr>
          <p:nvPr>
            <p:ph type="sldNum" sz="quarter" idx="12"/>
          </p:nvPr>
        </p:nvSpPr>
        <p:spPr/>
        <p:txBody>
          <a:bodyPr/>
          <a:lstStyle/>
          <a:p>
            <a:fld id="{B6F15528-21DE-4FAA-801E-634DDDAF4B2B}" type="slidenum">
              <a:rPr lang="en-US" smtClean="0"/>
              <a:t>22</a:t>
            </a:fld>
            <a:endParaRPr lang="en-US"/>
          </a:p>
        </p:txBody>
      </p:sp>
    </p:spTree>
    <p:extLst>
      <p:ext uri="{BB962C8B-B14F-4D97-AF65-F5344CB8AC3E}">
        <p14:creationId xmlns:p14="http://schemas.microsoft.com/office/powerpoint/2010/main" val="4222405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723856"/>
            <a:ext cx="10668000"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2400" b="1" spc="-10" dirty="0"/>
              <a:t>Identify topics that have least scores. </a:t>
            </a:r>
            <a:br>
              <a:rPr lang="en-US" sz="2400" b="1" spc="-10" dirty="0"/>
            </a:br>
            <a:r>
              <a:rPr lang="en-US" sz="2000" spc="-10" dirty="0"/>
              <a:t>Display all topic names, mean, median, 25th and 75th percentile marks for each.</a:t>
            </a:r>
            <a:endParaRPr sz="1800" spc="-10" dirty="0"/>
          </a:p>
        </p:txBody>
      </p:sp>
      <p:pic>
        <p:nvPicPr>
          <p:cNvPr id="2" name="Picture 1">
            <a:extLst>
              <a:ext uri="{FF2B5EF4-FFF2-40B4-BE49-F238E27FC236}">
                <a16:creationId xmlns:a16="http://schemas.microsoft.com/office/drawing/2014/main" id="{3447F7C5-F1A7-4E5F-9624-7730367FF20A}"/>
              </a:ext>
            </a:extLst>
          </p:cNvPr>
          <p:cNvPicPr>
            <a:picLocks noChangeAspect="1"/>
          </p:cNvPicPr>
          <p:nvPr/>
        </p:nvPicPr>
        <p:blipFill>
          <a:blip r:embed="rId3"/>
          <a:stretch>
            <a:fillRect/>
          </a:stretch>
        </p:blipFill>
        <p:spPr>
          <a:xfrm>
            <a:off x="152400" y="2114550"/>
            <a:ext cx="4848225" cy="46291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Picture 2">
            <a:extLst>
              <a:ext uri="{FF2B5EF4-FFF2-40B4-BE49-F238E27FC236}">
                <a16:creationId xmlns:a16="http://schemas.microsoft.com/office/drawing/2014/main" id="{ECB75090-E605-4640-BB81-F08EACC17DD0}"/>
              </a:ext>
            </a:extLst>
          </p:cNvPr>
          <p:cNvPicPr>
            <a:picLocks noChangeAspect="1"/>
          </p:cNvPicPr>
          <p:nvPr/>
        </p:nvPicPr>
        <p:blipFill>
          <a:blip r:embed="rId4"/>
          <a:stretch>
            <a:fillRect/>
          </a:stretch>
        </p:blipFill>
        <p:spPr>
          <a:xfrm>
            <a:off x="5257800" y="2057399"/>
            <a:ext cx="6781800" cy="3292759"/>
          </a:xfrm>
          <a:prstGeom prst="rect">
            <a:avLst/>
          </a:prstGeom>
          <a:ln>
            <a:noFill/>
          </a:ln>
          <a:effectLst>
            <a:outerShdw blurRad="292100" dist="139700" dir="2700000" algn="tl" rotWithShape="0">
              <a:srgbClr val="333333">
                <a:alpha val="65000"/>
              </a:srgbClr>
            </a:outerShdw>
          </a:effectLst>
        </p:spPr>
      </p:pic>
      <p:sp>
        <p:nvSpPr>
          <p:cNvPr id="4" name="Rectangle 3">
            <a:extLst>
              <a:ext uri="{FF2B5EF4-FFF2-40B4-BE49-F238E27FC236}">
                <a16:creationId xmlns:a16="http://schemas.microsoft.com/office/drawing/2014/main" id="{88972C96-C555-47A3-B3A0-E8386E841360}"/>
              </a:ext>
            </a:extLst>
          </p:cNvPr>
          <p:cNvSpPr/>
          <p:nvPr/>
        </p:nvSpPr>
        <p:spPr>
          <a:xfrm>
            <a:off x="5227608" y="5399760"/>
            <a:ext cx="6781800" cy="1361911"/>
          </a:xfrm>
          <a:prstGeom prst="rect">
            <a:avLst/>
          </a:prstGeom>
        </p:spPr>
        <p:txBody>
          <a:bodyPr wrap="square">
            <a:spAutoFit/>
          </a:bodyPr>
          <a:lstStyle/>
          <a:p>
            <a:r>
              <a:rPr lang="en-US" sz="1650" dirty="0"/>
              <a:t>Statistics and Economics show the lowest average scores, indicating potential areas for curriculum review or additional student support.</a:t>
            </a:r>
          </a:p>
          <a:p>
            <a:endParaRPr lang="en-US" sz="1650" dirty="0"/>
          </a:p>
          <a:p>
            <a:r>
              <a:rPr lang="en-US" sz="1650" dirty="0"/>
              <a:t>Conversely, Psychology and Programming exhibit the highest average scores, suggesting strong student performance in these topics.</a:t>
            </a:r>
          </a:p>
        </p:txBody>
      </p:sp>
      <p:sp>
        <p:nvSpPr>
          <p:cNvPr id="5" name="Slide Number Placeholder 4">
            <a:extLst>
              <a:ext uri="{FF2B5EF4-FFF2-40B4-BE49-F238E27FC236}">
                <a16:creationId xmlns:a16="http://schemas.microsoft.com/office/drawing/2014/main" id="{02753469-E837-4E55-8534-C9B761A02840}"/>
              </a:ext>
            </a:extLst>
          </p:cNvPr>
          <p:cNvSpPr>
            <a:spLocks noGrp="1"/>
          </p:cNvSpPr>
          <p:nvPr>
            <p:ph type="sldNum" sz="quarter" idx="12"/>
          </p:nvPr>
        </p:nvSpPr>
        <p:spPr/>
        <p:txBody>
          <a:bodyPr/>
          <a:lstStyle/>
          <a:p>
            <a:fld id="{B6F15528-21DE-4FAA-801E-634DDDAF4B2B}" type="slidenum">
              <a:rPr lang="en-US" smtClean="0"/>
              <a:t>23</a:t>
            </a:fld>
            <a:endParaRPr lang="en-US"/>
          </a:p>
        </p:txBody>
      </p:sp>
    </p:spTree>
    <p:extLst>
      <p:ext uri="{BB962C8B-B14F-4D97-AF65-F5344CB8AC3E}">
        <p14:creationId xmlns:p14="http://schemas.microsoft.com/office/powerpoint/2010/main" val="194016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9"/>
          <p:cNvPicPr/>
          <p:nvPr/>
        </p:nvPicPr>
        <p:blipFill>
          <a:blip r:embed="rId3" cstate="print"/>
          <a:stretch>
            <a:fillRect/>
          </a:stretch>
        </p:blipFill>
        <p:spPr>
          <a:xfrm>
            <a:off x="4495860" y="721105"/>
            <a:ext cx="3071876" cy="1081087"/>
          </a:xfrm>
          <a:prstGeom prst="rect">
            <a:avLst/>
          </a:prstGeom>
        </p:spPr>
      </p:pic>
      <p:sp>
        <p:nvSpPr>
          <p:cNvPr id="22" name="object 8">
            <a:extLst>
              <a:ext uri="{FF2B5EF4-FFF2-40B4-BE49-F238E27FC236}">
                <a16:creationId xmlns:a16="http://schemas.microsoft.com/office/drawing/2014/main" id="{D54E450E-244E-4063-ACAB-68C9ED34D6DA}"/>
              </a:ext>
            </a:extLst>
          </p:cNvPr>
          <p:cNvSpPr txBox="1">
            <a:spLocks noGrp="1"/>
          </p:cNvSpPr>
          <p:nvPr>
            <p:ph type="title"/>
          </p:nvPr>
        </p:nvSpPr>
        <p:spPr>
          <a:xfrm>
            <a:off x="0" y="648725"/>
            <a:ext cx="10668000" cy="643701"/>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2800" b="1" spc="-10" dirty="0"/>
              <a:t>Impact</a:t>
            </a:r>
            <a:endParaRPr sz="2000" spc="-10" dirty="0"/>
          </a:p>
        </p:txBody>
      </p:sp>
      <p:sp>
        <p:nvSpPr>
          <p:cNvPr id="24" name="Rectangle 2">
            <a:extLst>
              <a:ext uri="{FF2B5EF4-FFF2-40B4-BE49-F238E27FC236}">
                <a16:creationId xmlns:a16="http://schemas.microsoft.com/office/drawing/2014/main" id="{75AE7581-7339-4D2C-89AC-50AE2282BE83}"/>
              </a:ext>
            </a:extLst>
          </p:cNvPr>
          <p:cNvSpPr>
            <a:spLocks noChangeArrowheads="1"/>
          </p:cNvSpPr>
          <p:nvPr/>
        </p:nvSpPr>
        <p:spPr bwMode="auto">
          <a:xfrm>
            <a:off x="11998" y="1981200"/>
            <a:ext cx="12180002"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defTabSz="914400" eaLnBrk="0" fontAlgn="base" hangingPunct="0">
              <a:lnSpc>
                <a:spcPct val="150000"/>
              </a:lnSpc>
              <a:spcBef>
                <a:spcPct val="0"/>
              </a:spcBef>
              <a:spcAft>
                <a:spcPct val="0"/>
              </a:spcAft>
              <a:buFont typeface="Wingdings" panose="05000000000000000000" pitchFamily="2" charset="2"/>
              <a:buChar char="Ø"/>
            </a:pPr>
            <a:r>
              <a:rPr lang="en-US" altLang="en-US" b="1" dirty="0">
                <a:latin typeface="Arial" panose="020B0604020202020204" pitchFamily="34" charset="0"/>
              </a:rPr>
              <a:t>Uneven geographical distribution: </a:t>
            </a:r>
            <a:r>
              <a:rPr lang="en-US" altLang="en-US" dirty="0">
                <a:latin typeface="Arial" panose="020B0604020202020204" pitchFamily="34" charset="0"/>
              </a:rPr>
              <a:t>A significant concentration of students in major urban centers (New York, </a:t>
            </a:r>
          </a:p>
          <a:p>
            <a:pPr lvl="0" defTabSz="914400" eaLnBrk="0" fontAlgn="base" hangingPunct="0">
              <a:lnSpc>
                <a:spcPct val="150000"/>
              </a:lnSpc>
              <a:spcBef>
                <a:spcPct val="0"/>
              </a:spcBef>
              <a:spcAft>
                <a:spcPct val="0"/>
              </a:spcAft>
            </a:pPr>
            <a:r>
              <a:rPr lang="en-US" altLang="en-US" dirty="0">
                <a:latin typeface="Arial" panose="020B0604020202020204" pitchFamily="34" charset="0"/>
              </a:rPr>
              <a:t>      Los Angeles, Chicago) may lead to disparities in resource allocation and access to educational opportunities.</a:t>
            </a:r>
          </a:p>
          <a:p>
            <a:pPr marL="342900" lvl="0" indent="-342900" defTabSz="914400" eaLnBrk="0" fontAlgn="base" hangingPunct="0">
              <a:lnSpc>
                <a:spcPct val="150000"/>
              </a:lnSpc>
              <a:spcBef>
                <a:spcPct val="0"/>
              </a:spcBef>
              <a:spcAft>
                <a:spcPct val="0"/>
              </a:spcAft>
              <a:buFont typeface="Wingdings" panose="05000000000000000000" pitchFamily="2" charset="2"/>
              <a:buChar char="Ø"/>
            </a:pPr>
            <a:endParaRPr lang="en-US" altLang="en-US" dirty="0">
              <a:latin typeface="Arial" panose="020B0604020202020204" pitchFamily="34" charset="0"/>
            </a:endParaRPr>
          </a:p>
          <a:p>
            <a:pPr marL="342900" lvl="0" indent="-342900" defTabSz="914400" eaLnBrk="0" fontAlgn="base" hangingPunct="0">
              <a:lnSpc>
                <a:spcPct val="150000"/>
              </a:lnSpc>
              <a:spcBef>
                <a:spcPct val="0"/>
              </a:spcBef>
              <a:spcAft>
                <a:spcPct val="0"/>
              </a:spcAft>
              <a:buFont typeface="Wingdings" panose="05000000000000000000" pitchFamily="2" charset="2"/>
              <a:buChar char="Ø"/>
            </a:pPr>
            <a:r>
              <a:rPr lang="en-US" altLang="en-US" b="1" dirty="0">
                <a:latin typeface="Arial" panose="020B0604020202020204" pitchFamily="34" charset="0"/>
              </a:rPr>
              <a:t>Varied topic completion and performance: </a:t>
            </a:r>
            <a:r>
              <a:rPr lang="en-US" altLang="en-US" dirty="0">
                <a:latin typeface="Arial" panose="020B0604020202020204" pitchFamily="34" charset="0"/>
              </a:rPr>
              <a:t>Differences in topic completion rates and test scores across grades and topics suggest potential challenges in student engagement, curriculum effectiveness, or access to support.</a:t>
            </a:r>
          </a:p>
          <a:p>
            <a:pPr marL="342900" lvl="0" indent="-342900" defTabSz="914400" eaLnBrk="0" fontAlgn="base" hangingPunct="0">
              <a:lnSpc>
                <a:spcPct val="150000"/>
              </a:lnSpc>
              <a:spcBef>
                <a:spcPct val="0"/>
              </a:spcBef>
              <a:spcAft>
                <a:spcPct val="0"/>
              </a:spcAft>
              <a:buFont typeface="Wingdings" panose="05000000000000000000" pitchFamily="2" charset="2"/>
              <a:buChar char="Ø"/>
            </a:pPr>
            <a:endParaRPr lang="en-US" altLang="en-US" dirty="0">
              <a:latin typeface="Arial" panose="020B0604020202020204" pitchFamily="34" charset="0"/>
            </a:endParaRPr>
          </a:p>
          <a:p>
            <a:pPr marL="342900" lvl="0" indent="-342900" defTabSz="914400" eaLnBrk="0" fontAlgn="base" hangingPunct="0">
              <a:lnSpc>
                <a:spcPct val="150000"/>
              </a:lnSpc>
              <a:spcBef>
                <a:spcPct val="0"/>
              </a:spcBef>
              <a:spcAft>
                <a:spcPct val="0"/>
              </a:spcAft>
              <a:buFont typeface="Wingdings" panose="05000000000000000000" pitchFamily="2" charset="2"/>
              <a:buChar char="Ø"/>
            </a:pPr>
            <a:r>
              <a:rPr lang="en-US" altLang="en-US" b="1" dirty="0">
                <a:latin typeface="Arial" panose="020B0604020202020204" pitchFamily="34" charset="0"/>
              </a:rPr>
              <a:t>Challenging topics: </a:t>
            </a:r>
            <a:r>
              <a:rPr lang="en-US" altLang="en-US" dirty="0">
                <a:latin typeface="Arial" panose="020B0604020202020204" pitchFamily="34" charset="0"/>
              </a:rPr>
              <a:t>Statistics, Economics, and Data Science emerge as particularly challenging topics, indicating a need for focused attention and intervention.</a:t>
            </a:r>
          </a:p>
          <a:p>
            <a:pPr marL="342900" lvl="0" indent="-342900" defTabSz="914400" eaLnBrk="0" fontAlgn="base" hangingPunct="0">
              <a:lnSpc>
                <a:spcPct val="150000"/>
              </a:lnSpc>
              <a:spcBef>
                <a:spcPct val="0"/>
              </a:spcBef>
              <a:spcAft>
                <a:spcPct val="0"/>
              </a:spcAft>
              <a:buFont typeface="Wingdings" panose="05000000000000000000" pitchFamily="2" charset="2"/>
              <a:buChar char="Ø"/>
            </a:pPr>
            <a:endParaRPr lang="en-US" altLang="en-US" dirty="0">
              <a:latin typeface="Arial" panose="020B0604020202020204" pitchFamily="34" charset="0"/>
            </a:endParaRPr>
          </a:p>
          <a:p>
            <a:pPr marL="342900" lvl="0" indent="-342900" defTabSz="914400" eaLnBrk="0" fontAlgn="base" hangingPunct="0">
              <a:lnSpc>
                <a:spcPct val="150000"/>
              </a:lnSpc>
              <a:spcBef>
                <a:spcPct val="0"/>
              </a:spcBef>
              <a:spcAft>
                <a:spcPct val="0"/>
              </a:spcAft>
              <a:buFont typeface="Wingdings" panose="05000000000000000000" pitchFamily="2" charset="2"/>
              <a:buChar char="Ø"/>
            </a:pPr>
            <a:r>
              <a:rPr lang="en-US" altLang="en-US" b="1" dirty="0">
                <a:latin typeface="Arial" panose="020B0604020202020204" pitchFamily="34" charset="0"/>
              </a:rPr>
              <a:t>Fluctuating enrollment:</a:t>
            </a:r>
            <a:r>
              <a:rPr lang="en-US" altLang="en-US" dirty="0">
                <a:latin typeface="Arial" panose="020B0604020202020204" pitchFamily="34" charset="0"/>
              </a:rPr>
              <a:t> Enrollment trends, such as the peak observed in the first quarter of 2017, highlight the need for dynamic resource allocation and planning to accommodate changing student numbers.</a:t>
            </a:r>
            <a:endParaRPr kumimoji="0" lang="en-US" altLang="en-US" i="0" u="none" strike="noStrike" cap="none" normalizeH="0" baseline="0" dirty="0">
              <a:ln>
                <a:noFill/>
              </a:ln>
              <a:solidFill>
                <a:schemeClr val="tx1"/>
              </a:solidFill>
              <a:effectLst/>
              <a:latin typeface="Arial" panose="020B0604020202020204" pitchFamily="34" charset="0"/>
            </a:endParaRPr>
          </a:p>
        </p:txBody>
      </p:sp>
      <p:sp>
        <p:nvSpPr>
          <p:cNvPr id="29" name="Slide Number Placeholder 28">
            <a:extLst>
              <a:ext uri="{FF2B5EF4-FFF2-40B4-BE49-F238E27FC236}">
                <a16:creationId xmlns:a16="http://schemas.microsoft.com/office/drawing/2014/main" id="{3C2A7D00-FAAE-467B-88C0-34C824CB3155}"/>
              </a:ext>
            </a:extLst>
          </p:cNvPr>
          <p:cNvSpPr>
            <a:spLocks noGrp="1"/>
          </p:cNvSpPr>
          <p:nvPr>
            <p:ph type="sldNum" sz="quarter" idx="12"/>
          </p:nvPr>
        </p:nvSpPr>
        <p:spPr/>
        <p:txBody>
          <a:bodyPr/>
          <a:lstStyle/>
          <a:p>
            <a:fld id="{B6F15528-21DE-4FAA-801E-634DDDAF4B2B}"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9"/>
          <p:cNvPicPr/>
          <p:nvPr/>
        </p:nvPicPr>
        <p:blipFill>
          <a:blip r:embed="rId3" cstate="print"/>
          <a:stretch>
            <a:fillRect/>
          </a:stretch>
        </p:blipFill>
        <p:spPr>
          <a:xfrm>
            <a:off x="4495860" y="721105"/>
            <a:ext cx="3071876" cy="1081087"/>
          </a:xfrm>
          <a:prstGeom prst="rect">
            <a:avLst/>
          </a:prstGeom>
        </p:spPr>
      </p:pic>
      <p:sp>
        <p:nvSpPr>
          <p:cNvPr id="22" name="object 8">
            <a:extLst>
              <a:ext uri="{FF2B5EF4-FFF2-40B4-BE49-F238E27FC236}">
                <a16:creationId xmlns:a16="http://schemas.microsoft.com/office/drawing/2014/main" id="{D54E450E-244E-4063-ACAB-68C9ED34D6DA}"/>
              </a:ext>
            </a:extLst>
          </p:cNvPr>
          <p:cNvSpPr txBox="1">
            <a:spLocks noGrp="1"/>
          </p:cNvSpPr>
          <p:nvPr>
            <p:ph type="title"/>
          </p:nvPr>
        </p:nvSpPr>
        <p:spPr>
          <a:xfrm>
            <a:off x="0" y="648725"/>
            <a:ext cx="10668000" cy="643701"/>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2800" b="1" spc="-10" dirty="0"/>
              <a:t>Recommendations</a:t>
            </a:r>
            <a:endParaRPr sz="2000" spc="-10" dirty="0"/>
          </a:p>
        </p:txBody>
      </p:sp>
      <p:sp>
        <p:nvSpPr>
          <p:cNvPr id="2" name="Rectangle 1">
            <a:extLst>
              <a:ext uri="{FF2B5EF4-FFF2-40B4-BE49-F238E27FC236}">
                <a16:creationId xmlns:a16="http://schemas.microsoft.com/office/drawing/2014/main" id="{F1117EE3-EC63-47D9-AD8B-A4BC587E82C5}"/>
              </a:ext>
            </a:extLst>
          </p:cNvPr>
          <p:cNvSpPr/>
          <p:nvPr/>
        </p:nvSpPr>
        <p:spPr>
          <a:xfrm>
            <a:off x="0" y="2056686"/>
            <a:ext cx="12192000" cy="4801314"/>
          </a:xfrm>
          <a:prstGeom prst="rect">
            <a:avLst/>
          </a:prstGeom>
        </p:spPr>
        <p:txBody>
          <a:bodyPr wrap="square">
            <a:spAutoFit/>
          </a:bodyPr>
          <a:lstStyle/>
          <a:p>
            <a:pPr marL="285750" indent="-285750">
              <a:buFont typeface="Wingdings" panose="05000000000000000000" pitchFamily="2" charset="2"/>
              <a:buChar char="Ø"/>
            </a:pPr>
            <a:r>
              <a:rPr lang="en-US" b="1" dirty="0"/>
              <a:t>Prioritize equitable resource allocation: </a:t>
            </a:r>
            <a:r>
              <a:rPr lang="en-US" dirty="0"/>
              <a:t>Ensure that resources, including staff, materials, and technology, are distributed equitably to address the needs of students in all locations, with particular attention to urban centers with high student density.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Enhance student support: </a:t>
            </a:r>
            <a:r>
              <a:rPr lang="en-US" dirty="0"/>
              <a:t>Implement targeted intervention programs, additional tutoring, and academic support resources to address the challenges faced by students in specific grades or with particular topics.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Review and adjust curriculum: </a:t>
            </a:r>
            <a:r>
              <a:rPr lang="en-US" dirty="0"/>
              <a:t>Conduct a thorough review of the curriculum, especially for topics with low completion rates or poor test performance, to identify areas for improvement in clarity, engagement, and alignment with student needs.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Optimize resource utilization: </a:t>
            </a:r>
            <a:r>
              <a:rPr lang="en-US" dirty="0"/>
              <a:t>Leverage enrollment trend data to inform staffing, budgeting, and facility planning decisions, ensuring that resources are aligned with student needs and enrollment patterns.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Promote data-driven decision making: </a:t>
            </a:r>
            <a:r>
              <a:rPr lang="en-US" dirty="0"/>
              <a:t>Encourage the use of data analysis and insights to guide decision-making across all levels of the institution, fostering a culture of continuous improvement and responsiveness to student needs.</a:t>
            </a:r>
          </a:p>
        </p:txBody>
      </p:sp>
      <p:sp>
        <p:nvSpPr>
          <p:cNvPr id="4" name="Slide Number Placeholder 3">
            <a:extLst>
              <a:ext uri="{FF2B5EF4-FFF2-40B4-BE49-F238E27FC236}">
                <a16:creationId xmlns:a16="http://schemas.microsoft.com/office/drawing/2014/main" id="{964C4071-40FF-4E4E-BBDC-9DE14C9FA553}"/>
              </a:ext>
            </a:extLst>
          </p:cNvPr>
          <p:cNvSpPr>
            <a:spLocks noGrp="1"/>
          </p:cNvSpPr>
          <p:nvPr>
            <p:ph type="sldNum" sz="quarter" idx="12"/>
          </p:nvPr>
        </p:nvSpPr>
        <p:spPr/>
        <p:txBody>
          <a:bodyPr/>
          <a:lstStyle/>
          <a:p>
            <a:fld id="{B6F15528-21DE-4FAA-801E-634DDDAF4B2B}" type="slidenum">
              <a:rPr lang="en-US" smtClean="0"/>
              <a:t>25</a:t>
            </a:fld>
            <a:endParaRPr lang="en-US"/>
          </a:p>
        </p:txBody>
      </p:sp>
    </p:spTree>
    <p:extLst>
      <p:ext uri="{BB962C8B-B14F-4D97-AF65-F5344CB8AC3E}">
        <p14:creationId xmlns:p14="http://schemas.microsoft.com/office/powerpoint/2010/main" val="1076232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75" y="574976"/>
            <a:ext cx="9613861" cy="1018869"/>
          </a:xfrm>
          <a:prstGeom prst="rect">
            <a:avLst/>
          </a:prstGeom>
        </p:spPr>
        <p:txBody>
          <a:bodyPr vert="horz" wrap="square" lIns="0" tIns="338455" rIns="0" bIns="0" rtlCol="0">
            <a:spAutoFit/>
          </a:bodyPr>
          <a:lstStyle/>
          <a:p>
            <a:pPr marL="772160">
              <a:lnSpc>
                <a:spcPct val="100000"/>
              </a:lnSpc>
              <a:spcBef>
                <a:spcPts val="2665"/>
              </a:spcBef>
            </a:pPr>
            <a:r>
              <a:rPr lang="en-US" sz="4400" dirty="0"/>
              <a:t>Q&amp;A</a:t>
            </a:r>
            <a:endParaRPr sz="4400" dirty="0"/>
          </a:p>
        </p:txBody>
      </p:sp>
      <p:sp>
        <p:nvSpPr>
          <p:cNvPr id="6" name="Slide Number Placeholder 5">
            <a:extLst>
              <a:ext uri="{FF2B5EF4-FFF2-40B4-BE49-F238E27FC236}">
                <a16:creationId xmlns:a16="http://schemas.microsoft.com/office/drawing/2014/main" id="{9126FCD2-B6D2-403D-BD2F-2F4B7B6F279F}"/>
              </a:ext>
            </a:extLst>
          </p:cNvPr>
          <p:cNvSpPr>
            <a:spLocks noGrp="1"/>
          </p:cNvSpPr>
          <p:nvPr>
            <p:ph type="sldNum" sz="quarter" idx="12"/>
          </p:nvPr>
        </p:nvSpPr>
        <p:spPr/>
        <p:txBody>
          <a:bodyPr/>
          <a:lstStyle/>
          <a:p>
            <a:fld id="{B6F15528-21DE-4FAA-801E-634DDDAF4B2B}"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7">
            <a:extLst>
              <a:ext uri="{FF2B5EF4-FFF2-40B4-BE49-F238E27FC236}">
                <a16:creationId xmlns:a16="http://schemas.microsoft.com/office/drawing/2014/main" id="{BED10AE3-1B69-41AD-9527-CDB299846F4C}"/>
              </a:ext>
            </a:extLst>
          </p:cNvPr>
          <p:cNvSpPr txBox="1">
            <a:spLocks noGrp="1"/>
          </p:cNvSpPr>
          <p:nvPr/>
        </p:nvSpPr>
        <p:spPr>
          <a:xfrm>
            <a:off x="4031203" y="938207"/>
            <a:ext cx="4137660" cy="1525905"/>
          </a:xfrm>
          <a:prstGeom prst="rect">
            <a:avLst/>
          </a:prstGeom>
        </p:spPr>
        <p:txBody>
          <a:bodyPr vert="horz" wrap="square" lIns="0" tIns="11430" rIns="0" bIns="0" rtlCol="0">
            <a:spAutoFit/>
          </a:bodyPr>
          <a:lstStyle>
            <a:lvl1pPr>
              <a:defRPr sz="8450" b="0" i="0">
                <a:solidFill>
                  <a:srgbClr val="332C2C"/>
                </a:solidFill>
                <a:latin typeface="Times New Roman" panose="02020603050405020304"/>
                <a:ea typeface="+mj-ea"/>
                <a:cs typeface="Times New Roman" panose="02020603050405020304"/>
              </a:defRPr>
            </a:lvl1pPr>
          </a:lstStyle>
          <a:p>
            <a:pPr marL="12700">
              <a:lnSpc>
                <a:spcPct val="100000"/>
              </a:lnSpc>
              <a:spcBef>
                <a:spcPts val="90"/>
              </a:spcBef>
            </a:pPr>
            <a:r>
              <a:rPr sz="9850" spc="-210" dirty="0">
                <a:solidFill>
                  <a:schemeClr val="tx1"/>
                </a:solidFill>
                <a:latin typeface="Cambria" panose="02040503050406030204"/>
                <a:cs typeface="Cambria" panose="02040503050406030204"/>
              </a:rPr>
              <a:t>Thanks!</a:t>
            </a:r>
            <a:endParaRPr sz="9850" dirty="0">
              <a:solidFill>
                <a:schemeClr val="tx1"/>
              </a:solidFill>
              <a:latin typeface="Cambria" panose="02040503050406030204"/>
              <a:cs typeface="Cambria" panose="02040503050406030204"/>
            </a:endParaRPr>
          </a:p>
        </p:txBody>
      </p:sp>
      <p:sp>
        <p:nvSpPr>
          <p:cNvPr id="24" name="object 8">
            <a:extLst>
              <a:ext uri="{FF2B5EF4-FFF2-40B4-BE49-F238E27FC236}">
                <a16:creationId xmlns:a16="http://schemas.microsoft.com/office/drawing/2014/main" id="{FD2BECEC-6560-474A-AC56-D3B055A9805C}"/>
              </a:ext>
            </a:extLst>
          </p:cNvPr>
          <p:cNvSpPr txBox="1"/>
          <p:nvPr/>
        </p:nvSpPr>
        <p:spPr>
          <a:xfrm>
            <a:off x="3639185" y="3111615"/>
            <a:ext cx="4913630" cy="1290353"/>
          </a:xfrm>
          <a:prstGeom prst="rect">
            <a:avLst/>
          </a:prstGeom>
        </p:spPr>
        <p:txBody>
          <a:bodyPr vert="horz" wrap="square" lIns="0" tIns="381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5080" algn="ctr">
              <a:lnSpc>
                <a:spcPct val="102000"/>
              </a:lnSpc>
              <a:spcBef>
                <a:spcPts val="30"/>
              </a:spcBef>
            </a:pPr>
            <a:r>
              <a:rPr sz="2750" spc="150" dirty="0">
                <a:solidFill>
                  <a:schemeClr val="bg1"/>
                </a:solidFill>
                <a:latin typeface="Verdana" panose="020B0604030504040204"/>
                <a:cs typeface="Verdana" panose="020B0604030504040204"/>
              </a:rPr>
              <a:t>D</a:t>
            </a:r>
            <a:r>
              <a:rPr sz="2750" spc="55" dirty="0">
                <a:solidFill>
                  <a:schemeClr val="bg1"/>
                </a:solidFill>
                <a:latin typeface="Verdana" panose="020B0604030504040204"/>
                <a:cs typeface="Verdana" panose="020B0604030504040204"/>
              </a:rPr>
              <a:t>o</a:t>
            </a:r>
            <a:r>
              <a:rPr sz="2750" spc="-250" dirty="0">
                <a:solidFill>
                  <a:schemeClr val="bg1"/>
                </a:solidFill>
                <a:latin typeface="Verdana" panose="020B0604030504040204"/>
                <a:cs typeface="Verdana" panose="020B0604030504040204"/>
              </a:rPr>
              <a:t> </a:t>
            </a:r>
            <a:r>
              <a:rPr sz="2750" spc="-180" dirty="0">
                <a:solidFill>
                  <a:schemeClr val="bg1"/>
                </a:solidFill>
                <a:latin typeface="Verdana" panose="020B0604030504040204"/>
                <a:cs typeface="Verdana" panose="020B0604030504040204"/>
              </a:rPr>
              <a:t>y</a:t>
            </a:r>
            <a:r>
              <a:rPr sz="2750" spc="50" dirty="0">
                <a:solidFill>
                  <a:schemeClr val="bg1"/>
                </a:solidFill>
                <a:latin typeface="Verdana" panose="020B0604030504040204"/>
                <a:cs typeface="Verdana" panose="020B0604030504040204"/>
              </a:rPr>
              <a:t>o</a:t>
            </a:r>
            <a:r>
              <a:rPr sz="2750" spc="110" dirty="0">
                <a:solidFill>
                  <a:schemeClr val="bg1"/>
                </a:solidFill>
                <a:latin typeface="Verdana" panose="020B0604030504040204"/>
                <a:cs typeface="Verdana" panose="020B0604030504040204"/>
              </a:rPr>
              <a:t>u</a:t>
            </a:r>
            <a:r>
              <a:rPr sz="2750" spc="-250" dirty="0">
                <a:solidFill>
                  <a:schemeClr val="bg1"/>
                </a:solidFill>
                <a:latin typeface="Verdana" panose="020B0604030504040204"/>
                <a:cs typeface="Verdana" panose="020B0604030504040204"/>
              </a:rPr>
              <a:t> </a:t>
            </a:r>
            <a:r>
              <a:rPr sz="2750" spc="114" dirty="0">
                <a:solidFill>
                  <a:schemeClr val="bg1"/>
                </a:solidFill>
                <a:latin typeface="Verdana" panose="020B0604030504040204"/>
                <a:cs typeface="Verdana" panose="020B0604030504040204"/>
              </a:rPr>
              <a:t>h</a:t>
            </a:r>
            <a:r>
              <a:rPr sz="2750" spc="-60" dirty="0">
                <a:solidFill>
                  <a:schemeClr val="bg1"/>
                </a:solidFill>
                <a:latin typeface="Verdana" panose="020B0604030504040204"/>
                <a:cs typeface="Verdana" panose="020B0604030504040204"/>
              </a:rPr>
              <a:t>a</a:t>
            </a:r>
            <a:r>
              <a:rPr sz="2750" spc="-180" dirty="0">
                <a:solidFill>
                  <a:schemeClr val="bg1"/>
                </a:solidFill>
                <a:latin typeface="Verdana" panose="020B0604030504040204"/>
                <a:cs typeface="Verdana" panose="020B0604030504040204"/>
              </a:rPr>
              <a:t>v</a:t>
            </a:r>
            <a:r>
              <a:rPr sz="2750" spc="25" dirty="0">
                <a:solidFill>
                  <a:schemeClr val="bg1"/>
                </a:solidFill>
                <a:latin typeface="Verdana" panose="020B0604030504040204"/>
                <a:cs typeface="Verdana" panose="020B0604030504040204"/>
              </a:rPr>
              <a:t>e</a:t>
            </a:r>
            <a:r>
              <a:rPr sz="2750" spc="-250" dirty="0">
                <a:solidFill>
                  <a:schemeClr val="bg1"/>
                </a:solidFill>
                <a:latin typeface="Verdana" panose="020B0604030504040204"/>
                <a:cs typeface="Verdana" panose="020B0604030504040204"/>
              </a:rPr>
              <a:t> </a:t>
            </a:r>
            <a:r>
              <a:rPr sz="2750" spc="-35" dirty="0">
                <a:solidFill>
                  <a:schemeClr val="bg1"/>
                </a:solidFill>
                <a:latin typeface="Verdana" panose="020B0604030504040204"/>
                <a:cs typeface="Verdana" panose="020B0604030504040204"/>
              </a:rPr>
              <a:t>a</a:t>
            </a:r>
            <a:r>
              <a:rPr sz="2750" spc="90" dirty="0">
                <a:solidFill>
                  <a:schemeClr val="bg1"/>
                </a:solidFill>
                <a:latin typeface="Verdana" panose="020B0604030504040204"/>
                <a:cs typeface="Verdana" panose="020B0604030504040204"/>
              </a:rPr>
              <a:t>n</a:t>
            </a:r>
            <a:r>
              <a:rPr sz="2750" spc="-135" dirty="0">
                <a:solidFill>
                  <a:schemeClr val="bg1"/>
                </a:solidFill>
                <a:latin typeface="Verdana" panose="020B0604030504040204"/>
                <a:cs typeface="Verdana" panose="020B0604030504040204"/>
              </a:rPr>
              <a:t>y</a:t>
            </a:r>
            <a:r>
              <a:rPr sz="2750" spc="-250" dirty="0">
                <a:solidFill>
                  <a:schemeClr val="bg1"/>
                </a:solidFill>
                <a:latin typeface="Verdana" panose="020B0604030504040204"/>
                <a:cs typeface="Verdana" panose="020B0604030504040204"/>
              </a:rPr>
              <a:t> </a:t>
            </a:r>
            <a:r>
              <a:rPr sz="2750" spc="145" dirty="0">
                <a:solidFill>
                  <a:schemeClr val="bg1"/>
                </a:solidFill>
                <a:latin typeface="Verdana" panose="020B0604030504040204"/>
                <a:cs typeface="Verdana" panose="020B0604030504040204"/>
              </a:rPr>
              <a:t>q</a:t>
            </a:r>
            <a:r>
              <a:rPr sz="2750" spc="105" dirty="0">
                <a:solidFill>
                  <a:schemeClr val="bg1"/>
                </a:solidFill>
                <a:latin typeface="Verdana" panose="020B0604030504040204"/>
                <a:cs typeface="Verdana" panose="020B0604030504040204"/>
              </a:rPr>
              <a:t>u</a:t>
            </a:r>
            <a:r>
              <a:rPr sz="2750" spc="20" dirty="0">
                <a:solidFill>
                  <a:schemeClr val="bg1"/>
                </a:solidFill>
                <a:latin typeface="Verdana" panose="020B0604030504040204"/>
                <a:cs typeface="Verdana" panose="020B0604030504040204"/>
              </a:rPr>
              <a:t>e</a:t>
            </a:r>
            <a:r>
              <a:rPr sz="2750" spc="-95" dirty="0">
                <a:solidFill>
                  <a:schemeClr val="bg1"/>
                </a:solidFill>
                <a:latin typeface="Verdana" panose="020B0604030504040204"/>
                <a:cs typeface="Verdana" panose="020B0604030504040204"/>
              </a:rPr>
              <a:t>s</a:t>
            </a:r>
            <a:r>
              <a:rPr sz="2750" spc="30" dirty="0">
                <a:solidFill>
                  <a:schemeClr val="bg1"/>
                </a:solidFill>
                <a:latin typeface="Verdana" panose="020B0604030504040204"/>
                <a:cs typeface="Verdana" panose="020B0604030504040204"/>
              </a:rPr>
              <a:t>t</a:t>
            </a:r>
            <a:r>
              <a:rPr sz="2750" spc="-20" dirty="0">
                <a:solidFill>
                  <a:schemeClr val="bg1"/>
                </a:solidFill>
                <a:latin typeface="Verdana" panose="020B0604030504040204"/>
                <a:cs typeface="Verdana" panose="020B0604030504040204"/>
              </a:rPr>
              <a:t>i</a:t>
            </a:r>
            <a:r>
              <a:rPr sz="2750" spc="50" dirty="0">
                <a:solidFill>
                  <a:schemeClr val="bg1"/>
                </a:solidFill>
                <a:latin typeface="Verdana" panose="020B0604030504040204"/>
                <a:cs typeface="Verdana" panose="020B0604030504040204"/>
              </a:rPr>
              <a:t>o</a:t>
            </a:r>
            <a:r>
              <a:rPr sz="2750" spc="114" dirty="0">
                <a:solidFill>
                  <a:schemeClr val="bg1"/>
                </a:solidFill>
                <a:latin typeface="Verdana" panose="020B0604030504040204"/>
                <a:cs typeface="Verdana" panose="020B0604030504040204"/>
              </a:rPr>
              <a:t>n</a:t>
            </a:r>
            <a:r>
              <a:rPr sz="2750" spc="-140" dirty="0">
                <a:solidFill>
                  <a:schemeClr val="bg1"/>
                </a:solidFill>
                <a:latin typeface="Verdana" panose="020B0604030504040204"/>
                <a:cs typeface="Verdana" panose="020B0604030504040204"/>
              </a:rPr>
              <a:t>s</a:t>
            </a:r>
            <a:r>
              <a:rPr sz="2750" spc="45" dirty="0">
                <a:solidFill>
                  <a:schemeClr val="bg1"/>
                </a:solidFill>
                <a:latin typeface="Verdana" panose="020B0604030504040204"/>
                <a:cs typeface="Verdana" panose="020B0604030504040204"/>
              </a:rPr>
              <a:t>? </a:t>
            </a:r>
            <a:r>
              <a:rPr lang="en-US" sz="2750" u="sng" spc="45" dirty="0">
                <a:solidFill>
                  <a:schemeClr val="bg1"/>
                </a:solidFill>
                <a:latin typeface="Verdana" panose="020B0604030504040204"/>
                <a:cs typeface="Verdana" panose="020B0604030504040204"/>
              </a:rPr>
              <a:t>mk204009</a:t>
            </a:r>
            <a:r>
              <a:rPr sz="2750" u="sng" spc="15" dirty="0">
                <a:solidFill>
                  <a:schemeClr val="bg1"/>
                </a:solidFill>
                <a:latin typeface="Verdana" panose="020B0604030504040204"/>
                <a:cs typeface="Verdana" panose="020B0604030504040204"/>
                <a:hlinkClick r:id="rId2">
                  <a:extLst>
                    <a:ext uri="{A12FA001-AC4F-418D-AE19-62706E023703}">
                      <ahyp:hlinkClr xmlns:ahyp="http://schemas.microsoft.com/office/drawing/2018/hyperlinkcolor" val="tx"/>
                    </a:ext>
                  </a:extLst>
                </a:hlinkClick>
              </a:rPr>
              <a:t>@</a:t>
            </a:r>
            <a:r>
              <a:rPr lang="en-US" sz="2750" u="sng" spc="15" dirty="0">
                <a:solidFill>
                  <a:schemeClr val="bg1"/>
                </a:solidFill>
                <a:latin typeface="Verdana" panose="020B0604030504040204"/>
                <a:cs typeface="Verdana" panose="020B0604030504040204"/>
                <a:hlinkClick r:id="rId2">
                  <a:extLst>
                    <a:ext uri="{A12FA001-AC4F-418D-AE19-62706E023703}">
                      <ahyp:hlinkClr xmlns:ahyp="http://schemas.microsoft.com/office/drawing/2018/hyperlinkcolor" val="tx"/>
                    </a:ext>
                  </a:extLst>
                </a:hlinkClick>
              </a:rPr>
              <a:t>gmail</a:t>
            </a:r>
            <a:r>
              <a:rPr sz="2750" u="sng" spc="15" dirty="0">
                <a:solidFill>
                  <a:schemeClr val="bg1"/>
                </a:solidFill>
                <a:latin typeface="Verdana" panose="020B0604030504040204"/>
                <a:cs typeface="Verdana" panose="020B0604030504040204"/>
                <a:hlinkClick r:id="rId2">
                  <a:extLst>
                    <a:ext uri="{A12FA001-AC4F-418D-AE19-62706E023703}">
                      <ahyp:hlinkClr xmlns:ahyp="http://schemas.microsoft.com/office/drawing/2018/hyperlinkcolor" val="tx"/>
                    </a:ext>
                  </a:extLst>
                </a:hlinkClick>
              </a:rPr>
              <a:t>.com</a:t>
            </a:r>
            <a:endParaRPr sz="2750" u="sng" dirty="0">
              <a:solidFill>
                <a:schemeClr val="bg1"/>
              </a:solidFill>
              <a:latin typeface="Verdana" panose="020B0604030504040204"/>
              <a:cs typeface="Verdana" panose="020B0604030504040204"/>
            </a:endParaRPr>
          </a:p>
          <a:p>
            <a:pPr algn="ctr">
              <a:lnSpc>
                <a:spcPct val="100000"/>
              </a:lnSpc>
            </a:pPr>
            <a:r>
              <a:rPr sz="2750" spc="-675" dirty="0">
                <a:solidFill>
                  <a:schemeClr val="bg1"/>
                </a:solidFill>
                <a:latin typeface="Verdana" panose="020B0604030504040204"/>
                <a:cs typeface="Verdana" panose="020B0604030504040204"/>
              </a:rPr>
              <a:t>+</a:t>
            </a:r>
            <a:r>
              <a:rPr lang="en-US" sz="2750" spc="-80" dirty="0">
                <a:solidFill>
                  <a:schemeClr val="bg1"/>
                </a:solidFill>
                <a:latin typeface="Verdana" panose="020B0604030504040204"/>
                <a:cs typeface="Verdana" panose="020B0604030504040204"/>
              </a:rPr>
              <a:t>8368853313</a:t>
            </a:r>
            <a:endParaRPr sz="2750" dirty="0">
              <a:solidFill>
                <a:schemeClr val="bg1"/>
              </a:solidFill>
              <a:latin typeface="Verdana" panose="020B0604030504040204"/>
              <a:cs typeface="Verdana" panose="020B0604030504040204"/>
            </a:endParaRPr>
          </a:p>
        </p:txBody>
      </p:sp>
      <p:grpSp>
        <p:nvGrpSpPr>
          <p:cNvPr id="25" name="object 11">
            <a:extLst>
              <a:ext uri="{FF2B5EF4-FFF2-40B4-BE49-F238E27FC236}">
                <a16:creationId xmlns:a16="http://schemas.microsoft.com/office/drawing/2014/main" id="{0D7423A1-813C-407F-8AD1-A562D372DF60}"/>
              </a:ext>
            </a:extLst>
          </p:cNvPr>
          <p:cNvGrpSpPr/>
          <p:nvPr/>
        </p:nvGrpSpPr>
        <p:grpSpPr>
          <a:xfrm>
            <a:off x="5548312" y="4824418"/>
            <a:ext cx="1095375" cy="1095375"/>
            <a:chOff x="10105453" y="7200303"/>
            <a:chExt cx="1095375" cy="1095375"/>
          </a:xfrm>
        </p:grpSpPr>
        <p:pic>
          <p:nvPicPr>
            <p:cNvPr id="26" name="object 12">
              <a:extLst>
                <a:ext uri="{FF2B5EF4-FFF2-40B4-BE49-F238E27FC236}">
                  <a16:creationId xmlns:a16="http://schemas.microsoft.com/office/drawing/2014/main" id="{1EF10659-E554-431D-8C88-096FE4D7083F}"/>
                </a:ext>
              </a:extLst>
            </p:cNvPr>
            <p:cNvPicPr/>
            <p:nvPr/>
          </p:nvPicPr>
          <p:blipFill>
            <a:blip r:embed="rId3" cstate="print"/>
            <a:stretch>
              <a:fillRect/>
            </a:stretch>
          </p:blipFill>
          <p:spPr>
            <a:xfrm>
              <a:off x="10332224" y="7394981"/>
              <a:ext cx="64185" cy="64185"/>
            </a:xfrm>
            <a:prstGeom prst="rect">
              <a:avLst/>
            </a:prstGeom>
          </p:spPr>
        </p:pic>
        <p:sp>
          <p:nvSpPr>
            <p:cNvPr id="27" name="object 13">
              <a:hlinkClick r:id="rId4" action="ppaction://hlinksldjump" tooltip="https://www.linkedin.com/in/mohit01chugh"/>
              <a:extLst>
                <a:ext uri="{FF2B5EF4-FFF2-40B4-BE49-F238E27FC236}">
                  <a16:creationId xmlns:a16="http://schemas.microsoft.com/office/drawing/2014/main" id="{FC725F61-EDCB-4DC5-8028-94D9B54044F8}"/>
                </a:ext>
              </a:extLst>
            </p:cNvPr>
            <p:cNvSpPr/>
            <p:nvPr/>
          </p:nvSpPr>
          <p:spPr>
            <a:xfrm>
              <a:off x="10105453" y="7200303"/>
              <a:ext cx="1095375" cy="1095375"/>
            </a:xfrm>
            <a:custGeom>
              <a:avLst/>
              <a:gdLst/>
              <a:ahLst/>
              <a:cxnLst/>
              <a:rect l="l" t="t" r="r" b="b"/>
              <a:pathLst>
                <a:path w="1095375" h="1095375">
                  <a:moveTo>
                    <a:pt x="290944" y="451408"/>
                  </a:moveTo>
                  <a:lnTo>
                    <a:pt x="226771" y="451408"/>
                  </a:lnTo>
                  <a:lnTo>
                    <a:pt x="226771" y="900684"/>
                  </a:lnTo>
                  <a:lnTo>
                    <a:pt x="290944" y="900684"/>
                  </a:lnTo>
                  <a:lnTo>
                    <a:pt x="290944" y="451408"/>
                  </a:lnTo>
                  <a:close/>
                </a:path>
                <a:path w="1095375" h="1095375">
                  <a:moveTo>
                    <a:pt x="868591" y="587362"/>
                  </a:moveTo>
                  <a:lnTo>
                    <a:pt x="860513" y="540905"/>
                  </a:lnTo>
                  <a:lnTo>
                    <a:pt x="837209" y="500367"/>
                  </a:lnTo>
                  <a:lnTo>
                    <a:pt x="800087" y="469646"/>
                  </a:lnTo>
                  <a:lnTo>
                    <a:pt x="750544" y="452577"/>
                  </a:lnTo>
                  <a:lnTo>
                    <a:pt x="713333" y="450723"/>
                  </a:lnTo>
                  <a:lnTo>
                    <a:pt x="677278" y="456996"/>
                  </a:lnTo>
                  <a:lnTo>
                    <a:pt x="644575" y="470725"/>
                  </a:lnTo>
                  <a:lnTo>
                    <a:pt x="617423" y="491210"/>
                  </a:lnTo>
                  <a:lnTo>
                    <a:pt x="605840" y="502856"/>
                  </a:lnTo>
                  <a:lnTo>
                    <a:pt x="594652" y="511784"/>
                  </a:lnTo>
                  <a:lnTo>
                    <a:pt x="582371" y="515924"/>
                  </a:lnTo>
                  <a:lnTo>
                    <a:pt x="567486" y="513143"/>
                  </a:lnTo>
                  <a:lnTo>
                    <a:pt x="559320" y="508254"/>
                  </a:lnTo>
                  <a:lnTo>
                    <a:pt x="553085" y="501332"/>
                  </a:lnTo>
                  <a:lnTo>
                    <a:pt x="549084" y="492912"/>
                  </a:lnTo>
                  <a:lnTo>
                    <a:pt x="547674" y="483501"/>
                  </a:lnTo>
                  <a:lnTo>
                    <a:pt x="547674" y="451408"/>
                  </a:lnTo>
                  <a:lnTo>
                    <a:pt x="483501" y="451408"/>
                  </a:lnTo>
                  <a:lnTo>
                    <a:pt x="483501" y="900684"/>
                  </a:lnTo>
                  <a:lnTo>
                    <a:pt x="547674" y="900684"/>
                  </a:lnTo>
                  <a:lnTo>
                    <a:pt x="547674" y="643953"/>
                  </a:lnTo>
                  <a:lnTo>
                    <a:pt x="557784" y="594042"/>
                  </a:lnTo>
                  <a:lnTo>
                    <a:pt x="585317" y="553237"/>
                  </a:lnTo>
                  <a:lnTo>
                    <a:pt x="626122" y="525703"/>
                  </a:lnTo>
                  <a:lnTo>
                    <a:pt x="676046" y="515594"/>
                  </a:lnTo>
                  <a:lnTo>
                    <a:pt x="725957" y="525703"/>
                  </a:lnTo>
                  <a:lnTo>
                    <a:pt x="766775" y="553237"/>
                  </a:lnTo>
                  <a:lnTo>
                    <a:pt x="794308" y="594042"/>
                  </a:lnTo>
                  <a:lnTo>
                    <a:pt x="804418" y="643953"/>
                  </a:lnTo>
                  <a:lnTo>
                    <a:pt x="804418" y="900684"/>
                  </a:lnTo>
                  <a:lnTo>
                    <a:pt x="868591" y="900684"/>
                  </a:lnTo>
                  <a:lnTo>
                    <a:pt x="868591" y="587362"/>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32776" y="0"/>
                  </a:lnTo>
                  <a:lnTo>
                    <a:pt x="932776" y="587362"/>
                  </a:lnTo>
                  <a:lnTo>
                    <a:pt x="932776" y="932776"/>
                  </a:lnTo>
                  <a:lnTo>
                    <a:pt x="930249" y="945273"/>
                  </a:lnTo>
                  <a:lnTo>
                    <a:pt x="923378" y="955471"/>
                  </a:lnTo>
                  <a:lnTo>
                    <a:pt x="913168" y="962342"/>
                  </a:lnTo>
                  <a:lnTo>
                    <a:pt x="900684" y="964857"/>
                  </a:lnTo>
                  <a:lnTo>
                    <a:pt x="772325" y="964857"/>
                  </a:lnTo>
                  <a:lnTo>
                    <a:pt x="759815" y="962342"/>
                  </a:lnTo>
                  <a:lnTo>
                    <a:pt x="749617" y="955471"/>
                  </a:lnTo>
                  <a:lnTo>
                    <a:pt x="742746" y="945273"/>
                  </a:lnTo>
                  <a:lnTo>
                    <a:pt x="740232" y="932776"/>
                  </a:lnTo>
                  <a:lnTo>
                    <a:pt x="740232" y="643953"/>
                  </a:lnTo>
                  <a:lnTo>
                    <a:pt x="735177" y="618998"/>
                  </a:lnTo>
                  <a:lnTo>
                    <a:pt x="721398" y="598601"/>
                  </a:lnTo>
                  <a:lnTo>
                    <a:pt x="701001" y="584822"/>
                  </a:lnTo>
                  <a:lnTo>
                    <a:pt x="676046" y="579767"/>
                  </a:lnTo>
                  <a:lnTo>
                    <a:pt x="651078" y="584822"/>
                  </a:lnTo>
                  <a:lnTo>
                    <a:pt x="630682" y="598601"/>
                  </a:lnTo>
                  <a:lnTo>
                    <a:pt x="616902" y="618998"/>
                  </a:lnTo>
                  <a:lnTo>
                    <a:pt x="611860" y="643953"/>
                  </a:lnTo>
                  <a:lnTo>
                    <a:pt x="611860" y="932776"/>
                  </a:lnTo>
                  <a:lnTo>
                    <a:pt x="609333" y="945273"/>
                  </a:lnTo>
                  <a:lnTo>
                    <a:pt x="602462" y="955471"/>
                  </a:lnTo>
                  <a:lnTo>
                    <a:pt x="592264" y="962342"/>
                  </a:lnTo>
                  <a:lnTo>
                    <a:pt x="579780" y="964857"/>
                  </a:lnTo>
                  <a:lnTo>
                    <a:pt x="451408" y="964857"/>
                  </a:lnTo>
                  <a:lnTo>
                    <a:pt x="438912" y="962342"/>
                  </a:lnTo>
                  <a:lnTo>
                    <a:pt x="428713" y="955471"/>
                  </a:lnTo>
                  <a:lnTo>
                    <a:pt x="421830" y="945273"/>
                  </a:lnTo>
                  <a:lnTo>
                    <a:pt x="419315" y="932776"/>
                  </a:lnTo>
                  <a:lnTo>
                    <a:pt x="419315" y="419315"/>
                  </a:lnTo>
                  <a:lnTo>
                    <a:pt x="421830" y="406831"/>
                  </a:lnTo>
                  <a:lnTo>
                    <a:pt x="428713" y="396621"/>
                  </a:lnTo>
                  <a:lnTo>
                    <a:pt x="438912" y="389750"/>
                  </a:lnTo>
                  <a:lnTo>
                    <a:pt x="451408" y="387223"/>
                  </a:lnTo>
                  <a:lnTo>
                    <a:pt x="579780" y="387223"/>
                  </a:lnTo>
                  <a:lnTo>
                    <a:pt x="591426" y="389420"/>
                  </a:lnTo>
                  <a:lnTo>
                    <a:pt x="601179" y="395427"/>
                  </a:lnTo>
                  <a:lnTo>
                    <a:pt x="608190" y="404431"/>
                  </a:lnTo>
                  <a:lnTo>
                    <a:pt x="611644" y="415582"/>
                  </a:lnTo>
                  <a:lnTo>
                    <a:pt x="645807" y="399745"/>
                  </a:lnTo>
                  <a:lnTo>
                    <a:pt x="682815" y="389839"/>
                  </a:lnTo>
                  <a:lnTo>
                    <a:pt x="710742" y="387223"/>
                  </a:lnTo>
                  <a:lnTo>
                    <a:pt x="721525" y="386219"/>
                  </a:lnTo>
                  <a:lnTo>
                    <a:pt x="760818" y="389191"/>
                  </a:lnTo>
                  <a:lnTo>
                    <a:pt x="809790" y="403110"/>
                  </a:lnTo>
                  <a:lnTo>
                    <a:pt x="851776" y="426821"/>
                  </a:lnTo>
                  <a:lnTo>
                    <a:pt x="885926" y="458736"/>
                  </a:lnTo>
                  <a:lnTo>
                    <a:pt x="911377" y="497217"/>
                  </a:lnTo>
                  <a:lnTo>
                    <a:pt x="927277" y="540626"/>
                  </a:lnTo>
                  <a:lnTo>
                    <a:pt x="932776" y="587362"/>
                  </a:lnTo>
                  <a:lnTo>
                    <a:pt x="932776" y="0"/>
                  </a:lnTo>
                  <a:lnTo>
                    <a:pt x="355130" y="0"/>
                  </a:lnTo>
                  <a:lnTo>
                    <a:pt x="355130" y="226771"/>
                  </a:lnTo>
                  <a:lnTo>
                    <a:pt x="355130" y="419315"/>
                  </a:lnTo>
                  <a:lnTo>
                    <a:pt x="355130" y="932776"/>
                  </a:lnTo>
                  <a:lnTo>
                    <a:pt x="352602" y="945273"/>
                  </a:lnTo>
                  <a:lnTo>
                    <a:pt x="345732" y="955471"/>
                  </a:lnTo>
                  <a:lnTo>
                    <a:pt x="335534" y="962342"/>
                  </a:lnTo>
                  <a:lnTo>
                    <a:pt x="323049" y="964857"/>
                  </a:lnTo>
                  <a:lnTo>
                    <a:pt x="194678" y="964857"/>
                  </a:lnTo>
                  <a:lnTo>
                    <a:pt x="182181" y="962342"/>
                  </a:lnTo>
                  <a:lnTo>
                    <a:pt x="171983" y="955471"/>
                  </a:lnTo>
                  <a:lnTo>
                    <a:pt x="165100" y="945273"/>
                  </a:lnTo>
                  <a:lnTo>
                    <a:pt x="162585" y="932776"/>
                  </a:lnTo>
                  <a:lnTo>
                    <a:pt x="162585" y="419315"/>
                  </a:lnTo>
                  <a:lnTo>
                    <a:pt x="165100" y="406831"/>
                  </a:lnTo>
                  <a:lnTo>
                    <a:pt x="171983" y="396621"/>
                  </a:lnTo>
                  <a:lnTo>
                    <a:pt x="182181" y="389750"/>
                  </a:lnTo>
                  <a:lnTo>
                    <a:pt x="194678" y="387223"/>
                  </a:lnTo>
                  <a:lnTo>
                    <a:pt x="323049" y="387223"/>
                  </a:lnTo>
                  <a:lnTo>
                    <a:pt x="335534" y="389750"/>
                  </a:lnTo>
                  <a:lnTo>
                    <a:pt x="345732" y="396621"/>
                  </a:lnTo>
                  <a:lnTo>
                    <a:pt x="352602" y="406831"/>
                  </a:lnTo>
                  <a:lnTo>
                    <a:pt x="355130" y="419315"/>
                  </a:lnTo>
                  <a:lnTo>
                    <a:pt x="355130" y="226771"/>
                  </a:lnTo>
                  <a:lnTo>
                    <a:pt x="347548" y="264210"/>
                  </a:lnTo>
                  <a:lnTo>
                    <a:pt x="326898" y="294817"/>
                  </a:lnTo>
                  <a:lnTo>
                    <a:pt x="296291" y="315468"/>
                  </a:lnTo>
                  <a:lnTo>
                    <a:pt x="258864" y="323037"/>
                  </a:lnTo>
                  <a:lnTo>
                    <a:pt x="221424" y="315468"/>
                  </a:lnTo>
                  <a:lnTo>
                    <a:pt x="190817" y="294817"/>
                  </a:lnTo>
                  <a:lnTo>
                    <a:pt x="170154" y="264210"/>
                  </a:lnTo>
                  <a:lnTo>
                    <a:pt x="162585" y="226771"/>
                  </a:lnTo>
                  <a:lnTo>
                    <a:pt x="170154" y="189344"/>
                  </a:lnTo>
                  <a:lnTo>
                    <a:pt x="190817" y="158724"/>
                  </a:lnTo>
                  <a:lnTo>
                    <a:pt x="221424" y="138074"/>
                  </a:lnTo>
                  <a:lnTo>
                    <a:pt x="258864" y="130492"/>
                  </a:lnTo>
                  <a:lnTo>
                    <a:pt x="296291" y="138074"/>
                  </a:lnTo>
                  <a:lnTo>
                    <a:pt x="326898" y="158724"/>
                  </a:lnTo>
                  <a:lnTo>
                    <a:pt x="347548" y="189344"/>
                  </a:lnTo>
                  <a:lnTo>
                    <a:pt x="355130" y="226771"/>
                  </a:lnTo>
                  <a:lnTo>
                    <a:pt x="355130" y="0"/>
                  </a:lnTo>
                  <a:lnTo>
                    <a:pt x="162585" y="0"/>
                  </a:lnTo>
                  <a:lnTo>
                    <a:pt x="119811" y="5905"/>
                  </a:lnTo>
                  <a:lnTo>
                    <a:pt x="81102" y="22504"/>
                  </a:lnTo>
                  <a:lnTo>
                    <a:pt x="48107" y="48120"/>
                  </a:lnTo>
                  <a:lnTo>
                    <a:pt x="22491" y="81114"/>
                  </a:lnTo>
                  <a:lnTo>
                    <a:pt x="5892" y="119824"/>
                  </a:lnTo>
                  <a:lnTo>
                    <a:pt x="0" y="162585"/>
                  </a:lnTo>
                  <a:lnTo>
                    <a:pt x="0" y="932776"/>
                  </a:lnTo>
                  <a:lnTo>
                    <a:pt x="5892" y="975537"/>
                  </a:lnTo>
                  <a:lnTo>
                    <a:pt x="22491" y="1014247"/>
                  </a:lnTo>
                  <a:lnTo>
                    <a:pt x="48107" y="1047254"/>
                  </a:lnTo>
                  <a:lnTo>
                    <a:pt x="81102" y="1072883"/>
                  </a:lnTo>
                  <a:lnTo>
                    <a:pt x="119811" y="1089482"/>
                  </a:lnTo>
                  <a:lnTo>
                    <a:pt x="162585" y="1095375"/>
                  </a:lnTo>
                  <a:lnTo>
                    <a:pt x="932776" y="1095375"/>
                  </a:lnTo>
                  <a:lnTo>
                    <a:pt x="975537" y="1089482"/>
                  </a:lnTo>
                  <a:lnTo>
                    <a:pt x="1014247" y="1072883"/>
                  </a:lnTo>
                  <a:lnTo>
                    <a:pt x="1047242" y="1047254"/>
                  </a:lnTo>
                  <a:lnTo>
                    <a:pt x="1072870" y="1014247"/>
                  </a:lnTo>
                  <a:lnTo>
                    <a:pt x="1089469" y="975537"/>
                  </a:lnTo>
                  <a:lnTo>
                    <a:pt x="1090942" y="964857"/>
                  </a:lnTo>
                  <a:lnTo>
                    <a:pt x="1095375" y="932776"/>
                  </a:lnTo>
                  <a:lnTo>
                    <a:pt x="1095375" y="386219"/>
                  </a:lnTo>
                  <a:lnTo>
                    <a:pt x="1095375" y="323037"/>
                  </a:lnTo>
                  <a:lnTo>
                    <a:pt x="1095375" y="162585"/>
                  </a:lnTo>
                  <a:close/>
                </a:path>
              </a:pathLst>
            </a:custGeom>
            <a:solidFill>
              <a:srgbClr val="332C2C"/>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609600"/>
            <a:ext cx="10439400" cy="889923"/>
          </a:xfrm>
          <a:prstGeom prst="rect">
            <a:avLst/>
          </a:prstGeom>
          <a:effectLst>
            <a:reflection blurRad="6350" stA="50000" endA="300" endPos="55000" dir="5400000" sy="-100000" algn="bl" rotWithShape="0"/>
          </a:effectLst>
        </p:spPr>
        <p:txBody>
          <a:bodyPr vert="horz" wrap="square" lIns="0" tIns="210756" rIns="0" bIns="0" rtlCol="0">
            <a:spAutoFit/>
          </a:bodyPr>
          <a:lstStyle/>
          <a:p>
            <a:pPr marL="772160">
              <a:lnSpc>
                <a:spcPct val="100000"/>
              </a:lnSpc>
              <a:spcBef>
                <a:spcPts val="105"/>
              </a:spcBef>
            </a:pPr>
            <a:r>
              <a:rPr lang="en-US" sz="4400" spc="-10" dirty="0"/>
              <a:t>ABSTRACT</a:t>
            </a:r>
            <a:endParaRPr sz="4400" dirty="0"/>
          </a:p>
        </p:txBody>
      </p:sp>
      <p:sp>
        <p:nvSpPr>
          <p:cNvPr id="4" name="object 4"/>
          <p:cNvSpPr txBox="1"/>
          <p:nvPr/>
        </p:nvSpPr>
        <p:spPr>
          <a:xfrm>
            <a:off x="5562600" y="3429000"/>
            <a:ext cx="6858000" cy="2038379"/>
          </a:xfrm>
          <a:prstGeom prst="rect">
            <a:avLst/>
          </a:prstGeom>
        </p:spPr>
        <p:txBody>
          <a:bodyPr vert="horz" wrap="square" lIns="0" tIns="47625" rIns="0" bIns="0" rtlCol="0">
            <a:spAutoFit/>
          </a:bodyPr>
          <a:lstStyle/>
          <a:p>
            <a:pPr marL="240029" marR="5080" indent="-227329">
              <a:lnSpc>
                <a:spcPct val="90400"/>
              </a:lnSpc>
              <a:spcBef>
                <a:spcPts val="375"/>
              </a:spcBef>
              <a:buFont typeface="Arial"/>
              <a:buChar char="•"/>
              <a:tabLst>
                <a:tab pos="241300" algn="l"/>
              </a:tabLst>
            </a:pPr>
            <a:r>
              <a:rPr lang="en-US" sz="2800" dirty="0">
                <a:cs typeface="Trebuchet MS"/>
              </a:rPr>
              <a:t>This project was undertaken to provide key insights into student performance and topic popularity within an educational platform. </a:t>
            </a:r>
          </a:p>
          <a:p>
            <a:pPr marL="12700" marR="5080">
              <a:lnSpc>
                <a:spcPct val="90400"/>
              </a:lnSpc>
              <a:spcBef>
                <a:spcPts val="375"/>
              </a:spcBef>
              <a:tabLst>
                <a:tab pos="241300" algn="l"/>
              </a:tabLst>
            </a:pPr>
            <a:endParaRPr lang="en-US" sz="2800" dirty="0">
              <a:cs typeface="Trebuchet MS"/>
            </a:endParaRPr>
          </a:p>
        </p:txBody>
      </p:sp>
      <p:pic>
        <p:nvPicPr>
          <p:cNvPr id="7" name="Picture 6">
            <a:extLst>
              <a:ext uri="{FF2B5EF4-FFF2-40B4-BE49-F238E27FC236}">
                <a16:creationId xmlns:a16="http://schemas.microsoft.com/office/drawing/2014/main" id="{E7ACBB3E-3ECA-4BFD-9BD6-0581AE1F4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58" y="2593732"/>
            <a:ext cx="4911742" cy="3474669"/>
          </a:xfrm>
          <a:prstGeom prst="rect">
            <a:avLst/>
          </a:prstGeom>
        </p:spPr>
      </p:pic>
      <p:sp>
        <p:nvSpPr>
          <p:cNvPr id="2" name="Slide Number Placeholder 1">
            <a:extLst>
              <a:ext uri="{FF2B5EF4-FFF2-40B4-BE49-F238E27FC236}">
                <a16:creationId xmlns:a16="http://schemas.microsoft.com/office/drawing/2014/main" id="{54C4389B-C77E-414D-A432-1228F8849D17}"/>
              </a:ext>
            </a:extLst>
          </p:cNvPr>
          <p:cNvSpPr>
            <a:spLocks noGrp="1"/>
          </p:cNvSpPr>
          <p:nvPr>
            <p:ph type="sldNum" sz="quarter" idx="12"/>
          </p:nvPr>
        </p:nvSpPr>
        <p:spPr/>
        <p:txBody>
          <a:bodyPr/>
          <a:lstStyle/>
          <a:p>
            <a:fld id="{B6F15528-21DE-4FAA-801E-634DDDAF4B2B}"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612152"/>
            <a:ext cx="9613861"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4400" spc="-10" dirty="0"/>
              <a:t>Stakeholder Needs and Objectives</a:t>
            </a:r>
            <a:endParaRPr sz="4400" spc="-10" dirty="0"/>
          </a:p>
        </p:txBody>
      </p:sp>
      <p:pic>
        <p:nvPicPr>
          <p:cNvPr id="9" name="object 9"/>
          <p:cNvPicPr/>
          <p:nvPr/>
        </p:nvPicPr>
        <p:blipFill>
          <a:blip r:embed="rId2" cstate="print"/>
          <a:stretch>
            <a:fillRect/>
          </a:stretch>
        </p:blipFill>
        <p:spPr>
          <a:xfrm>
            <a:off x="4495860" y="721105"/>
            <a:ext cx="3071876" cy="1081087"/>
          </a:xfrm>
          <a:prstGeom prst="rect">
            <a:avLst/>
          </a:prstGeom>
        </p:spPr>
      </p:pic>
      <p:sp>
        <p:nvSpPr>
          <p:cNvPr id="24" name="TextBox 23">
            <a:extLst>
              <a:ext uri="{FF2B5EF4-FFF2-40B4-BE49-F238E27FC236}">
                <a16:creationId xmlns:a16="http://schemas.microsoft.com/office/drawing/2014/main" id="{D3ED9CD7-15B7-412C-B010-2E04F169141D}"/>
              </a:ext>
            </a:extLst>
          </p:cNvPr>
          <p:cNvSpPr txBox="1"/>
          <p:nvPr/>
        </p:nvSpPr>
        <p:spPr>
          <a:xfrm>
            <a:off x="8467" y="1919612"/>
            <a:ext cx="11734800" cy="4456476"/>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t>Understanding Student Distribution: </a:t>
            </a:r>
          </a:p>
          <a:p>
            <a:pPr>
              <a:lnSpc>
                <a:spcPct val="150000"/>
              </a:lnSpc>
            </a:pPr>
            <a:r>
              <a:rPr lang="en-US" sz="2400" dirty="0"/>
              <a:t>	They wanted to know the geographical distribution of students and how 			students were spread across different grades. This information was crucial for 	resource planning and ensuring equitable access to educational materials.</a:t>
            </a:r>
          </a:p>
          <a:p>
            <a:pPr>
              <a:lnSpc>
                <a:spcPct val="150000"/>
              </a:lnSpc>
            </a:pPr>
            <a:endParaRPr lang="en-US" sz="2400" dirty="0"/>
          </a:p>
          <a:p>
            <a:pPr marL="342900" indent="-342900">
              <a:lnSpc>
                <a:spcPct val="150000"/>
              </a:lnSpc>
              <a:buFont typeface="Wingdings" panose="05000000000000000000" pitchFamily="2" charset="2"/>
              <a:buChar char="q"/>
            </a:pPr>
            <a:r>
              <a:rPr lang="en-US" sz="2400" dirty="0"/>
              <a:t>Measuring Student Success: </a:t>
            </a:r>
          </a:p>
          <a:p>
            <a:pPr>
              <a:lnSpc>
                <a:spcPct val="150000"/>
              </a:lnSpc>
            </a:pPr>
            <a:r>
              <a:rPr lang="en-US" sz="2400" dirty="0"/>
              <a:t>	They aimed to track student progress and identify factors influencing success, 	such as topic completion rates and test scores.</a:t>
            </a:r>
          </a:p>
        </p:txBody>
      </p:sp>
      <p:sp>
        <p:nvSpPr>
          <p:cNvPr id="2" name="Slide Number Placeholder 1">
            <a:extLst>
              <a:ext uri="{FF2B5EF4-FFF2-40B4-BE49-F238E27FC236}">
                <a16:creationId xmlns:a16="http://schemas.microsoft.com/office/drawing/2014/main" id="{2D0D4C6D-31E7-4CB6-A038-883E65579DA4}"/>
              </a:ext>
            </a:extLst>
          </p:cNvPr>
          <p:cNvSpPr>
            <a:spLocks noGrp="1"/>
          </p:cNvSpPr>
          <p:nvPr>
            <p:ph type="sldNum" sz="quarter" idx="12"/>
          </p:nvPr>
        </p:nvSpPr>
        <p:spPr/>
        <p:txBody>
          <a:bodyPr/>
          <a:lstStyle/>
          <a:p>
            <a:fld id="{B6F15528-21DE-4FAA-801E-634DDDAF4B2B}" type="slidenum">
              <a:rPr lang="en-US" smtClean="0"/>
              <a:t>4</a:t>
            </a:fld>
            <a:endParaRPr lang="en-US"/>
          </a:p>
        </p:txBody>
      </p:sp>
    </p:spTree>
    <p:extLst>
      <p:ext uri="{BB962C8B-B14F-4D97-AF65-F5344CB8AC3E}">
        <p14:creationId xmlns:p14="http://schemas.microsoft.com/office/powerpoint/2010/main" val="403448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612152"/>
            <a:ext cx="9613861"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4400" spc="-10" dirty="0"/>
              <a:t>Stakeholder Needs and Objectives</a:t>
            </a:r>
            <a:endParaRPr sz="4400" spc="-10" dirty="0"/>
          </a:p>
        </p:txBody>
      </p:sp>
      <p:pic>
        <p:nvPicPr>
          <p:cNvPr id="9" name="object 9"/>
          <p:cNvPicPr/>
          <p:nvPr/>
        </p:nvPicPr>
        <p:blipFill>
          <a:blip r:embed="rId2" cstate="print"/>
          <a:stretch>
            <a:fillRect/>
          </a:stretch>
        </p:blipFill>
        <p:spPr>
          <a:xfrm>
            <a:off x="4495860" y="721105"/>
            <a:ext cx="3071876" cy="1081087"/>
          </a:xfrm>
          <a:prstGeom prst="rect">
            <a:avLst/>
          </a:prstGeom>
        </p:spPr>
      </p:pic>
      <p:sp>
        <p:nvSpPr>
          <p:cNvPr id="24" name="TextBox 23">
            <a:extLst>
              <a:ext uri="{FF2B5EF4-FFF2-40B4-BE49-F238E27FC236}">
                <a16:creationId xmlns:a16="http://schemas.microsoft.com/office/drawing/2014/main" id="{D3ED9CD7-15B7-412C-B010-2E04F169141D}"/>
              </a:ext>
            </a:extLst>
          </p:cNvPr>
          <p:cNvSpPr txBox="1"/>
          <p:nvPr/>
        </p:nvSpPr>
        <p:spPr>
          <a:xfrm>
            <a:off x="0" y="1928078"/>
            <a:ext cx="11734800" cy="4456476"/>
          </a:xfrm>
          <a:prstGeom prst="rect">
            <a:avLst/>
          </a:prstGeom>
          <a:noFill/>
        </p:spPr>
        <p:txBody>
          <a:bodyPr wrap="square" rtlCol="0">
            <a:spAutoFit/>
          </a:bodyPr>
          <a:lstStyle>
            <a:defPPr>
              <a:defRPr lang="en-US"/>
            </a:defPPr>
            <a:lvl1pPr marL="342900" indent="-342900">
              <a:buFont typeface="Wingdings" panose="05000000000000000000" pitchFamily="2" charset="2"/>
              <a:buChar char="q"/>
              <a:defRPr sz="2400"/>
            </a:lvl1pPr>
            <a:lvl2pPr lvl="1">
              <a:defRPr sz="2400"/>
            </a:lvl2pPr>
          </a:lstStyle>
          <a:p>
            <a:pPr>
              <a:lnSpc>
                <a:spcPct val="150000"/>
              </a:lnSpc>
            </a:pPr>
            <a:r>
              <a:rPr lang="en-US" dirty="0"/>
              <a:t>Evaluating Topic Effectiveness: </a:t>
            </a:r>
          </a:p>
          <a:p>
            <a:pPr lvl="1">
              <a:lnSpc>
                <a:spcPct val="150000"/>
              </a:lnSpc>
            </a:pPr>
            <a:r>
              <a:rPr lang="en-US" dirty="0"/>
              <a:t>Stakeholders needed to assess the popularity and difficulty of different 	topics. This would help them identify areas where students struggled and where curriculum adjustments might be necessary.</a:t>
            </a:r>
          </a:p>
          <a:p>
            <a:pPr marL="0" indent="0">
              <a:lnSpc>
                <a:spcPct val="150000"/>
              </a:lnSpc>
              <a:buNone/>
            </a:pPr>
            <a:endParaRPr lang="en-US" dirty="0"/>
          </a:p>
          <a:p>
            <a:pPr>
              <a:lnSpc>
                <a:spcPct val="150000"/>
              </a:lnSpc>
            </a:pPr>
            <a:r>
              <a:rPr lang="en-US" dirty="0"/>
              <a:t>Optimizing Resource Allocation: </a:t>
            </a:r>
          </a:p>
          <a:p>
            <a:pPr lvl="1">
              <a:lnSpc>
                <a:spcPct val="150000"/>
              </a:lnSpc>
            </a:pPr>
            <a:r>
              <a:rPr lang="en-US" dirty="0"/>
              <a:t>By analyzing student enrollment trends over time, stakeholders could make informed decisions about staffing, budgeting, and facility planning.</a:t>
            </a:r>
          </a:p>
        </p:txBody>
      </p:sp>
      <p:sp>
        <p:nvSpPr>
          <p:cNvPr id="2" name="Slide Number Placeholder 1">
            <a:extLst>
              <a:ext uri="{FF2B5EF4-FFF2-40B4-BE49-F238E27FC236}">
                <a16:creationId xmlns:a16="http://schemas.microsoft.com/office/drawing/2014/main" id="{D887EFD3-7267-4B52-821D-BFD7787C14F2}"/>
              </a:ext>
            </a:extLst>
          </p:cNvPr>
          <p:cNvSpPr>
            <a:spLocks noGrp="1"/>
          </p:cNvSpPr>
          <p:nvPr>
            <p:ph type="sldNum" sz="quarter" idx="12"/>
          </p:nvPr>
        </p:nvSpPr>
        <p:spPr/>
        <p:txBody>
          <a:bodyPr/>
          <a:lstStyle/>
          <a:p>
            <a:fld id="{B6F15528-21DE-4FAA-801E-634DDDAF4B2B}" type="slidenum">
              <a:rPr lang="en-US" smtClean="0"/>
              <a:t>5</a:t>
            </a:fld>
            <a:endParaRPr lang="en-US"/>
          </a:p>
        </p:txBody>
      </p:sp>
    </p:spTree>
    <p:extLst>
      <p:ext uri="{BB962C8B-B14F-4D97-AF65-F5344CB8AC3E}">
        <p14:creationId xmlns:p14="http://schemas.microsoft.com/office/powerpoint/2010/main" val="273158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612152"/>
            <a:ext cx="9613861"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4400" spc="-10" dirty="0"/>
              <a:t>Data and Methodology</a:t>
            </a:r>
            <a:endParaRPr sz="4400" spc="-10" dirty="0"/>
          </a:p>
        </p:txBody>
      </p:sp>
      <p:sp>
        <p:nvSpPr>
          <p:cNvPr id="24" name="TextBox 23">
            <a:extLst>
              <a:ext uri="{FF2B5EF4-FFF2-40B4-BE49-F238E27FC236}">
                <a16:creationId xmlns:a16="http://schemas.microsoft.com/office/drawing/2014/main" id="{D3ED9CD7-15B7-412C-B010-2E04F169141D}"/>
              </a:ext>
            </a:extLst>
          </p:cNvPr>
          <p:cNvSpPr txBox="1"/>
          <p:nvPr/>
        </p:nvSpPr>
        <p:spPr>
          <a:xfrm>
            <a:off x="8526" y="1945012"/>
            <a:ext cx="12031073" cy="4154984"/>
          </a:xfrm>
          <a:prstGeom prst="rect">
            <a:avLst/>
          </a:prstGeom>
          <a:noFill/>
        </p:spPr>
        <p:txBody>
          <a:bodyPr wrap="square" rtlCol="0">
            <a:spAutoFit/>
          </a:bodyPr>
          <a:lstStyle>
            <a:defPPr>
              <a:defRPr lang="en-US"/>
            </a:defPPr>
            <a:lvl1pPr marL="342900" indent="-342900">
              <a:buFont typeface="Wingdings" panose="05000000000000000000" pitchFamily="2" charset="2"/>
              <a:buChar char="q"/>
              <a:defRPr sz="2400"/>
            </a:lvl1pPr>
            <a:lvl2pPr lvl="1">
              <a:defRPr sz="2400"/>
            </a:lvl2pPr>
          </a:lstStyle>
          <a:p>
            <a:pPr marL="0" indent="0">
              <a:buNone/>
            </a:pPr>
            <a:endParaRPr lang="en-US" dirty="0"/>
          </a:p>
          <a:p>
            <a:pPr marL="0" indent="0">
              <a:buNone/>
            </a:pPr>
            <a:r>
              <a:rPr lang="en-US" dirty="0"/>
              <a:t>The analysis was conducted using SQL queries against a database named "student information." This database contained several tables, including:</a:t>
            </a:r>
          </a:p>
          <a:p>
            <a:pPr marL="0" indent="0">
              <a:buNone/>
            </a:pPr>
            <a:endParaRPr lang="en-US" dirty="0"/>
          </a:p>
          <a:p>
            <a:pPr>
              <a:buFont typeface="Wingdings" panose="05000000000000000000" pitchFamily="2" charset="2"/>
              <a:buChar char="§"/>
            </a:pPr>
            <a:r>
              <a:rPr lang="en-US" b="1" dirty="0"/>
              <a:t>date_date: </a:t>
            </a:r>
            <a:r>
              <a:rPr lang="en-US" dirty="0"/>
              <a:t>Information about dates (day, month, quarter, year).</a:t>
            </a:r>
          </a:p>
          <a:p>
            <a:pPr>
              <a:buFont typeface="Wingdings" panose="05000000000000000000" pitchFamily="2" charset="2"/>
              <a:buChar char="§"/>
            </a:pPr>
            <a:r>
              <a:rPr lang="en-US" b="1" dirty="0"/>
              <a:t>city_region: </a:t>
            </a:r>
            <a:r>
              <a:rPr lang="en-US" dirty="0"/>
              <a:t>Details about student locations (city, state).</a:t>
            </a:r>
          </a:p>
          <a:p>
            <a:pPr>
              <a:buFont typeface="Wingdings" panose="05000000000000000000" pitchFamily="2" charset="2"/>
              <a:buChar char="§"/>
            </a:pPr>
            <a:r>
              <a:rPr lang="en-US" b="1" dirty="0" err="1"/>
              <a:t>topic_topic</a:t>
            </a:r>
            <a:r>
              <a:rPr lang="en-US" b="1" dirty="0"/>
              <a:t>: </a:t>
            </a:r>
            <a:r>
              <a:rPr lang="en-US" dirty="0"/>
              <a:t>Information about available topics (topic ID, topic name, grade).</a:t>
            </a:r>
          </a:p>
          <a:p>
            <a:pPr>
              <a:buFont typeface="Wingdings" panose="05000000000000000000" pitchFamily="2" charset="2"/>
              <a:buChar char="§"/>
            </a:pPr>
            <a:r>
              <a:rPr lang="en-US" b="1" dirty="0" err="1"/>
              <a:t>student_topic</a:t>
            </a:r>
            <a:r>
              <a:rPr lang="en-US" b="1" dirty="0"/>
              <a:t>: </a:t>
            </a:r>
            <a:r>
              <a:rPr lang="en-US" dirty="0"/>
              <a:t>Records of student interactions with topics (student ID, topic ID, test cleared status, percentage mark).</a:t>
            </a:r>
          </a:p>
          <a:p>
            <a:pPr>
              <a:buFont typeface="Wingdings" panose="05000000000000000000" pitchFamily="2" charset="2"/>
              <a:buChar char="§"/>
            </a:pPr>
            <a:r>
              <a:rPr lang="en-US" b="1" dirty="0" err="1"/>
              <a:t>Student_student</a:t>
            </a:r>
            <a:r>
              <a:rPr lang="en-US" b="1" dirty="0"/>
              <a:t>: </a:t>
            </a:r>
            <a:r>
              <a:rPr lang="en-US" dirty="0"/>
              <a:t>Student demographics (student ID, student name, grade, class start date, test date).</a:t>
            </a:r>
          </a:p>
        </p:txBody>
      </p:sp>
      <p:sp>
        <p:nvSpPr>
          <p:cNvPr id="2" name="Slide Number Placeholder 1">
            <a:extLst>
              <a:ext uri="{FF2B5EF4-FFF2-40B4-BE49-F238E27FC236}">
                <a16:creationId xmlns:a16="http://schemas.microsoft.com/office/drawing/2014/main" id="{2A49EB6D-7F0A-4A10-A51E-25638958085F}"/>
              </a:ext>
            </a:extLst>
          </p:cNvPr>
          <p:cNvSpPr>
            <a:spLocks noGrp="1"/>
          </p:cNvSpPr>
          <p:nvPr>
            <p:ph type="sldNum" sz="quarter" idx="12"/>
          </p:nvPr>
        </p:nvSpPr>
        <p:spPr/>
        <p:txBody>
          <a:bodyPr/>
          <a:lstStyle/>
          <a:p>
            <a:fld id="{B6F15528-21DE-4FAA-801E-634DDDAF4B2B}" type="slidenum">
              <a:rPr lang="en-US" smtClean="0"/>
              <a:t>6</a:t>
            </a:fld>
            <a:endParaRPr lang="en-US" dirty="0"/>
          </a:p>
        </p:txBody>
      </p:sp>
    </p:spTree>
    <p:extLst>
      <p:ext uri="{BB962C8B-B14F-4D97-AF65-F5344CB8AC3E}">
        <p14:creationId xmlns:p14="http://schemas.microsoft.com/office/powerpoint/2010/main" val="335673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52831"/>
            <a:ext cx="9613861"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sz="4400" spc="-10" dirty="0"/>
              <a:t>Import data to SQL database</a:t>
            </a:r>
          </a:p>
        </p:txBody>
      </p:sp>
      <p:sp>
        <p:nvSpPr>
          <p:cNvPr id="3" name="object 3"/>
          <p:cNvSpPr txBox="1"/>
          <p:nvPr/>
        </p:nvSpPr>
        <p:spPr>
          <a:xfrm>
            <a:off x="693261" y="2286000"/>
            <a:ext cx="5506085" cy="2052955"/>
          </a:xfrm>
          <a:prstGeom prst="rect">
            <a:avLst/>
          </a:prstGeom>
        </p:spPr>
        <p:txBody>
          <a:bodyPr vert="horz" wrap="square" lIns="0" tIns="78105" rIns="0" bIns="0" rtlCol="0">
            <a:spAutoFit/>
          </a:bodyPr>
          <a:lstStyle/>
          <a:p>
            <a:pPr marL="756285" indent="-743585">
              <a:lnSpc>
                <a:spcPct val="100000"/>
              </a:lnSpc>
              <a:spcBef>
                <a:spcPts val="615"/>
              </a:spcBef>
              <a:buAutoNum type="arabicPeriod"/>
              <a:tabLst>
                <a:tab pos="756285" algn="l"/>
              </a:tabLst>
            </a:pPr>
            <a:r>
              <a:rPr sz="4000" dirty="0">
                <a:solidFill>
                  <a:srgbClr val="FFFFFF"/>
                </a:solidFill>
                <a:latin typeface="Calibri"/>
                <a:cs typeface="Calibri"/>
              </a:rPr>
              <a:t>Prepare</a:t>
            </a:r>
            <a:r>
              <a:rPr sz="4000" spc="-160" dirty="0">
                <a:solidFill>
                  <a:srgbClr val="FFFFFF"/>
                </a:solidFill>
                <a:latin typeface="Calibri"/>
                <a:cs typeface="Calibri"/>
              </a:rPr>
              <a:t> </a:t>
            </a:r>
            <a:r>
              <a:rPr sz="4000" dirty="0">
                <a:solidFill>
                  <a:srgbClr val="FFFFFF"/>
                </a:solidFill>
                <a:latin typeface="Calibri"/>
                <a:cs typeface="Calibri"/>
              </a:rPr>
              <a:t>csv</a:t>
            </a:r>
            <a:r>
              <a:rPr sz="4000" spc="-150" dirty="0">
                <a:solidFill>
                  <a:srgbClr val="FFFFFF"/>
                </a:solidFill>
                <a:latin typeface="Calibri"/>
                <a:cs typeface="Calibri"/>
              </a:rPr>
              <a:t> </a:t>
            </a:r>
            <a:r>
              <a:rPr sz="4000" spc="-20" dirty="0">
                <a:solidFill>
                  <a:srgbClr val="FFFFFF"/>
                </a:solidFill>
                <a:latin typeface="Calibri"/>
                <a:cs typeface="Calibri"/>
              </a:rPr>
              <a:t>file</a:t>
            </a:r>
            <a:endParaRPr sz="4000" dirty="0">
              <a:latin typeface="Calibri"/>
              <a:cs typeface="Calibri"/>
            </a:endParaRPr>
          </a:p>
          <a:p>
            <a:pPr marL="756285" indent="-743585">
              <a:lnSpc>
                <a:spcPct val="100000"/>
              </a:lnSpc>
              <a:spcBef>
                <a:spcPts val="520"/>
              </a:spcBef>
              <a:buAutoNum type="arabicPeriod"/>
              <a:tabLst>
                <a:tab pos="756285" algn="l"/>
              </a:tabLst>
            </a:pPr>
            <a:r>
              <a:rPr sz="4000" dirty="0">
                <a:solidFill>
                  <a:srgbClr val="FFFFFF"/>
                </a:solidFill>
                <a:latin typeface="Calibri"/>
                <a:cs typeface="Calibri"/>
              </a:rPr>
              <a:t>Create</a:t>
            </a:r>
            <a:r>
              <a:rPr sz="4000" spc="-95" dirty="0">
                <a:solidFill>
                  <a:srgbClr val="FFFFFF"/>
                </a:solidFill>
                <a:latin typeface="Calibri"/>
                <a:cs typeface="Calibri"/>
              </a:rPr>
              <a:t> </a:t>
            </a:r>
            <a:r>
              <a:rPr sz="4000" dirty="0">
                <a:solidFill>
                  <a:srgbClr val="FFFFFF"/>
                </a:solidFill>
                <a:latin typeface="Calibri"/>
                <a:cs typeface="Calibri"/>
              </a:rPr>
              <a:t>tables</a:t>
            </a:r>
            <a:r>
              <a:rPr sz="4000" spc="-100" dirty="0">
                <a:solidFill>
                  <a:srgbClr val="FFFFFF"/>
                </a:solidFill>
                <a:latin typeface="Calibri"/>
                <a:cs typeface="Calibri"/>
              </a:rPr>
              <a:t> </a:t>
            </a:r>
            <a:r>
              <a:rPr sz="4000" dirty="0">
                <a:solidFill>
                  <a:srgbClr val="FFFFFF"/>
                </a:solidFill>
                <a:latin typeface="Calibri"/>
                <a:cs typeface="Calibri"/>
              </a:rPr>
              <a:t>in</a:t>
            </a:r>
            <a:r>
              <a:rPr sz="4000" spc="-85" dirty="0">
                <a:solidFill>
                  <a:srgbClr val="FFFFFF"/>
                </a:solidFill>
                <a:latin typeface="Calibri"/>
                <a:cs typeface="Calibri"/>
              </a:rPr>
              <a:t> </a:t>
            </a:r>
            <a:r>
              <a:rPr sz="4000" spc="-25" dirty="0">
                <a:solidFill>
                  <a:srgbClr val="FFFFFF"/>
                </a:solidFill>
                <a:latin typeface="Calibri"/>
                <a:cs typeface="Calibri"/>
              </a:rPr>
              <a:t>SQL</a:t>
            </a:r>
            <a:endParaRPr sz="4000" dirty="0">
              <a:latin typeface="Calibri"/>
              <a:cs typeface="Calibri"/>
            </a:endParaRPr>
          </a:p>
          <a:p>
            <a:pPr marL="756285" indent="-743585">
              <a:lnSpc>
                <a:spcPct val="100000"/>
              </a:lnSpc>
              <a:spcBef>
                <a:spcPts val="530"/>
              </a:spcBef>
              <a:buAutoNum type="arabicPeriod"/>
              <a:tabLst>
                <a:tab pos="756285" algn="l"/>
              </a:tabLst>
            </a:pPr>
            <a:r>
              <a:rPr lang="en-US" sz="4000" dirty="0">
                <a:solidFill>
                  <a:srgbClr val="FFFFFF"/>
                </a:solidFill>
                <a:latin typeface="Calibri"/>
                <a:cs typeface="Calibri"/>
              </a:rPr>
              <a:t>I</a:t>
            </a:r>
            <a:r>
              <a:rPr sz="4000" dirty="0">
                <a:solidFill>
                  <a:srgbClr val="FFFFFF"/>
                </a:solidFill>
                <a:latin typeface="Calibri"/>
                <a:cs typeface="Calibri"/>
              </a:rPr>
              <a:t>mport</a:t>
            </a:r>
            <a:r>
              <a:rPr sz="4000" spc="-85" dirty="0">
                <a:solidFill>
                  <a:srgbClr val="FFFFFF"/>
                </a:solidFill>
                <a:latin typeface="Calibri"/>
                <a:cs typeface="Calibri"/>
              </a:rPr>
              <a:t> </a:t>
            </a:r>
            <a:r>
              <a:rPr sz="4000" dirty="0">
                <a:solidFill>
                  <a:srgbClr val="FFFFFF"/>
                </a:solidFill>
                <a:latin typeface="Calibri"/>
                <a:cs typeface="Calibri"/>
              </a:rPr>
              <a:t>csv</a:t>
            </a:r>
            <a:r>
              <a:rPr sz="4000" spc="-80" dirty="0">
                <a:solidFill>
                  <a:srgbClr val="FFFFFF"/>
                </a:solidFill>
                <a:latin typeface="Calibri"/>
                <a:cs typeface="Calibri"/>
              </a:rPr>
              <a:t> </a:t>
            </a:r>
            <a:r>
              <a:rPr sz="4000" dirty="0">
                <a:solidFill>
                  <a:srgbClr val="FFFFFF"/>
                </a:solidFill>
                <a:latin typeface="Calibri"/>
                <a:cs typeface="Calibri"/>
              </a:rPr>
              <a:t>file</a:t>
            </a:r>
            <a:r>
              <a:rPr sz="4000" spc="-80" dirty="0">
                <a:solidFill>
                  <a:srgbClr val="FFFFFF"/>
                </a:solidFill>
                <a:latin typeface="Calibri"/>
                <a:cs typeface="Calibri"/>
              </a:rPr>
              <a:t> </a:t>
            </a:r>
            <a:r>
              <a:rPr sz="4000" dirty="0">
                <a:solidFill>
                  <a:srgbClr val="FFFFFF"/>
                </a:solidFill>
                <a:latin typeface="Calibri"/>
                <a:cs typeface="Calibri"/>
              </a:rPr>
              <a:t>into</a:t>
            </a:r>
            <a:r>
              <a:rPr sz="4000" spc="-85" dirty="0">
                <a:solidFill>
                  <a:srgbClr val="FFFFFF"/>
                </a:solidFill>
                <a:latin typeface="Calibri"/>
                <a:cs typeface="Calibri"/>
              </a:rPr>
              <a:t> </a:t>
            </a:r>
            <a:r>
              <a:rPr sz="4000" spc="-25" dirty="0">
                <a:solidFill>
                  <a:srgbClr val="FFFFFF"/>
                </a:solidFill>
                <a:latin typeface="Calibri"/>
                <a:cs typeface="Calibri"/>
              </a:rPr>
              <a:t>SQL</a:t>
            </a:r>
            <a:endParaRPr sz="4000" dirty="0">
              <a:latin typeface="Calibri"/>
              <a:cs typeface="Calibri"/>
            </a:endParaRPr>
          </a:p>
        </p:txBody>
      </p:sp>
      <p:grpSp>
        <p:nvGrpSpPr>
          <p:cNvPr id="5" name="object 5"/>
          <p:cNvGrpSpPr/>
          <p:nvPr/>
        </p:nvGrpSpPr>
        <p:grpSpPr>
          <a:xfrm>
            <a:off x="3861435" y="5333170"/>
            <a:ext cx="3529965" cy="1160145"/>
            <a:chOff x="6390894" y="4258817"/>
            <a:chExt cx="3529965" cy="1160145"/>
          </a:xfrm>
        </p:grpSpPr>
        <p:pic>
          <p:nvPicPr>
            <p:cNvPr id="6" name="object 6"/>
            <p:cNvPicPr/>
            <p:nvPr/>
          </p:nvPicPr>
          <p:blipFill>
            <a:blip r:embed="rId2" cstate="print"/>
            <a:stretch>
              <a:fillRect/>
            </a:stretch>
          </p:blipFill>
          <p:spPr>
            <a:xfrm>
              <a:off x="6409944" y="4277867"/>
              <a:ext cx="3491484" cy="1121664"/>
            </a:xfrm>
            <a:prstGeom prst="rect">
              <a:avLst/>
            </a:prstGeom>
          </p:spPr>
        </p:pic>
        <p:sp>
          <p:nvSpPr>
            <p:cNvPr id="7" name="object 7"/>
            <p:cNvSpPr/>
            <p:nvPr/>
          </p:nvSpPr>
          <p:spPr>
            <a:xfrm>
              <a:off x="6400419" y="4268342"/>
              <a:ext cx="3510915" cy="1141095"/>
            </a:xfrm>
            <a:custGeom>
              <a:avLst/>
              <a:gdLst/>
              <a:ahLst/>
              <a:cxnLst/>
              <a:rect l="l" t="t" r="r" b="b"/>
              <a:pathLst>
                <a:path w="3510915" h="1141095">
                  <a:moveTo>
                    <a:pt x="0" y="1140713"/>
                  </a:moveTo>
                  <a:lnTo>
                    <a:pt x="3510534" y="1140713"/>
                  </a:lnTo>
                  <a:lnTo>
                    <a:pt x="3510534" y="0"/>
                  </a:lnTo>
                  <a:lnTo>
                    <a:pt x="0" y="0"/>
                  </a:lnTo>
                  <a:lnTo>
                    <a:pt x="0" y="1140713"/>
                  </a:lnTo>
                  <a:close/>
                </a:path>
              </a:pathLst>
            </a:custGeom>
            <a:ln w="19050">
              <a:solidFill>
                <a:srgbClr val="5B9BD4"/>
              </a:solidFill>
            </a:ln>
          </p:spPr>
          <p:txBody>
            <a:bodyPr wrap="square" lIns="0" tIns="0" rIns="0" bIns="0" rtlCol="0"/>
            <a:lstStyle/>
            <a:p>
              <a:endParaRPr/>
            </a:p>
          </p:txBody>
        </p:sp>
      </p:grpSp>
      <p:pic>
        <p:nvPicPr>
          <p:cNvPr id="8" name="object 8"/>
          <p:cNvPicPr/>
          <p:nvPr/>
        </p:nvPicPr>
        <p:blipFill>
          <a:blip r:embed="rId3" cstate="print"/>
          <a:stretch>
            <a:fillRect/>
          </a:stretch>
        </p:blipFill>
        <p:spPr>
          <a:xfrm>
            <a:off x="7391400" y="5360487"/>
            <a:ext cx="1649254" cy="758189"/>
          </a:xfrm>
          <a:prstGeom prst="rect">
            <a:avLst/>
          </a:prstGeom>
        </p:spPr>
      </p:pic>
      <p:sp>
        <p:nvSpPr>
          <p:cNvPr id="17" name="Slide Number Placeholder 1">
            <a:extLst>
              <a:ext uri="{FF2B5EF4-FFF2-40B4-BE49-F238E27FC236}">
                <a16:creationId xmlns:a16="http://schemas.microsoft.com/office/drawing/2014/main" id="{F1564FB2-C1BC-44A2-B406-2271C53748E1}"/>
              </a:ext>
            </a:extLst>
          </p:cNvPr>
          <p:cNvSpPr>
            <a:spLocks noGrp="1"/>
          </p:cNvSpPr>
          <p:nvPr>
            <p:ph type="sldNum" sz="quarter" idx="12"/>
          </p:nvPr>
        </p:nvSpPr>
        <p:spPr>
          <a:xfrm>
            <a:off x="10729455" y="753227"/>
            <a:ext cx="1154151" cy="1090789"/>
          </a:xfrm>
        </p:spPr>
        <p:txBody>
          <a:bodyPr/>
          <a:lstStyle/>
          <a:p>
            <a:fld id="{B6F15528-21DE-4FAA-801E-634DDDAF4B2B}" type="slidenum">
              <a:rPr lang="en-US" smtClean="0"/>
              <a:t>7</a:t>
            </a:fld>
            <a:endParaRPr lang="en-US" dirty="0"/>
          </a:p>
        </p:txBody>
      </p:sp>
      <p:grpSp>
        <p:nvGrpSpPr>
          <p:cNvPr id="26" name="Group 25">
            <a:extLst>
              <a:ext uri="{FF2B5EF4-FFF2-40B4-BE49-F238E27FC236}">
                <a16:creationId xmlns:a16="http://schemas.microsoft.com/office/drawing/2014/main" id="{CAC12255-9DAF-402D-A9DE-D5468F9301A6}"/>
              </a:ext>
            </a:extLst>
          </p:cNvPr>
          <p:cNvGrpSpPr/>
          <p:nvPr/>
        </p:nvGrpSpPr>
        <p:grpSpPr>
          <a:xfrm>
            <a:off x="8305800" y="2667000"/>
            <a:ext cx="1106424" cy="2693487"/>
            <a:chOff x="8305800" y="2667000"/>
            <a:chExt cx="1106424" cy="2693487"/>
          </a:xfrm>
        </p:grpSpPr>
        <p:pic>
          <p:nvPicPr>
            <p:cNvPr id="4" name="object 4"/>
            <p:cNvPicPr/>
            <p:nvPr/>
          </p:nvPicPr>
          <p:blipFill>
            <a:blip r:embed="rId4" cstate="print"/>
            <a:stretch>
              <a:fillRect/>
            </a:stretch>
          </p:blipFill>
          <p:spPr>
            <a:xfrm>
              <a:off x="8484870" y="4542099"/>
              <a:ext cx="900683" cy="818388"/>
            </a:xfrm>
            <a:prstGeom prst="rect">
              <a:avLst/>
            </a:prstGeom>
          </p:spPr>
          <p:style>
            <a:lnRef idx="2">
              <a:schemeClr val="accent2"/>
            </a:lnRef>
            <a:fillRef idx="1">
              <a:schemeClr val="lt1"/>
            </a:fillRef>
            <a:effectRef idx="0">
              <a:schemeClr val="accent2"/>
            </a:effectRef>
            <a:fontRef idx="minor">
              <a:schemeClr val="dk1"/>
            </a:fontRef>
          </p:style>
        </p:pic>
        <p:pic>
          <p:nvPicPr>
            <p:cNvPr id="19" name="object 10">
              <a:extLst>
                <a:ext uri="{FF2B5EF4-FFF2-40B4-BE49-F238E27FC236}">
                  <a16:creationId xmlns:a16="http://schemas.microsoft.com/office/drawing/2014/main" id="{E29892B5-4E38-4311-AA40-D4FD94DADFA9}"/>
                </a:ext>
              </a:extLst>
            </p:cNvPr>
            <p:cNvPicPr/>
            <p:nvPr/>
          </p:nvPicPr>
          <p:blipFill>
            <a:blip r:embed="rId5" cstate="print"/>
            <a:stretch>
              <a:fillRect/>
            </a:stretch>
          </p:blipFill>
          <p:spPr>
            <a:xfrm>
              <a:off x="8305800" y="2667000"/>
              <a:ext cx="1106424" cy="1100327"/>
            </a:xfrm>
            <a:prstGeom prst="rect">
              <a:avLst/>
            </a:prstGeom>
          </p:spPr>
          <p:style>
            <a:lnRef idx="2">
              <a:schemeClr val="accent2"/>
            </a:lnRef>
            <a:fillRef idx="1">
              <a:schemeClr val="lt1"/>
            </a:fillRef>
            <a:effectRef idx="0">
              <a:schemeClr val="accent2"/>
            </a:effectRef>
            <a:fontRef idx="minor">
              <a:schemeClr val="dk1"/>
            </a:fontRef>
          </p:style>
        </p:pic>
      </p:grpSp>
      <p:pic>
        <p:nvPicPr>
          <p:cNvPr id="20" name="object 11">
            <a:extLst>
              <a:ext uri="{FF2B5EF4-FFF2-40B4-BE49-F238E27FC236}">
                <a16:creationId xmlns:a16="http://schemas.microsoft.com/office/drawing/2014/main" id="{C57BB888-6652-40B6-BD3B-C0A67335F811}"/>
              </a:ext>
            </a:extLst>
          </p:cNvPr>
          <p:cNvPicPr/>
          <p:nvPr/>
        </p:nvPicPr>
        <p:blipFill>
          <a:blip r:embed="rId6" cstate="print"/>
          <a:stretch>
            <a:fillRect/>
          </a:stretch>
        </p:blipFill>
        <p:spPr>
          <a:xfrm>
            <a:off x="8768715" y="3767327"/>
            <a:ext cx="180594" cy="386334"/>
          </a:xfrm>
          <a:prstGeom prst="rect">
            <a:avLst/>
          </a:prstGeom>
        </p:spPr>
      </p:pic>
      <p:pic>
        <p:nvPicPr>
          <p:cNvPr id="21" name="object 12">
            <a:extLst>
              <a:ext uri="{FF2B5EF4-FFF2-40B4-BE49-F238E27FC236}">
                <a16:creationId xmlns:a16="http://schemas.microsoft.com/office/drawing/2014/main" id="{FB8028ED-D8F6-495A-ACD2-64FF83C1DE42}"/>
              </a:ext>
            </a:extLst>
          </p:cNvPr>
          <p:cNvPicPr/>
          <p:nvPr/>
        </p:nvPicPr>
        <p:blipFill>
          <a:blip r:embed="rId7" cstate="print"/>
          <a:stretch>
            <a:fillRect/>
          </a:stretch>
        </p:blipFill>
        <p:spPr>
          <a:xfrm>
            <a:off x="8680323" y="3909059"/>
            <a:ext cx="227838" cy="349758"/>
          </a:xfrm>
          <a:prstGeom prst="rect">
            <a:avLst/>
          </a:prstGeom>
        </p:spPr>
      </p:pic>
      <p:pic>
        <p:nvPicPr>
          <p:cNvPr id="22" name="object 13">
            <a:extLst>
              <a:ext uri="{FF2B5EF4-FFF2-40B4-BE49-F238E27FC236}">
                <a16:creationId xmlns:a16="http://schemas.microsoft.com/office/drawing/2014/main" id="{3F2578D8-88AB-4AFE-80B2-9F0440182626}"/>
              </a:ext>
            </a:extLst>
          </p:cNvPr>
          <p:cNvPicPr/>
          <p:nvPr/>
        </p:nvPicPr>
        <p:blipFill>
          <a:blip r:embed="rId8" cstate="print"/>
          <a:stretch>
            <a:fillRect/>
          </a:stretch>
        </p:blipFill>
        <p:spPr>
          <a:xfrm>
            <a:off x="8753475" y="3916679"/>
            <a:ext cx="290322" cy="3421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612152"/>
            <a:ext cx="9613861"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4400" spc="-10" dirty="0"/>
              <a:t>ER- DIAGRAM</a:t>
            </a:r>
            <a:endParaRPr sz="4400" spc="-10" dirty="0"/>
          </a:p>
        </p:txBody>
      </p:sp>
      <p:pic>
        <p:nvPicPr>
          <p:cNvPr id="9" name="object 9"/>
          <p:cNvPicPr/>
          <p:nvPr/>
        </p:nvPicPr>
        <p:blipFill>
          <a:blip r:embed="rId3" cstate="print"/>
          <a:stretch>
            <a:fillRect/>
          </a:stretch>
        </p:blipFill>
        <p:spPr>
          <a:xfrm>
            <a:off x="4495860" y="721105"/>
            <a:ext cx="3071876" cy="1081087"/>
          </a:xfrm>
          <a:prstGeom prst="rect">
            <a:avLst/>
          </a:prstGeom>
        </p:spPr>
      </p:pic>
      <p:sp>
        <p:nvSpPr>
          <p:cNvPr id="2" name="Rectangle 1">
            <a:extLst>
              <a:ext uri="{FF2B5EF4-FFF2-40B4-BE49-F238E27FC236}">
                <a16:creationId xmlns:a16="http://schemas.microsoft.com/office/drawing/2014/main" id="{C6E4E24E-9B76-40C7-908E-F7267F28D2BD}"/>
              </a:ext>
            </a:extLst>
          </p:cNvPr>
          <p:cNvSpPr/>
          <p:nvPr/>
        </p:nvSpPr>
        <p:spPr>
          <a:xfrm>
            <a:off x="304800" y="2366143"/>
            <a:ext cx="2743200" cy="3170099"/>
          </a:xfrm>
          <a:prstGeom prst="rect">
            <a:avLst/>
          </a:prstGeom>
        </p:spPr>
        <p:txBody>
          <a:bodyPr wrap="square">
            <a:spAutoFit/>
          </a:bodyPr>
          <a:lstStyle/>
          <a:p>
            <a:r>
              <a:rPr lang="en-US" sz="2000" dirty="0"/>
              <a:t>ERD is the backbone of any well-structured database design. It helps visualize how different entities (tables) interact with each other, ensuring data integrity, efficiency, and scalability.</a:t>
            </a:r>
          </a:p>
        </p:txBody>
      </p:sp>
      <p:pic>
        <p:nvPicPr>
          <p:cNvPr id="4" name="Picture 3">
            <a:extLst>
              <a:ext uri="{FF2B5EF4-FFF2-40B4-BE49-F238E27FC236}">
                <a16:creationId xmlns:a16="http://schemas.microsoft.com/office/drawing/2014/main" id="{31404898-8475-4C85-B8C8-9C1A3A814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057399"/>
            <a:ext cx="9144000" cy="4800599"/>
          </a:xfrm>
          <a:prstGeom prst="rect">
            <a:avLst/>
          </a:prstGeom>
        </p:spPr>
      </p:pic>
      <p:sp>
        <p:nvSpPr>
          <p:cNvPr id="3" name="Slide Number Placeholder 2">
            <a:extLst>
              <a:ext uri="{FF2B5EF4-FFF2-40B4-BE49-F238E27FC236}">
                <a16:creationId xmlns:a16="http://schemas.microsoft.com/office/drawing/2014/main" id="{F5C03CCB-2C56-445F-BA56-951525E21E2A}"/>
              </a:ext>
            </a:extLst>
          </p:cNvPr>
          <p:cNvSpPr>
            <a:spLocks noGrp="1"/>
          </p:cNvSpPr>
          <p:nvPr>
            <p:ph type="sldNum" sz="quarter" idx="12"/>
          </p:nvPr>
        </p:nvSpPr>
        <p:spPr/>
        <p:txBody>
          <a:bodyPr/>
          <a:lstStyle/>
          <a:p>
            <a:fld id="{B6F15528-21DE-4FAA-801E-634DDDAF4B2B}" type="slidenum">
              <a:rPr lang="en-US" smtClean="0"/>
              <a:t>8</a:t>
            </a:fld>
            <a:endParaRPr lang="en-US"/>
          </a:p>
        </p:txBody>
      </p:sp>
    </p:spTree>
    <p:extLst>
      <p:ext uri="{BB962C8B-B14F-4D97-AF65-F5344CB8AC3E}">
        <p14:creationId xmlns:p14="http://schemas.microsoft.com/office/powerpoint/2010/main" val="45968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612152"/>
            <a:ext cx="9613861" cy="889923"/>
          </a:xfrm>
          <a:prstGeom prst="rect">
            <a:avLst/>
          </a:prstGeom>
          <a:effectLst>
            <a:reflection blurRad="6350" stA="50000" endA="300" endPos="55000" dir="5400000" sy="-100000" algn="bl" rotWithShape="0"/>
          </a:effectLst>
        </p:spPr>
        <p:txBody>
          <a:bodyPr vert="horz" wrap="square" lIns="0" tIns="210756" rIns="0" bIns="0" rtlCol="0" anchor="ctr">
            <a:spAutoFit/>
          </a:bodyPr>
          <a:lstStyle/>
          <a:p>
            <a:pPr marL="772160">
              <a:lnSpc>
                <a:spcPct val="100000"/>
              </a:lnSpc>
              <a:spcBef>
                <a:spcPts val="105"/>
              </a:spcBef>
            </a:pPr>
            <a:r>
              <a:rPr lang="en-US" sz="4400" spc="-10" dirty="0"/>
              <a:t>Structure &amp; Content of Table</a:t>
            </a:r>
            <a:endParaRPr sz="4400" spc="-10" dirty="0"/>
          </a:p>
        </p:txBody>
      </p:sp>
      <p:pic>
        <p:nvPicPr>
          <p:cNvPr id="9" name="object 9"/>
          <p:cNvPicPr/>
          <p:nvPr/>
        </p:nvPicPr>
        <p:blipFill>
          <a:blip r:embed="rId2" cstate="print"/>
          <a:stretch>
            <a:fillRect/>
          </a:stretch>
        </p:blipFill>
        <p:spPr>
          <a:xfrm>
            <a:off x="4495860" y="721105"/>
            <a:ext cx="3071876" cy="1081087"/>
          </a:xfrm>
          <a:prstGeom prst="rect">
            <a:avLst/>
          </a:prstGeom>
        </p:spPr>
      </p:pic>
      <p:pic>
        <p:nvPicPr>
          <p:cNvPr id="3" name="Picture 2">
            <a:extLst>
              <a:ext uri="{FF2B5EF4-FFF2-40B4-BE49-F238E27FC236}">
                <a16:creationId xmlns:a16="http://schemas.microsoft.com/office/drawing/2014/main" id="{E5C38C0C-D1C7-4D44-A0EA-D0AF568261B5}"/>
              </a:ext>
            </a:extLst>
          </p:cNvPr>
          <p:cNvPicPr>
            <a:picLocks noChangeAspect="1"/>
          </p:cNvPicPr>
          <p:nvPr/>
        </p:nvPicPr>
        <p:blipFill>
          <a:blip r:embed="rId3"/>
          <a:stretch>
            <a:fillRect/>
          </a:stretch>
        </p:blipFill>
        <p:spPr>
          <a:xfrm>
            <a:off x="172618" y="2136395"/>
            <a:ext cx="4780382" cy="3962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a:extLst>
              <a:ext uri="{FF2B5EF4-FFF2-40B4-BE49-F238E27FC236}">
                <a16:creationId xmlns:a16="http://schemas.microsoft.com/office/drawing/2014/main" id="{CC011CE0-4275-457C-A284-075B262B0689}"/>
              </a:ext>
            </a:extLst>
          </p:cNvPr>
          <p:cNvPicPr>
            <a:picLocks noChangeAspect="1"/>
          </p:cNvPicPr>
          <p:nvPr/>
        </p:nvPicPr>
        <p:blipFill>
          <a:blip r:embed="rId4"/>
          <a:stretch>
            <a:fillRect/>
          </a:stretch>
        </p:blipFill>
        <p:spPr>
          <a:xfrm>
            <a:off x="5181600" y="2136395"/>
            <a:ext cx="6837782" cy="45692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A73E6911-7B0C-4DFB-A926-76F3A0CF0F2A}"/>
              </a:ext>
            </a:extLst>
          </p:cNvPr>
          <p:cNvSpPr>
            <a:spLocks noGrp="1"/>
          </p:cNvSpPr>
          <p:nvPr>
            <p:ph type="sldNum" sz="quarter" idx="12"/>
          </p:nvPr>
        </p:nvSpPr>
        <p:spPr/>
        <p:txBody>
          <a:bodyPr/>
          <a:lstStyle/>
          <a:p>
            <a:fld id="{B6F15528-21DE-4FAA-801E-634DDDAF4B2B}" type="slidenum">
              <a:rPr lang="en-US" smtClean="0"/>
              <a:t>9</a:t>
            </a:fld>
            <a:endParaRPr lang="en-US"/>
          </a:p>
        </p:txBody>
      </p:sp>
    </p:spTree>
    <p:extLst>
      <p:ext uri="{BB962C8B-B14F-4D97-AF65-F5344CB8AC3E}">
        <p14:creationId xmlns:p14="http://schemas.microsoft.com/office/powerpoint/2010/main" val="131748348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858</TotalTime>
  <Words>1112</Words>
  <Application>Microsoft Office PowerPoint</Application>
  <PresentationFormat>Widescreen</PresentationFormat>
  <Paragraphs>118</Paragraphs>
  <Slides>27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vt:lpstr>
      <vt:lpstr>Trebuchet MS</vt:lpstr>
      <vt:lpstr>Verdana</vt:lpstr>
      <vt:lpstr>Wingdings</vt:lpstr>
      <vt:lpstr>Berlin</vt:lpstr>
      <vt:lpstr>PowerPoint Presentation</vt:lpstr>
      <vt:lpstr>Index</vt:lpstr>
      <vt:lpstr>ABSTRACT</vt:lpstr>
      <vt:lpstr>Stakeholder Needs and Objectives</vt:lpstr>
      <vt:lpstr>Stakeholder Needs and Objectives</vt:lpstr>
      <vt:lpstr>Data and Methodology</vt:lpstr>
      <vt:lpstr>Import data to SQL database</vt:lpstr>
      <vt:lpstr>ER- DIAGRAM</vt:lpstr>
      <vt:lpstr>Structure &amp; Content of Table</vt:lpstr>
      <vt:lpstr>Structure &amp; Content of Table</vt:lpstr>
      <vt:lpstr>Structure &amp; Content of Table</vt:lpstr>
      <vt:lpstr>Structure &amp; Content of Table</vt:lpstr>
      <vt:lpstr>Structure &amp; Content of Table</vt:lpstr>
      <vt:lpstr>SUBQUERY</vt:lpstr>
      <vt:lpstr>How many topics are available in each grade?  Display grade, number of topics in each grade.</vt:lpstr>
      <vt:lpstr>Show the distribution of students across grades.  Display the grade and number of students in each grade, % students in each grade.</vt:lpstr>
      <vt:lpstr>JOINS</vt:lpstr>
      <vt:lpstr>List the top 5 cities in terms of number of students.  Display the names of cities, states and number of students in each city.</vt:lpstr>
      <vt:lpstr>List the top 3 topic in terms of difficulty level.</vt:lpstr>
      <vt:lpstr>CTE</vt:lpstr>
      <vt:lpstr>List our most successful quarter in terms of new students added Display all quarters of 2017, count and % students who started class.</vt:lpstr>
      <vt:lpstr>What percentage of students completed all topics in the grade?  Display grade, number of topics number of students who have completed all topics. </vt:lpstr>
      <vt:lpstr>Identify topics that have least scores.  Display all topic names, mean, median, 25th and 75th percentile marks for each.</vt:lpstr>
      <vt:lpstr>Impact</vt:lpstr>
      <vt:lpstr>Recommendations</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MOHIT CHUGH</cp:lastModifiedBy>
  <cp:revision>44</cp:revision>
  <dcterms:created xsi:type="dcterms:W3CDTF">2025-02-25T11:15:04Z</dcterms:created>
  <dcterms:modified xsi:type="dcterms:W3CDTF">2025-03-06T11:37:50Z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2025-02-11T00:00:00Z</vt:filetime>
  </property>
  <property fmtid="{D5CDD505-2E9C-101B-9397-08002B2CF9AE}" pid="3" name="LastSaved">
    <vt:filetime>2025-02-25T00:00:00Z</vt:filetime>
  </property>
</Properties>
</file>