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74" r:id="rId3"/>
    <p:sldId id="263" r:id="rId4"/>
    <p:sldId id="265" r:id="rId5"/>
    <p:sldId id="267" r:id="rId6"/>
    <p:sldId id="269" r:id="rId7"/>
    <p:sldId id="270" r:id="rId8"/>
    <p:sldId id="272" r:id="rId9"/>
    <p:sldId id="273" r:id="rId10"/>
    <p:sldId id="275" r:id="rId11"/>
    <p:sldId id="276" r:id="rId12"/>
    <p:sldId id="277" r:id="rId13"/>
    <p:sldId id="278" r:id="rId14"/>
    <p:sldId id="279" r:id="rId15"/>
    <p:sldId id="280" r:id="rId16"/>
    <p:sldId id="281" r:id="rId17"/>
    <p:sldId id="282" r:id="rId18"/>
    <p:sldId id="283" r:id="rId19"/>
    <p:sldId id="284" r:id="rId20"/>
    <p:sldId id="323" r:id="rId21"/>
    <p:sldId id="324"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94" userDrawn="1">
          <p15:clr>
            <a:srgbClr val="A4A3A4"/>
          </p15:clr>
        </p15:guide>
        <p15:guide id="2" pos="56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9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94660"/>
  </p:normalViewPr>
  <p:slideViewPr>
    <p:cSldViewPr snapToGrid="0">
      <p:cViewPr varScale="1">
        <p:scale>
          <a:sx n="108" d="100"/>
          <a:sy n="108" d="100"/>
        </p:scale>
        <p:origin x="662" y="77"/>
      </p:cViewPr>
      <p:guideLst>
        <p:guide orient="horz" pos="3094"/>
        <p:guide pos="56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488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50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563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408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76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632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576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5910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866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277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543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5b7d54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5b7d54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35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20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353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96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114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391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5b7d54d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5b7d54d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14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Practice Questions</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Session 3 | SQL Session 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8</a:t>
            </a:r>
            <a:endParaRPr dirty="0"/>
          </a:p>
        </p:txBody>
      </p:sp>
      <p:sp>
        <p:nvSpPr>
          <p:cNvPr id="129" name="Google Shape;129;p20"/>
          <p:cNvSpPr txBox="1">
            <a:spLocks noGrp="1"/>
          </p:cNvSpPr>
          <p:nvPr>
            <p:ph type="body" idx="1"/>
          </p:nvPr>
        </p:nvSpPr>
        <p:spPr>
          <a:xfrm>
            <a:off x="729450" y="2078874"/>
            <a:ext cx="6420858" cy="24781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the age and email id of the customer by the name Jasmine.</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2" name="Picture 1">
            <a:extLst>
              <a:ext uri="{FF2B5EF4-FFF2-40B4-BE49-F238E27FC236}">
                <a16:creationId xmlns:a16="http://schemas.microsoft.com/office/drawing/2014/main" id="{5B0F8183-8794-4799-940E-03E612CDA107}"/>
              </a:ext>
            </a:extLst>
          </p:cNvPr>
          <p:cNvPicPr>
            <a:picLocks noChangeAspect="1"/>
          </p:cNvPicPr>
          <p:nvPr/>
        </p:nvPicPr>
        <p:blipFill>
          <a:blip r:embed="rId3"/>
          <a:stretch>
            <a:fillRect/>
          </a:stretch>
        </p:blipFill>
        <p:spPr>
          <a:xfrm>
            <a:off x="5835650" y="3902075"/>
            <a:ext cx="3057525" cy="1009650"/>
          </a:xfrm>
          <a:prstGeom prst="rect">
            <a:avLst/>
          </a:prstGeom>
        </p:spPr>
      </p:pic>
    </p:spTree>
    <p:extLst>
      <p:ext uri="{BB962C8B-B14F-4D97-AF65-F5344CB8AC3E}">
        <p14:creationId xmlns:p14="http://schemas.microsoft.com/office/powerpoint/2010/main" val="276459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9</a:t>
            </a:r>
            <a:endParaRPr dirty="0"/>
          </a:p>
        </p:txBody>
      </p:sp>
      <p:sp>
        <p:nvSpPr>
          <p:cNvPr id="129" name="Google Shape;129;p20"/>
          <p:cNvSpPr txBox="1">
            <a:spLocks noGrp="1"/>
          </p:cNvSpPr>
          <p:nvPr>
            <p:ph type="body" idx="1"/>
          </p:nvPr>
        </p:nvSpPr>
        <p:spPr>
          <a:xfrm>
            <a:off x="729450" y="2078874"/>
            <a:ext cx="5004288" cy="24781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the number of transactions that took place all dates except for 18</a:t>
            </a:r>
            <a:r>
              <a:rPr lang="en-US" baseline="30000" dirty="0"/>
              <a:t>th</a:t>
            </a:r>
            <a:r>
              <a:rPr lang="en-US" dirty="0"/>
              <a:t> January 2020 and 1</a:t>
            </a:r>
            <a:r>
              <a:rPr lang="en-US" baseline="30000" dirty="0"/>
              <a:t>st</a:t>
            </a:r>
            <a:r>
              <a:rPr lang="en-US" dirty="0"/>
              <a:t> March 2020 </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A1C79C48-F74C-40D2-9072-1547458D82C6}"/>
              </a:ext>
            </a:extLst>
          </p:cNvPr>
          <p:cNvPicPr>
            <a:picLocks noChangeAspect="1"/>
          </p:cNvPicPr>
          <p:nvPr/>
        </p:nvPicPr>
        <p:blipFill>
          <a:blip r:embed="rId3"/>
          <a:stretch>
            <a:fillRect/>
          </a:stretch>
        </p:blipFill>
        <p:spPr>
          <a:xfrm>
            <a:off x="8197850" y="4140200"/>
            <a:ext cx="695325" cy="771525"/>
          </a:xfrm>
          <a:prstGeom prst="rect">
            <a:avLst/>
          </a:prstGeom>
        </p:spPr>
      </p:pic>
    </p:spTree>
    <p:extLst>
      <p:ext uri="{BB962C8B-B14F-4D97-AF65-F5344CB8AC3E}">
        <p14:creationId xmlns:p14="http://schemas.microsoft.com/office/powerpoint/2010/main" val="165466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10</a:t>
            </a:r>
            <a:endParaRPr dirty="0"/>
          </a:p>
        </p:txBody>
      </p:sp>
      <p:sp>
        <p:nvSpPr>
          <p:cNvPr id="129" name="Google Shape;129;p20"/>
          <p:cNvSpPr txBox="1">
            <a:spLocks noGrp="1"/>
          </p:cNvSpPr>
          <p:nvPr>
            <p:ph type="body" idx="1"/>
          </p:nvPr>
        </p:nvSpPr>
        <p:spPr>
          <a:xfrm>
            <a:off x="729450" y="2078874"/>
            <a:ext cx="5004288" cy="24781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Check first name of all the Male customers</a:t>
            </a:r>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(There is a catch here)</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2" name="Picture 1">
            <a:extLst>
              <a:ext uri="{FF2B5EF4-FFF2-40B4-BE49-F238E27FC236}">
                <a16:creationId xmlns:a16="http://schemas.microsoft.com/office/drawing/2014/main" id="{D8CD5AB1-9E24-4CB6-9CCE-8E3931A3A10A}"/>
              </a:ext>
            </a:extLst>
          </p:cNvPr>
          <p:cNvPicPr>
            <a:picLocks noChangeAspect="1"/>
          </p:cNvPicPr>
          <p:nvPr/>
        </p:nvPicPr>
        <p:blipFill>
          <a:blip r:embed="rId3"/>
          <a:stretch>
            <a:fillRect/>
          </a:stretch>
        </p:blipFill>
        <p:spPr>
          <a:xfrm>
            <a:off x="7835900" y="3159125"/>
            <a:ext cx="1057275" cy="1752600"/>
          </a:xfrm>
          <a:prstGeom prst="rect">
            <a:avLst/>
          </a:prstGeom>
        </p:spPr>
      </p:pic>
    </p:spTree>
    <p:extLst>
      <p:ext uri="{BB962C8B-B14F-4D97-AF65-F5344CB8AC3E}">
        <p14:creationId xmlns:p14="http://schemas.microsoft.com/office/powerpoint/2010/main" val="357711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11</a:t>
            </a:r>
            <a:endParaRPr dirty="0"/>
          </a:p>
        </p:txBody>
      </p:sp>
      <p:sp>
        <p:nvSpPr>
          <p:cNvPr id="129" name="Google Shape;129;p20"/>
          <p:cNvSpPr txBox="1">
            <a:spLocks noGrp="1"/>
          </p:cNvSpPr>
          <p:nvPr>
            <p:ph type="body" idx="1"/>
          </p:nvPr>
        </p:nvSpPr>
        <p:spPr>
          <a:xfrm>
            <a:off x="729450" y="2078874"/>
            <a:ext cx="5004288" cy="24781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the unique list of first name of customers who either have ID more than 15000 or are female and at least 34 years old.</a:t>
            </a:r>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(Again, there is a catch here)</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DA278CE9-5E60-4DA7-B51D-862A23BA66DE}"/>
              </a:ext>
            </a:extLst>
          </p:cNvPr>
          <p:cNvPicPr>
            <a:picLocks noChangeAspect="1"/>
          </p:cNvPicPr>
          <p:nvPr/>
        </p:nvPicPr>
        <p:blipFill>
          <a:blip r:embed="rId3"/>
          <a:stretch>
            <a:fillRect/>
          </a:stretch>
        </p:blipFill>
        <p:spPr>
          <a:xfrm>
            <a:off x="7807325" y="3159125"/>
            <a:ext cx="1085850" cy="1752600"/>
          </a:xfrm>
          <a:prstGeom prst="rect">
            <a:avLst/>
          </a:prstGeom>
        </p:spPr>
      </p:pic>
    </p:spTree>
    <p:extLst>
      <p:ext uri="{BB962C8B-B14F-4D97-AF65-F5344CB8AC3E}">
        <p14:creationId xmlns:p14="http://schemas.microsoft.com/office/powerpoint/2010/main" val="420492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12</a:t>
            </a:r>
            <a:endParaRPr dirty="0"/>
          </a:p>
        </p:txBody>
      </p:sp>
      <p:sp>
        <p:nvSpPr>
          <p:cNvPr id="129" name="Google Shape;129;p20"/>
          <p:cNvSpPr txBox="1">
            <a:spLocks noGrp="1"/>
          </p:cNvSpPr>
          <p:nvPr>
            <p:ph type="body" idx="1"/>
          </p:nvPr>
        </p:nvSpPr>
        <p:spPr>
          <a:xfrm>
            <a:off x="729450" y="2078875"/>
            <a:ext cx="5768786"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out how many returns (negative sale amount) happened between 1</a:t>
            </a:r>
            <a:r>
              <a:rPr lang="en-US" baseline="30000" dirty="0"/>
              <a:t>st</a:t>
            </a:r>
            <a:r>
              <a:rPr lang="en-US" dirty="0"/>
              <a:t> Jan and 1</a:t>
            </a:r>
            <a:r>
              <a:rPr lang="en-US" baseline="30000" dirty="0"/>
              <a:t>st</a:t>
            </a:r>
            <a:r>
              <a:rPr lang="en-US" dirty="0"/>
              <a:t> March</a:t>
            </a:r>
            <a:endParaRPr dirty="0"/>
          </a:p>
        </p:txBody>
      </p:sp>
      <p:pic>
        <p:nvPicPr>
          <p:cNvPr id="2" name="Picture 1">
            <a:extLst>
              <a:ext uri="{FF2B5EF4-FFF2-40B4-BE49-F238E27FC236}">
                <a16:creationId xmlns:a16="http://schemas.microsoft.com/office/drawing/2014/main" id="{C8E042B7-407C-4955-B555-8CDAAE17B700}"/>
              </a:ext>
            </a:extLst>
          </p:cNvPr>
          <p:cNvPicPr>
            <a:picLocks noChangeAspect="1"/>
          </p:cNvPicPr>
          <p:nvPr/>
        </p:nvPicPr>
        <p:blipFill>
          <a:blip r:embed="rId3"/>
          <a:stretch>
            <a:fillRect/>
          </a:stretch>
        </p:blipFill>
        <p:spPr>
          <a:xfrm>
            <a:off x="8226425" y="4073525"/>
            <a:ext cx="666750" cy="838200"/>
          </a:xfrm>
          <a:prstGeom prst="rect">
            <a:avLst/>
          </a:prstGeom>
        </p:spPr>
      </p:pic>
    </p:spTree>
    <p:extLst>
      <p:ext uri="{BB962C8B-B14F-4D97-AF65-F5344CB8AC3E}">
        <p14:creationId xmlns:p14="http://schemas.microsoft.com/office/powerpoint/2010/main" val="273417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13</a:t>
            </a:r>
            <a:endParaRPr dirty="0"/>
          </a:p>
        </p:txBody>
      </p:sp>
      <p:sp>
        <p:nvSpPr>
          <p:cNvPr id="129" name="Google Shape;129;p20"/>
          <p:cNvSpPr txBox="1">
            <a:spLocks noGrp="1"/>
          </p:cNvSpPr>
          <p:nvPr>
            <p:ph type="body" idx="1"/>
          </p:nvPr>
        </p:nvSpPr>
        <p:spPr>
          <a:xfrm>
            <a:off x="729450" y="2078875"/>
            <a:ext cx="7688700"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first name of the customers who have a 2 in their email ID.</a:t>
            </a:r>
            <a:endParaRPr dirty="0"/>
          </a:p>
        </p:txBody>
      </p:sp>
      <p:pic>
        <p:nvPicPr>
          <p:cNvPr id="3" name="Picture 2">
            <a:extLst>
              <a:ext uri="{FF2B5EF4-FFF2-40B4-BE49-F238E27FC236}">
                <a16:creationId xmlns:a16="http://schemas.microsoft.com/office/drawing/2014/main" id="{34EF098C-80C0-491F-9A91-1049B7A88FC6}"/>
              </a:ext>
            </a:extLst>
          </p:cNvPr>
          <p:cNvPicPr>
            <a:picLocks noChangeAspect="1"/>
          </p:cNvPicPr>
          <p:nvPr/>
        </p:nvPicPr>
        <p:blipFill>
          <a:blip r:embed="rId3"/>
          <a:stretch>
            <a:fillRect/>
          </a:stretch>
        </p:blipFill>
        <p:spPr>
          <a:xfrm>
            <a:off x="7864475" y="4092575"/>
            <a:ext cx="1028700" cy="819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14</a:t>
            </a:r>
            <a:endParaRPr dirty="0"/>
          </a:p>
        </p:txBody>
      </p:sp>
      <p:sp>
        <p:nvSpPr>
          <p:cNvPr id="129" name="Google Shape;129;p20"/>
          <p:cNvSpPr txBox="1">
            <a:spLocks noGrp="1"/>
          </p:cNvSpPr>
          <p:nvPr>
            <p:ph type="body" idx="1"/>
          </p:nvPr>
        </p:nvSpPr>
        <p:spPr>
          <a:xfrm>
            <a:off x="729450" y="2078875"/>
            <a:ext cx="7688700"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list of email id of the customers whose last name contains the letter ‘N’.</a:t>
            </a:r>
            <a:endParaRPr dirty="0"/>
          </a:p>
        </p:txBody>
      </p:sp>
      <p:pic>
        <p:nvPicPr>
          <p:cNvPr id="2" name="Picture 1">
            <a:extLst>
              <a:ext uri="{FF2B5EF4-FFF2-40B4-BE49-F238E27FC236}">
                <a16:creationId xmlns:a16="http://schemas.microsoft.com/office/drawing/2014/main" id="{CE246CFD-5F86-4373-AB09-476D770F572B}"/>
              </a:ext>
            </a:extLst>
          </p:cNvPr>
          <p:cNvPicPr>
            <a:picLocks noChangeAspect="1"/>
          </p:cNvPicPr>
          <p:nvPr/>
        </p:nvPicPr>
        <p:blipFill>
          <a:blip r:embed="rId3"/>
          <a:stretch>
            <a:fillRect/>
          </a:stretch>
        </p:blipFill>
        <p:spPr>
          <a:xfrm>
            <a:off x="6311900" y="2806700"/>
            <a:ext cx="2581275" cy="2105025"/>
          </a:xfrm>
          <a:prstGeom prst="rect">
            <a:avLst/>
          </a:prstGeom>
        </p:spPr>
      </p:pic>
    </p:spTree>
    <p:extLst>
      <p:ext uri="{BB962C8B-B14F-4D97-AF65-F5344CB8AC3E}">
        <p14:creationId xmlns:p14="http://schemas.microsoft.com/office/powerpoint/2010/main" val="51301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15</a:t>
            </a:r>
            <a:endParaRPr dirty="0"/>
          </a:p>
        </p:txBody>
      </p:sp>
      <p:sp>
        <p:nvSpPr>
          <p:cNvPr id="129" name="Google Shape;129;p20"/>
          <p:cNvSpPr txBox="1">
            <a:spLocks noGrp="1"/>
          </p:cNvSpPr>
          <p:nvPr>
            <p:ph type="body" idx="1"/>
          </p:nvPr>
        </p:nvSpPr>
        <p:spPr>
          <a:xfrm>
            <a:off x="729450" y="2078875"/>
            <a:ext cx="4704484"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first name and last name of vendors with either first name or last name as one of the following :</a:t>
            </a:r>
          </a:p>
          <a:p>
            <a:pPr marL="342900" lvl="0" indent="-342900" algn="l" rtl="0">
              <a:spcBef>
                <a:spcPts val="0"/>
              </a:spcBef>
              <a:spcAft>
                <a:spcPts val="1600"/>
              </a:spcAft>
              <a:buFont typeface="+mj-lt"/>
              <a:buAutoNum type="arabicPeriod"/>
            </a:pPr>
            <a:r>
              <a:rPr lang="en-US" dirty="0"/>
              <a:t>Peake</a:t>
            </a:r>
          </a:p>
          <a:p>
            <a:pPr marL="342900" lvl="0" indent="-342900" algn="l" rtl="0">
              <a:spcBef>
                <a:spcPts val="0"/>
              </a:spcBef>
              <a:spcAft>
                <a:spcPts val="1600"/>
              </a:spcAft>
              <a:buFont typeface="+mj-lt"/>
              <a:buAutoNum type="arabicPeriod"/>
            </a:pPr>
            <a:r>
              <a:rPr lang="en-US" dirty="0"/>
              <a:t>Matt</a:t>
            </a:r>
          </a:p>
          <a:p>
            <a:pPr marL="342900" lvl="0" indent="-342900" algn="l" rtl="0">
              <a:spcBef>
                <a:spcPts val="0"/>
              </a:spcBef>
              <a:spcAft>
                <a:spcPts val="1600"/>
              </a:spcAft>
              <a:buFont typeface="+mj-lt"/>
              <a:buAutoNum type="arabicPeriod"/>
            </a:pPr>
            <a:r>
              <a:rPr lang="en-US" dirty="0"/>
              <a:t>Simon</a:t>
            </a:r>
          </a:p>
          <a:p>
            <a:pPr marL="342900" lvl="0" indent="-342900" algn="l" rtl="0">
              <a:spcBef>
                <a:spcPts val="0"/>
              </a:spcBef>
              <a:spcAft>
                <a:spcPts val="1600"/>
              </a:spcAft>
              <a:buFont typeface="+mj-lt"/>
              <a:buAutoNum type="arabicPeriod"/>
            </a:pPr>
            <a:r>
              <a:rPr lang="en-US" dirty="0"/>
              <a:t>Dyer</a:t>
            </a:r>
          </a:p>
        </p:txBody>
      </p:sp>
      <p:pic>
        <p:nvPicPr>
          <p:cNvPr id="3" name="Picture 2">
            <a:extLst>
              <a:ext uri="{FF2B5EF4-FFF2-40B4-BE49-F238E27FC236}">
                <a16:creationId xmlns:a16="http://schemas.microsoft.com/office/drawing/2014/main" id="{7AABD8F6-9C9C-4CF0-8FE6-7EC417DA28FC}"/>
              </a:ext>
            </a:extLst>
          </p:cNvPr>
          <p:cNvPicPr>
            <a:picLocks noChangeAspect="1"/>
          </p:cNvPicPr>
          <p:nvPr/>
        </p:nvPicPr>
        <p:blipFill>
          <a:blip r:embed="rId3"/>
          <a:stretch>
            <a:fillRect/>
          </a:stretch>
        </p:blipFill>
        <p:spPr>
          <a:xfrm>
            <a:off x="6788150" y="3359150"/>
            <a:ext cx="2105025" cy="1552575"/>
          </a:xfrm>
          <a:prstGeom prst="rect">
            <a:avLst/>
          </a:prstGeom>
        </p:spPr>
      </p:pic>
    </p:spTree>
    <p:extLst>
      <p:ext uri="{BB962C8B-B14F-4D97-AF65-F5344CB8AC3E}">
        <p14:creationId xmlns:p14="http://schemas.microsoft.com/office/powerpoint/2010/main" val="2131303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16</a:t>
            </a:r>
            <a:endParaRPr dirty="0"/>
          </a:p>
        </p:txBody>
      </p:sp>
      <p:sp>
        <p:nvSpPr>
          <p:cNvPr id="129" name="Google Shape;129;p20"/>
          <p:cNvSpPr txBox="1">
            <a:spLocks noGrp="1"/>
          </p:cNvSpPr>
          <p:nvPr>
            <p:ph type="body" idx="1"/>
          </p:nvPr>
        </p:nvSpPr>
        <p:spPr>
          <a:xfrm>
            <a:off x="729450" y="2078875"/>
            <a:ext cx="4704484"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What is wrong with the following query?</a:t>
            </a:r>
          </a:p>
        </p:txBody>
      </p:sp>
      <p:pic>
        <p:nvPicPr>
          <p:cNvPr id="3" name="Picture 2">
            <a:extLst>
              <a:ext uri="{FF2B5EF4-FFF2-40B4-BE49-F238E27FC236}">
                <a16:creationId xmlns:a16="http://schemas.microsoft.com/office/drawing/2014/main" id="{BC709D9D-EAA7-4557-A561-88F3642757DB}"/>
              </a:ext>
            </a:extLst>
          </p:cNvPr>
          <p:cNvPicPr>
            <a:picLocks noChangeAspect="1"/>
          </p:cNvPicPr>
          <p:nvPr/>
        </p:nvPicPr>
        <p:blipFill>
          <a:blip r:embed="rId3"/>
          <a:stretch>
            <a:fillRect/>
          </a:stretch>
        </p:blipFill>
        <p:spPr>
          <a:xfrm>
            <a:off x="3606800" y="4311650"/>
            <a:ext cx="5286375" cy="600075"/>
          </a:xfrm>
          <a:prstGeom prst="rect">
            <a:avLst/>
          </a:prstGeom>
        </p:spPr>
      </p:pic>
    </p:spTree>
    <p:extLst>
      <p:ext uri="{BB962C8B-B14F-4D97-AF65-F5344CB8AC3E}">
        <p14:creationId xmlns:p14="http://schemas.microsoft.com/office/powerpoint/2010/main" val="109929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17</a:t>
            </a:r>
            <a:endParaRPr dirty="0"/>
          </a:p>
        </p:txBody>
      </p:sp>
      <p:sp>
        <p:nvSpPr>
          <p:cNvPr id="129" name="Google Shape;129;p20"/>
          <p:cNvSpPr txBox="1">
            <a:spLocks noGrp="1"/>
          </p:cNvSpPr>
          <p:nvPr>
            <p:ph type="body" idx="1"/>
          </p:nvPr>
        </p:nvSpPr>
        <p:spPr>
          <a:xfrm>
            <a:off x="729450" y="2078875"/>
            <a:ext cx="4704484"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What is wrong with the following query?</a:t>
            </a:r>
          </a:p>
        </p:txBody>
      </p:sp>
      <p:pic>
        <p:nvPicPr>
          <p:cNvPr id="2" name="Picture 1">
            <a:extLst>
              <a:ext uri="{FF2B5EF4-FFF2-40B4-BE49-F238E27FC236}">
                <a16:creationId xmlns:a16="http://schemas.microsoft.com/office/drawing/2014/main" id="{8B5216C5-A8D5-4EFF-AD7D-C9E9E1219962}"/>
              </a:ext>
            </a:extLst>
          </p:cNvPr>
          <p:cNvPicPr>
            <a:picLocks noChangeAspect="1"/>
          </p:cNvPicPr>
          <p:nvPr/>
        </p:nvPicPr>
        <p:blipFill>
          <a:blip r:embed="rId3"/>
          <a:stretch>
            <a:fillRect/>
          </a:stretch>
        </p:blipFill>
        <p:spPr>
          <a:xfrm>
            <a:off x="5588000" y="4311650"/>
            <a:ext cx="3305175" cy="600075"/>
          </a:xfrm>
          <a:prstGeom prst="rect">
            <a:avLst/>
          </a:prstGeom>
        </p:spPr>
      </p:pic>
    </p:spTree>
    <p:extLst>
      <p:ext uri="{BB962C8B-B14F-4D97-AF65-F5344CB8AC3E}">
        <p14:creationId xmlns:p14="http://schemas.microsoft.com/office/powerpoint/2010/main" val="60318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a:t>
            </a:r>
            <a:endParaRPr dirty="0"/>
          </a:p>
        </p:txBody>
      </p:sp>
      <p:sp>
        <p:nvSpPr>
          <p:cNvPr id="129" name="Google Shape;129;p20"/>
          <p:cNvSpPr txBox="1">
            <a:spLocks noGrp="1"/>
          </p:cNvSpPr>
          <p:nvPr>
            <p:ph type="body" idx="1"/>
          </p:nvPr>
        </p:nvSpPr>
        <p:spPr>
          <a:xfrm>
            <a:off x="729450" y="2078874"/>
            <a:ext cx="7688700" cy="2755453"/>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There could be multiple ways to solve the same task, but all the questions in this list can be solved using the concepts discussed till last session. So kindly stick to those</a:t>
            </a:r>
          </a:p>
        </p:txBody>
      </p:sp>
    </p:spTree>
    <p:extLst>
      <p:ext uri="{BB962C8B-B14F-4D97-AF65-F5344CB8AC3E}">
        <p14:creationId xmlns:p14="http://schemas.microsoft.com/office/powerpoint/2010/main" val="258873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18</a:t>
            </a:r>
            <a:endParaRPr dirty="0"/>
          </a:p>
        </p:txBody>
      </p:sp>
      <p:sp>
        <p:nvSpPr>
          <p:cNvPr id="146" name="Google Shape;146;p23"/>
          <p:cNvSpPr txBox="1">
            <a:spLocks noGrp="1"/>
          </p:cNvSpPr>
          <p:nvPr>
            <p:ph type="body" idx="1"/>
          </p:nvPr>
        </p:nvSpPr>
        <p:spPr>
          <a:xfrm>
            <a:off x="729450" y="2078875"/>
            <a:ext cx="5304091"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Find first name of all customers whose first name has the character ‘a’ as the second letter</a:t>
            </a:r>
          </a:p>
        </p:txBody>
      </p:sp>
      <p:pic>
        <p:nvPicPr>
          <p:cNvPr id="2" name="Picture 1">
            <a:extLst>
              <a:ext uri="{FF2B5EF4-FFF2-40B4-BE49-F238E27FC236}">
                <a16:creationId xmlns:a16="http://schemas.microsoft.com/office/drawing/2014/main" id="{E8F657A4-2703-46A0-B442-20775C54CB50}"/>
              </a:ext>
            </a:extLst>
          </p:cNvPr>
          <p:cNvPicPr>
            <a:picLocks noChangeAspect="1"/>
          </p:cNvPicPr>
          <p:nvPr/>
        </p:nvPicPr>
        <p:blipFill>
          <a:blip r:embed="rId3"/>
          <a:stretch>
            <a:fillRect/>
          </a:stretch>
        </p:blipFill>
        <p:spPr>
          <a:xfrm>
            <a:off x="7874000" y="3168650"/>
            <a:ext cx="1019175" cy="1743075"/>
          </a:xfrm>
          <a:prstGeom prst="rect">
            <a:avLst/>
          </a:prstGeom>
        </p:spPr>
      </p:pic>
    </p:spTree>
    <p:extLst>
      <p:ext uri="{BB962C8B-B14F-4D97-AF65-F5344CB8AC3E}">
        <p14:creationId xmlns:p14="http://schemas.microsoft.com/office/powerpoint/2010/main" val="1322343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19</a:t>
            </a:r>
            <a:endParaRPr dirty="0"/>
          </a:p>
        </p:txBody>
      </p:sp>
      <p:sp>
        <p:nvSpPr>
          <p:cNvPr id="146" name="Google Shape;146;p23"/>
          <p:cNvSpPr txBox="1">
            <a:spLocks noGrp="1"/>
          </p:cNvSpPr>
          <p:nvPr>
            <p:ph type="body" idx="1"/>
          </p:nvPr>
        </p:nvSpPr>
        <p:spPr>
          <a:xfrm>
            <a:off x="729450" y="2078875"/>
            <a:ext cx="5304091" cy="2261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Find first name of all vendors whose first name has the character ‘a’ </a:t>
            </a:r>
          </a:p>
        </p:txBody>
      </p:sp>
      <p:pic>
        <p:nvPicPr>
          <p:cNvPr id="3" name="Picture 2">
            <a:extLst>
              <a:ext uri="{FF2B5EF4-FFF2-40B4-BE49-F238E27FC236}">
                <a16:creationId xmlns:a16="http://schemas.microsoft.com/office/drawing/2014/main" id="{4735D863-9F19-49CB-9B3E-08ACFB413D68}"/>
              </a:ext>
            </a:extLst>
          </p:cNvPr>
          <p:cNvPicPr>
            <a:picLocks noChangeAspect="1"/>
          </p:cNvPicPr>
          <p:nvPr/>
        </p:nvPicPr>
        <p:blipFill>
          <a:blip r:embed="rId3"/>
          <a:stretch>
            <a:fillRect/>
          </a:stretch>
        </p:blipFill>
        <p:spPr>
          <a:xfrm>
            <a:off x="7845425" y="1853850"/>
            <a:ext cx="1047750" cy="3057525"/>
          </a:xfrm>
          <a:prstGeom prst="rect">
            <a:avLst/>
          </a:prstGeom>
        </p:spPr>
      </p:pic>
    </p:spTree>
    <p:extLst>
      <p:ext uri="{BB962C8B-B14F-4D97-AF65-F5344CB8AC3E}">
        <p14:creationId xmlns:p14="http://schemas.microsoft.com/office/powerpoint/2010/main" val="20476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1</a:t>
            </a:r>
            <a:endParaRPr dirty="0"/>
          </a:p>
        </p:txBody>
      </p:sp>
      <p:sp>
        <p:nvSpPr>
          <p:cNvPr id="129" name="Google Shape;129;p20"/>
          <p:cNvSpPr txBox="1">
            <a:spLocks noGrp="1"/>
          </p:cNvSpPr>
          <p:nvPr>
            <p:ph type="body" idx="1"/>
          </p:nvPr>
        </p:nvSpPr>
        <p:spPr>
          <a:xfrm>
            <a:off x="729450" y="2078875"/>
            <a:ext cx="7688700"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the list of email IDs of all the customers</a:t>
            </a:r>
            <a:endParaRPr dirty="0"/>
          </a:p>
        </p:txBody>
      </p:sp>
      <p:pic>
        <p:nvPicPr>
          <p:cNvPr id="5" name="Picture 4">
            <a:extLst>
              <a:ext uri="{FF2B5EF4-FFF2-40B4-BE49-F238E27FC236}">
                <a16:creationId xmlns:a16="http://schemas.microsoft.com/office/drawing/2014/main" id="{05589FC6-31EC-4E9F-977C-CA1C64499673}"/>
              </a:ext>
            </a:extLst>
          </p:cNvPr>
          <p:cNvPicPr>
            <a:picLocks noChangeAspect="1"/>
          </p:cNvPicPr>
          <p:nvPr/>
        </p:nvPicPr>
        <p:blipFill>
          <a:blip r:embed="rId3"/>
          <a:stretch>
            <a:fillRect/>
          </a:stretch>
        </p:blipFill>
        <p:spPr>
          <a:xfrm>
            <a:off x="6359525" y="1863725"/>
            <a:ext cx="2533650"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2</a:t>
            </a:r>
            <a:endParaRPr dirty="0"/>
          </a:p>
        </p:txBody>
      </p:sp>
      <p:sp>
        <p:nvSpPr>
          <p:cNvPr id="129" name="Google Shape;129;p20"/>
          <p:cNvSpPr txBox="1">
            <a:spLocks noGrp="1"/>
          </p:cNvSpPr>
          <p:nvPr>
            <p:ph type="body" idx="1"/>
          </p:nvPr>
        </p:nvSpPr>
        <p:spPr>
          <a:xfrm>
            <a:off x="729450" y="2078875"/>
            <a:ext cx="7688700"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Get all attributes of the vendors data</a:t>
            </a:r>
            <a:endParaRPr dirty="0"/>
          </a:p>
        </p:txBody>
      </p:sp>
      <p:pic>
        <p:nvPicPr>
          <p:cNvPr id="4" name="Picture 3">
            <a:extLst>
              <a:ext uri="{FF2B5EF4-FFF2-40B4-BE49-F238E27FC236}">
                <a16:creationId xmlns:a16="http://schemas.microsoft.com/office/drawing/2014/main" id="{29E6254A-80A7-4068-8086-125D8F21933D}"/>
              </a:ext>
            </a:extLst>
          </p:cNvPr>
          <p:cNvPicPr>
            <a:picLocks noChangeAspect="1"/>
          </p:cNvPicPr>
          <p:nvPr/>
        </p:nvPicPr>
        <p:blipFill>
          <a:blip r:embed="rId3"/>
          <a:stretch>
            <a:fillRect/>
          </a:stretch>
        </p:blipFill>
        <p:spPr>
          <a:xfrm>
            <a:off x="3797300" y="873125"/>
            <a:ext cx="5095875" cy="4038600"/>
          </a:xfrm>
          <a:prstGeom prst="rect">
            <a:avLst/>
          </a:prstGeom>
        </p:spPr>
      </p:pic>
    </p:spTree>
    <p:extLst>
      <p:ext uri="{BB962C8B-B14F-4D97-AF65-F5344CB8AC3E}">
        <p14:creationId xmlns:p14="http://schemas.microsoft.com/office/powerpoint/2010/main" val="186711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3</a:t>
            </a:r>
            <a:endParaRPr dirty="0"/>
          </a:p>
        </p:txBody>
      </p:sp>
      <p:sp>
        <p:nvSpPr>
          <p:cNvPr id="129" name="Google Shape;129;p20"/>
          <p:cNvSpPr txBox="1">
            <a:spLocks noGrp="1"/>
          </p:cNvSpPr>
          <p:nvPr>
            <p:ph type="body" idx="1"/>
          </p:nvPr>
        </p:nvSpPr>
        <p:spPr>
          <a:xfrm>
            <a:off x="729450" y="2078875"/>
            <a:ext cx="7688700"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Check the first 5 first names of customers</a:t>
            </a:r>
            <a:endParaRPr dirty="0"/>
          </a:p>
        </p:txBody>
      </p:sp>
      <p:pic>
        <p:nvPicPr>
          <p:cNvPr id="2" name="Picture 1">
            <a:extLst>
              <a:ext uri="{FF2B5EF4-FFF2-40B4-BE49-F238E27FC236}">
                <a16:creationId xmlns:a16="http://schemas.microsoft.com/office/drawing/2014/main" id="{01FDA898-0045-4A3B-9A84-ADE0AFE578FF}"/>
              </a:ext>
            </a:extLst>
          </p:cNvPr>
          <p:cNvPicPr>
            <a:picLocks noChangeAspect="1"/>
          </p:cNvPicPr>
          <p:nvPr/>
        </p:nvPicPr>
        <p:blipFill>
          <a:blip r:embed="rId3"/>
          <a:stretch>
            <a:fillRect/>
          </a:stretch>
        </p:blipFill>
        <p:spPr>
          <a:xfrm>
            <a:off x="7807325" y="3311525"/>
            <a:ext cx="1085850" cy="1600200"/>
          </a:xfrm>
          <a:prstGeom prst="rect">
            <a:avLst/>
          </a:prstGeom>
        </p:spPr>
      </p:pic>
    </p:spTree>
    <p:extLst>
      <p:ext uri="{BB962C8B-B14F-4D97-AF65-F5344CB8AC3E}">
        <p14:creationId xmlns:p14="http://schemas.microsoft.com/office/powerpoint/2010/main" val="52154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4</a:t>
            </a:r>
            <a:endParaRPr dirty="0"/>
          </a:p>
        </p:txBody>
      </p:sp>
      <p:sp>
        <p:nvSpPr>
          <p:cNvPr id="129" name="Google Shape;129;p20"/>
          <p:cNvSpPr txBox="1">
            <a:spLocks noGrp="1"/>
          </p:cNvSpPr>
          <p:nvPr>
            <p:ph type="body" idx="1"/>
          </p:nvPr>
        </p:nvSpPr>
        <p:spPr>
          <a:xfrm>
            <a:off x="729450" y="2078875"/>
            <a:ext cx="7688700" cy="8816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Check the list of unique ages of vendors  for each gender</a:t>
            </a:r>
            <a:endParaRPr dirty="0"/>
          </a:p>
        </p:txBody>
      </p:sp>
      <p:pic>
        <p:nvPicPr>
          <p:cNvPr id="2" name="Picture 1">
            <a:extLst>
              <a:ext uri="{FF2B5EF4-FFF2-40B4-BE49-F238E27FC236}">
                <a16:creationId xmlns:a16="http://schemas.microsoft.com/office/drawing/2014/main" id="{D5EF9A45-0637-4EED-9618-F7800DC6DF29}"/>
              </a:ext>
            </a:extLst>
          </p:cNvPr>
          <p:cNvPicPr>
            <a:picLocks noChangeAspect="1"/>
          </p:cNvPicPr>
          <p:nvPr/>
        </p:nvPicPr>
        <p:blipFill>
          <a:blip r:embed="rId3"/>
          <a:stretch>
            <a:fillRect/>
          </a:stretch>
        </p:blipFill>
        <p:spPr>
          <a:xfrm>
            <a:off x="7673975" y="2416175"/>
            <a:ext cx="1219200" cy="2495550"/>
          </a:xfrm>
          <a:prstGeom prst="rect">
            <a:avLst/>
          </a:prstGeom>
        </p:spPr>
      </p:pic>
    </p:spTree>
    <p:extLst>
      <p:ext uri="{BB962C8B-B14F-4D97-AF65-F5344CB8AC3E}">
        <p14:creationId xmlns:p14="http://schemas.microsoft.com/office/powerpoint/2010/main" val="313248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5</a:t>
            </a:r>
            <a:endParaRPr dirty="0"/>
          </a:p>
        </p:txBody>
      </p:sp>
      <p:sp>
        <p:nvSpPr>
          <p:cNvPr id="129" name="Google Shape;129;p20"/>
          <p:cNvSpPr txBox="1">
            <a:spLocks noGrp="1"/>
          </p:cNvSpPr>
          <p:nvPr>
            <p:ph type="body" idx="1"/>
          </p:nvPr>
        </p:nvSpPr>
        <p:spPr>
          <a:xfrm>
            <a:off x="729450" y="2078874"/>
            <a:ext cx="7688700" cy="24781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Check for count of unique customers in the Customers dataset</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Also check for count of unique customers who made a purchase at the store</a:t>
            </a:r>
            <a:endParaRPr dirty="0"/>
          </a:p>
        </p:txBody>
      </p:sp>
      <p:pic>
        <p:nvPicPr>
          <p:cNvPr id="3" name="Picture 2">
            <a:extLst>
              <a:ext uri="{FF2B5EF4-FFF2-40B4-BE49-F238E27FC236}">
                <a16:creationId xmlns:a16="http://schemas.microsoft.com/office/drawing/2014/main" id="{209C0636-1880-4AA8-9A48-80007D4F05A5}"/>
              </a:ext>
            </a:extLst>
          </p:cNvPr>
          <p:cNvPicPr>
            <a:picLocks noChangeAspect="1"/>
          </p:cNvPicPr>
          <p:nvPr/>
        </p:nvPicPr>
        <p:blipFill>
          <a:blip r:embed="rId3"/>
          <a:stretch>
            <a:fillRect/>
          </a:stretch>
        </p:blipFill>
        <p:spPr>
          <a:xfrm>
            <a:off x="8178798" y="2489266"/>
            <a:ext cx="714375" cy="828675"/>
          </a:xfrm>
          <a:prstGeom prst="rect">
            <a:avLst/>
          </a:prstGeom>
        </p:spPr>
      </p:pic>
      <p:pic>
        <p:nvPicPr>
          <p:cNvPr id="4" name="Picture 3">
            <a:extLst>
              <a:ext uri="{FF2B5EF4-FFF2-40B4-BE49-F238E27FC236}">
                <a16:creationId xmlns:a16="http://schemas.microsoft.com/office/drawing/2014/main" id="{3D0D0E80-60A0-4E87-B57A-1C781E1216F3}"/>
              </a:ext>
            </a:extLst>
          </p:cNvPr>
          <p:cNvPicPr>
            <a:picLocks noChangeAspect="1"/>
          </p:cNvPicPr>
          <p:nvPr/>
        </p:nvPicPr>
        <p:blipFill>
          <a:blip r:embed="rId4"/>
          <a:stretch>
            <a:fillRect/>
          </a:stretch>
        </p:blipFill>
        <p:spPr>
          <a:xfrm>
            <a:off x="8178799" y="4083050"/>
            <a:ext cx="714375" cy="828675"/>
          </a:xfrm>
          <a:prstGeom prst="rect">
            <a:avLst/>
          </a:prstGeom>
        </p:spPr>
      </p:pic>
    </p:spTree>
    <p:extLst>
      <p:ext uri="{BB962C8B-B14F-4D97-AF65-F5344CB8AC3E}">
        <p14:creationId xmlns:p14="http://schemas.microsoft.com/office/powerpoint/2010/main" val="51248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6</a:t>
            </a:r>
            <a:endParaRPr dirty="0"/>
          </a:p>
        </p:txBody>
      </p:sp>
      <p:sp>
        <p:nvSpPr>
          <p:cNvPr id="129" name="Google Shape;129;p20"/>
          <p:cNvSpPr txBox="1">
            <a:spLocks noGrp="1"/>
          </p:cNvSpPr>
          <p:nvPr>
            <p:ph type="body" idx="1"/>
          </p:nvPr>
        </p:nvSpPr>
        <p:spPr>
          <a:xfrm>
            <a:off x="729450" y="2078874"/>
            <a:ext cx="7688700" cy="24781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the unique list of first name and last name of customers</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2" name="Picture 1">
            <a:extLst>
              <a:ext uri="{FF2B5EF4-FFF2-40B4-BE49-F238E27FC236}">
                <a16:creationId xmlns:a16="http://schemas.microsoft.com/office/drawing/2014/main" id="{3A4D7F57-A16C-42D6-A9DF-9CB0B4E38256}"/>
              </a:ext>
            </a:extLst>
          </p:cNvPr>
          <p:cNvPicPr>
            <a:picLocks noChangeAspect="1"/>
          </p:cNvPicPr>
          <p:nvPr/>
        </p:nvPicPr>
        <p:blipFill>
          <a:blip r:embed="rId3"/>
          <a:stretch>
            <a:fillRect/>
          </a:stretch>
        </p:blipFill>
        <p:spPr>
          <a:xfrm>
            <a:off x="6835775" y="2025650"/>
            <a:ext cx="2057400" cy="2886075"/>
          </a:xfrm>
          <a:prstGeom prst="rect">
            <a:avLst/>
          </a:prstGeom>
        </p:spPr>
      </p:pic>
    </p:spTree>
    <p:extLst>
      <p:ext uri="{BB962C8B-B14F-4D97-AF65-F5344CB8AC3E}">
        <p14:creationId xmlns:p14="http://schemas.microsoft.com/office/powerpoint/2010/main" val="381810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Task 7</a:t>
            </a:r>
            <a:endParaRPr dirty="0"/>
          </a:p>
        </p:txBody>
      </p:sp>
      <p:sp>
        <p:nvSpPr>
          <p:cNvPr id="129" name="Google Shape;129;p20"/>
          <p:cNvSpPr txBox="1">
            <a:spLocks noGrp="1"/>
          </p:cNvSpPr>
          <p:nvPr>
            <p:ph type="body" idx="1"/>
          </p:nvPr>
        </p:nvSpPr>
        <p:spPr>
          <a:xfrm>
            <a:off x="729450" y="2078874"/>
            <a:ext cx="6420858" cy="24781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Find the count of distinct dates that sales were made on in the month of February</a:t>
            </a:r>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Note – format of date is ‘YYYY-MM-DD’, so 2</a:t>
            </a:r>
            <a:r>
              <a:rPr lang="en-US" baseline="30000" dirty="0"/>
              <a:t>nd</a:t>
            </a:r>
            <a:r>
              <a:rPr lang="en-US" dirty="0"/>
              <a:t> Jan 2020 is written as ‘2020-01-02’</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04785F82-E6DE-4665-B440-7F811F6D9C1A}"/>
              </a:ext>
            </a:extLst>
          </p:cNvPr>
          <p:cNvPicPr>
            <a:picLocks noChangeAspect="1"/>
          </p:cNvPicPr>
          <p:nvPr/>
        </p:nvPicPr>
        <p:blipFill>
          <a:blip r:embed="rId3"/>
          <a:stretch>
            <a:fillRect/>
          </a:stretch>
        </p:blipFill>
        <p:spPr>
          <a:xfrm>
            <a:off x="8188325" y="4064000"/>
            <a:ext cx="704850" cy="847725"/>
          </a:xfrm>
          <a:prstGeom prst="rect">
            <a:avLst/>
          </a:prstGeom>
        </p:spPr>
      </p:pic>
    </p:spTree>
    <p:extLst>
      <p:ext uri="{BB962C8B-B14F-4D97-AF65-F5344CB8AC3E}">
        <p14:creationId xmlns:p14="http://schemas.microsoft.com/office/powerpoint/2010/main" val="368818992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2250</TotalTime>
  <Words>395</Words>
  <Application>Microsoft Office PowerPoint</Application>
  <PresentationFormat>On-screen Show (16:9)</PresentationFormat>
  <Paragraphs>63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Lato</vt:lpstr>
      <vt:lpstr>Raleway</vt:lpstr>
      <vt:lpstr>Arial</vt:lpstr>
      <vt:lpstr>Streamline</vt:lpstr>
      <vt:lpstr>Practice Questions</vt:lpstr>
      <vt:lpstr>Instructions</vt:lpstr>
      <vt:lpstr>Task 1</vt:lpstr>
      <vt:lpstr>Task 2</vt:lpstr>
      <vt:lpstr>Task 3</vt:lpstr>
      <vt:lpstr>Task 4</vt:lpstr>
      <vt:lpstr>Task 5</vt:lpstr>
      <vt:lpstr>Task 6</vt:lpstr>
      <vt:lpstr>Task 7</vt:lpstr>
      <vt:lpstr>Task 8</vt:lpstr>
      <vt:lpstr>Task 9</vt:lpstr>
      <vt:lpstr>Task 10</vt:lpstr>
      <vt:lpstr>Task 11</vt:lpstr>
      <vt:lpstr>Task 12</vt:lpstr>
      <vt:lpstr>Task 13</vt:lpstr>
      <vt:lpstr>Task 14</vt:lpstr>
      <vt:lpstr>Task 15</vt:lpstr>
      <vt:lpstr>Task 16</vt:lpstr>
      <vt:lpstr>Task 17</vt:lpstr>
      <vt:lpstr>Task 18</vt:lpstr>
      <vt:lpstr>Task 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Class Plan</dc:title>
  <dc:creator>Karan</dc:creator>
  <cp:lastModifiedBy>Karan Goel</cp:lastModifiedBy>
  <cp:revision>58</cp:revision>
  <dcterms:modified xsi:type="dcterms:W3CDTF">2021-07-21T13:36:01Z</dcterms:modified>
</cp:coreProperties>
</file>