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03" r:id="rId5"/>
    <p:sldId id="278" r:id="rId6"/>
    <p:sldId id="279" r:id="rId7"/>
    <p:sldId id="280" r:id="rId8"/>
    <p:sldId id="281" r:id="rId9"/>
    <p:sldId id="294" r:id="rId10"/>
    <p:sldId id="295" r:id="rId11"/>
    <p:sldId id="296" r:id="rId12"/>
    <p:sldId id="297" r:id="rId13"/>
    <p:sldId id="298" r:id="rId14"/>
    <p:sldId id="299" r:id="rId15"/>
    <p:sldId id="302" r:id="rId16"/>
    <p:sldId id="300" r:id="rId17"/>
    <p:sldId id="301" r:id="rId18"/>
    <p:sldId id="292" r:id="rId19"/>
    <p:sldId id="293"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09" autoAdjust="0"/>
  </p:normalViewPr>
  <p:slideViewPr>
    <p:cSldViewPr snapToGrid="0" snapToObjects="1">
      <p:cViewPr varScale="1">
        <p:scale>
          <a:sx n="59" d="100"/>
          <a:sy n="59" d="100"/>
        </p:scale>
        <p:origin x="1000"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1/23/2024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dirty="0"/>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dirty="0"/>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dirty="0"/>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dirty="0"/>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BC6-DDEE-A381-2F8D-BD0B50C05EE9}"/>
              </a:ext>
            </a:extLst>
          </p:cNvPr>
          <p:cNvSpPr>
            <a:spLocks noGrp="1"/>
          </p:cNvSpPr>
          <p:nvPr>
            <p:ph type="title"/>
          </p:nvPr>
        </p:nvSpPr>
        <p:spPr>
          <a:xfrm>
            <a:off x="233680" y="579120"/>
            <a:ext cx="11755120" cy="711817"/>
          </a:xfrm>
        </p:spPr>
        <p:txBody>
          <a:bodyPr/>
          <a:lstStyle/>
          <a:p>
            <a:r>
              <a:rPr lang="en-US" u="sng" dirty="0"/>
              <a:t>Bansal College of Engineering</a:t>
            </a:r>
            <a:endParaRPr lang="en-IN" u="sng" dirty="0"/>
          </a:p>
        </p:txBody>
      </p:sp>
      <p:sp>
        <p:nvSpPr>
          <p:cNvPr id="5" name="Rectangle 4">
            <a:extLst>
              <a:ext uri="{FF2B5EF4-FFF2-40B4-BE49-F238E27FC236}">
                <a16:creationId xmlns:a16="http://schemas.microsoft.com/office/drawing/2014/main" id="{B124A745-98FF-F340-56E0-F34269D7EC4B}"/>
              </a:ext>
            </a:extLst>
          </p:cNvPr>
          <p:cNvSpPr/>
          <p:nvPr/>
        </p:nvSpPr>
        <p:spPr>
          <a:xfrm>
            <a:off x="467360" y="2022455"/>
            <a:ext cx="2104743" cy="784830"/>
          </a:xfrm>
          <a:prstGeom prst="rect">
            <a:avLst/>
          </a:prstGeom>
          <a:noFill/>
        </p:spPr>
        <p:txBody>
          <a:bodyPr wrap="none" lIns="91440" tIns="45720" rIns="91440" bIns="45720">
            <a:spAutoFit/>
          </a:bodyPr>
          <a:lstStyle/>
          <a:p>
            <a:r>
              <a:rPr lang="en-US" sz="4500" b="1" cap="none" spc="0" dirty="0">
                <a:ln w="0"/>
                <a:solidFill>
                  <a:schemeClr val="tx1"/>
                </a:solidFill>
                <a:effectLst>
                  <a:outerShdw blurRad="38100" dist="19050" dir="2700000" algn="tl" rotWithShape="0">
                    <a:schemeClr val="dk1">
                      <a:alpha val="40000"/>
                    </a:schemeClr>
                  </a:outerShdw>
                </a:effectLst>
                <a:latin typeface="Söhne"/>
              </a:rPr>
              <a:t>BusEasy</a:t>
            </a:r>
          </a:p>
        </p:txBody>
      </p:sp>
      <p:sp>
        <p:nvSpPr>
          <p:cNvPr id="6" name="Rectangle 5">
            <a:extLst>
              <a:ext uri="{FF2B5EF4-FFF2-40B4-BE49-F238E27FC236}">
                <a16:creationId xmlns:a16="http://schemas.microsoft.com/office/drawing/2014/main" id="{597571A9-C431-86A2-67FE-46D53F4B7808}"/>
              </a:ext>
            </a:extLst>
          </p:cNvPr>
          <p:cNvSpPr/>
          <p:nvPr/>
        </p:nvSpPr>
        <p:spPr>
          <a:xfrm>
            <a:off x="7760685" y="1983472"/>
            <a:ext cx="2908873"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Söhne"/>
              </a:rPr>
              <a:t>Project Topic</a:t>
            </a:r>
          </a:p>
        </p:txBody>
      </p:sp>
      <p:sp>
        <p:nvSpPr>
          <p:cNvPr id="7" name="Rectangle 6">
            <a:extLst>
              <a:ext uri="{FF2B5EF4-FFF2-40B4-BE49-F238E27FC236}">
                <a16:creationId xmlns:a16="http://schemas.microsoft.com/office/drawing/2014/main" id="{494B5475-8248-2E55-C6C5-56A31DCC753D}"/>
              </a:ext>
            </a:extLst>
          </p:cNvPr>
          <p:cNvSpPr/>
          <p:nvPr/>
        </p:nvSpPr>
        <p:spPr>
          <a:xfrm>
            <a:off x="7095408" y="2771278"/>
            <a:ext cx="4036234" cy="1169551"/>
          </a:xfrm>
          <a:prstGeom prst="rect">
            <a:avLst/>
          </a:prstGeom>
          <a:noFill/>
        </p:spPr>
        <p:txBody>
          <a:bodyPr wrap="none" lIns="91440" tIns="45720" rIns="91440" bIns="45720">
            <a:spAutoFit/>
          </a:bodyPr>
          <a:lstStyle/>
          <a:p>
            <a:pPr algn="ctr"/>
            <a:r>
              <a:rPr lang="en-US" sz="3500" i="1" cap="none" spc="0" dirty="0">
                <a:ln w="0"/>
                <a:solidFill>
                  <a:srgbClr val="1F2C8F"/>
                </a:solidFill>
                <a:effectLst>
                  <a:outerShdw blurRad="38100" dist="19050" dir="2700000" algn="tl" rotWithShape="0">
                    <a:schemeClr val="dk1">
                      <a:alpha val="40000"/>
                    </a:schemeClr>
                  </a:outerShdw>
                </a:effectLst>
                <a:latin typeface="Söhne"/>
              </a:rPr>
              <a:t>Bus Ticket </a:t>
            </a:r>
          </a:p>
          <a:p>
            <a:pPr algn="ctr"/>
            <a:r>
              <a:rPr lang="en-US" sz="3500" i="1" dirty="0">
                <a:ln w="0"/>
                <a:solidFill>
                  <a:srgbClr val="1F2C8F"/>
                </a:solidFill>
                <a:effectLst>
                  <a:outerShdw blurRad="38100" dist="19050" dir="2700000" algn="tl" rotWithShape="0">
                    <a:schemeClr val="dk1">
                      <a:alpha val="40000"/>
                    </a:schemeClr>
                  </a:outerShdw>
                </a:effectLst>
                <a:latin typeface="Söhne"/>
              </a:rPr>
              <a:t>Management System</a:t>
            </a:r>
            <a:endParaRPr lang="en-US" sz="3500" i="1" cap="none" spc="0" dirty="0">
              <a:ln w="0"/>
              <a:solidFill>
                <a:srgbClr val="1F2C8F"/>
              </a:solidFill>
              <a:effectLst>
                <a:outerShdw blurRad="38100" dist="19050" dir="2700000" algn="tl" rotWithShape="0">
                  <a:schemeClr val="dk1">
                    <a:alpha val="40000"/>
                  </a:schemeClr>
                </a:outerShdw>
              </a:effectLst>
              <a:latin typeface="Söhne"/>
            </a:endParaRPr>
          </a:p>
        </p:txBody>
      </p:sp>
      <p:sp>
        <p:nvSpPr>
          <p:cNvPr id="9" name="Rectangle 8">
            <a:extLst>
              <a:ext uri="{FF2B5EF4-FFF2-40B4-BE49-F238E27FC236}">
                <a16:creationId xmlns:a16="http://schemas.microsoft.com/office/drawing/2014/main" id="{7B15AB30-9557-6135-165E-00D77DF762DC}"/>
              </a:ext>
            </a:extLst>
          </p:cNvPr>
          <p:cNvSpPr/>
          <p:nvPr/>
        </p:nvSpPr>
        <p:spPr>
          <a:xfrm>
            <a:off x="7784607" y="4105255"/>
            <a:ext cx="3694153" cy="707886"/>
          </a:xfrm>
          <a:prstGeom prst="rect">
            <a:avLst/>
          </a:prstGeom>
          <a:noFill/>
        </p:spPr>
        <p:txBody>
          <a:bodyPr wrap="none" lIns="91440" tIns="45720" rIns="91440" bIns="45720">
            <a:spAutoFit/>
          </a:bodyPr>
          <a:lstStyle/>
          <a:p>
            <a:pPr algn="ctr"/>
            <a:r>
              <a:rPr lang="en-US" sz="4000" cap="none" spc="0" dirty="0">
                <a:ln w="0"/>
                <a:solidFill>
                  <a:schemeClr val="tx1"/>
                </a:solidFill>
                <a:effectLst>
                  <a:outerShdw blurRad="38100" dist="19050" dir="2700000" algn="tl" rotWithShape="0">
                    <a:schemeClr val="dk1">
                      <a:alpha val="40000"/>
                    </a:schemeClr>
                  </a:outerShdw>
                </a:effectLst>
                <a:latin typeface="Söhne"/>
              </a:rPr>
              <a:t>SUBMITTED TO -</a:t>
            </a:r>
          </a:p>
        </p:txBody>
      </p:sp>
      <p:sp>
        <p:nvSpPr>
          <p:cNvPr id="10" name="Rectangle 9">
            <a:extLst>
              <a:ext uri="{FF2B5EF4-FFF2-40B4-BE49-F238E27FC236}">
                <a16:creationId xmlns:a16="http://schemas.microsoft.com/office/drawing/2014/main" id="{7E846C42-CB4E-F952-D236-34913EC9305A}"/>
              </a:ext>
            </a:extLst>
          </p:cNvPr>
          <p:cNvSpPr/>
          <p:nvPr/>
        </p:nvSpPr>
        <p:spPr>
          <a:xfrm>
            <a:off x="1185389" y="4105255"/>
            <a:ext cx="3643947" cy="707886"/>
          </a:xfrm>
          <a:prstGeom prst="rect">
            <a:avLst/>
          </a:prstGeom>
          <a:noFill/>
        </p:spPr>
        <p:txBody>
          <a:bodyPr wrap="none" lIns="91440" tIns="45720" rIns="91440" bIns="45720">
            <a:spAutoFit/>
          </a:bodyPr>
          <a:lstStyle/>
          <a:p>
            <a:pPr algn="ctr"/>
            <a:r>
              <a:rPr lang="en-US" sz="4000" cap="none" spc="0" dirty="0">
                <a:ln w="0"/>
                <a:solidFill>
                  <a:schemeClr val="tx1"/>
                </a:solidFill>
                <a:effectLst>
                  <a:outerShdw blurRad="38100" dist="19050" dir="2700000" algn="tl" rotWithShape="0">
                    <a:schemeClr val="dk1">
                      <a:alpha val="40000"/>
                    </a:schemeClr>
                  </a:outerShdw>
                </a:effectLst>
                <a:latin typeface="Söhne"/>
              </a:rPr>
              <a:t>SUBMITTED BY -</a:t>
            </a:r>
          </a:p>
        </p:txBody>
      </p:sp>
      <p:sp>
        <p:nvSpPr>
          <p:cNvPr id="11" name="Rectangle 10">
            <a:extLst>
              <a:ext uri="{FF2B5EF4-FFF2-40B4-BE49-F238E27FC236}">
                <a16:creationId xmlns:a16="http://schemas.microsoft.com/office/drawing/2014/main" id="{950AC4B3-6F8A-5BB4-91D7-94B923134BD6}"/>
              </a:ext>
            </a:extLst>
          </p:cNvPr>
          <p:cNvSpPr/>
          <p:nvPr/>
        </p:nvSpPr>
        <p:spPr>
          <a:xfrm>
            <a:off x="8308591" y="5629255"/>
            <a:ext cx="2503955" cy="477054"/>
          </a:xfrm>
          <a:prstGeom prst="rect">
            <a:avLst/>
          </a:prstGeom>
          <a:noFill/>
        </p:spPr>
        <p:txBody>
          <a:bodyPr wrap="none" lIns="91440" tIns="45720" rIns="91440" bIns="45720">
            <a:spAutoFit/>
          </a:bodyPr>
          <a:lstStyle/>
          <a:p>
            <a:pPr algn="ctr"/>
            <a:r>
              <a:rPr lang="en-US" sz="2500" i="1" cap="none" spc="0" dirty="0">
                <a:ln w="0"/>
                <a:solidFill>
                  <a:srgbClr val="1F2C8F"/>
                </a:solidFill>
                <a:effectLst>
                  <a:outerShdw blurRad="38100" dist="19050" dir="2700000" algn="tl" rotWithShape="0">
                    <a:schemeClr val="dk1">
                      <a:alpha val="40000"/>
                    </a:schemeClr>
                  </a:outerShdw>
                </a:effectLst>
                <a:latin typeface="Söhne"/>
              </a:rPr>
              <a:t>Prof. Shikha Singh</a:t>
            </a:r>
          </a:p>
        </p:txBody>
      </p:sp>
      <p:sp>
        <p:nvSpPr>
          <p:cNvPr id="12" name="Rectangle 11">
            <a:extLst>
              <a:ext uri="{FF2B5EF4-FFF2-40B4-BE49-F238E27FC236}">
                <a16:creationId xmlns:a16="http://schemas.microsoft.com/office/drawing/2014/main" id="{6723616D-540C-0241-DF9B-D284675E5FD1}"/>
              </a:ext>
            </a:extLst>
          </p:cNvPr>
          <p:cNvSpPr/>
          <p:nvPr/>
        </p:nvSpPr>
        <p:spPr>
          <a:xfrm>
            <a:off x="249845" y="4989175"/>
            <a:ext cx="5223866" cy="1631216"/>
          </a:xfrm>
          <a:prstGeom prst="rect">
            <a:avLst/>
          </a:prstGeom>
          <a:noFill/>
        </p:spPr>
        <p:txBody>
          <a:bodyPr wrap="none" lIns="91440" tIns="45720" rIns="91440" bIns="45720">
            <a:spAutoFit/>
          </a:bodyPr>
          <a:lstStyle/>
          <a:p>
            <a:r>
              <a:rPr lang="en-US" sz="2500" i="1" cap="none" spc="0" dirty="0">
                <a:ln w="0"/>
                <a:solidFill>
                  <a:srgbClr val="1F2C8F"/>
                </a:solidFill>
                <a:effectLst>
                  <a:outerShdw blurRad="38100" dist="19050" dir="2700000" algn="tl" rotWithShape="0">
                    <a:schemeClr val="dk1">
                      <a:alpha val="40000"/>
                    </a:schemeClr>
                  </a:outerShdw>
                </a:effectLst>
                <a:latin typeface="Söhne"/>
              </a:rPr>
              <a:t>Mohit Kumar Patel       0127CS211050</a:t>
            </a:r>
          </a:p>
          <a:p>
            <a:r>
              <a:rPr lang="en-US" sz="2500" i="1" dirty="0">
                <a:ln w="0"/>
                <a:solidFill>
                  <a:srgbClr val="1F2C8F"/>
                </a:solidFill>
                <a:effectLst>
                  <a:outerShdw blurRad="38100" dist="19050" dir="2700000" algn="tl" rotWithShape="0">
                    <a:schemeClr val="dk1">
                      <a:alpha val="40000"/>
                    </a:schemeClr>
                  </a:outerShdw>
                </a:effectLst>
                <a:latin typeface="Söhne"/>
              </a:rPr>
              <a:t>Chetan </a:t>
            </a:r>
            <a:r>
              <a:rPr lang="en-US" sz="2500" i="1" dirty="0" err="1">
                <a:ln w="0"/>
                <a:solidFill>
                  <a:srgbClr val="1F2C8F"/>
                </a:solidFill>
                <a:effectLst>
                  <a:outerShdw blurRad="38100" dist="19050" dir="2700000" algn="tl" rotWithShape="0">
                    <a:schemeClr val="dk1">
                      <a:alpha val="40000"/>
                    </a:schemeClr>
                  </a:outerShdw>
                </a:effectLst>
                <a:latin typeface="Söhne"/>
              </a:rPr>
              <a:t>Doniwal</a:t>
            </a:r>
            <a:r>
              <a:rPr lang="en-US" sz="2500" i="1" dirty="0">
                <a:ln w="0"/>
                <a:solidFill>
                  <a:srgbClr val="1F2C8F"/>
                </a:solidFill>
                <a:effectLst>
                  <a:outerShdw blurRad="38100" dist="19050" dir="2700000" algn="tl" rotWithShape="0">
                    <a:schemeClr val="dk1">
                      <a:alpha val="40000"/>
                    </a:schemeClr>
                  </a:outerShdw>
                </a:effectLst>
                <a:latin typeface="Söhne"/>
              </a:rPr>
              <a:t>            0127CS211024</a:t>
            </a:r>
          </a:p>
          <a:p>
            <a:r>
              <a:rPr lang="en-US" sz="2500" i="1" cap="none" spc="0" dirty="0">
                <a:ln w="0"/>
                <a:solidFill>
                  <a:srgbClr val="1F2C8F"/>
                </a:solidFill>
                <a:effectLst>
                  <a:outerShdw blurRad="38100" dist="19050" dir="2700000" algn="tl" rotWithShape="0">
                    <a:schemeClr val="dk1">
                      <a:alpha val="40000"/>
                    </a:schemeClr>
                  </a:outerShdw>
                </a:effectLst>
                <a:latin typeface="Söhne"/>
              </a:rPr>
              <a:t>Akshat Shukla                0127CS211008</a:t>
            </a:r>
          </a:p>
          <a:p>
            <a:r>
              <a:rPr lang="en-US" sz="2500" i="1" dirty="0">
                <a:ln w="0"/>
                <a:solidFill>
                  <a:srgbClr val="1F2C8F"/>
                </a:solidFill>
                <a:effectLst>
                  <a:outerShdw blurRad="38100" dist="19050" dir="2700000" algn="tl" rotWithShape="0">
                    <a:schemeClr val="dk1">
                      <a:alpha val="40000"/>
                    </a:schemeClr>
                  </a:outerShdw>
                </a:effectLst>
                <a:latin typeface="Söhne"/>
              </a:rPr>
              <a:t>Neelam Janyani             0127CS211053</a:t>
            </a:r>
            <a:endParaRPr lang="en-US" sz="2500" i="1" cap="none" spc="0" dirty="0">
              <a:ln w="0"/>
              <a:solidFill>
                <a:srgbClr val="1F2C8F"/>
              </a:solidFill>
              <a:effectLst>
                <a:outerShdw blurRad="38100" dist="19050" dir="2700000" algn="tl" rotWithShape="0">
                  <a:schemeClr val="dk1">
                    <a:alpha val="40000"/>
                  </a:schemeClr>
                </a:outerShdw>
              </a:effectLst>
              <a:latin typeface="Söhne"/>
            </a:endParaRPr>
          </a:p>
        </p:txBody>
      </p:sp>
    </p:spTree>
    <p:extLst>
      <p:ext uri="{BB962C8B-B14F-4D97-AF65-F5344CB8AC3E}">
        <p14:creationId xmlns:p14="http://schemas.microsoft.com/office/powerpoint/2010/main" val="40448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50C2-5453-2CE1-0F7A-C155B2A7E42B}"/>
              </a:ext>
            </a:extLst>
          </p:cNvPr>
          <p:cNvSpPr>
            <a:spLocks noGrp="1"/>
          </p:cNvSpPr>
          <p:nvPr>
            <p:ph type="title"/>
          </p:nvPr>
        </p:nvSpPr>
        <p:spPr>
          <a:xfrm>
            <a:off x="3685472" y="246405"/>
            <a:ext cx="7740995" cy="711199"/>
          </a:xfrm>
        </p:spPr>
        <p:txBody>
          <a:bodyPr/>
          <a:lstStyle/>
          <a:p>
            <a:r>
              <a:rPr lang="en-IN" dirty="0"/>
              <a:t>Testing</a:t>
            </a:r>
          </a:p>
        </p:txBody>
      </p:sp>
      <p:sp>
        <p:nvSpPr>
          <p:cNvPr id="4" name="Slide Number Placeholder 3">
            <a:extLst>
              <a:ext uri="{FF2B5EF4-FFF2-40B4-BE49-F238E27FC236}">
                <a16:creationId xmlns:a16="http://schemas.microsoft.com/office/drawing/2014/main" id="{5F11C885-0ED8-34C9-BB7B-A6CB6E6106F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43E3E27E-66F6-1B2D-8481-82E854FBBF60}"/>
              </a:ext>
            </a:extLst>
          </p:cNvPr>
          <p:cNvSpPr>
            <a:spLocks noGrp="1"/>
          </p:cNvSpPr>
          <p:nvPr>
            <p:ph sz="half" idx="2"/>
          </p:nvPr>
        </p:nvSpPr>
        <p:spPr>
          <a:xfrm>
            <a:off x="3685032" y="1168399"/>
            <a:ext cx="3741928" cy="5443196"/>
          </a:xfrm>
        </p:spPr>
        <p:txBody>
          <a:bodyPr>
            <a:normAutofit/>
          </a:bodyPr>
          <a:lstStyle/>
          <a:p>
            <a:pPr marL="342900" indent="-342900" algn="l">
              <a:buFont typeface="+mj-lt"/>
              <a:buAutoNum type="arabicPeriod"/>
            </a:pPr>
            <a:r>
              <a:rPr lang="en-US" sz="1800" b="1" i="1" dirty="0">
                <a:solidFill>
                  <a:schemeClr val="tx1"/>
                </a:solidFill>
                <a:effectLst/>
                <a:latin typeface="Söhne"/>
              </a:rPr>
              <a:t>Functional Testing:</a:t>
            </a:r>
            <a:r>
              <a:rPr lang="en-US" sz="1800" i="1" dirty="0">
                <a:solidFill>
                  <a:schemeClr val="tx1"/>
                </a:solidFill>
                <a:latin typeface="Söhne"/>
              </a:rPr>
              <a:t> </a:t>
            </a:r>
            <a:r>
              <a:rPr lang="en-US" sz="1800" b="0" i="0" dirty="0">
                <a:solidFill>
                  <a:schemeClr val="tx1"/>
                </a:solidFill>
                <a:effectLst/>
                <a:latin typeface="Söhne"/>
              </a:rPr>
              <a:t>Ensure that all the application's functions work as intended, including:</a:t>
            </a:r>
          </a:p>
          <a:p>
            <a:pPr marL="800100" lvl="1" indent="-342900"/>
            <a:r>
              <a:rPr lang="en-US" sz="1600" b="0" i="0" dirty="0">
                <a:solidFill>
                  <a:schemeClr val="tx1"/>
                </a:solidFill>
                <a:effectLst/>
                <a:latin typeface="Söhne"/>
              </a:rPr>
              <a:t>User registration and login</a:t>
            </a:r>
          </a:p>
          <a:p>
            <a:pPr marL="800100" lvl="1" indent="-342900"/>
            <a:r>
              <a:rPr lang="en-US" sz="1600" b="0" i="0" dirty="0">
                <a:solidFill>
                  <a:schemeClr val="tx1"/>
                </a:solidFill>
                <a:effectLst/>
                <a:latin typeface="Söhne"/>
              </a:rPr>
              <a:t>Bus route search and selection</a:t>
            </a:r>
          </a:p>
          <a:p>
            <a:pPr marL="800100" lvl="1" indent="-342900"/>
            <a:r>
              <a:rPr lang="en-US" sz="1600" b="0" i="0" dirty="0">
                <a:solidFill>
                  <a:schemeClr val="tx1"/>
                </a:solidFill>
                <a:effectLst/>
                <a:latin typeface="Söhne"/>
              </a:rPr>
              <a:t>Seat reservation and booking</a:t>
            </a:r>
          </a:p>
          <a:p>
            <a:pPr marL="800100" lvl="1" indent="-342900"/>
            <a:r>
              <a:rPr lang="en-US" sz="1600" b="0" i="0" dirty="0">
                <a:solidFill>
                  <a:schemeClr val="tx1"/>
                </a:solidFill>
                <a:effectLst/>
                <a:latin typeface="Söhne"/>
              </a:rPr>
              <a:t>Payment processing</a:t>
            </a:r>
          </a:p>
          <a:p>
            <a:pPr marL="800100" lvl="1" indent="-342900"/>
            <a:r>
              <a:rPr lang="en-US" sz="1600" b="0" i="0" dirty="0">
                <a:solidFill>
                  <a:schemeClr val="tx1"/>
                </a:solidFill>
                <a:effectLst/>
                <a:latin typeface="Söhne"/>
              </a:rPr>
              <a:t>Ticket modification and cancellation</a:t>
            </a:r>
          </a:p>
          <a:p>
            <a:pPr marL="800100" lvl="1" indent="-342900"/>
            <a:r>
              <a:rPr lang="en-US" sz="1600" b="0" i="0" dirty="0">
                <a:solidFill>
                  <a:schemeClr val="tx1"/>
                </a:solidFill>
                <a:effectLst/>
                <a:latin typeface="Söhne"/>
              </a:rPr>
              <a:t>Admin and operator functionalities</a:t>
            </a:r>
          </a:p>
          <a:p>
            <a:pPr marL="457200" lvl="1" indent="0">
              <a:buNone/>
            </a:pPr>
            <a:endParaRPr lang="en-US" sz="1600" b="1" i="0" dirty="0">
              <a:solidFill>
                <a:schemeClr val="tx1"/>
              </a:solidFill>
              <a:effectLst/>
              <a:latin typeface="Söhne"/>
            </a:endParaRPr>
          </a:p>
          <a:p>
            <a:pPr marL="342900" indent="-342900">
              <a:buFont typeface="+mj-lt"/>
              <a:buAutoNum type="arabicPeriod"/>
            </a:pPr>
            <a:r>
              <a:rPr lang="en-US" sz="1800" b="1" i="1" dirty="0">
                <a:solidFill>
                  <a:schemeClr val="tx1"/>
                </a:solidFill>
                <a:effectLst/>
                <a:latin typeface="Söhne"/>
              </a:rPr>
              <a:t>Integration Testing:</a:t>
            </a:r>
            <a:r>
              <a:rPr lang="en-US" sz="1800" b="0" i="0" dirty="0">
                <a:solidFill>
                  <a:schemeClr val="tx1"/>
                </a:solidFill>
                <a:effectLst/>
                <a:latin typeface="Söhne"/>
              </a:rPr>
              <a:t> Test the integration points with third-party services, payment gateways, and APIs. - Ensure data synchronization and communication between different system components.</a:t>
            </a:r>
          </a:p>
        </p:txBody>
      </p:sp>
      <p:sp>
        <p:nvSpPr>
          <p:cNvPr id="6" name="Content Placeholder 5">
            <a:extLst>
              <a:ext uri="{FF2B5EF4-FFF2-40B4-BE49-F238E27FC236}">
                <a16:creationId xmlns:a16="http://schemas.microsoft.com/office/drawing/2014/main" id="{D209354D-D42F-0255-870D-89B8A864EA17}"/>
              </a:ext>
            </a:extLst>
          </p:cNvPr>
          <p:cNvSpPr>
            <a:spLocks noGrp="1"/>
          </p:cNvSpPr>
          <p:nvPr>
            <p:ph sz="quarter" idx="4"/>
          </p:nvPr>
        </p:nvSpPr>
        <p:spPr>
          <a:xfrm>
            <a:off x="7684539" y="1168398"/>
            <a:ext cx="3741928" cy="5443197"/>
          </a:xfrm>
        </p:spPr>
        <p:txBody>
          <a:bodyPr>
            <a:normAutofit/>
          </a:bodyPr>
          <a:lstStyle/>
          <a:p>
            <a:pPr marL="342900" indent="-342900" algn="l">
              <a:buFont typeface="+mj-lt"/>
              <a:buAutoNum type="arabicPeriod" startAt="3"/>
            </a:pPr>
            <a:r>
              <a:rPr lang="en-US" sz="1800" b="1" i="1" dirty="0">
                <a:solidFill>
                  <a:schemeClr val="tx1"/>
                </a:solidFill>
                <a:effectLst/>
                <a:latin typeface="Söhne"/>
              </a:rPr>
              <a:t>User Acceptance Testing (UAT):</a:t>
            </a:r>
            <a:endParaRPr lang="en-US" sz="1800" b="0" i="1" dirty="0">
              <a:solidFill>
                <a:schemeClr val="tx1"/>
              </a:solidFill>
              <a:effectLst/>
              <a:latin typeface="Söhne"/>
            </a:endParaRPr>
          </a:p>
          <a:p>
            <a:pPr lvl="1"/>
            <a:r>
              <a:rPr lang="en-US" sz="1600" b="0" i="0" dirty="0">
                <a:solidFill>
                  <a:schemeClr val="tx1"/>
                </a:solidFill>
                <a:effectLst/>
                <a:latin typeface="Söhne"/>
              </a:rPr>
              <a:t>Involve real users (passengers, administrators, and bus operators) to test the application in a real-world setting.</a:t>
            </a:r>
          </a:p>
          <a:p>
            <a:pPr lvl="1"/>
            <a:r>
              <a:rPr lang="en-US" sz="1600" b="0" i="0" dirty="0">
                <a:solidFill>
                  <a:schemeClr val="tx1"/>
                </a:solidFill>
                <a:effectLst/>
                <a:latin typeface="Söhne"/>
              </a:rPr>
              <a:t>Ensure that users can perform tasks effectively and provide feedback on their experience.</a:t>
            </a:r>
          </a:p>
          <a:p>
            <a:pPr marL="681228" lvl="1" indent="-342900">
              <a:buFont typeface="+mj-lt"/>
              <a:buAutoNum type="arabicPeriod" startAt="3"/>
            </a:pPr>
            <a:endParaRPr lang="en-US" sz="1600" b="1" i="0" dirty="0">
              <a:solidFill>
                <a:schemeClr val="tx1"/>
              </a:solidFill>
              <a:effectLst/>
              <a:latin typeface="Söhne"/>
            </a:endParaRPr>
          </a:p>
          <a:p>
            <a:pPr marL="342900" indent="-342900">
              <a:buFont typeface="+mj-lt"/>
              <a:buAutoNum type="arabicPeriod" startAt="3"/>
            </a:pPr>
            <a:r>
              <a:rPr lang="en-US" sz="1800" b="1" i="1" dirty="0">
                <a:solidFill>
                  <a:schemeClr val="tx1"/>
                </a:solidFill>
                <a:effectLst/>
                <a:latin typeface="Söhne"/>
              </a:rPr>
              <a:t>Regression Testing:</a:t>
            </a:r>
            <a:r>
              <a:rPr lang="en-US" sz="1800" b="0" i="0" dirty="0">
                <a:solidFill>
                  <a:schemeClr val="tx1"/>
                </a:solidFill>
                <a:effectLst/>
                <a:latin typeface="Söhne"/>
              </a:rPr>
              <a:t>  Continuously test previously working features after new changes or updates to ensure that updates have not introduced new issues.</a:t>
            </a:r>
          </a:p>
          <a:p>
            <a:endParaRPr lang="en-IN" sz="1800" dirty="0">
              <a:solidFill>
                <a:schemeClr val="tx1"/>
              </a:solidFill>
            </a:endParaRPr>
          </a:p>
        </p:txBody>
      </p:sp>
    </p:spTree>
    <p:extLst>
      <p:ext uri="{BB962C8B-B14F-4D97-AF65-F5344CB8AC3E}">
        <p14:creationId xmlns:p14="http://schemas.microsoft.com/office/powerpoint/2010/main" val="105135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EE69-56FC-9B6F-64F7-69BA966729BD}"/>
              </a:ext>
            </a:extLst>
          </p:cNvPr>
          <p:cNvSpPr>
            <a:spLocks noGrp="1"/>
          </p:cNvSpPr>
          <p:nvPr>
            <p:ph type="title"/>
          </p:nvPr>
        </p:nvSpPr>
        <p:spPr>
          <a:xfrm>
            <a:off x="760938" y="998855"/>
            <a:ext cx="4011087" cy="570064"/>
          </a:xfrm>
        </p:spPr>
        <p:txBody>
          <a:bodyPr/>
          <a:lstStyle/>
          <a:p>
            <a:r>
              <a:rPr lang="en-IN" sz="3600" dirty="0"/>
              <a:t>Maintenance</a:t>
            </a:r>
            <a:endParaRPr lang="en-IN" dirty="0"/>
          </a:p>
        </p:txBody>
      </p:sp>
      <p:sp>
        <p:nvSpPr>
          <p:cNvPr id="4" name="Slide Number Placeholder 3">
            <a:extLst>
              <a:ext uri="{FF2B5EF4-FFF2-40B4-BE49-F238E27FC236}">
                <a16:creationId xmlns:a16="http://schemas.microsoft.com/office/drawing/2014/main" id="{AF51ED51-250D-4004-9B1F-E799E70ABCAC}"/>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5" name="Text Placeholder 4">
            <a:extLst>
              <a:ext uri="{FF2B5EF4-FFF2-40B4-BE49-F238E27FC236}">
                <a16:creationId xmlns:a16="http://schemas.microsoft.com/office/drawing/2014/main" id="{C59BCC62-B78A-A7F8-04C3-8F7A60E18E20}"/>
              </a:ext>
            </a:extLst>
          </p:cNvPr>
          <p:cNvSpPr>
            <a:spLocks noGrp="1"/>
          </p:cNvSpPr>
          <p:nvPr>
            <p:ph type="body" sz="half" idx="2"/>
          </p:nvPr>
        </p:nvSpPr>
        <p:spPr>
          <a:xfrm>
            <a:off x="760938" y="1757680"/>
            <a:ext cx="4011087" cy="4103370"/>
          </a:xfrm>
        </p:spPr>
        <p:txBody>
          <a:bodyPr>
            <a:normAutofit/>
          </a:bodyPr>
          <a:lstStyle/>
          <a:p>
            <a:pPr marL="342900" indent="-342900">
              <a:buFont typeface="+mj-lt"/>
              <a:buAutoNum type="arabicPeriod"/>
            </a:pPr>
            <a:r>
              <a:rPr lang="en-IN" sz="2000" i="1" dirty="0">
                <a:solidFill>
                  <a:schemeClr val="tx1"/>
                </a:solidFill>
                <a:effectLst/>
                <a:latin typeface="Söhne"/>
              </a:rPr>
              <a:t>Regular Updates and Patching</a:t>
            </a:r>
          </a:p>
          <a:p>
            <a:pPr marL="342900" indent="-342900">
              <a:buFont typeface="+mj-lt"/>
              <a:buAutoNum type="arabicPeriod"/>
            </a:pPr>
            <a:r>
              <a:rPr lang="en-IN" sz="2000" i="1" dirty="0">
                <a:solidFill>
                  <a:schemeClr val="tx1"/>
                </a:solidFill>
                <a:effectLst/>
                <a:latin typeface="Söhne"/>
              </a:rPr>
              <a:t>Monitoring and Alerting</a:t>
            </a:r>
          </a:p>
          <a:p>
            <a:pPr marL="342900" indent="-342900">
              <a:buFont typeface="+mj-lt"/>
              <a:buAutoNum type="arabicPeriod"/>
            </a:pPr>
            <a:r>
              <a:rPr lang="en-IN" sz="2000" i="1" dirty="0">
                <a:solidFill>
                  <a:schemeClr val="tx1"/>
                </a:solidFill>
                <a:effectLst/>
                <a:latin typeface="Söhne"/>
              </a:rPr>
              <a:t>Database Maintenance</a:t>
            </a:r>
          </a:p>
          <a:p>
            <a:pPr marL="342900" indent="-342900">
              <a:buFont typeface="+mj-lt"/>
              <a:buAutoNum type="arabicPeriod"/>
            </a:pPr>
            <a:r>
              <a:rPr lang="en-US" sz="2000" i="1" dirty="0">
                <a:solidFill>
                  <a:schemeClr val="tx1"/>
                </a:solidFill>
                <a:effectLst/>
                <a:latin typeface="Söhne"/>
              </a:rPr>
              <a:t>Security Audits and Vulnerability Scans</a:t>
            </a:r>
          </a:p>
          <a:p>
            <a:pPr marL="342900" indent="-342900">
              <a:buFont typeface="+mj-lt"/>
              <a:buAutoNum type="arabicPeriod"/>
            </a:pPr>
            <a:r>
              <a:rPr lang="en-IN" sz="2000" i="1" dirty="0">
                <a:solidFill>
                  <a:schemeClr val="tx1"/>
                </a:solidFill>
                <a:effectLst/>
                <a:latin typeface="Söhne"/>
              </a:rPr>
              <a:t>Content Management</a:t>
            </a:r>
            <a:endParaRPr lang="en-US" sz="2000" i="1" dirty="0">
              <a:solidFill>
                <a:schemeClr val="tx1"/>
              </a:solidFill>
              <a:effectLst/>
              <a:latin typeface="Söhne"/>
            </a:endParaRPr>
          </a:p>
        </p:txBody>
      </p:sp>
      <p:pic>
        <p:nvPicPr>
          <p:cNvPr id="8" name="Picture Placeholder 7" descr="A computer with tools on it&#10;&#10;Description automatically generated">
            <a:extLst>
              <a:ext uri="{FF2B5EF4-FFF2-40B4-BE49-F238E27FC236}">
                <a16:creationId xmlns:a16="http://schemas.microsoft.com/office/drawing/2014/main" id="{AB90723B-56AD-F4D9-5B0F-79AD38001A30}"/>
              </a:ext>
            </a:extLst>
          </p:cNvPr>
          <p:cNvPicPr>
            <a:picLocks noGrp="1" noChangeAspect="1"/>
          </p:cNvPicPr>
          <p:nvPr>
            <p:ph type="pic" idx="1"/>
          </p:nvPr>
        </p:nvPicPr>
        <p:blipFill>
          <a:blip r:embed="rId2"/>
          <a:srcRect l="2508" r="2508"/>
          <a:stretch>
            <a:fillRect/>
          </a:stretch>
        </p:blipFill>
        <p:spPr/>
      </p:pic>
    </p:spTree>
    <p:extLst>
      <p:ext uri="{BB962C8B-B14F-4D97-AF65-F5344CB8AC3E}">
        <p14:creationId xmlns:p14="http://schemas.microsoft.com/office/powerpoint/2010/main" val="224140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C9AB-D07A-CA08-FAB3-63DFF62F0122}"/>
              </a:ext>
            </a:extLst>
          </p:cNvPr>
          <p:cNvSpPr>
            <a:spLocks noGrp="1"/>
          </p:cNvSpPr>
          <p:nvPr>
            <p:ph type="title"/>
          </p:nvPr>
        </p:nvSpPr>
        <p:spPr>
          <a:xfrm>
            <a:off x="7493790" y="391711"/>
            <a:ext cx="3932237" cy="619982"/>
          </a:xfrm>
        </p:spPr>
        <p:txBody>
          <a:bodyPr/>
          <a:lstStyle/>
          <a:p>
            <a:r>
              <a:rPr lang="en-IN" dirty="0"/>
              <a:t>Deployment</a:t>
            </a:r>
          </a:p>
        </p:txBody>
      </p:sp>
      <p:sp>
        <p:nvSpPr>
          <p:cNvPr id="4" name="Slide Number Placeholder 3">
            <a:extLst>
              <a:ext uri="{FF2B5EF4-FFF2-40B4-BE49-F238E27FC236}">
                <a16:creationId xmlns:a16="http://schemas.microsoft.com/office/drawing/2014/main" id="{F2532C0E-E2A7-CD90-F0D3-29342A3CC8A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Text Placeholder 4">
            <a:extLst>
              <a:ext uri="{FF2B5EF4-FFF2-40B4-BE49-F238E27FC236}">
                <a16:creationId xmlns:a16="http://schemas.microsoft.com/office/drawing/2014/main" id="{8E2A3703-E8B5-1B2F-AAF9-777CE66933F8}"/>
              </a:ext>
            </a:extLst>
          </p:cNvPr>
          <p:cNvSpPr>
            <a:spLocks noGrp="1"/>
          </p:cNvSpPr>
          <p:nvPr>
            <p:ph type="body" sz="half" idx="2"/>
          </p:nvPr>
        </p:nvSpPr>
        <p:spPr>
          <a:xfrm>
            <a:off x="7506295" y="1077181"/>
            <a:ext cx="3932237" cy="5323619"/>
          </a:xfrm>
        </p:spPr>
        <p:txBody>
          <a:bodyPr>
            <a:normAutofit fontScale="85000" lnSpcReduction="10000"/>
          </a:bodyPr>
          <a:lstStyle/>
          <a:p>
            <a:pPr algn="l">
              <a:buFont typeface="+mj-lt"/>
              <a:buAutoNum type="arabicPeriod"/>
            </a:pPr>
            <a:r>
              <a:rPr lang="en-US" b="1" i="0" dirty="0">
                <a:solidFill>
                  <a:srgbClr val="374151"/>
                </a:solidFill>
                <a:effectLst/>
                <a:latin typeface="Söhne"/>
              </a:rPr>
              <a:t>Server Infrastructure Setup:</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a reliable hosting provider or cloud service based on your needs and budget.</a:t>
            </a:r>
          </a:p>
          <a:p>
            <a:pPr marL="742950" lvl="1" indent="-285750" algn="l">
              <a:buFont typeface="+mj-lt"/>
              <a:buAutoNum type="arabicPeriod"/>
            </a:pPr>
            <a:r>
              <a:rPr lang="en-US" b="0" i="0" dirty="0">
                <a:solidFill>
                  <a:srgbClr val="374151"/>
                </a:solidFill>
                <a:effectLst/>
                <a:latin typeface="Söhne"/>
              </a:rPr>
              <a:t>Set up one or more virtual servers (VMs) with the necessary resources to host your web application.</a:t>
            </a:r>
          </a:p>
          <a:p>
            <a:pPr marL="742950" lvl="1" indent="-285750" algn="l">
              <a:buFont typeface="+mj-lt"/>
              <a:buAutoNum type="arabicPeriod"/>
            </a:pPr>
            <a:r>
              <a:rPr lang="en-US" b="0" i="0" dirty="0">
                <a:solidFill>
                  <a:srgbClr val="374151"/>
                </a:solidFill>
                <a:effectLst/>
                <a:latin typeface="Söhne"/>
              </a:rPr>
              <a:t>Configure the server's operating system (usually Linux-based) and install required software components, including a web server, database server, and any other dependencies.</a:t>
            </a:r>
          </a:p>
          <a:p>
            <a:pPr algn="l">
              <a:buFont typeface="+mj-lt"/>
              <a:buAutoNum type="arabicPeriod"/>
            </a:pPr>
            <a:r>
              <a:rPr lang="en-US" b="1" i="0" dirty="0">
                <a:solidFill>
                  <a:srgbClr val="374151"/>
                </a:solidFill>
                <a:effectLst/>
                <a:latin typeface="Söhne"/>
              </a:rPr>
              <a:t>Domain Name and SSL Certificate: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Register a domain name and configure DNS settings to point to your server's IP address.</a:t>
            </a:r>
          </a:p>
          <a:p>
            <a:pPr marL="742950" lvl="1" indent="-285750" algn="l">
              <a:buFont typeface="+mj-lt"/>
              <a:buAutoNum type="arabicPeriod"/>
            </a:pPr>
            <a:r>
              <a:rPr lang="en-US" b="0" i="0" dirty="0">
                <a:solidFill>
                  <a:srgbClr val="374151"/>
                </a:solidFill>
                <a:effectLst/>
                <a:latin typeface="Söhne"/>
              </a:rPr>
              <a:t>Secure your web application by installing an SSL certificate to enable HTTPS for secure data transmission.</a:t>
            </a:r>
          </a:p>
          <a:p>
            <a:pPr algn="l">
              <a:buFont typeface="+mj-lt"/>
              <a:buAutoNum type="arabicPeriod"/>
            </a:pPr>
            <a:r>
              <a:rPr lang="en-US" b="1" i="0" dirty="0">
                <a:solidFill>
                  <a:srgbClr val="374151"/>
                </a:solidFill>
                <a:effectLst/>
                <a:latin typeface="Söhne"/>
              </a:rPr>
              <a:t>Application Deployment: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Upload your application code and assets (HTML, CSS, JavaScript, images, etc.) to the server. </a:t>
            </a:r>
          </a:p>
          <a:p>
            <a:pPr marL="742950" lvl="1" indent="-285750" algn="l">
              <a:buFont typeface="+mj-lt"/>
              <a:buAutoNum type="arabicPeriod"/>
            </a:pPr>
            <a:r>
              <a:rPr lang="en-US" b="0" i="0" dirty="0">
                <a:solidFill>
                  <a:srgbClr val="374151"/>
                </a:solidFill>
                <a:effectLst/>
                <a:latin typeface="Söhne"/>
              </a:rPr>
              <a:t>Set up a version control system (e.g., Git) on the server for easy code updates and rollbacks.</a:t>
            </a:r>
          </a:p>
          <a:p>
            <a:pPr algn="l">
              <a:buFont typeface="+mj-lt"/>
              <a:buAutoNum type="arabicPeriod"/>
            </a:pPr>
            <a:r>
              <a:rPr lang="en-US" b="1" i="0" dirty="0">
                <a:solidFill>
                  <a:srgbClr val="374151"/>
                </a:solidFill>
                <a:effectLst/>
                <a:latin typeface="Söhne"/>
              </a:rPr>
              <a:t>Database Setup:</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Create the necessary databases and database users.</a:t>
            </a:r>
          </a:p>
          <a:p>
            <a:pPr marL="742950" lvl="1" indent="-285750" algn="l">
              <a:buFont typeface="+mj-lt"/>
              <a:buAutoNum type="arabicPeriod"/>
            </a:pPr>
            <a:r>
              <a:rPr lang="en-US" b="0" i="0" dirty="0">
                <a:solidFill>
                  <a:srgbClr val="374151"/>
                </a:solidFill>
                <a:effectLst/>
                <a:latin typeface="Söhne"/>
              </a:rPr>
              <a:t>Import the initial database schema and seed data if required.</a:t>
            </a:r>
          </a:p>
          <a:p>
            <a:endParaRPr lang="en-IN" dirty="0"/>
          </a:p>
        </p:txBody>
      </p:sp>
      <p:pic>
        <p:nvPicPr>
          <p:cNvPr id="8" name="Content Placeholder 7" descr="A computer screen with text and symbols&#10;&#10;Description automatically generated">
            <a:extLst>
              <a:ext uri="{FF2B5EF4-FFF2-40B4-BE49-F238E27FC236}">
                <a16:creationId xmlns:a16="http://schemas.microsoft.com/office/drawing/2014/main" id="{61FAAC8A-CCE6-5DE9-6E25-71B84180AD99}"/>
              </a:ext>
            </a:extLst>
          </p:cNvPr>
          <p:cNvPicPr>
            <a:picLocks noGrp="1" noChangeAspect="1"/>
          </p:cNvPicPr>
          <p:nvPr>
            <p:ph idx="1"/>
          </p:nvPr>
        </p:nvPicPr>
        <p:blipFill>
          <a:blip r:embed="rId2"/>
          <a:stretch>
            <a:fillRect/>
          </a:stretch>
        </p:blipFill>
        <p:spPr>
          <a:xfrm>
            <a:off x="703263" y="1517764"/>
            <a:ext cx="6242050" cy="3566885"/>
          </a:xfrm>
          <a:ln>
            <a:solidFill>
              <a:srgbClr val="1F2C8F"/>
            </a:solidFill>
          </a:ln>
        </p:spPr>
      </p:pic>
    </p:spTree>
    <p:extLst>
      <p:ext uri="{BB962C8B-B14F-4D97-AF65-F5344CB8AC3E}">
        <p14:creationId xmlns:p14="http://schemas.microsoft.com/office/powerpoint/2010/main" val="4026001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t>Outcome</a:t>
            </a:r>
          </a:p>
        </p:txBody>
      </p:sp>
    </p:spTree>
    <p:extLst>
      <p:ext uri="{BB962C8B-B14F-4D97-AF65-F5344CB8AC3E}">
        <p14:creationId xmlns:p14="http://schemas.microsoft.com/office/powerpoint/2010/main" val="8510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69D2-7D5A-F23A-7672-71025E3FD9BE}"/>
              </a:ext>
            </a:extLst>
          </p:cNvPr>
          <p:cNvSpPr>
            <a:spLocks noGrp="1"/>
          </p:cNvSpPr>
          <p:nvPr>
            <p:ph type="title"/>
          </p:nvPr>
        </p:nvSpPr>
        <p:spPr/>
        <p:txBody>
          <a:bodyPr/>
          <a:lstStyle/>
          <a:p>
            <a:r>
              <a:rPr lang="en-US" sz="2000" i="0" cap="none" dirty="0">
                <a:solidFill>
                  <a:srgbClr val="374151"/>
                </a:solidFill>
                <a:effectLst/>
                <a:latin typeface="Söhne"/>
              </a:rPr>
              <a:t>The Outcome Of A Bus Ticket Management System Web Application Can Have Several Significant Benefits And Positive </a:t>
            </a:r>
            <a:r>
              <a:rPr lang="en-US" sz="2000" i="0" cap="none" dirty="0">
                <a:solidFill>
                  <a:schemeClr val="tx1"/>
                </a:solidFill>
                <a:effectLst/>
                <a:latin typeface="Söhne"/>
              </a:rPr>
              <a:t>Impacts</a:t>
            </a:r>
            <a:r>
              <a:rPr lang="en-US" sz="2000" i="0" cap="none" dirty="0">
                <a:solidFill>
                  <a:srgbClr val="374151"/>
                </a:solidFill>
                <a:effectLst/>
                <a:latin typeface="Söhne"/>
              </a:rPr>
              <a:t> On Various Stakeholders, Including Passengers, Bus Operators, And Administrators.</a:t>
            </a:r>
            <a:endParaRPr lang="en-IN" sz="2000" cap="none" dirty="0"/>
          </a:p>
        </p:txBody>
      </p:sp>
      <p:sp>
        <p:nvSpPr>
          <p:cNvPr id="3" name="Slide Number Placeholder 2">
            <a:extLst>
              <a:ext uri="{FF2B5EF4-FFF2-40B4-BE49-F238E27FC236}">
                <a16:creationId xmlns:a16="http://schemas.microsoft.com/office/drawing/2014/main" id="{6DEEADA8-6B0D-C9B4-35B0-59704AF353EA}"/>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4" name="Text Placeholder 3">
            <a:extLst>
              <a:ext uri="{FF2B5EF4-FFF2-40B4-BE49-F238E27FC236}">
                <a16:creationId xmlns:a16="http://schemas.microsoft.com/office/drawing/2014/main" id="{DB5D60B3-EFF0-1741-3402-B49F3D903AB0}"/>
              </a:ext>
            </a:extLst>
          </p:cNvPr>
          <p:cNvSpPr>
            <a:spLocks noGrp="1"/>
          </p:cNvSpPr>
          <p:nvPr>
            <p:ph type="body" idx="1"/>
          </p:nvPr>
        </p:nvSpPr>
        <p:spPr/>
        <p:txBody>
          <a:bodyPr/>
          <a:lstStyle/>
          <a:p>
            <a:r>
              <a:rPr lang="en-IN" b="1" i="1" u="sng" dirty="0">
                <a:effectLst/>
                <a:latin typeface="Söhne"/>
              </a:rPr>
              <a:t>For Passengers:</a:t>
            </a:r>
            <a:endParaRPr lang="en-IN" b="1" i="1" u="sng" dirty="0"/>
          </a:p>
        </p:txBody>
      </p:sp>
      <p:sp>
        <p:nvSpPr>
          <p:cNvPr id="5" name="Content Placeholder 4">
            <a:extLst>
              <a:ext uri="{FF2B5EF4-FFF2-40B4-BE49-F238E27FC236}">
                <a16:creationId xmlns:a16="http://schemas.microsoft.com/office/drawing/2014/main" id="{68283C54-B988-4C75-A055-84E03ACF8088}"/>
              </a:ext>
            </a:extLst>
          </p:cNvPr>
          <p:cNvSpPr>
            <a:spLocks noGrp="1"/>
          </p:cNvSpPr>
          <p:nvPr>
            <p:ph sz="half" idx="2"/>
          </p:nvPr>
        </p:nvSpPr>
        <p:spPr/>
        <p:txBody>
          <a:bodyPr>
            <a:normAutofit/>
          </a:bodyPr>
          <a:lstStyle/>
          <a:p>
            <a:r>
              <a:rPr lang="en-IN" sz="1800" i="0" dirty="0">
                <a:effectLst/>
                <a:latin typeface="Söhne"/>
              </a:rPr>
              <a:t>Convenience</a:t>
            </a:r>
          </a:p>
          <a:p>
            <a:r>
              <a:rPr lang="en-IN" sz="1800" i="0" dirty="0">
                <a:effectLst/>
                <a:latin typeface="Söhne"/>
              </a:rPr>
              <a:t>Seat Reservation</a:t>
            </a:r>
          </a:p>
          <a:p>
            <a:r>
              <a:rPr lang="en-IN" sz="1800" i="0" dirty="0">
                <a:effectLst/>
                <a:latin typeface="Söhne"/>
              </a:rPr>
              <a:t>Online Payments</a:t>
            </a:r>
            <a:endParaRPr lang="en-IN" sz="1800" dirty="0">
              <a:latin typeface="Söhne"/>
            </a:endParaRPr>
          </a:p>
          <a:p>
            <a:r>
              <a:rPr lang="en-IN" sz="1800" i="0" dirty="0">
                <a:effectLst/>
                <a:latin typeface="Söhne"/>
              </a:rPr>
              <a:t>Flexibility</a:t>
            </a:r>
          </a:p>
          <a:p>
            <a:r>
              <a:rPr lang="en-IN" sz="1800" i="0" dirty="0">
                <a:effectLst/>
                <a:latin typeface="Söhne"/>
              </a:rPr>
              <a:t>Ticket Confirmation</a:t>
            </a:r>
            <a:endParaRPr lang="en-IN" sz="1800" dirty="0">
              <a:latin typeface="Söhne"/>
            </a:endParaRPr>
          </a:p>
          <a:p>
            <a:r>
              <a:rPr lang="en-IN" sz="1800" i="0" dirty="0">
                <a:effectLst/>
                <a:latin typeface="Söhne"/>
              </a:rPr>
              <a:t>Feedback and Reviews</a:t>
            </a:r>
          </a:p>
          <a:p>
            <a:endParaRPr lang="en-IN" sz="1800" dirty="0"/>
          </a:p>
        </p:txBody>
      </p:sp>
      <p:sp>
        <p:nvSpPr>
          <p:cNvPr id="6" name="Text Placeholder 5">
            <a:extLst>
              <a:ext uri="{FF2B5EF4-FFF2-40B4-BE49-F238E27FC236}">
                <a16:creationId xmlns:a16="http://schemas.microsoft.com/office/drawing/2014/main" id="{F8134AF7-0D7F-34E9-13CD-ADD768068630}"/>
              </a:ext>
            </a:extLst>
          </p:cNvPr>
          <p:cNvSpPr>
            <a:spLocks noGrp="1"/>
          </p:cNvSpPr>
          <p:nvPr>
            <p:ph type="body" sz="quarter" idx="3"/>
          </p:nvPr>
        </p:nvSpPr>
        <p:spPr/>
        <p:txBody>
          <a:bodyPr/>
          <a:lstStyle/>
          <a:p>
            <a:r>
              <a:rPr lang="en-IN" b="1" i="1" u="sng" dirty="0">
                <a:effectLst/>
                <a:latin typeface="Söhne"/>
              </a:rPr>
              <a:t>For Bus Operators:</a:t>
            </a:r>
            <a:endParaRPr lang="en-IN" b="1" i="1" u="sng" dirty="0"/>
          </a:p>
        </p:txBody>
      </p:sp>
      <p:sp>
        <p:nvSpPr>
          <p:cNvPr id="7" name="Content Placeholder 6">
            <a:extLst>
              <a:ext uri="{FF2B5EF4-FFF2-40B4-BE49-F238E27FC236}">
                <a16:creationId xmlns:a16="http://schemas.microsoft.com/office/drawing/2014/main" id="{A470FB7D-D39B-EE8D-891F-28CFF67023E3}"/>
              </a:ext>
            </a:extLst>
          </p:cNvPr>
          <p:cNvSpPr>
            <a:spLocks noGrp="1"/>
          </p:cNvSpPr>
          <p:nvPr>
            <p:ph sz="quarter" idx="4"/>
          </p:nvPr>
        </p:nvSpPr>
        <p:spPr/>
        <p:txBody>
          <a:bodyPr>
            <a:normAutofit/>
          </a:bodyPr>
          <a:lstStyle/>
          <a:p>
            <a:r>
              <a:rPr lang="en-IN" sz="1800" i="0" dirty="0">
                <a:effectLst/>
                <a:latin typeface="Söhne"/>
              </a:rPr>
              <a:t>Efficiency</a:t>
            </a:r>
          </a:p>
          <a:p>
            <a:r>
              <a:rPr lang="en-IN" sz="1800" i="0" dirty="0">
                <a:effectLst/>
                <a:latin typeface="Söhne"/>
              </a:rPr>
              <a:t>Resource Management</a:t>
            </a:r>
          </a:p>
          <a:p>
            <a:r>
              <a:rPr lang="en-IN" sz="1800" i="0" dirty="0">
                <a:effectLst/>
                <a:latin typeface="Söhne"/>
              </a:rPr>
              <a:t>Data Insights</a:t>
            </a:r>
          </a:p>
          <a:p>
            <a:r>
              <a:rPr lang="en-IN" sz="1800" i="0" dirty="0">
                <a:effectLst/>
                <a:latin typeface="Söhne"/>
              </a:rPr>
              <a:t>Cost Reduction</a:t>
            </a:r>
            <a:endParaRPr lang="en-IN" sz="1800" dirty="0">
              <a:latin typeface="Söhne"/>
            </a:endParaRPr>
          </a:p>
          <a:p>
            <a:r>
              <a:rPr lang="en-IN" sz="1800" i="0" dirty="0">
                <a:effectLst/>
                <a:latin typeface="Söhne"/>
              </a:rPr>
              <a:t>Scalability</a:t>
            </a:r>
            <a:endParaRPr lang="en-IN" sz="1800" dirty="0"/>
          </a:p>
        </p:txBody>
      </p:sp>
    </p:spTree>
    <p:extLst>
      <p:ext uri="{BB962C8B-B14F-4D97-AF65-F5344CB8AC3E}">
        <p14:creationId xmlns:p14="http://schemas.microsoft.com/office/powerpoint/2010/main" val="281083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normAutofit/>
          </a:bodyPr>
          <a:lstStyle/>
          <a:p>
            <a:r>
              <a:rPr lang="en-US" sz="1600" b="0" i="0" dirty="0">
                <a:solidFill>
                  <a:srgbClr val="374151"/>
                </a:solidFill>
                <a:effectLst/>
                <a:latin typeface="Söhne"/>
              </a:rPr>
              <a:t>In summary, a bus ticket management system web application enhances the bus ticket booking process for passengers, streamlines operations for bus operators, and provides administrators with tools to monitor and manage the system effectively. It offers convenience, security, and efficiency in the bus transportation industry while promoting a user-friendly and sustainable ticketing experience.</a:t>
            </a:r>
            <a:endParaRPr lang="en-US" sz="1600" dirty="0"/>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p:nvPr>
        </p:nvSpPr>
        <p:spPr>
          <a:xfrm>
            <a:off x="760476" y="817577"/>
            <a:ext cx="10671048" cy="1362057"/>
          </a:xfrm>
        </p:spPr>
        <p:txBody>
          <a:bodyPr/>
          <a:lstStyle/>
          <a:p>
            <a:r>
              <a:rPr lang="en-US" sz="8000" dirty="0"/>
              <a:t>THANK YOU </a:t>
            </a:r>
          </a:p>
        </p:txBody>
      </p:sp>
      <p:sp>
        <p:nvSpPr>
          <p:cNvPr id="5" name="Text Placeholder 4">
            <a:extLst>
              <a:ext uri="{FF2B5EF4-FFF2-40B4-BE49-F238E27FC236}">
                <a16:creationId xmlns:a16="http://schemas.microsoft.com/office/drawing/2014/main" id="{6CC2CF3E-4C9F-725B-44CB-CB8243B94BAD}"/>
              </a:ext>
            </a:extLst>
          </p:cNvPr>
          <p:cNvSpPr>
            <a:spLocks noGrp="1"/>
          </p:cNvSpPr>
          <p:nvPr>
            <p:ph type="body" sz="quarter" idx="14"/>
          </p:nvPr>
        </p:nvSpPr>
        <p:spPr>
          <a:xfrm>
            <a:off x="1978105" y="2794955"/>
            <a:ext cx="3833415" cy="1362058"/>
          </a:xfrm>
          <a:ln w="3175">
            <a:solidFill>
              <a:schemeClr val="tx1"/>
            </a:solidFill>
          </a:ln>
        </p:spPr>
        <p:txBody>
          <a:bodyPr/>
          <a:lstStyle/>
          <a:p>
            <a:r>
              <a:rPr lang="en-IN" sz="2000" i="1" dirty="0"/>
              <a:t>Mohit Kumar Patel</a:t>
            </a:r>
          </a:p>
        </p:txBody>
      </p:sp>
      <p:sp>
        <p:nvSpPr>
          <p:cNvPr id="6" name="Text Placeholder 5">
            <a:extLst>
              <a:ext uri="{FF2B5EF4-FFF2-40B4-BE49-F238E27FC236}">
                <a16:creationId xmlns:a16="http://schemas.microsoft.com/office/drawing/2014/main" id="{FEB36593-7CBC-CBF0-361A-5AE863D7DF92}"/>
              </a:ext>
            </a:extLst>
          </p:cNvPr>
          <p:cNvSpPr>
            <a:spLocks noGrp="1"/>
          </p:cNvSpPr>
          <p:nvPr>
            <p:ph type="body" sz="quarter" idx="15"/>
          </p:nvPr>
        </p:nvSpPr>
        <p:spPr>
          <a:xfrm>
            <a:off x="2136084" y="3405196"/>
            <a:ext cx="3368365" cy="448174"/>
          </a:xfrm>
        </p:spPr>
        <p:txBody>
          <a:bodyPr/>
          <a:lstStyle/>
          <a:p>
            <a:r>
              <a:rPr lang="en-IN" sz="2000" dirty="0">
                <a:latin typeface="Söhne"/>
              </a:rPr>
              <a:t>0127CS211050</a:t>
            </a:r>
          </a:p>
        </p:txBody>
      </p:sp>
      <p:sp>
        <p:nvSpPr>
          <p:cNvPr id="22" name="Text Placeholder 4">
            <a:extLst>
              <a:ext uri="{FF2B5EF4-FFF2-40B4-BE49-F238E27FC236}">
                <a16:creationId xmlns:a16="http://schemas.microsoft.com/office/drawing/2014/main" id="{A933E5C4-13F2-69F1-1E4A-970DB3A73F35}"/>
              </a:ext>
            </a:extLst>
          </p:cNvPr>
          <p:cNvSpPr txBox="1">
            <a:spLocks/>
          </p:cNvSpPr>
          <p:nvPr/>
        </p:nvSpPr>
        <p:spPr>
          <a:xfrm>
            <a:off x="6458665" y="4768411"/>
            <a:ext cx="3833415" cy="1362058"/>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i="1" dirty="0"/>
              <a:t>Neelam Janyani</a:t>
            </a:r>
          </a:p>
        </p:txBody>
      </p:sp>
      <p:sp>
        <p:nvSpPr>
          <p:cNvPr id="23" name="Text Placeholder 5">
            <a:extLst>
              <a:ext uri="{FF2B5EF4-FFF2-40B4-BE49-F238E27FC236}">
                <a16:creationId xmlns:a16="http://schemas.microsoft.com/office/drawing/2014/main" id="{C86C0000-2159-F886-B909-A8D6D2E1656D}"/>
              </a:ext>
            </a:extLst>
          </p:cNvPr>
          <p:cNvSpPr txBox="1">
            <a:spLocks/>
          </p:cNvSpPr>
          <p:nvPr/>
        </p:nvSpPr>
        <p:spPr>
          <a:xfrm>
            <a:off x="6616644" y="5378652"/>
            <a:ext cx="3368365" cy="448174"/>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latin typeface="Söhne"/>
              </a:rPr>
              <a:t>0127CS211053</a:t>
            </a:r>
          </a:p>
        </p:txBody>
      </p:sp>
      <p:sp>
        <p:nvSpPr>
          <p:cNvPr id="24" name="Text Placeholder 4">
            <a:extLst>
              <a:ext uri="{FF2B5EF4-FFF2-40B4-BE49-F238E27FC236}">
                <a16:creationId xmlns:a16="http://schemas.microsoft.com/office/drawing/2014/main" id="{91AD5E0A-B88D-0E15-A479-F079EB456897}"/>
              </a:ext>
            </a:extLst>
          </p:cNvPr>
          <p:cNvSpPr txBox="1">
            <a:spLocks/>
          </p:cNvSpPr>
          <p:nvPr/>
        </p:nvSpPr>
        <p:spPr>
          <a:xfrm>
            <a:off x="1978105" y="4772334"/>
            <a:ext cx="3833415" cy="1362058"/>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i="1" dirty="0"/>
              <a:t>Naman Raghuwanshi</a:t>
            </a:r>
          </a:p>
        </p:txBody>
      </p:sp>
      <p:sp>
        <p:nvSpPr>
          <p:cNvPr id="25" name="Text Placeholder 5">
            <a:extLst>
              <a:ext uri="{FF2B5EF4-FFF2-40B4-BE49-F238E27FC236}">
                <a16:creationId xmlns:a16="http://schemas.microsoft.com/office/drawing/2014/main" id="{5124E377-0CA0-AB2B-BB4D-C02FF436DEB0}"/>
              </a:ext>
            </a:extLst>
          </p:cNvPr>
          <p:cNvSpPr txBox="1">
            <a:spLocks/>
          </p:cNvSpPr>
          <p:nvPr/>
        </p:nvSpPr>
        <p:spPr>
          <a:xfrm>
            <a:off x="2133813" y="5382575"/>
            <a:ext cx="3368365" cy="448174"/>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latin typeface="Söhne"/>
              </a:rPr>
              <a:t>0127CS211052</a:t>
            </a:r>
          </a:p>
        </p:txBody>
      </p:sp>
      <p:sp>
        <p:nvSpPr>
          <p:cNvPr id="26" name="Text Placeholder 4">
            <a:extLst>
              <a:ext uri="{FF2B5EF4-FFF2-40B4-BE49-F238E27FC236}">
                <a16:creationId xmlns:a16="http://schemas.microsoft.com/office/drawing/2014/main" id="{935108EA-598E-A07E-2F27-C63669164ABB}"/>
              </a:ext>
            </a:extLst>
          </p:cNvPr>
          <p:cNvSpPr txBox="1">
            <a:spLocks/>
          </p:cNvSpPr>
          <p:nvPr/>
        </p:nvSpPr>
        <p:spPr>
          <a:xfrm>
            <a:off x="6458665" y="2794955"/>
            <a:ext cx="3833415" cy="1362058"/>
          </a:xfrm>
          <a:prstGeom prst="rect">
            <a:avLst/>
          </a:prstGeom>
          <a:solidFill>
            <a:schemeClr val="bg1"/>
          </a:solidFill>
          <a:ln w="3175">
            <a:solidFill>
              <a:schemeClr val="tx1"/>
            </a:solidFill>
          </a:ln>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i="1" dirty="0"/>
              <a:t>Muskan Patil</a:t>
            </a:r>
          </a:p>
        </p:txBody>
      </p:sp>
      <p:sp>
        <p:nvSpPr>
          <p:cNvPr id="27" name="Text Placeholder 5">
            <a:extLst>
              <a:ext uri="{FF2B5EF4-FFF2-40B4-BE49-F238E27FC236}">
                <a16:creationId xmlns:a16="http://schemas.microsoft.com/office/drawing/2014/main" id="{4875D05B-EF48-19EE-6634-060178523117}"/>
              </a:ext>
            </a:extLst>
          </p:cNvPr>
          <p:cNvSpPr txBox="1">
            <a:spLocks/>
          </p:cNvSpPr>
          <p:nvPr/>
        </p:nvSpPr>
        <p:spPr>
          <a:xfrm>
            <a:off x="6616644" y="3406353"/>
            <a:ext cx="3368365" cy="448174"/>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latin typeface="Söhne"/>
              </a:rPr>
              <a:t>0127CS211051</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BusEasy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i="1" dirty="0">
                <a:latin typeface="Söhne"/>
              </a:rPr>
              <a:t>A Bus Ticket Management System Web Application</a:t>
            </a:r>
          </a:p>
          <a:p>
            <a:endParaRPr lang="en-US" i="1" dirty="0">
              <a:latin typeface="Söhne"/>
            </a:endParaRPr>
          </a:p>
        </p:txBody>
      </p:sp>
    </p:spTree>
    <p:extLst>
      <p:ext uri="{BB962C8B-B14F-4D97-AF65-F5344CB8AC3E}">
        <p14:creationId xmlns:p14="http://schemas.microsoft.com/office/powerpoint/2010/main" val="213156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02640"/>
            <a:ext cx="5693664" cy="892048"/>
          </a:xfrm>
        </p:spPr>
        <p:txBody>
          <a:bodyPr/>
          <a:lstStyle/>
          <a:p>
            <a:r>
              <a:rPr lang="en-US" dirty="0"/>
              <a:t>Index</a:t>
            </a:r>
            <a:endParaRPr lang="en-US" sz="5400"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082800"/>
            <a:ext cx="5693664" cy="4541520"/>
          </a:xfrm>
        </p:spPr>
        <p:txBody>
          <a:bodyPr>
            <a:normAutofit/>
          </a:bodyPr>
          <a:lstStyle/>
          <a:p>
            <a:pPr marL="342900" indent="-342900">
              <a:buFont typeface="Wingdings" panose="05000000000000000000" pitchFamily="2" charset="2"/>
              <a:buChar char="Ø"/>
            </a:pPr>
            <a:r>
              <a:rPr lang="en-US" sz="2000" i="1" dirty="0">
                <a:latin typeface="Söhne"/>
              </a:rPr>
              <a:t>Objective​</a:t>
            </a:r>
          </a:p>
          <a:p>
            <a:pPr marL="342900" indent="-342900">
              <a:buFont typeface="Wingdings" panose="05000000000000000000" pitchFamily="2" charset="2"/>
              <a:buChar char="Ø"/>
            </a:pPr>
            <a:r>
              <a:rPr lang="en-US" sz="2000" i="1" dirty="0">
                <a:latin typeface="Söhne"/>
              </a:rPr>
              <a:t>Planning	</a:t>
            </a:r>
          </a:p>
          <a:p>
            <a:pPr marL="690372" lvl="1" indent="-342900">
              <a:buFont typeface="Wingdings" panose="05000000000000000000" pitchFamily="2" charset="2"/>
              <a:buChar char="§"/>
            </a:pPr>
            <a:r>
              <a:rPr lang="en-US" sz="1600" i="1" dirty="0">
                <a:latin typeface="Söhne"/>
              </a:rPr>
              <a:t>Requirements Analysis</a:t>
            </a:r>
          </a:p>
          <a:p>
            <a:pPr marL="690372" lvl="1" indent="-342900">
              <a:buFont typeface="Wingdings" panose="05000000000000000000" pitchFamily="2" charset="2"/>
              <a:buChar char="§"/>
            </a:pPr>
            <a:r>
              <a:rPr lang="en-US" sz="1600" i="1" dirty="0">
                <a:latin typeface="Söhne"/>
              </a:rPr>
              <a:t>Technology Used</a:t>
            </a:r>
          </a:p>
          <a:p>
            <a:pPr marL="690372" lvl="1" indent="-342900">
              <a:buFont typeface="Wingdings" panose="05000000000000000000" pitchFamily="2" charset="2"/>
              <a:buChar char="§"/>
            </a:pPr>
            <a:r>
              <a:rPr lang="en-US" sz="1600" i="1" dirty="0">
                <a:latin typeface="Söhne"/>
              </a:rPr>
              <a:t>ER Diagram</a:t>
            </a:r>
          </a:p>
          <a:p>
            <a:pPr marL="690372" lvl="1" indent="-342900">
              <a:buFont typeface="Wingdings" panose="05000000000000000000" pitchFamily="2" charset="2"/>
              <a:buChar char="§"/>
            </a:pPr>
            <a:r>
              <a:rPr lang="en-US" sz="1600" i="1">
                <a:latin typeface="Söhne"/>
              </a:rPr>
              <a:t>Data Flow </a:t>
            </a:r>
            <a:r>
              <a:rPr lang="en-US" sz="1600" i="1" dirty="0">
                <a:latin typeface="Söhne"/>
              </a:rPr>
              <a:t>Diagram</a:t>
            </a:r>
          </a:p>
          <a:p>
            <a:pPr marL="690372" lvl="1" indent="-342900">
              <a:buFont typeface="Wingdings" panose="05000000000000000000" pitchFamily="2" charset="2"/>
              <a:buChar char="§"/>
            </a:pPr>
            <a:r>
              <a:rPr lang="en-US" sz="1600" i="1" dirty="0">
                <a:latin typeface="Söhne"/>
              </a:rPr>
              <a:t>Testing</a:t>
            </a:r>
          </a:p>
          <a:p>
            <a:pPr marL="690372" lvl="1" indent="-342900">
              <a:buFont typeface="Wingdings" panose="05000000000000000000" pitchFamily="2" charset="2"/>
              <a:buChar char="§"/>
            </a:pPr>
            <a:r>
              <a:rPr lang="en-US" sz="1600" i="1" dirty="0">
                <a:latin typeface="Söhne"/>
              </a:rPr>
              <a:t>Maintenance</a:t>
            </a:r>
          </a:p>
          <a:p>
            <a:pPr marL="690372" lvl="1" indent="-342900">
              <a:buFont typeface="Wingdings" panose="05000000000000000000" pitchFamily="2" charset="2"/>
              <a:buChar char="§"/>
            </a:pPr>
            <a:r>
              <a:rPr lang="en-US" sz="1600" i="1" dirty="0">
                <a:latin typeface="Söhne"/>
              </a:rPr>
              <a:t>Deployment</a:t>
            </a:r>
          </a:p>
          <a:p>
            <a:pPr marL="342900" indent="-342900">
              <a:buFont typeface="Wingdings" panose="05000000000000000000" pitchFamily="2" charset="2"/>
              <a:buChar char="Ø"/>
            </a:pPr>
            <a:r>
              <a:rPr lang="en-US" sz="2000" i="1" dirty="0">
                <a:latin typeface="Söhne"/>
              </a:rPr>
              <a:t>​Outcome</a:t>
            </a:r>
          </a:p>
          <a:p>
            <a:pPr marL="342900" indent="-342900">
              <a:buFont typeface="Wingdings" panose="05000000000000000000" pitchFamily="2" charset="2"/>
              <a:buChar char="Ø"/>
            </a:pPr>
            <a:r>
              <a:rPr lang="en-US" sz="2000" i="1" dirty="0">
                <a:latin typeface="Söhne"/>
              </a:rPr>
              <a:t>​Summary​</a:t>
            </a:r>
          </a:p>
          <a:p>
            <a:pPr marL="342900" indent="-342900">
              <a:buFont typeface="Arial" panose="020B0604020202020204" pitchFamily="34" charset="0"/>
              <a:buChar char="•"/>
            </a:pPr>
            <a:endParaRPr lang="en-US" sz="2000" i="1" dirty="0">
              <a:latin typeface="Söhne"/>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709612"/>
          </a:xfrm>
        </p:spPr>
        <p:txBody>
          <a:bodyPr/>
          <a:lstStyle/>
          <a:p>
            <a:r>
              <a:rPr lang="en-US" dirty="0"/>
              <a:t>Objective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737360"/>
            <a:ext cx="6766560" cy="4958080"/>
          </a:xfrm>
        </p:spPr>
        <p:txBody>
          <a:bodyPr>
            <a:normAutofit/>
          </a:bodyPr>
          <a:lstStyle/>
          <a:p>
            <a:pPr algn="l"/>
            <a:br>
              <a:rPr lang="en-US" sz="1800" b="0" i="0" dirty="0">
                <a:solidFill>
                  <a:srgbClr val="374151"/>
                </a:solidFill>
                <a:effectLst/>
                <a:latin typeface="Söhne"/>
              </a:rPr>
            </a:br>
            <a:r>
              <a:rPr lang="en-US" sz="1800" b="0" i="0" dirty="0">
                <a:solidFill>
                  <a:srgbClr val="374151"/>
                </a:solidFill>
                <a:effectLst/>
                <a:latin typeface="Söhne"/>
              </a:rPr>
              <a:t>To streamline and automate the processes related to bus ticket booking and management for both passengers and bus operators. </a:t>
            </a:r>
          </a:p>
          <a:p>
            <a:pPr algn="l"/>
            <a:endParaRPr lang="en-US" sz="1800" dirty="0">
              <a:solidFill>
                <a:srgbClr val="374151"/>
              </a:solidFill>
              <a:latin typeface="Söhne"/>
            </a:endParaRPr>
          </a:p>
          <a:p>
            <a:pPr algn="l"/>
            <a:r>
              <a:rPr lang="en-US" sz="1800" b="0" i="0" dirty="0">
                <a:solidFill>
                  <a:srgbClr val="374151"/>
                </a:solidFill>
                <a:effectLst/>
                <a:latin typeface="Söhne"/>
              </a:rPr>
              <a:t>The primary goals and objectives of system include:</a:t>
            </a:r>
          </a:p>
          <a:p>
            <a:pPr algn="l"/>
            <a:endParaRPr lang="en-US" sz="1800" b="0" i="0" dirty="0">
              <a:solidFill>
                <a:srgbClr val="374151"/>
              </a:solidFill>
              <a:effectLst/>
              <a:latin typeface="Söhne"/>
            </a:endParaRPr>
          </a:p>
          <a:p>
            <a:pPr algn="l">
              <a:buFont typeface="+mj-lt"/>
              <a:buAutoNum type="arabicPeriod"/>
            </a:pPr>
            <a:r>
              <a:rPr lang="en-US" sz="1800" b="1" i="1" dirty="0">
                <a:solidFill>
                  <a:srgbClr val="374151"/>
                </a:solidFill>
                <a:effectLst/>
                <a:latin typeface="Söhne"/>
              </a:rPr>
              <a:t>Efficient Ticket Booking:</a:t>
            </a:r>
            <a:r>
              <a:rPr lang="en-US" sz="1800" b="0" i="0" dirty="0">
                <a:solidFill>
                  <a:srgbClr val="374151"/>
                </a:solidFill>
                <a:effectLst/>
                <a:latin typeface="Söhne"/>
              </a:rPr>
              <a:t> Allow passengers to easily search for bus routes, view schedules, select seats, and book tickets online, reducing.</a:t>
            </a:r>
          </a:p>
          <a:p>
            <a:pPr algn="l">
              <a:buFont typeface="+mj-lt"/>
              <a:buAutoNum type="arabicPeriod"/>
            </a:pPr>
            <a:r>
              <a:rPr lang="en-US" sz="1800" b="1" i="1" dirty="0">
                <a:solidFill>
                  <a:srgbClr val="374151"/>
                </a:solidFill>
                <a:effectLst/>
                <a:latin typeface="Söhne"/>
              </a:rPr>
              <a:t>Seat Reservation:</a:t>
            </a:r>
            <a:r>
              <a:rPr lang="en-US" sz="1800" b="0" i="1" dirty="0">
                <a:solidFill>
                  <a:srgbClr val="374151"/>
                </a:solidFill>
                <a:effectLst/>
                <a:latin typeface="Söhne"/>
              </a:rPr>
              <a:t> </a:t>
            </a:r>
            <a:r>
              <a:rPr lang="en-US" sz="1800" b="0" i="0" dirty="0">
                <a:solidFill>
                  <a:srgbClr val="374151"/>
                </a:solidFill>
                <a:effectLst/>
                <a:latin typeface="Söhne"/>
              </a:rPr>
              <a:t>Provide the ability to reserve specific seats or choose seat preferences, ensuring passengers have control over their seating arrangements.</a:t>
            </a:r>
          </a:p>
          <a:p>
            <a:pPr algn="l">
              <a:buFont typeface="+mj-lt"/>
              <a:buAutoNum type="arabicPeriod"/>
            </a:pPr>
            <a:r>
              <a:rPr lang="en-US" sz="1800" b="1" i="1" dirty="0">
                <a:solidFill>
                  <a:srgbClr val="374151"/>
                </a:solidFill>
                <a:effectLst/>
                <a:latin typeface="Söhne"/>
              </a:rPr>
              <a:t>Ticket Availability:</a:t>
            </a:r>
            <a:r>
              <a:rPr lang="en-US" sz="1800" b="0" i="1" dirty="0">
                <a:solidFill>
                  <a:srgbClr val="374151"/>
                </a:solidFill>
                <a:effectLst/>
                <a:latin typeface="Söhne"/>
              </a:rPr>
              <a:t> </a:t>
            </a:r>
            <a:r>
              <a:rPr lang="en-US" sz="1800" b="0" i="0" dirty="0">
                <a:solidFill>
                  <a:srgbClr val="374151"/>
                </a:solidFill>
                <a:effectLst/>
                <a:latin typeface="Söhne"/>
              </a:rPr>
              <a:t>Display real-time information on ticket availability, helping passengers plan their trips in advance.</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dirty="0"/>
              <a:t>Planning</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7F5F-4707-5958-FB10-921CFA155D62}"/>
              </a:ext>
            </a:extLst>
          </p:cNvPr>
          <p:cNvSpPr>
            <a:spLocks noGrp="1"/>
          </p:cNvSpPr>
          <p:nvPr>
            <p:ph type="title"/>
          </p:nvPr>
        </p:nvSpPr>
        <p:spPr>
          <a:xfrm>
            <a:off x="3685472" y="229619"/>
            <a:ext cx="7740995" cy="1500145"/>
          </a:xfrm>
        </p:spPr>
        <p:txBody>
          <a:bodyPr/>
          <a:lstStyle/>
          <a:p>
            <a:r>
              <a:rPr lang="en-US" dirty="0"/>
              <a:t>Requirement Analysis</a:t>
            </a:r>
            <a:endParaRPr lang="en-IN" dirty="0"/>
          </a:p>
        </p:txBody>
      </p:sp>
      <p:sp>
        <p:nvSpPr>
          <p:cNvPr id="4" name="Slide Number Placeholder 3">
            <a:extLst>
              <a:ext uri="{FF2B5EF4-FFF2-40B4-BE49-F238E27FC236}">
                <a16:creationId xmlns:a16="http://schemas.microsoft.com/office/drawing/2014/main" id="{E7C0BD3A-BF67-AF15-1DFF-840AAA837D15}"/>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2DE4FA91-67CC-513D-4C07-033BF0E72E93}"/>
              </a:ext>
            </a:extLst>
          </p:cNvPr>
          <p:cNvSpPr>
            <a:spLocks noGrp="1"/>
          </p:cNvSpPr>
          <p:nvPr>
            <p:ph sz="half" idx="2"/>
          </p:nvPr>
        </p:nvSpPr>
        <p:spPr>
          <a:xfrm>
            <a:off x="3685032" y="2366175"/>
            <a:ext cx="3741928" cy="4306380"/>
          </a:xfrm>
        </p:spPr>
        <p:txBody>
          <a:bodyPr>
            <a:normAutofit fontScale="92500" lnSpcReduction="10000"/>
          </a:bodyPr>
          <a:lstStyle/>
          <a:p>
            <a:pPr marL="0" indent="0" algn="l">
              <a:buNone/>
            </a:pPr>
            <a:r>
              <a:rPr lang="en-US" sz="1600" b="1" i="1" dirty="0">
                <a:solidFill>
                  <a:srgbClr val="374151"/>
                </a:solidFill>
                <a:effectLst/>
                <a:latin typeface="Söhne"/>
              </a:rPr>
              <a:t>1. User Management:</a:t>
            </a:r>
            <a:endParaRPr lang="en-US" sz="1600" b="0" i="1" dirty="0">
              <a:solidFill>
                <a:srgbClr val="374151"/>
              </a:solidFill>
              <a:effectLst/>
              <a:latin typeface="Söhne"/>
            </a:endParaRPr>
          </a:p>
          <a:p>
            <a:r>
              <a:rPr lang="en-US" sz="1600" b="0" i="0" dirty="0">
                <a:solidFill>
                  <a:srgbClr val="374151"/>
                </a:solidFill>
                <a:effectLst/>
                <a:latin typeface="Söhne"/>
              </a:rPr>
              <a:t>User registration and login for passengers</a:t>
            </a:r>
            <a:r>
              <a:rPr lang="en-US" sz="1600" dirty="0">
                <a:solidFill>
                  <a:srgbClr val="374151"/>
                </a:solidFill>
                <a:latin typeface="Söhne"/>
              </a:rPr>
              <a:t> and </a:t>
            </a:r>
            <a:r>
              <a:rPr lang="en-US" sz="1600" b="0" i="0" dirty="0">
                <a:solidFill>
                  <a:srgbClr val="374151"/>
                </a:solidFill>
                <a:effectLst/>
                <a:latin typeface="Söhne"/>
              </a:rPr>
              <a:t>bus operators.</a:t>
            </a:r>
          </a:p>
          <a:p>
            <a:r>
              <a:rPr lang="en-US" sz="1600" b="0" i="0" dirty="0">
                <a:solidFill>
                  <a:srgbClr val="374151"/>
                </a:solidFill>
                <a:effectLst/>
                <a:latin typeface="Söhne"/>
              </a:rPr>
              <a:t>User profile management for updating personal information.</a:t>
            </a:r>
          </a:p>
          <a:p>
            <a:pPr marL="0" indent="0" algn="l">
              <a:buNone/>
            </a:pPr>
            <a:r>
              <a:rPr lang="en-US" sz="1600" b="1" i="1" dirty="0">
                <a:solidFill>
                  <a:srgbClr val="374151"/>
                </a:solidFill>
                <a:effectLst/>
                <a:latin typeface="Söhne"/>
              </a:rPr>
              <a:t>2. Bus Booking and Reservation:</a:t>
            </a:r>
            <a:endParaRPr lang="en-US" sz="1600" b="0" i="1" dirty="0">
              <a:solidFill>
                <a:srgbClr val="374151"/>
              </a:solidFill>
              <a:effectLst/>
              <a:latin typeface="Söhne"/>
            </a:endParaRPr>
          </a:p>
          <a:p>
            <a:r>
              <a:rPr lang="en-US" sz="1600" b="0" i="0" dirty="0">
                <a:solidFill>
                  <a:srgbClr val="374151"/>
                </a:solidFill>
                <a:effectLst/>
                <a:latin typeface="Söhne"/>
              </a:rPr>
              <a:t>Search and view bus routes, schedules, and availability.</a:t>
            </a:r>
          </a:p>
          <a:p>
            <a:r>
              <a:rPr lang="en-US" sz="1600" b="0" i="0" dirty="0">
                <a:solidFill>
                  <a:srgbClr val="374151"/>
                </a:solidFill>
                <a:effectLst/>
                <a:latin typeface="Söhne"/>
              </a:rPr>
              <a:t>Select seats, including seat preferences.</a:t>
            </a:r>
          </a:p>
          <a:p>
            <a:r>
              <a:rPr lang="en-US" sz="1600" b="0" i="0" dirty="0">
                <a:solidFill>
                  <a:srgbClr val="374151"/>
                </a:solidFill>
                <a:effectLst/>
                <a:latin typeface="Söhne"/>
              </a:rPr>
              <a:t>Book tickets for one-way or round trips.</a:t>
            </a:r>
          </a:p>
          <a:p>
            <a:r>
              <a:rPr lang="en-US" sz="1600" b="0" i="0" dirty="0">
                <a:solidFill>
                  <a:srgbClr val="374151"/>
                </a:solidFill>
                <a:effectLst/>
                <a:latin typeface="Söhne"/>
              </a:rPr>
              <a:t>Reserve specific seats.</a:t>
            </a:r>
          </a:p>
          <a:p>
            <a:r>
              <a:rPr lang="en-US" sz="1600" b="0" i="0" dirty="0">
                <a:solidFill>
                  <a:srgbClr val="374151"/>
                </a:solidFill>
                <a:effectLst/>
                <a:latin typeface="Söhne"/>
              </a:rPr>
              <a:t>View real-time ticket availability.</a:t>
            </a:r>
          </a:p>
          <a:p>
            <a:pPr marL="0" indent="0" algn="l">
              <a:buNone/>
            </a:pPr>
            <a:r>
              <a:rPr lang="en-US" sz="1600" b="1" i="1" dirty="0">
                <a:solidFill>
                  <a:srgbClr val="374151"/>
                </a:solidFill>
                <a:effectLst/>
                <a:latin typeface="Söhne"/>
              </a:rPr>
              <a:t>3. Payment Processing:</a:t>
            </a:r>
            <a:endParaRPr lang="en-US" sz="1600" b="0" i="1" dirty="0">
              <a:solidFill>
                <a:srgbClr val="374151"/>
              </a:solidFill>
              <a:effectLst/>
              <a:latin typeface="Söhne"/>
            </a:endParaRPr>
          </a:p>
          <a:p>
            <a:r>
              <a:rPr lang="en-US" sz="1600" b="0" i="0" dirty="0">
                <a:solidFill>
                  <a:srgbClr val="374151"/>
                </a:solidFill>
                <a:effectLst/>
                <a:latin typeface="Söhne"/>
              </a:rPr>
              <a:t>Support for various payment methods (credit/debit cards, mobile wallets, etc.).</a:t>
            </a:r>
          </a:p>
          <a:p>
            <a:r>
              <a:rPr lang="en-US" sz="1600" b="0" i="0" dirty="0">
                <a:solidFill>
                  <a:srgbClr val="374151"/>
                </a:solidFill>
                <a:effectLst/>
                <a:latin typeface="Söhne"/>
              </a:rPr>
              <a:t>Secure payment gateway integration.</a:t>
            </a:r>
          </a:p>
          <a:p>
            <a:r>
              <a:rPr lang="en-US" sz="1600" b="0" i="0" dirty="0">
                <a:solidFill>
                  <a:srgbClr val="374151"/>
                </a:solidFill>
                <a:effectLst/>
                <a:latin typeface="Söhne"/>
              </a:rPr>
              <a:t>Handling of payment failures and refunds.</a:t>
            </a:r>
          </a:p>
          <a:p>
            <a:pPr marL="0" indent="0">
              <a:buNone/>
            </a:pPr>
            <a:endParaRPr lang="en-US" sz="1600" b="0" i="0" dirty="0">
              <a:solidFill>
                <a:srgbClr val="374151"/>
              </a:solidFill>
              <a:effectLst/>
              <a:latin typeface="Söhne"/>
            </a:endParaRPr>
          </a:p>
        </p:txBody>
      </p:sp>
      <p:sp>
        <p:nvSpPr>
          <p:cNvPr id="6" name="Content Placeholder 5">
            <a:extLst>
              <a:ext uri="{FF2B5EF4-FFF2-40B4-BE49-F238E27FC236}">
                <a16:creationId xmlns:a16="http://schemas.microsoft.com/office/drawing/2014/main" id="{6FC1FCF0-57F3-1AA1-7A25-78AEF12BD394}"/>
              </a:ext>
            </a:extLst>
          </p:cNvPr>
          <p:cNvSpPr>
            <a:spLocks noGrp="1"/>
          </p:cNvSpPr>
          <p:nvPr>
            <p:ph sz="quarter" idx="4"/>
          </p:nvPr>
        </p:nvSpPr>
        <p:spPr>
          <a:xfrm>
            <a:off x="7684539" y="2335695"/>
            <a:ext cx="3741928" cy="4306380"/>
          </a:xfrm>
        </p:spPr>
        <p:txBody>
          <a:bodyPr>
            <a:normAutofit fontScale="92500" lnSpcReduction="20000"/>
          </a:bodyPr>
          <a:lstStyle/>
          <a:p>
            <a:pPr marL="0" indent="0" algn="l">
              <a:buNone/>
            </a:pPr>
            <a:r>
              <a:rPr lang="en-US" sz="1600" b="1" i="1" dirty="0">
                <a:solidFill>
                  <a:srgbClr val="374151"/>
                </a:solidFill>
                <a:effectLst/>
                <a:latin typeface="Söhne"/>
              </a:rPr>
              <a:t>4. Ticket Confirmation and Generation:</a:t>
            </a:r>
            <a:endParaRPr lang="en-US" sz="1600" b="0" i="1" dirty="0">
              <a:solidFill>
                <a:srgbClr val="374151"/>
              </a:solidFill>
              <a:effectLst/>
              <a:latin typeface="Söhne"/>
            </a:endParaRPr>
          </a:p>
          <a:p>
            <a:r>
              <a:rPr lang="en-US" sz="1600" b="0" i="0" dirty="0">
                <a:solidFill>
                  <a:srgbClr val="374151"/>
                </a:solidFill>
                <a:effectLst/>
                <a:latin typeface="Söhne"/>
              </a:rPr>
              <a:t>Email and SMS notifications upon successful booking.</a:t>
            </a:r>
          </a:p>
          <a:p>
            <a:r>
              <a:rPr lang="en-US" sz="1600" b="0" i="0" dirty="0">
                <a:solidFill>
                  <a:srgbClr val="374151"/>
                </a:solidFill>
                <a:effectLst/>
                <a:latin typeface="Söhne"/>
              </a:rPr>
              <a:t>Generation of electronic tickets (e-tickets) with QR codes or barcodes.</a:t>
            </a:r>
          </a:p>
          <a:p>
            <a:r>
              <a:rPr lang="en-US" sz="1600" b="0" i="0" dirty="0">
                <a:solidFill>
                  <a:srgbClr val="374151"/>
                </a:solidFill>
                <a:effectLst/>
                <a:latin typeface="Söhne"/>
              </a:rPr>
              <a:t>Option for printing physical tickets.</a:t>
            </a:r>
          </a:p>
          <a:p>
            <a:pPr marL="0" indent="0" algn="l">
              <a:buNone/>
            </a:pPr>
            <a:r>
              <a:rPr lang="en-US" sz="1600" b="1" i="1" dirty="0">
                <a:solidFill>
                  <a:srgbClr val="374151"/>
                </a:solidFill>
                <a:effectLst/>
                <a:latin typeface="Söhne"/>
              </a:rPr>
              <a:t>5. Ticket Modification and Cancellation:</a:t>
            </a:r>
            <a:endParaRPr lang="en-US" sz="1600" b="0" i="1" dirty="0">
              <a:solidFill>
                <a:srgbClr val="374151"/>
              </a:solidFill>
              <a:effectLst/>
              <a:latin typeface="Söhne"/>
            </a:endParaRPr>
          </a:p>
          <a:p>
            <a:r>
              <a:rPr lang="en-US" sz="1600" b="0" i="0" dirty="0">
                <a:solidFill>
                  <a:srgbClr val="374151"/>
                </a:solidFill>
                <a:effectLst/>
                <a:latin typeface="Söhne"/>
              </a:rPr>
              <a:t>Allow passengers to modify or cancel bookings within specified timeframes.</a:t>
            </a:r>
          </a:p>
          <a:p>
            <a:r>
              <a:rPr lang="en-US" sz="1600" b="0" i="0" dirty="0">
                <a:solidFill>
                  <a:srgbClr val="374151"/>
                </a:solidFill>
                <a:effectLst/>
                <a:latin typeface="Söhne"/>
              </a:rPr>
              <a:t>Implement refund policies and procedures.</a:t>
            </a:r>
          </a:p>
          <a:p>
            <a:pPr marL="0" indent="0" algn="l">
              <a:buNone/>
            </a:pPr>
            <a:r>
              <a:rPr lang="en-US" sz="1600" b="1" i="1" dirty="0">
                <a:solidFill>
                  <a:srgbClr val="374151"/>
                </a:solidFill>
                <a:effectLst/>
                <a:latin typeface="Söhne"/>
              </a:rPr>
              <a:t>6. Bus Operator Interface:</a:t>
            </a:r>
            <a:endParaRPr lang="en-US" sz="1600" b="0" i="1" dirty="0">
              <a:solidFill>
                <a:srgbClr val="374151"/>
              </a:solidFill>
              <a:effectLst/>
              <a:latin typeface="Söhne"/>
            </a:endParaRPr>
          </a:p>
          <a:p>
            <a:r>
              <a:rPr lang="en-US" sz="1600" b="0" i="0" dirty="0">
                <a:solidFill>
                  <a:srgbClr val="374151"/>
                </a:solidFill>
                <a:effectLst/>
                <a:latin typeface="Söhne"/>
              </a:rPr>
              <a:t>Dashboard for bus operators to manage schedules, availability, and seat assignments.</a:t>
            </a:r>
          </a:p>
          <a:p>
            <a:r>
              <a:rPr lang="en-US" sz="1600" b="0" i="0" dirty="0">
                <a:solidFill>
                  <a:srgbClr val="374151"/>
                </a:solidFill>
                <a:effectLst/>
                <a:latin typeface="Söhne"/>
              </a:rPr>
              <a:t>Ability to add, edit, or remove bus routes and trips.</a:t>
            </a:r>
          </a:p>
          <a:p>
            <a:r>
              <a:rPr lang="en-US" sz="1600" b="0" i="0" dirty="0">
                <a:solidFill>
                  <a:srgbClr val="374151"/>
                </a:solidFill>
                <a:effectLst/>
                <a:latin typeface="Söhne"/>
              </a:rPr>
              <a:t>Update bus details, including capacity and amenities.</a:t>
            </a:r>
          </a:p>
          <a:p>
            <a:pPr marL="0" indent="0">
              <a:buNone/>
            </a:pPr>
            <a:endParaRPr lang="en-IN" sz="1600" dirty="0"/>
          </a:p>
        </p:txBody>
      </p:sp>
    </p:spTree>
    <p:extLst>
      <p:ext uri="{BB962C8B-B14F-4D97-AF65-F5344CB8AC3E}">
        <p14:creationId xmlns:p14="http://schemas.microsoft.com/office/powerpoint/2010/main" val="178213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2124-27D8-A3EA-1198-1423C19D4F29}"/>
              </a:ext>
            </a:extLst>
          </p:cNvPr>
          <p:cNvSpPr>
            <a:spLocks noGrp="1"/>
          </p:cNvSpPr>
          <p:nvPr>
            <p:ph type="title"/>
          </p:nvPr>
        </p:nvSpPr>
        <p:spPr/>
        <p:txBody>
          <a:bodyPr anchor="b">
            <a:normAutofit/>
          </a:bodyPr>
          <a:lstStyle/>
          <a:p>
            <a:r>
              <a:rPr lang="en-US" dirty="0"/>
              <a:t>Technology Used</a:t>
            </a:r>
            <a:endParaRPr lang="en-IN" dirty="0"/>
          </a:p>
        </p:txBody>
      </p:sp>
      <p:sp>
        <p:nvSpPr>
          <p:cNvPr id="4" name="Slide Number Placeholder 3">
            <a:extLst>
              <a:ext uri="{FF2B5EF4-FFF2-40B4-BE49-F238E27FC236}">
                <a16:creationId xmlns:a16="http://schemas.microsoft.com/office/drawing/2014/main" id="{3B65B166-965D-FE12-680E-4FC81126A59F}"/>
              </a:ext>
            </a:extLst>
          </p:cNvPr>
          <p:cNvSpPr>
            <a:spLocks noGrp="1"/>
          </p:cNvSpPr>
          <p:nvPr>
            <p:ph type="sldNum" sz="quarter" idx="12"/>
          </p:nvPr>
        </p:nvSpPr>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7</a:t>
            </a:fld>
            <a:endParaRPr lang="en-US" sz="1100" dirty="0"/>
          </a:p>
        </p:txBody>
      </p:sp>
      <p:pic>
        <p:nvPicPr>
          <p:cNvPr id="19" name="Picture Placeholder 18">
            <a:extLst>
              <a:ext uri="{FF2B5EF4-FFF2-40B4-BE49-F238E27FC236}">
                <a16:creationId xmlns:a16="http://schemas.microsoft.com/office/drawing/2014/main" id="{CEBF7ED4-A8C8-0676-F828-288C98DB7CDB}"/>
              </a:ext>
            </a:extLst>
          </p:cNvPr>
          <p:cNvPicPr>
            <a:picLocks noGrp="1" noChangeAspect="1"/>
          </p:cNvPicPr>
          <p:nvPr>
            <p:ph type="pic" sz="quarter" idx="23"/>
          </p:nvPr>
        </p:nvPicPr>
        <p:blipFill>
          <a:blip r:embed="rId2"/>
          <a:srcRect t="83" b="83"/>
          <a:stretch/>
        </p:blipFill>
        <p:spPr>
          <a:noFill/>
        </p:spPr>
      </p:pic>
      <p:sp>
        <p:nvSpPr>
          <p:cNvPr id="6" name="Text Placeholder 5">
            <a:extLst>
              <a:ext uri="{FF2B5EF4-FFF2-40B4-BE49-F238E27FC236}">
                <a16:creationId xmlns:a16="http://schemas.microsoft.com/office/drawing/2014/main" id="{68350A5C-79F4-70CB-B669-2F1E1D1C833E}"/>
              </a:ext>
            </a:extLst>
          </p:cNvPr>
          <p:cNvSpPr>
            <a:spLocks noGrp="1"/>
          </p:cNvSpPr>
          <p:nvPr>
            <p:ph type="body" idx="1"/>
          </p:nvPr>
        </p:nvSpPr>
        <p:spPr/>
        <p:txBody>
          <a:bodyPr anchor="t">
            <a:normAutofit/>
          </a:bodyPr>
          <a:lstStyle/>
          <a:p>
            <a:pPr>
              <a:spcAft>
                <a:spcPts val="600"/>
              </a:spcAft>
            </a:pPr>
            <a:r>
              <a:rPr lang="en-US" i="1" dirty="0"/>
              <a:t>Front-End </a:t>
            </a:r>
            <a:endParaRPr lang="en-IN" i="1" dirty="0"/>
          </a:p>
        </p:txBody>
      </p:sp>
      <p:sp>
        <p:nvSpPr>
          <p:cNvPr id="39" name="Text Placeholder 6">
            <a:extLst>
              <a:ext uri="{FF2B5EF4-FFF2-40B4-BE49-F238E27FC236}">
                <a16:creationId xmlns:a16="http://schemas.microsoft.com/office/drawing/2014/main" id="{A4472FDE-A349-A7AF-C616-716EEBC8009B}"/>
              </a:ext>
            </a:extLst>
          </p:cNvPr>
          <p:cNvSpPr>
            <a:spLocks noGrp="1"/>
          </p:cNvSpPr>
          <p:nvPr>
            <p:ph type="body" sz="quarter" idx="18"/>
          </p:nvPr>
        </p:nvSpPr>
        <p:spPr/>
        <p:txBody>
          <a:bodyPr/>
          <a:lstStyle/>
          <a:p>
            <a:r>
              <a:rPr lang="en-US" sz="1600" dirty="0">
                <a:latin typeface="Söhne"/>
              </a:rPr>
              <a:t>HTML5</a:t>
            </a:r>
          </a:p>
          <a:p>
            <a:r>
              <a:rPr lang="en-US" sz="1600" dirty="0">
                <a:latin typeface="Söhne"/>
              </a:rPr>
              <a:t>CSS3</a:t>
            </a:r>
          </a:p>
          <a:p>
            <a:r>
              <a:rPr lang="en-US" sz="1600" dirty="0">
                <a:latin typeface="Söhne"/>
              </a:rPr>
              <a:t>JavaScript</a:t>
            </a:r>
          </a:p>
        </p:txBody>
      </p:sp>
      <p:pic>
        <p:nvPicPr>
          <p:cNvPr id="17" name="Picture Placeholder 16" descr="A computer screen with gears&#10;&#10;Description automatically generated">
            <a:extLst>
              <a:ext uri="{FF2B5EF4-FFF2-40B4-BE49-F238E27FC236}">
                <a16:creationId xmlns:a16="http://schemas.microsoft.com/office/drawing/2014/main" id="{75958DF7-2E77-1C4D-FAC4-6022ACA80439}"/>
              </a:ext>
            </a:extLst>
          </p:cNvPr>
          <p:cNvPicPr>
            <a:picLocks noGrp="1" noChangeAspect="1"/>
          </p:cNvPicPr>
          <p:nvPr>
            <p:ph type="pic" sz="quarter" idx="25"/>
          </p:nvPr>
        </p:nvPicPr>
        <p:blipFill rotWithShape="1">
          <a:blip r:embed="rId3"/>
          <a:srcRect l="195" r="195"/>
          <a:stretch/>
        </p:blipFill>
        <p:spPr>
          <a:noFill/>
        </p:spPr>
      </p:pic>
      <p:sp>
        <p:nvSpPr>
          <p:cNvPr id="9" name="Text Placeholder 8">
            <a:extLst>
              <a:ext uri="{FF2B5EF4-FFF2-40B4-BE49-F238E27FC236}">
                <a16:creationId xmlns:a16="http://schemas.microsoft.com/office/drawing/2014/main" id="{E4402C87-87F4-DBEE-50AD-FAFD7E8B5753}"/>
              </a:ext>
            </a:extLst>
          </p:cNvPr>
          <p:cNvSpPr>
            <a:spLocks noGrp="1"/>
          </p:cNvSpPr>
          <p:nvPr>
            <p:ph type="body" sz="quarter" idx="15"/>
          </p:nvPr>
        </p:nvSpPr>
        <p:spPr/>
        <p:txBody>
          <a:bodyPr anchor="t">
            <a:normAutofit/>
          </a:bodyPr>
          <a:lstStyle/>
          <a:p>
            <a:pPr>
              <a:spcAft>
                <a:spcPts val="600"/>
              </a:spcAft>
            </a:pPr>
            <a:r>
              <a:rPr lang="en-US" i="1" dirty="0"/>
              <a:t>Back-End</a:t>
            </a:r>
            <a:endParaRPr lang="en-IN" i="1" dirty="0"/>
          </a:p>
        </p:txBody>
      </p:sp>
      <p:sp>
        <p:nvSpPr>
          <p:cNvPr id="40" name="Text Placeholder 9">
            <a:extLst>
              <a:ext uri="{FF2B5EF4-FFF2-40B4-BE49-F238E27FC236}">
                <a16:creationId xmlns:a16="http://schemas.microsoft.com/office/drawing/2014/main" id="{F15FC748-2AD7-3966-B94C-F2BCD4F509A6}"/>
              </a:ext>
            </a:extLst>
          </p:cNvPr>
          <p:cNvSpPr>
            <a:spLocks noGrp="1"/>
          </p:cNvSpPr>
          <p:nvPr>
            <p:ph type="body" sz="quarter" idx="21"/>
          </p:nvPr>
        </p:nvSpPr>
        <p:spPr/>
        <p:txBody>
          <a:bodyPr/>
          <a:lstStyle/>
          <a:p>
            <a:r>
              <a:rPr lang="en-US" sz="1600" dirty="0">
                <a:latin typeface="Söhne"/>
              </a:rPr>
              <a:t>Node JS</a:t>
            </a:r>
          </a:p>
          <a:p>
            <a:r>
              <a:rPr lang="en-US" sz="1600" dirty="0">
                <a:latin typeface="Söhne"/>
              </a:rPr>
              <a:t>Express JS</a:t>
            </a:r>
          </a:p>
          <a:p>
            <a:r>
              <a:rPr lang="en-US" sz="1600" dirty="0">
                <a:latin typeface="Söhne"/>
              </a:rPr>
              <a:t>Mongoose</a:t>
            </a:r>
          </a:p>
        </p:txBody>
      </p:sp>
      <p:pic>
        <p:nvPicPr>
          <p:cNvPr id="15" name="Picture Placeholder 14">
            <a:extLst>
              <a:ext uri="{FF2B5EF4-FFF2-40B4-BE49-F238E27FC236}">
                <a16:creationId xmlns:a16="http://schemas.microsoft.com/office/drawing/2014/main" id="{9D3E2F74-5772-F326-03C3-BEAE551C8119}"/>
              </a:ext>
            </a:extLst>
          </p:cNvPr>
          <p:cNvPicPr>
            <a:picLocks noGrp="1" noChangeAspect="1"/>
          </p:cNvPicPr>
          <p:nvPr>
            <p:ph type="pic" sz="quarter" idx="24"/>
          </p:nvPr>
        </p:nvPicPr>
        <p:blipFill>
          <a:blip r:embed="rId4"/>
          <a:srcRect t="168" b="168"/>
          <a:stretch/>
        </p:blipFill>
        <p:spPr>
          <a:noFill/>
        </p:spPr>
      </p:pic>
      <p:sp>
        <p:nvSpPr>
          <p:cNvPr id="12" name="Text Placeholder 11">
            <a:extLst>
              <a:ext uri="{FF2B5EF4-FFF2-40B4-BE49-F238E27FC236}">
                <a16:creationId xmlns:a16="http://schemas.microsoft.com/office/drawing/2014/main" id="{5A903449-E171-05EE-ED42-0C7422FFA86C}"/>
              </a:ext>
            </a:extLst>
          </p:cNvPr>
          <p:cNvSpPr>
            <a:spLocks noGrp="1"/>
          </p:cNvSpPr>
          <p:nvPr>
            <p:ph type="body" sz="quarter" idx="17"/>
          </p:nvPr>
        </p:nvSpPr>
        <p:spPr/>
        <p:txBody>
          <a:bodyPr anchor="t">
            <a:normAutofit/>
          </a:bodyPr>
          <a:lstStyle/>
          <a:p>
            <a:pPr>
              <a:spcAft>
                <a:spcPts val="600"/>
              </a:spcAft>
            </a:pPr>
            <a:r>
              <a:rPr lang="en-US" i="1" dirty="0"/>
              <a:t>Database</a:t>
            </a:r>
            <a:endParaRPr lang="en-IN" i="1" dirty="0"/>
          </a:p>
        </p:txBody>
      </p:sp>
      <p:sp>
        <p:nvSpPr>
          <p:cNvPr id="41" name="Text Placeholder 12">
            <a:extLst>
              <a:ext uri="{FF2B5EF4-FFF2-40B4-BE49-F238E27FC236}">
                <a16:creationId xmlns:a16="http://schemas.microsoft.com/office/drawing/2014/main" id="{1FC7378E-5993-DD17-E9C3-C07EB2A836A5}"/>
              </a:ext>
            </a:extLst>
          </p:cNvPr>
          <p:cNvSpPr>
            <a:spLocks noGrp="1"/>
          </p:cNvSpPr>
          <p:nvPr>
            <p:ph type="body" sz="quarter" idx="22"/>
          </p:nvPr>
        </p:nvSpPr>
        <p:spPr/>
        <p:txBody>
          <a:bodyPr>
            <a:normAutofit/>
          </a:bodyPr>
          <a:lstStyle/>
          <a:p>
            <a:r>
              <a:rPr lang="en-US" sz="1600" dirty="0">
                <a:latin typeface="Söhne"/>
              </a:rPr>
              <a:t>MongoDB</a:t>
            </a:r>
          </a:p>
        </p:txBody>
      </p:sp>
    </p:spTree>
    <p:extLst>
      <p:ext uri="{BB962C8B-B14F-4D97-AF65-F5344CB8AC3E}">
        <p14:creationId xmlns:p14="http://schemas.microsoft.com/office/powerpoint/2010/main" val="168468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823B-594F-566D-7DDE-672480B6A319}"/>
              </a:ext>
            </a:extLst>
          </p:cNvPr>
          <p:cNvSpPr>
            <a:spLocks noGrp="1"/>
          </p:cNvSpPr>
          <p:nvPr>
            <p:ph type="title"/>
          </p:nvPr>
        </p:nvSpPr>
        <p:spPr>
          <a:xfrm>
            <a:off x="763455" y="507383"/>
            <a:ext cx="10665089" cy="803257"/>
          </a:xfrm>
        </p:spPr>
        <p:txBody>
          <a:bodyPr/>
          <a:lstStyle/>
          <a:p>
            <a:r>
              <a:rPr lang="en-US" dirty="0"/>
              <a:t>ER Model</a:t>
            </a:r>
            <a:endParaRPr lang="en-IN" dirty="0"/>
          </a:p>
        </p:txBody>
      </p:sp>
      <p:sp>
        <p:nvSpPr>
          <p:cNvPr id="4" name="Slide Number Placeholder 3">
            <a:extLst>
              <a:ext uri="{FF2B5EF4-FFF2-40B4-BE49-F238E27FC236}">
                <a16:creationId xmlns:a16="http://schemas.microsoft.com/office/drawing/2014/main" id="{032C41B6-7298-7D0D-51F9-490E9F11074B}"/>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1" name="Content Placeholder 10">
            <a:extLst>
              <a:ext uri="{FF2B5EF4-FFF2-40B4-BE49-F238E27FC236}">
                <a16:creationId xmlns:a16="http://schemas.microsoft.com/office/drawing/2014/main" id="{12BB24A2-2575-4CA9-B089-FC218344854D}"/>
              </a:ext>
            </a:extLst>
          </p:cNvPr>
          <p:cNvPicPr>
            <a:picLocks noGrp="1" noChangeAspect="1"/>
          </p:cNvPicPr>
          <p:nvPr>
            <p:ph sz="half" idx="1"/>
          </p:nvPr>
        </p:nvPicPr>
        <p:blipFill>
          <a:blip r:embed="rId2"/>
          <a:srcRect/>
          <a:stretch/>
        </p:blipFill>
        <p:spPr>
          <a:xfrm>
            <a:off x="1889760" y="1442720"/>
            <a:ext cx="9458960" cy="5019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239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70E6-B829-5E91-BBB2-2B5C3E4FD458}"/>
              </a:ext>
            </a:extLst>
          </p:cNvPr>
          <p:cNvSpPr>
            <a:spLocks noGrp="1"/>
          </p:cNvSpPr>
          <p:nvPr>
            <p:ph type="title"/>
          </p:nvPr>
        </p:nvSpPr>
        <p:spPr>
          <a:xfrm>
            <a:off x="760938" y="294640"/>
            <a:ext cx="10665089" cy="874377"/>
          </a:xfrm>
        </p:spPr>
        <p:txBody>
          <a:bodyPr anchor="b">
            <a:normAutofit/>
          </a:bodyPr>
          <a:lstStyle/>
          <a:p>
            <a:r>
              <a:rPr lang="en-US" dirty="0"/>
              <a:t>DATA FLOW DIAGRAM</a:t>
            </a:r>
            <a:endParaRPr lang="en-IN" dirty="0"/>
          </a:p>
        </p:txBody>
      </p:sp>
      <p:sp>
        <p:nvSpPr>
          <p:cNvPr id="4" name="Slide Number Placeholder 3">
            <a:extLst>
              <a:ext uri="{FF2B5EF4-FFF2-40B4-BE49-F238E27FC236}">
                <a16:creationId xmlns:a16="http://schemas.microsoft.com/office/drawing/2014/main" id="{E6F6840F-8AFC-8E3A-18E3-B1313EDF7650}"/>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9</a:t>
            </a:fld>
            <a:endParaRPr lang="en-US" sz="1100"/>
          </a:p>
        </p:txBody>
      </p:sp>
      <p:pic>
        <p:nvPicPr>
          <p:cNvPr id="7" name="Content Placeholder 6">
            <a:extLst>
              <a:ext uri="{FF2B5EF4-FFF2-40B4-BE49-F238E27FC236}">
                <a16:creationId xmlns:a16="http://schemas.microsoft.com/office/drawing/2014/main" id="{41F16467-5A8F-0DAF-4A86-DD61A3722167}"/>
              </a:ext>
            </a:extLst>
          </p:cNvPr>
          <p:cNvPicPr>
            <a:picLocks noGrp="1" noChangeAspect="1"/>
          </p:cNvPicPr>
          <p:nvPr>
            <p:ph sz="half" idx="1"/>
          </p:nvPr>
        </p:nvPicPr>
        <p:blipFill>
          <a:blip r:embed="rId2"/>
          <a:stretch/>
        </p:blipFill>
        <p:spPr>
          <a:xfrm>
            <a:off x="1415826" y="1331576"/>
            <a:ext cx="9360348" cy="5171593"/>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115465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429</TotalTime>
  <Words>851</Words>
  <Application>Microsoft Office PowerPoint</Application>
  <PresentationFormat>Widescreen</PresentationFormat>
  <Paragraphs>144</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Sabon Next LT</vt:lpstr>
      <vt:lpstr>Söhne</vt:lpstr>
      <vt:lpstr>Wingdings</vt:lpstr>
      <vt:lpstr>Custom</vt:lpstr>
      <vt:lpstr>Bansal College of Engineering</vt:lpstr>
      <vt:lpstr>BusEasy</vt:lpstr>
      <vt:lpstr>Index</vt:lpstr>
      <vt:lpstr>Objective</vt:lpstr>
      <vt:lpstr>Planning</vt:lpstr>
      <vt:lpstr>Requirement Analysis</vt:lpstr>
      <vt:lpstr>Technology Used</vt:lpstr>
      <vt:lpstr>ER Model</vt:lpstr>
      <vt:lpstr>DATA FLOW DIAGRAM</vt:lpstr>
      <vt:lpstr>Testing</vt:lpstr>
      <vt:lpstr>Maintenance</vt:lpstr>
      <vt:lpstr>Deployment</vt:lpstr>
      <vt:lpstr>Outcome</vt:lpstr>
      <vt:lpstr>The Outcome Of A Bus Ticket Management System Web Application Can Have Several Significant Benefits And Positive Impacts On Various Stakeholders, Including Passengers, Bus Operators, And Administrators.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BusEasy</dc:title>
  <dc:subject/>
  <dc:creator>Mohit Kumar Patel</dc:creator>
  <cp:lastModifiedBy>Mohit Kumar Patel</cp:lastModifiedBy>
  <cp:revision>67</cp:revision>
  <dcterms:created xsi:type="dcterms:W3CDTF">2023-10-05T07:20:36Z</dcterms:created>
  <dcterms:modified xsi:type="dcterms:W3CDTF">2024-01-23T07:41:57Z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