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03" r:id="rId5"/>
    <p:sldId id="278" r:id="rId6"/>
    <p:sldId id="279" r:id="rId7"/>
    <p:sldId id="304" r:id="rId8"/>
    <p:sldId id="280" r:id="rId9"/>
    <p:sldId id="281" r:id="rId10"/>
    <p:sldId id="295" r:id="rId11"/>
    <p:sldId id="296" r:id="rId12"/>
    <p:sldId id="297" r:id="rId13"/>
    <p:sldId id="292" r:id="rId14"/>
    <p:sldId id="305"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guide id="27"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09" autoAdjust="0"/>
  </p:normalViewPr>
  <p:slideViewPr>
    <p:cSldViewPr snapToGrid="0" snapToObjects="1">
      <p:cViewPr varScale="1">
        <p:scale>
          <a:sx n="63" d="100"/>
          <a:sy n="63" d="100"/>
        </p:scale>
        <p:origin x="916" y="56"/>
      </p:cViewPr>
      <p:guideLst>
        <p:guide/>
        <p:guide pos="456"/>
        <p:guide orient="horz" pos="2616"/>
        <p:guide orient="horz" pos="3264"/>
        <p:guide pos="6912"/>
        <p:guide orient="horz" pos="2136"/>
        <p:guide orient="horz" pos="4008"/>
        <p:guide orient="horz" pos="1152"/>
        <p:guide orient="horz" pos="2352"/>
        <p:guide orient="horz" pos="1512"/>
        <p:guide pos="6696"/>
        <p:guide pos="1008"/>
        <p:guide pos="1584"/>
        <p:guide pos="2136"/>
        <p:guide pos="2760"/>
        <p:guide pos="3288"/>
        <p:guide pos="4032"/>
        <p:guide pos="4392"/>
        <p:guide pos="4944"/>
        <p:guide pos="5544"/>
        <p:guide pos="6072"/>
        <p:guide orient="horz" pos="2448"/>
        <p:guide orient="horz" pos="960"/>
        <p:guide pos="5256"/>
        <p:guide pos="7261"/>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1289304" cy="12893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1/30/2024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dirty="0"/>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udocu.com/in" TargetMode="External"/><Relationship Id="rId2" Type="http://schemas.openxmlformats.org/officeDocument/2006/relationships/hyperlink" Target="http://www.studoc.com/" TargetMode="External"/><Relationship Id="rId1" Type="http://schemas.openxmlformats.org/officeDocument/2006/relationships/slideLayout" Target="../slideLayouts/slideLayout5.xml"/><Relationship Id="rId6" Type="http://schemas.openxmlformats.org/officeDocument/2006/relationships/hyperlink" Target="http://www.w3schools.com/" TargetMode="External"/><Relationship Id="rId5" Type="http://schemas.openxmlformats.org/officeDocument/2006/relationships/hyperlink" Target="https://www.geeksforgeeks.org/how-to-design-runtime-generated-pdf-via-html/" TargetMode="External"/><Relationship Id="rId4" Type="http://schemas.openxmlformats.org/officeDocument/2006/relationships/hyperlink" Target="http://www.geeksforgeek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8951" y="392331"/>
            <a:ext cx="10881113" cy="1283556"/>
          </a:xfrm>
        </p:spPr>
        <p:txBody>
          <a:bodyPr/>
          <a:lstStyle/>
          <a:p>
            <a:r>
              <a:rPr lang="en-US" u="sng" dirty="0">
                <a:solidFill>
                  <a:schemeClr val="tx1"/>
                </a:solidFill>
                <a:latin typeface="Times New Roman" panose="02020603050405020304" pitchFamily="18" charset="0"/>
                <a:cs typeface="Times New Roman" panose="02020603050405020304" pitchFamily="18" charset="0"/>
              </a:rPr>
              <a:t>Bansal College of Engineering</a:t>
            </a:r>
            <a:br>
              <a:rPr lang="en-US" u="sng"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21" name="Title 1"/>
          <p:cNvSpPr txBox="1">
            <a:spLocks/>
          </p:cNvSpPr>
          <p:nvPr/>
        </p:nvSpPr>
        <p:spPr>
          <a:xfrm>
            <a:off x="1975066" y="2484413"/>
            <a:ext cx="9551772" cy="1044188"/>
          </a:xfrm>
          <a:prstGeom prst="rect">
            <a:avLst/>
          </a:prstGeom>
        </p:spPr>
        <p:txBody>
          <a:bodyPr vert="horz" lIns="91440" tIns="45720" rIns="91440" bIns="45720" rtlCol="0" anchor="b" anchorCtr="0">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endParaRPr lang="en-US" sz="4800" u="sng" dirty="0">
              <a:latin typeface="Times New Roman" panose="02020603050405020304" pitchFamily="18" charset="0"/>
              <a:cs typeface="Times New Roman" panose="02020603050405020304" pitchFamily="18" charset="0"/>
            </a:endParaRPr>
          </a:p>
        </p:txBody>
      </p:sp>
      <p:sp>
        <p:nvSpPr>
          <p:cNvPr id="22" name="Rectangle 21"/>
          <p:cNvSpPr/>
          <p:nvPr/>
        </p:nvSpPr>
        <p:spPr>
          <a:xfrm>
            <a:off x="617838" y="1816443"/>
            <a:ext cx="1927653" cy="646331"/>
          </a:xfrm>
          <a:prstGeom prst="rect">
            <a:avLst/>
          </a:prstGeom>
        </p:spPr>
        <p:txBody>
          <a:bodyPr wrap="square">
            <a:spAutoFit/>
          </a:bodyPr>
          <a:lstStyle/>
          <a:p>
            <a:r>
              <a:rPr lang="en-US" sz="3600" b="1" dirty="0">
                <a:ln w="0"/>
                <a:latin typeface="Times New Roman" panose="02020603050405020304" pitchFamily="18" charset="0"/>
                <a:cs typeface="Times New Roman" panose="02020603050405020304" pitchFamily="18" charset="0"/>
              </a:rPr>
              <a:t>BusEasy</a:t>
            </a:r>
            <a:endParaRPr lang="en-US" sz="3600" b="1" dirty="0">
              <a:latin typeface="Times New Roman" panose="02020603050405020304" pitchFamily="18" charset="0"/>
              <a:cs typeface="Times New Roman" panose="02020603050405020304" pitchFamily="18" charset="0"/>
            </a:endParaRPr>
          </a:p>
        </p:txBody>
      </p:sp>
      <p:sp>
        <p:nvSpPr>
          <p:cNvPr id="23" name="Rectangle 22"/>
          <p:cNvSpPr/>
          <p:nvPr/>
        </p:nvSpPr>
        <p:spPr>
          <a:xfrm>
            <a:off x="7256848" y="1890675"/>
            <a:ext cx="3262183" cy="646331"/>
          </a:xfrm>
          <a:prstGeom prst="rect">
            <a:avLst/>
          </a:prstGeom>
        </p:spPr>
        <p:txBody>
          <a:bodyPr wrap="square">
            <a:spAutoFit/>
          </a:bodyPr>
          <a:lstStyle/>
          <a:p>
            <a:pPr algn="ctr"/>
            <a:r>
              <a:rPr lang="en-US" sz="3600" b="1" dirty="0">
                <a:ln w="0"/>
                <a:latin typeface="Times New Roman" panose="02020603050405020304" pitchFamily="18" charset="0"/>
                <a:cs typeface="Times New Roman" panose="02020603050405020304" pitchFamily="18" charset="0"/>
              </a:rPr>
              <a:t>Project</a:t>
            </a:r>
            <a:r>
              <a:rPr lang="en-US" b="1" dirty="0">
                <a:ln w="0"/>
                <a:latin typeface="Times New Roman" panose="02020603050405020304" pitchFamily="18" charset="0"/>
                <a:cs typeface="Times New Roman" panose="02020603050405020304" pitchFamily="18" charset="0"/>
              </a:rPr>
              <a:t> </a:t>
            </a:r>
            <a:r>
              <a:rPr lang="en-US" sz="3600" b="1" dirty="0">
                <a:ln w="0"/>
                <a:latin typeface="Times New Roman" panose="02020603050405020304" pitchFamily="18" charset="0"/>
                <a:cs typeface="Times New Roman" panose="02020603050405020304" pitchFamily="18" charset="0"/>
              </a:rPr>
              <a:t>Topic</a:t>
            </a:r>
          </a:p>
        </p:txBody>
      </p:sp>
      <p:sp>
        <p:nvSpPr>
          <p:cNvPr id="24" name="Rectangle 23"/>
          <p:cNvSpPr/>
          <p:nvPr/>
        </p:nvSpPr>
        <p:spPr>
          <a:xfrm>
            <a:off x="7129848" y="2633514"/>
            <a:ext cx="3583459" cy="954107"/>
          </a:xfrm>
          <a:prstGeom prst="rect">
            <a:avLst/>
          </a:prstGeom>
        </p:spPr>
        <p:txBody>
          <a:bodyPr wrap="square">
            <a:spAutoFit/>
          </a:bodyPr>
          <a:lstStyle/>
          <a:p>
            <a:pPr algn="ctr"/>
            <a:r>
              <a:rPr lang="en-US" sz="2800" dirty="0">
                <a:ln w="0"/>
                <a:latin typeface="Times New Roman" panose="02020603050405020304" pitchFamily="18" charset="0"/>
                <a:cs typeface="Times New Roman" panose="02020603050405020304" pitchFamily="18" charset="0"/>
              </a:rPr>
              <a:t>Bus Ticket </a:t>
            </a:r>
          </a:p>
          <a:p>
            <a:pPr algn="ctr"/>
            <a:r>
              <a:rPr lang="en-US" sz="2800" dirty="0">
                <a:ln w="0"/>
                <a:latin typeface="Times New Roman" panose="02020603050405020304" pitchFamily="18" charset="0"/>
                <a:cs typeface="Times New Roman" panose="02020603050405020304" pitchFamily="18" charset="0"/>
              </a:rPr>
              <a:t>Management System</a:t>
            </a:r>
          </a:p>
        </p:txBody>
      </p:sp>
      <p:sp>
        <p:nvSpPr>
          <p:cNvPr id="25" name="Rectangle 24"/>
          <p:cNvSpPr/>
          <p:nvPr/>
        </p:nvSpPr>
        <p:spPr>
          <a:xfrm>
            <a:off x="617838" y="3932076"/>
            <a:ext cx="3152468" cy="523220"/>
          </a:xfrm>
          <a:prstGeom prst="rect">
            <a:avLst/>
          </a:prstGeom>
        </p:spPr>
        <p:txBody>
          <a:bodyPr wrap="square">
            <a:spAutoFit/>
          </a:bodyPr>
          <a:lstStyle/>
          <a:p>
            <a:pPr algn="ctr"/>
            <a:r>
              <a:rPr lang="en-US" sz="2800" b="1" dirty="0">
                <a:ln w="0"/>
                <a:latin typeface="Times New Roman" panose="02020603050405020304" pitchFamily="18" charset="0"/>
                <a:cs typeface="Times New Roman" panose="02020603050405020304" pitchFamily="18" charset="0"/>
              </a:rPr>
              <a:t>SUBMITTED BY -</a:t>
            </a:r>
          </a:p>
        </p:txBody>
      </p:sp>
      <p:sp>
        <p:nvSpPr>
          <p:cNvPr id="26" name="Rectangle 25"/>
          <p:cNvSpPr/>
          <p:nvPr/>
        </p:nvSpPr>
        <p:spPr>
          <a:xfrm>
            <a:off x="617839" y="4595853"/>
            <a:ext cx="4164226" cy="2031325"/>
          </a:xfrm>
          <a:prstGeom prst="rect">
            <a:avLst/>
          </a:prstGeom>
        </p:spPr>
        <p:txBody>
          <a:bodyPr wrap="square">
            <a:spAutoFit/>
          </a:bodyPr>
          <a:lstStyle/>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Mohit Kumar Patel        0127CS211050</a:t>
            </a:r>
          </a:p>
          <a:p>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Chetan Doniwal             0127CS211024</a:t>
            </a:r>
          </a:p>
          <a:p>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Akshat Shukla                0127CS211008</a:t>
            </a:r>
          </a:p>
          <a:p>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Neelam Janyani              0127CS211053</a:t>
            </a:r>
          </a:p>
        </p:txBody>
      </p:sp>
      <p:sp>
        <p:nvSpPr>
          <p:cNvPr id="27" name="Rectangle 26"/>
          <p:cNvSpPr/>
          <p:nvPr/>
        </p:nvSpPr>
        <p:spPr>
          <a:xfrm>
            <a:off x="7433035" y="4303465"/>
            <a:ext cx="3257174" cy="584775"/>
          </a:xfrm>
          <a:prstGeom prst="rect">
            <a:avLst/>
          </a:prstGeom>
        </p:spPr>
        <p:txBody>
          <a:bodyPr wrap="none">
            <a:spAutoFit/>
          </a:bodyPr>
          <a:lstStyle/>
          <a:p>
            <a:pPr algn="ctr"/>
            <a:r>
              <a:rPr lang="en-US" sz="2800" b="1" dirty="0">
                <a:ln w="0"/>
                <a:latin typeface="Times New Roman" panose="02020603050405020304" pitchFamily="18" charset="0"/>
                <a:cs typeface="Times New Roman" panose="02020603050405020304" pitchFamily="18" charset="0"/>
              </a:rPr>
              <a:t>SUBMITTED</a:t>
            </a:r>
            <a:r>
              <a:rPr lang="en-US" sz="3200" b="1" dirty="0">
                <a:ln w="0"/>
                <a:latin typeface="Times New Roman" panose="02020603050405020304" pitchFamily="18" charset="0"/>
                <a:cs typeface="Times New Roman" panose="02020603050405020304" pitchFamily="18" charset="0"/>
              </a:rPr>
              <a:t> TO -</a:t>
            </a:r>
          </a:p>
        </p:txBody>
      </p:sp>
      <p:sp>
        <p:nvSpPr>
          <p:cNvPr id="28" name="Rectangle 27"/>
          <p:cNvSpPr/>
          <p:nvPr/>
        </p:nvSpPr>
        <p:spPr>
          <a:xfrm>
            <a:off x="7827021" y="5307913"/>
            <a:ext cx="2469202" cy="523220"/>
          </a:xfrm>
          <a:prstGeom prst="rect">
            <a:avLst/>
          </a:prstGeom>
        </p:spPr>
        <p:txBody>
          <a:bodyPr wrap="none">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a:t>
            </a:r>
            <a:r>
              <a:rPr lang="en-US" sz="2800" dirty="0">
                <a:ln w="0"/>
                <a:solidFill>
                  <a:srgbClr val="1F2C8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Kusum</a:t>
            </a:r>
            <a:r>
              <a:rPr lang="en-US" sz="2800" dirty="0">
                <a:ln w="0"/>
                <a:solidFill>
                  <a:srgbClr val="1F2C8F"/>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Lata</a:t>
            </a:r>
          </a:p>
        </p:txBody>
      </p:sp>
    </p:spTree>
    <p:extLst>
      <p:ext uri="{BB962C8B-B14F-4D97-AF65-F5344CB8AC3E}">
        <p14:creationId xmlns:p14="http://schemas.microsoft.com/office/powerpoint/2010/main" val="40448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idx="4294967295"/>
          </p:nvPr>
        </p:nvSpPr>
        <p:spPr>
          <a:xfrm>
            <a:off x="1618734" y="407042"/>
            <a:ext cx="9094573" cy="1222590"/>
          </a:xfrm>
        </p:spPr>
        <p:txBody>
          <a:bodyPr/>
          <a:lstStyle/>
          <a:p>
            <a:r>
              <a:rPr lang="en-US"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4294967295"/>
          </p:nvPr>
        </p:nvSpPr>
        <p:spPr>
          <a:xfrm>
            <a:off x="1186248" y="2456248"/>
            <a:ext cx="9724768" cy="3030151"/>
          </a:xfrm>
        </p:spPr>
        <p:txBody>
          <a:bodyPr>
            <a:norm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In summary, a bus ticket management system web application enhances the bus ticket booking process for passengers, smooth operations for bus operators, and provides administrators with tools to monitor and manage the system effectively. </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It offers convenience, security, and efficiency in the bus transportation industry while promoting a user-friendly and sustainable ticketing experience.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6278-C0C9-288D-1F3E-033AA2157C63}"/>
              </a:ext>
            </a:extLst>
          </p:cNvPr>
          <p:cNvSpPr>
            <a:spLocks noGrp="1"/>
          </p:cNvSpPr>
          <p:nvPr>
            <p:ph type="title"/>
          </p:nvPr>
        </p:nvSpPr>
        <p:spPr>
          <a:xfrm>
            <a:off x="760938" y="720634"/>
            <a:ext cx="10665089" cy="1362057"/>
          </a:xfrm>
        </p:spPr>
        <p:txBody>
          <a:bodyPr/>
          <a:lstStyle/>
          <a:p>
            <a:r>
              <a:rPr lang="en-US" dirty="0">
                <a:solidFill>
                  <a:schemeClr val="tx1"/>
                </a:solidFill>
                <a:latin typeface="Times New Roman" panose="02020603050405020304" pitchFamily="18" charset="0"/>
                <a:cs typeface="Times New Roman" panose="02020603050405020304" pitchFamily="18" charset="0"/>
              </a:rPr>
              <a:t>References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E75FE-C367-495A-2041-4796DD405F2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 name="Content Placeholder 4">
            <a:extLst>
              <a:ext uri="{FF2B5EF4-FFF2-40B4-BE49-F238E27FC236}">
                <a16:creationId xmlns:a16="http://schemas.microsoft.com/office/drawing/2014/main" id="{E995F844-37AE-9C8C-4733-42D7C4E759DA}"/>
              </a:ext>
            </a:extLst>
          </p:cNvPr>
          <p:cNvSpPr>
            <a:spLocks noGrp="1"/>
          </p:cNvSpPr>
          <p:nvPr>
            <p:ph sz="half" idx="1"/>
          </p:nvPr>
        </p:nvSpPr>
        <p:spPr>
          <a:xfrm>
            <a:off x="760938" y="2483848"/>
            <a:ext cx="11164362" cy="1467982"/>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hlinkClick r:id="rId2"/>
              </a:rPr>
              <a:t>Studocu - </a:t>
            </a:r>
            <a:r>
              <a:rPr lang="en-US" sz="2000" dirty="0">
                <a:solidFill>
                  <a:schemeClr val="tx1"/>
                </a:solidFill>
                <a:latin typeface="Times New Roman" panose="02020603050405020304" pitchFamily="18" charset="0"/>
                <a:cs typeface="Times New Roman" panose="02020603050405020304" pitchFamily="18" charset="0"/>
                <a:hlinkClick r:id="rId3"/>
              </a:rPr>
              <a:t>https://www.studocu.com/in</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hlinkClick r:id="rId4"/>
              </a:rPr>
              <a:t>GeeksForGeeks - </a:t>
            </a:r>
            <a:r>
              <a:rPr lang="en-US" sz="2000" dirty="0">
                <a:solidFill>
                  <a:schemeClr val="tx1"/>
                </a:solidFill>
                <a:latin typeface="Times New Roman" panose="02020603050405020304" pitchFamily="18" charset="0"/>
                <a:cs typeface="Times New Roman" panose="02020603050405020304" pitchFamily="18" charset="0"/>
                <a:hlinkClick r:id="rId5"/>
              </a:rPr>
              <a:t>https://www.geeksforgeeks.org/how-to-design-runtime-generated-pdf-via-html/</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hlinkClick r:id="rId6"/>
              </a:rPr>
              <a:t>W3schools - www.w3schools.com</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8699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idx="4294967295"/>
          </p:nvPr>
        </p:nvSpPr>
        <p:spPr>
          <a:xfrm>
            <a:off x="1272746" y="817563"/>
            <a:ext cx="9398429" cy="1365993"/>
          </a:xfrm>
        </p:spPr>
        <p:txBody>
          <a:bodyPr/>
          <a:lstStyle/>
          <a:p>
            <a:r>
              <a:rPr lang="en-US" sz="8000" dirty="0">
                <a:solidFill>
                  <a:schemeClr val="tx1"/>
                </a:solidFill>
                <a:latin typeface="Times New Roman" panose="02020603050405020304" pitchFamily="18" charset="0"/>
                <a:cs typeface="Times New Roman" panose="02020603050405020304" pitchFamily="18" charset="0"/>
              </a:rPr>
              <a:t>THANK</a:t>
            </a:r>
            <a:r>
              <a:rPr lang="en-US" sz="8000" dirty="0"/>
              <a:t> </a:t>
            </a:r>
            <a:r>
              <a:rPr lang="en-US" sz="8000" dirty="0">
                <a:solidFill>
                  <a:schemeClr val="tx1"/>
                </a:solidFill>
                <a:latin typeface="Times New Roman" panose="02020603050405020304" pitchFamily="18" charset="0"/>
                <a:cs typeface="Times New Roman" panose="02020603050405020304" pitchFamily="18" charset="0"/>
              </a:rPr>
              <a:t>YOU</a:t>
            </a:r>
            <a:r>
              <a:rPr lang="en-US" sz="8000" dirty="0">
                <a:latin typeface="Times New Roman" panose="02020603050405020304" pitchFamily="18" charset="0"/>
                <a:cs typeface="Times New Roman" panose="02020603050405020304" pitchFamily="18" charset="0"/>
              </a:rPr>
              <a:t> </a:t>
            </a:r>
          </a:p>
        </p:txBody>
      </p:sp>
      <p:sp>
        <p:nvSpPr>
          <p:cNvPr id="22" name="Text Placeholder 4">
            <a:extLst>
              <a:ext uri="{FF2B5EF4-FFF2-40B4-BE49-F238E27FC236}">
                <a16:creationId xmlns:a16="http://schemas.microsoft.com/office/drawing/2014/main" id="{A933E5C4-13F2-69F1-1E4A-970DB3A73F35}"/>
              </a:ext>
            </a:extLst>
          </p:cNvPr>
          <p:cNvSpPr txBox="1">
            <a:spLocks/>
          </p:cNvSpPr>
          <p:nvPr/>
        </p:nvSpPr>
        <p:spPr>
          <a:xfrm>
            <a:off x="6458665" y="4768411"/>
            <a:ext cx="3833415" cy="1362058"/>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solidFill>
                <a:latin typeface="Times New Roman" panose="02020603050405020304" pitchFamily="18" charset="0"/>
                <a:cs typeface="Times New Roman" panose="02020603050405020304" pitchFamily="18" charset="0"/>
              </a:rPr>
              <a:t>Neelam Janyani</a:t>
            </a:r>
          </a:p>
        </p:txBody>
      </p:sp>
      <p:sp>
        <p:nvSpPr>
          <p:cNvPr id="23" name="Text Placeholder 5">
            <a:extLst>
              <a:ext uri="{FF2B5EF4-FFF2-40B4-BE49-F238E27FC236}">
                <a16:creationId xmlns:a16="http://schemas.microsoft.com/office/drawing/2014/main" id="{C86C0000-2159-F886-B909-A8D6D2E1656D}"/>
              </a:ext>
            </a:extLst>
          </p:cNvPr>
          <p:cNvSpPr txBox="1">
            <a:spLocks/>
          </p:cNvSpPr>
          <p:nvPr/>
        </p:nvSpPr>
        <p:spPr>
          <a:xfrm>
            <a:off x="6616644" y="5378652"/>
            <a:ext cx="3368365" cy="44817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solidFill>
                <a:latin typeface="Times New Roman" panose="02020603050405020304" pitchFamily="18" charset="0"/>
                <a:cs typeface="Times New Roman" panose="02020603050405020304" pitchFamily="18" charset="0"/>
              </a:rPr>
              <a:t>0127CS211053</a:t>
            </a:r>
          </a:p>
        </p:txBody>
      </p:sp>
      <p:sp>
        <p:nvSpPr>
          <p:cNvPr id="24" name="Text Placeholder 4">
            <a:extLst>
              <a:ext uri="{FF2B5EF4-FFF2-40B4-BE49-F238E27FC236}">
                <a16:creationId xmlns:a16="http://schemas.microsoft.com/office/drawing/2014/main" id="{91AD5E0A-B88D-0E15-A479-F079EB456897}"/>
              </a:ext>
            </a:extLst>
          </p:cNvPr>
          <p:cNvSpPr txBox="1">
            <a:spLocks/>
          </p:cNvSpPr>
          <p:nvPr/>
        </p:nvSpPr>
        <p:spPr>
          <a:xfrm>
            <a:off x="2000964" y="4768411"/>
            <a:ext cx="3833415" cy="1362058"/>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Chetan Doniwal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5" name="Text Placeholder 5">
            <a:extLst>
              <a:ext uri="{FF2B5EF4-FFF2-40B4-BE49-F238E27FC236}">
                <a16:creationId xmlns:a16="http://schemas.microsoft.com/office/drawing/2014/main" id="{5124E377-0CA0-AB2B-BB4D-C02FF436DEB0}"/>
              </a:ext>
            </a:extLst>
          </p:cNvPr>
          <p:cNvSpPr txBox="1">
            <a:spLocks/>
          </p:cNvSpPr>
          <p:nvPr/>
        </p:nvSpPr>
        <p:spPr>
          <a:xfrm>
            <a:off x="2133813" y="5382575"/>
            <a:ext cx="3368365" cy="44817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solidFill>
                <a:latin typeface="Times New Roman" panose="02020603050405020304" pitchFamily="18" charset="0"/>
                <a:cs typeface="Times New Roman" panose="02020603050405020304" pitchFamily="18" charset="0"/>
              </a:rPr>
              <a:t>0127CS211024</a:t>
            </a:r>
          </a:p>
        </p:txBody>
      </p:sp>
      <p:sp>
        <p:nvSpPr>
          <p:cNvPr id="26" name="Text Placeholder 4">
            <a:extLst>
              <a:ext uri="{FF2B5EF4-FFF2-40B4-BE49-F238E27FC236}">
                <a16:creationId xmlns:a16="http://schemas.microsoft.com/office/drawing/2014/main" id="{935108EA-598E-A07E-2F27-C63669164ABB}"/>
              </a:ext>
            </a:extLst>
          </p:cNvPr>
          <p:cNvSpPr txBox="1">
            <a:spLocks/>
          </p:cNvSpPr>
          <p:nvPr/>
        </p:nvSpPr>
        <p:spPr>
          <a:xfrm>
            <a:off x="6455369" y="2864586"/>
            <a:ext cx="3836711" cy="1292427"/>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Akshat Shukla</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7" name="Text Placeholder 5">
            <a:extLst>
              <a:ext uri="{FF2B5EF4-FFF2-40B4-BE49-F238E27FC236}">
                <a16:creationId xmlns:a16="http://schemas.microsoft.com/office/drawing/2014/main" id="{4875D05B-EF48-19EE-6634-060178523117}"/>
              </a:ext>
            </a:extLst>
          </p:cNvPr>
          <p:cNvSpPr txBox="1">
            <a:spLocks/>
          </p:cNvSpPr>
          <p:nvPr/>
        </p:nvSpPr>
        <p:spPr>
          <a:xfrm>
            <a:off x="6759146" y="3707027"/>
            <a:ext cx="3225863" cy="449986"/>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solidFill>
                <a:latin typeface="Times New Roman" panose="02020603050405020304" pitchFamily="18" charset="0"/>
                <a:cs typeface="Times New Roman" panose="02020603050405020304" pitchFamily="18" charset="0"/>
              </a:rPr>
              <a:t>0127CS211008</a:t>
            </a:r>
          </a:p>
        </p:txBody>
      </p:sp>
      <p:sp>
        <p:nvSpPr>
          <p:cNvPr id="11" name="Text Placeholder 4">
            <a:extLst>
              <a:ext uri="{FF2B5EF4-FFF2-40B4-BE49-F238E27FC236}">
                <a16:creationId xmlns:a16="http://schemas.microsoft.com/office/drawing/2014/main" id="{91AD5E0A-B88D-0E15-A479-F079EB456897}"/>
              </a:ext>
            </a:extLst>
          </p:cNvPr>
          <p:cNvSpPr txBox="1">
            <a:spLocks/>
          </p:cNvSpPr>
          <p:nvPr/>
        </p:nvSpPr>
        <p:spPr>
          <a:xfrm>
            <a:off x="2016513" y="2864586"/>
            <a:ext cx="3756597" cy="1292427"/>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Mohit patel</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0127cs211050</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760938" y="690882"/>
            <a:ext cx="10665089" cy="741680"/>
          </a:xfrm>
        </p:spPr>
        <p:txBody>
          <a:bodyPr/>
          <a:lstStyle/>
          <a:p>
            <a:r>
              <a:rPr lang="en-US" dirty="0">
                <a:solidFill>
                  <a:schemeClr val="tx1"/>
                </a:solidFill>
                <a:latin typeface="Times New Roman" panose="02020603050405020304" pitchFamily="18" charset="0"/>
                <a:cs typeface="Times New Roman" panose="02020603050405020304" pitchFamily="18" charset="0"/>
              </a:rPr>
              <a:t>BusEasy</a:t>
            </a:r>
          </a:p>
        </p:txBody>
      </p:sp>
      <p:sp>
        <p:nvSpPr>
          <p:cNvPr id="3" name="Subtitle 2">
            <a:extLst>
              <a:ext uri="{FF2B5EF4-FFF2-40B4-BE49-F238E27FC236}">
                <a16:creationId xmlns:a16="http://schemas.microsoft.com/office/drawing/2014/main" id="{86C1060B-300F-3CE3-E5AA-D8E29791C960}"/>
              </a:ext>
            </a:extLst>
          </p:cNvPr>
          <p:cNvSpPr>
            <a:spLocks noGrp="1"/>
          </p:cNvSpPr>
          <p:nvPr>
            <p:ph sz="half" idx="1"/>
          </p:nvPr>
        </p:nvSpPr>
        <p:spPr>
          <a:xfrm>
            <a:off x="445978" y="2918665"/>
            <a:ext cx="8889689" cy="2252775"/>
          </a:xfrm>
        </p:spPr>
        <p:txBody>
          <a:bodyPr>
            <a:normAutofit/>
          </a:bodyPr>
          <a:lstStyle/>
          <a:p>
            <a:pPr marL="3081528" lvl="7" indent="0" algn="ctr">
              <a:buNone/>
            </a:pPr>
            <a:r>
              <a:rPr lang="en-US" sz="3200" dirty="0">
                <a:solidFill>
                  <a:schemeClr val="tx1"/>
                </a:solidFill>
                <a:latin typeface="Times New Roman" panose="02020603050405020304" pitchFamily="18" charset="0"/>
                <a:cs typeface="Times New Roman" panose="02020603050405020304" pitchFamily="18" charset="0"/>
              </a:rPr>
              <a:t>A Bus Ticket Management</a:t>
            </a:r>
          </a:p>
          <a:p>
            <a:pPr marL="3081528" lvl="7" indent="0" algn="ctr">
              <a:buNone/>
            </a:pPr>
            <a:r>
              <a:rPr lang="en-US" sz="3200" dirty="0">
                <a:solidFill>
                  <a:schemeClr val="tx1"/>
                </a:solidFill>
                <a:latin typeface="Times New Roman" panose="02020603050405020304" pitchFamily="18" charset="0"/>
                <a:cs typeface="Times New Roman" panose="02020603050405020304" pitchFamily="18" charset="0"/>
              </a:rPr>
              <a:t> System Web Application</a:t>
            </a:r>
          </a:p>
          <a:p>
            <a:pPr algn="ctr"/>
            <a:endParaRPr lang="en-US" dirty="0">
              <a:latin typeface="Söhne"/>
            </a:endParaRPr>
          </a:p>
        </p:txBody>
      </p:sp>
    </p:spTree>
    <p:extLst>
      <p:ext uri="{BB962C8B-B14F-4D97-AF65-F5344CB8AC3E}">
        <p14:creationId xmlns:p14="http://schemas.microsoft.com/office/powerpoint/2010/main" val="213156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idx="4294967295"/>
          </p:nvPr>
        </p:nvSpPr>
        <p:spPr>
          <a:xfrm>
            <a:off x="2868612" y="567501"/>
            <a:ext cx="5692775" cy="892175"/>
          </a:xfrm>
        </p:spPr>
        <p:txBody>
          <a:bodyPr/>
          <a:lstStyle/>
          <a:p>
            <a:r>
              <a:rPr lang="en-US" dirty="0">
                <a:solidFill>
                  <a:schemeClr val="tx1"/>
                </a:solidFill>
                <a:latin typeface="Times New Roman" panose="02020603050405020304" pitchFamily="18" charset="0"/>
                <a:cs typeface="Times New Roman" panose="02020603050405020304" pitchFamily="18" charset="0"/>
              </a:rPr>
              <a:t>Index</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4294967295"/>
          </p:nvPr>
        </p:nvSpPr>
        <p:spPr>
          <a:xfrm>
            <a:off x="2631989" y="1798594"/>
            <a:ext cx="6166022" cy="4292600"/>
          </a:xfrm>
        </p:spPr>
        <p:txBody>
          <a:bodyPr>
            <a:normAutofit/>
          </a:bodyPr>
          <a:lstStyle/>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Planning	</a:t>
            </a:r>
          </a:p>
          <a:p>
            <a:pPr marL="690372" lvl="1" indent="-3429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Requirements Analysis</a:t>
            </a:r>
          </a:p>
          <a:p>
            <a:pPr marL="690372" lvl="1" indent="-3429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Technology Used</a:t>
            </a:r>
          </a:p>
          <a:p>
            <a:pPr marL="690372" lvl="1" indent="-3429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ER Diagram</a:t>
            </a:r>
          </a:p>
          <a:p>
            <a:pPr marL="690372" lvl="1" indent="-3429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Data Flow Diagram</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​Outcome</a:t>
            </a:r>
          </a:p>
          <a:p>
            <a:pPr marL="34290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​Summary​</a:t>
            </a:r>
          </a:p>
          <a:p>
            <a:pPr marL="342900" indent="-342900">
              <a:buFont typeface="Arial" panose="020B0604020202020204" pitchFamily="34" charset="0"/>
              <a:buChar char="•"/>
            </a:pPr>
            <a:endParaRPr lang="en-US" sz="2000" dirty="0">
              <a:latin typeface="Söhne"/>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3966-25FA-3A66-5646-11CACE5D6C4F}"/>
              </a:ext>
            </a:extLst>
          </p:cNvPr>
          <p:cNvSpPr>
            <a:spLocks noGrp="1"/>
          </p:cNvSpPr>
          <p:nvPr>
            <p:ph type="title"/>
          </p:nvPr>
        </p:nvSpPr>
        <p:spPr>
          <a:xfrm>
            <a:off x="760938" y="589325"/>
            <a:ext cx="10665089" cy="852606"/>
          </a:xfrm>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A7CDCA2-EAF9-6515-805F-5B92A1AF7710}"/>
              </a:ext>
            </a:extLst>
          </p:cNvPr>
          <p:cNvSpPr>
            <a:spLocks noGrp="1"/>
          </p:cNvSpPr>
          <p:nvPr>
            <p:ph sz="half" idx="1"/>
          </p:nvPr>
        </p:nvSpPr>
        <p:spPr>
          <a:xfrm>
            <a:off x="1837167" y="2103120"/>
            <a:ext cx="8512629" cy="4434840"/>
          </a:xfrm>
        </p:spPr>
        <p:txBody>
          <a:bodyPr>
            <a:norm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BusEasy is the minor project which aims to developing a website system to maintain all the information about the bus and tickets.</a:t>
            </a:r>
          </a:p>
          <a:p>
            <a:pPr algn="just"/>
            <a:r>
              <a:rPr lang="en-US" sz="2800" dirty="0">
                <a:solidFill>
                  <a:schemeClr val="tx1"/>
                </a:solidFill>
                <a:latin typeface="Times New Roman" panose="02020603050405020304" pitchFamily="18" charset="0"/>
                <a:cs typeface="Times New Roman" panose="02020603050405020304" pitchFamily="18" charset="0"/>
              </a:rPr>
              <a:t>It helps to store the data of the buses available, their passengers, and the tickets of the passengers.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17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idx="4294967295"/>
          </p:nvPr>
        </p:nvSpPr>
        <p:spPr>
          <a:xfrm>
            <a:off x="2712244" y="598122"/>
            <a:ext cx="6767512" cy="709612"/>
          </a:xfrm>
        </p:spPr>
        <p:txBody>
          <a:bodyPr/>
          <a:lstStyle/>
          <a:p>
            <a:r>
              <a:rPr lang="en-US"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4294967295"/>
          </p:nvPr>
        </p:nvSpPr>
        <p:spPr>
          <a:xfrm>
            <a:off x="1396315" y="2218638"/>
            <a:ext cx="9700054" cy="3712605"/>
          </a:xfrm>
        </p:spPr>
        <p:txBody>
          <a:bodyPr>
            <a:normAutofit/>
          </a:bodyPr>
          <a:lstStyle/>
          <a:p>
            <a:pPr algn="just">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The objective of BusEasy, is to simplify and smooth the process of booking bus tickets for passengers</a:t>
            </a:r>
          </a:p>
          <a:p>
            <a:pPr marL="0" indent="0" algn="just">
              <a:buNone/>
            </a:pPr>
            <a:r>
              <a:rPr lang="en-US" dirty="0">
                <a:solidFill>
                  <a:srgbClr val="374151"/>
                </a:solidFill>
                <a:latin typeface="Söhne"/>
              </a:rPr>
              <a:t> </a:t>
            </a:r>
          </a:p>
          <a:p>
            <a:pPr algn="just">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Also providing efficient management tools for bus operators</a:t>
            </a:r>
            <a:r>
              <a:rPr lang="en-US" dirty="0">
                <a:solidFill>
                  <a:srgbClr val="374151"/>
                </a:solidFill>
                <a:latin typeface="Söhne"/>
              </a:rPr>
              <a:t>.</a:t>
            </a:r>
            <a:endParaRPr lang="en-US" b="0" i="0" dirty="0">
              <a:solidFill>
                <a:srgbClr val="374151"/>
              </a:solidFill>
              <a:effectLst/>
              <a:latin typeface="Söhne"/>
            </a:endParaRPr>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idx="4294967295"/>
          </p:nvPr>
        </p:nvSpPr>
        <p:spPr>
          <a:xfrm>
            <a:off x="1178011" y="278146"/>
            <a:ext cx="9835978" cy="860081"/>
          </a:xfrm>
        </p:spPr>
        <p:txBody>
          <a:bodyPr/>
          <a:lstStyle/>
          <a:p>
            <a:r>
              <a:rPr lang="en-US" dirty="0">
                <a:solidFill>
                  <a:schemeClr val="tx1"/>
                </a:solidFill>
                <a:latin typeface="Times New Roman" panose="02020603050405020304" pitchFamily="18" charset="0"/>
                <a:cs typeface="Times New Roman" panose="02020603050405020304" pitchFamily="18" charset="0"/>
              </a:rPr>
              <a:t>Requirement  Analysis</a:t>
            </a:r>
          </a:p>
        </p:txBody>
      </p:sp>
      <p:sp>
        <p:nvSpPr>
          <p:cNvPr id="5" name="Rounded Rectangle 4"/>
          <p:cNvSpPr/>
          <p:nvPr/>
        </p:nvSpPr>
        <p:spPr>
          <a:xfrm>
            <a:off x="593125" y="1322173"/>
            <a:ext cx="1742302" cy="753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User Management</a:t>
            </a:r>
            <a:endParaRPr lang="en-US" sz="20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2001795" y="2257180"/>
            <a:ext cx="2075935" cy="753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Bus Booking and Reservation</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ounded Rectangle 9"/>
          <p:cNvSpPr/>
          <p:nvPr/>
        </p:nvSpPr>
        <p:spPr>
          <a:xfrm>
            <a:off x="5261912" y="4061274"/>
            <a:ext cx="2087831" cy="8680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Ticket Confirmation and Generation</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ounded Rectangle 10"/>
          <p:cNvSpPr/>
          <p:nvPr/>
        </p:nvSpPr>
        <p:spPr>
          <a:xfrm>
            <a:off x="3689412" y="3203014"/>
            <a:ext cx="1742302" cy="753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Payment Processing</a:t>
            </a:r>
            <a:endParaRPr lang="en-US" sz="20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ounded Rectangle 11"/>
          <p:cNvSpPr/>
          <p:nvPr/>
        </p:nvSpPr>
        <p:spPr>
          <a:xfrm>
            <a:off x="7369541" y="5009659"/>
            <a:ext cx="2245382" cy="753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Ticket Modification and Cancellation</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ounded Rectangle 12"/>
          <p:cNvSpPr/>
          <p:nvPr/>
        </p:nvSpPr>
        <p:spPr>
          <a:xfrm>
            <a:off x="9280720" y="5938452"/>
            <a:ext cx="2245382" cy="753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solidFill>
                  <a:srgbClr val="374151"/>
                </a:solidFill>
                <a:latin typeface="Times New Roman" panose="02020603050405020304" pitchFamily="18" charset="0"/>
                <a:cs typeface="Times New Roman" panose="02020603050405020304" pitchFamily="18" charset="0"/>
              </a:rPr>
              <a:t>Bus Operator Interface</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5" name="Elbow Connector 14"/>
          <p:cNvCxnSpPr>
            <a:stCxn id="5" idx="2"/>
            <a:endCxn id="6" idx="1"/>
          </p:cNvCxnSpPr>
          <p:nvPr/>
        </p:nvCxnSpPr>
        <p:spPr>
          <a:xfrm rot="16200000" flipH="1">
            <a:off x="1453972" y="2086238"/>
            <a:ext cx="558126" cy="5375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6" idx="2"/>
            <a:endCxn id="11" idx="1"/>
          </p:cNvCxnSpPr>
          <p:nvPr/>
        </p:nvCxnSpPr>
        <p:spPr>
          <a:xfrm rot="16200000" flipH="1">
            <a:off x="3080111" y="2970593"/>
            <a:ext cx="568953" cy="6496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11" idx="2"/>
            <a:endCxn id="10" idx="1"/>
          </p:cNvCxnSpPr>
          <p:nvPr/>
        </p:nvCxnSpPr>
        <p:spPr>
          <a:xfrm rot="16200000" flipH="1">
            <a:off x="4641978" y="3875360"/>
            <a:ext cx="538519" cy="7013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p:nvPr/>
        </p:nvCxnSpPr>
        <p:spPr>
          <a:xfrm rot="16200000" flipH="1">
            <a:off x="6816111" y="4906432"/>
            <a:ext cx="510749" cy="5565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rot="16200000" flipH="1">
            <a:off x="8683937" y="5660195"/>
            <a:ext cx="510749" cy="5565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2124-27D8-A3EA-1198-1423C19D4F29}"/>
              </a:ext>
            </a:extLst>
          </p:cNvPr>
          <p:cNvSpPr>
            <a:spLocks noGrp="1"/>
          </p:cNvSpPr>
          <p:nvPr>
            <p:ph type="title"/>
          </p:nvPr>
        </p:nvSpPr>
        <p:spPr>
          <a:xfrm>
            <a:off x="704870" y="396943"/>
            <a:ext cx="10782259" cy="903857"/>
          </a:xfrm>
        </p:spPr>
        <p:txBody>
          <a:bodyPr anchor="b">
            <a:normAutofit/>
          </a:bodyPr>
          <a:lstStyle/>
          <a:p>
            <a:r>
              <a:rPr lang="en-US" dirty="0">
                <a:solidFill>
                  <a:schemeClr val="tx1"/>
                </a:solidFill>
                <a:latin typeface="Times New Roman" panose="02020603050405020304" pitchFamily="18" charset="0"/>
                <a:cs typeface="Times New Roman" panose="02020603050405020304" pitchFamily="18" charset="0"/>
              </a:rPr>
              <a:t>Technology Used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65B166-965D-FE12-680E-4FC81126A59F}"/>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7</a:t>
            </a:fld>
            <a:endParaRPr lang="en-US" sz="1100" dirty="0"/>
          </a:p>
        </p:txBody>
      </p:sp>
      <p:pic>
        <p:nvPicPr>
          <p:cNvPr id="19" name="Picture Placeholder 18">
            <a:extLst>
              <a:ext uri="{FF2B5EF4-FFF2-40B4-BE49-F238E27FC236}">
                <a16:creationId xmlns:a16="http://schemas.microsoft.com/office/drawing/2014/main" id="{CEBF7ED4-A8C8-0676-F828-288C98DB7CDB}"/>
              </a:ext>
            </a:extLst>
          </p:cNvPr>
          <p:cNvPicPr>
            <a:picLocks noGrp="1" noChangeAspect="1"/>
          </p:cNvPicPr>
          <p:nvPr>
            <p:ph type="pic" sz="quarter" idx="23"/>
          </p:nvPr>
        </p:nvPicPr>
        <p:blipFill>
          <a:blip r:embed="rId2"/>
          <a:srcRect t="83" b="83"/>
          <a:stretch/>
        </p:blipFill>
        <p:spPr>
          <a:noFill/>
        </p:spPr>
      </p:pic>
      <p:sp>
        <p:nvSpPr>
          <p:cNvPr id="6" name="Text Placeholder 5">
            <a:extLst>
              <a:ext uri="{FF2B5EF4-FFF2-40B4-BE49-F238E27FC236}">
                <a16:creationId xmlns:a16="http://schemas.microsoft.com/office/drawing/2014/main" id="{68350A5C-79F4-70CB-B669-2F1E1D1C833E}"/>
              </a:ext>
            </a:extLst>
          </p:cNvPr>
          <p:cNvSpPr>
            <a:spLocks noGrp="1"/>
          </p:cNvSpPr>
          <p:nvPr>
            <p:ph type="body" idx="1"/>
          </p:nvPr>
        </p:nvSpPr>
        <p:spPr/>
        <p:txBody>
          <a:bodyPr anchor="t">
            <a:normAutofit/>
          </a:bodyPr>
          <a:lstStyle/>
          <a:p>
            <a:pPr>
              <a:spcAft>
                <a:spcPts val="600"/>
              </a:spcAft>
            </a:pPr>
            <a:r>
              <a:rPr lang="en-US" sz="2000" i="1" dirty="0">
                <a:solidFill>
                  <a:schemeClr val="tx1"/>
                </a:solidFill>
                <a:latin typeface="Times New Roman" panose="02020603050405020304" pitchFamily="18" charset="0"/>
                <a:cs typeface="Times New Roman" panose="02020603050405020304" pitchFamily="18" charset="0"/>
              </a:rPr>
              <a:t>Front-End</a:t>
            </a:r>
            <a:r>
              <a:rPr lang="en-US" i="1" dirty="0">
                <a:solidFill>
                  <a:schemeClr val="tx1"/>
                </a:solidFill>
                <a:latin typeface="Times New Roman" panose="02020603050405020304" pitchFamily="18" charset="0"/>
                <a:cs typeface="Times New Roman" panose="02020603050405020304" pitchFamily="18" charset="0"/>
              </a:rPr>
              <a:t> </a:t>
            </a:r>
            <a:endParaRPr lang="en-IN" i="1" dirty="0">
              <a:solidFill>
                <a:schemeClr val="tx1"/>
              </a:solidFill>
              <a:latin typeface="Times New Roman" panose="02020603050405020304" pitchFamily="18" charset="0"/>
              <a:cs typeface="Times New Roman" panose="02020603050405020304" pitchFamily="18" charset="0"/>
            </a:endParaRPr>
          </a:p>
        </p:txBody>
      </p:sp>
      <p:sp>
        <p:nvSpPr>
          <p:cNvPr id="39" name="Text Placeholder 6">
            <a:extLst>
              <a:ext uri="{FF2B5EF4-FFF2-40B4-BE49-F238E27FC236}">
                <a16:creationId xmlns:a16="http://schemas.microsoft.com/office/drawing/2014/main" id="{A4472FDE-A349-A7AF-C616-716EEBC8009B}"/>
              </a:ext>
            </a:extLst>
          </p:cNvPr>
          <p:cNvSpPr>
            <a:spLocks noGrp="1"/>
          </p:cNvSpPr>
          <p:nvPr>
            <p:ph type="body" sz="quarter" idx="18"/>
          </p:nvPr>
        </p:nvSpPr>
        <p:spPr>
          <a:xfrm>
            <a:off x="992124" y="4099293"/>
            <a:ext cx="2770632" cy="1436534"/>
          </a:xfrm>
        </p:spPr>
        <p:txBody>
          <a:bodyPr/>
          <a:lstStyle/>
          <a:p>
            <a:r>
              <a:rPr lang="en-US" sz="1600" dirty="0">
                <a:solidFill>
                  <a:schemeClr val="tx1"/>
                </a:solidFill>
                <a:latin typeface="Times New Roman" panose="02020603050405020304" pitchFamily="18" charset="0"/>
                <a:cs typeface="Times New Roman" panose="02020603050405020304" pitchFamily="18" charset="0"/>
              </a:rPr>
              <a:t>HTML5</a:t>
            </a:r>
          </a:p>
          <a:p>
            <a:r>
              <a:rPr lang="en-US" sz="1600" dirty="0">
                <a:solidFill>
                  <a:schemeClr val="tx1"/>
                </a:solidFill>
                <a:latin typeface="Times New Roman" panose="02020603050405020304" pitchFamily="18" charset="0"/>
                <a:cs typeface="Times New Roman" panose="02020603050405020304" pitchFamily="18" charset="0"/>
              </a:rPr>
              <a:t>CSS3</a:t>
            </a:r>
          </a:p>
          <a:p>
            <a:r>
              <a:rPr lang="en-US" sz="1600" dirty="0">
                <a:solidFill>
                  <a:schemeClr val="tx1"/>
                </a:solidFill>
                <a:latin typeface="Times New Roman" panose="02020603050405020304" pitchFamily="18" charset="0"/>
                <a:cs typeface="Times New Roman" panose="02020603050405020304" pitchFamily="18" charset="0"/>
              </a:rPr>
              <a:t>JavaScrip</a:t>
            </a:r>
            <a:r>
              <a:rPr lang="en-US" sz="1600" dirty="0">
                <a:latin typeface="Times New Roman" panose="02020603050405020304" pitchFamily="18" charset="0"/>
                <a:cs typeface="Times New Roman" panose="02020603050405020304" pitchFamily="18" charset="0"/>
              </a:rPr>
              <a:t>t</a:t>
            </a:r>
          </a:p>
        </p:txBody>
      </p:sp>
      <p:pic>
        <p:nvPicPr>
          <p:cNvPr id="17" name="Picture Placeholder 16" descr="A computer screen with gears&#10;&#10;Description automatically generated">
            <a:extLst>
              <a:ext uri="{FF2B5EF4-FFF2-40B4-BE49-F238E27FC236}">
                <a16:creationId xmlns:a16="http://schemas.microsoft.com/office/drawing/2014/main" id="{75958DF7-2E77-1C4D-FAC4-6022ACA80439}"/>
              </a:ext>
            </a:extLst>
          </p:cNvPr>
          <p:cNvPicPr>
            <a:picLocks noGrp="1" noChangeAspect="1"/>
          </p:cNvPicPr>
          <p:nvPr>
            <p:ph type="pic" sz="quarter" idx="25"/>
          </p:nvPr>
        </p:nvPicPr>
        <p:blipFill rotWithShape="1">
          <a:blip r:embed="rId3"/>
          <a:srcRect l="195" r="195"/>
          <a:stretch/>
        </p:blipFill>
        <p:spPr>
          <a:noFill/>
        </p:spPr>
      </p:pic>
      <p:sp>
        <p:nvSpPr>
          <p:cNvPr id="9" name="Text Placeholder 8">
            <a:extLst>
              <a:ext uri="{FF2B5EF4-FFF2-40B4-BE49-F238E27FC236}">
                <a16:creationId xmlns:a16="http://schemas.microsoft.com/office/drawing/2014/main" id="{E4402C87-87F4-DBEE-50AD-FAFD7E8B5753}"/>
              </a:ext>
            </a:extLst>
          </p:cNvPr>
          <p:cNvSpPr>
            <a:spLocks noGrp="1"/>
          </p:cNvSpPr>
          <p:nvPr>
            <p:ph type="body" sz="quarter" idx="15"/>
          </p:nvPr>
        </p:nvSpPr>
        <p:spPr/>
        <p:txBody>
          <a:bodyPr anchor="t">
            <a:normAutofit/>
          </a:bodyPr>
          <a:lstStyle/>
          <a:p>
            <a:pPr>
              <a:spcAft>
                <a:spcPts val="600"/>
              </a:spcAft>
            </a:pPr>
            <a:r>
              <a:rPr lang="en-US" sz="2000" i="1" dirty="0">
                <a:solidFill>
                  <a:schemeClr val="tx1"/>
                </a:solidFill>
                <a:latin typeface="Times New Roman" panose="02020603050405020304" pitchFamily="18" charset="0"/>
                <a:cs typeface="Times New Roman" panose="02020603050405020304" pitchFamily="18" charset="0"/>
              </a:rPr>
              <a:t>Back-End</a:t>
            </a:r>
            <a:endParaRPr lang="en-IN" sz="2000" i="1" dirty="0">
              <a:solidFill>
                <a:schemeClr val="tx1"/>
              </a:solidFill>
              <a:latin typeface="Times New Roman" panose="02020603050405020304" pitchFamily="18" charset="0"/>
              <a:cs typeface="Times New Roman" panose="02020603050405020304" pitchFamily="18" charset="0"/>
            </a:endParaRPr>
          </a:p>
        </p:txBody>
      </p:sp>
      <p:sp>
        <p:nvSpPr>
          <p:cNvPr id="40" name="Text Placeholder 9">
            <a:extLst>
              <a:ext uri="{FF2B5EF4-FFF2-40B4-BE49-F238E27FC236}">
                <a16:creationId xmlns:a16="http://schemas.microsoft.com/office/drawing/2014/main" id="{F15FC748-2AD7-3966-B94C-F2BCD4F509A6}"/>
              </a:ext>
            </a:extLst>
          </p:cNvPr>
          <p:cNvSpPr>
            <a:spLocks noGrp="1"/>
          </p:cNvSpPr>
          <p:nvPr>
            <p:ph type="body" sz="quarter" idx="21"/>
          </p:nvPr>
        </p:nvSpPr>
        <p:spPr>
          <a:xfrm>
            <a:off x="4722876" y="4099293"/>
            <a:ext cx="2770632" cy="1300610"/>
          </a:xfrm>
        </p:spPr>
        <p:txBody>
          <a:bodyPr/>
          <a:lstStyle/>
          <a:p>
            <a:r>
              <a:rPr lang="en-US" sz="1600" dirty="0">
                <a:solidFill>
                  <a:schemeClr val="tx1"/>
                </a:solidFill>
                <a:latin typeface="Times New Roman" panose="02020603050405020304" pitchFamily="18" charset="0"/>
                <a:cs typeface="Times New Roman" panose="02020603050405020304" pitchFamily="18" charset="0"/>
              </a:rPr>
              <a:t>Node JS</a:t>
            </a:r>
          </a:p>
          <a:p>
            <a:r>
              <a:rPr lang="en-US" sz="1600" dirty="0">
                <a:solidFill>
                  <a:schemeClr val="tx1"/>
                </a:solidFill>
                <a:latin typeface="Times New Roman" panose="02020603050405020304" pitchFamily="18" charset="0"/>
                <a:cs typeface="Times New Roman" panose="02020603050405020304" pitchFamily="18" charset="0"/>
              </a:rPr>
              <a:t>Express JS</a:t>
            </a:r>
          </a:p>
          <a:p>
            <a:r>
              <a:rPr lang="en-US" sz="1600" dirty="0">
                <a:solidFill>
                  <a:schemeClr val="tx1"/>
                </a:solidFill>
                <a:latin typeface="Times New Roman" panose="02020603050405020304" pitchFamily="18" charset="0"/>
                <a:cs typeface="Times New Roman" panose="02020603050405020304" pitchFamily="18" charset="0"/>
              </a:rPr>
              <a:t>Mongoose</a:t>
            </a:r>
          </a:p>
        </p:txBody>
      </p:sp>
      <p:pic>
        <p:nvPicPr>
          <p:cNvPr id="15" name="Picture Placeholder 14">
            <a:extLst>
              <a:ext uri="{FF2B5EF4-FFF2-40B4-BE49-F238E27FC236}">
                <a16:creationId xmlns:a16="http://schemas.microsoft.com/office/drawing/2014/main" id="{9D3E2F74-5772-F326-03C3-BEAE551C8119}"/>
              </a:ext>
            </a:extLst>
          </p:cNvPr>
          <p:cNvPicPr>
            <a:picLocks noGrp="1" noChangeAspect="1"/>
          </p:cNvPicPr>
          <p:nvPr>
            <p:ph type="pic" sz="quarter" idx="24"/>
          </p:nvPr>
        </p:nvPicPr>
        <p:blipFill>
          <a:blip r:embed="rId4"/>
          <a:srcRect t="168" b="168"/>
          <a:stretch/>
        </p:blipFill>
        <p:spPr>
          <a:noFill/>
        </p:spPr>
      </p:pic>
      <p:sp>
        <p:nvSpPr>
          <p:cNvPr id="12" name="Text Placeholder 11">
            <a:extLst>
              <a:ext uri="{FF2B5EF4-FFF2-40B4-BE49-F238E27FC236}">
                <a16:creationId xmlns:a16="http://schemas.microsoft.com/office/drawing/2014/main" id="{5A903449-E171-05EE-ED42-0C7422FFA86C}"/>
              </a:ext>
            </a:extLst>
          </p:cNvPr>
          <p:cNvSpPr>
            <a:spLocks noGrp="1"/>
          </p:cNvSpPr>
          <p:nvPr>
            <p:ph type="body" sz="quarter" idx="17"/>
          </p:nvPr>
        </p:nvSpPr>
        <p:spPr/>
        <p:txBody>
          <a:bodyPr anchor="t">
            <a:normAutofit/>
          </a:bodyPr>
          <a:lstStyle/>
          <a:p>
            <a:pPr>
              <a:spcAft>
                <a:spcPts val="600"/>
              </a:spcAft>
            </a:pPr>
            <a:r>
              <a:rPr lang="en-US" sz="2000" i="1" dirty="0">
                <a:solidFill>
                  <a:schemeClr val="tx1"/>
                </a:solidFill>
                <a:latin typeface="Times New Roman" panose="02020603050405020304" pitchFamily="18" charset="0"/>
                <a:cs typeface="Times New Roman" panose="02020603050405020304" pitchFamily="18" charset="0"/>
              </a:rPr>
              <a:t>Database</a:t>
            </a:r>
            <a:endParaRPr lang="en-IN" sz="2000" i="1" dirty="0">
              <a:solidFill>
                <a:schemeClr val="tx1"/>
              </a:solidFill>
              <a:latin typeface="Times New Roman" panose="02020603050405020304" pitchFamily="18" charset="0"/>
              <a:cs typeface="Times New Roman" panose="02020603050405020304" pitchFamily="18" charset="0"/>
            </a:endParaRPr>
          </a:p>
        </p:txBody>
      </p:sp>
      <p:sp>
        <p:nvSpPr>
          <p:cNvPr id="41" name="Text Placeholder 12">
            <a:extLst>
              <a:ext uri="{FF2B5EF4-FFF2-40B4-BE49-F238E27FC236}">
                <a16:creationId xmlns:a16="http://schemas.microsoft.com/office/drawing/2014/main" id="{1FC7378E-5993-DD17-E9C3-C07EB2A836A5}"/>
              </a:ext>
            </a:extLst>
          </p:cNvPr>
          <p:cNvSpPr>
            <a:spLocks noGrp="1"/>
          </p:cNvSpPr>
          <p:nvPr>
            <p:ph type="body" sz="quarter" idx="22"/>
          </p:nvPr>
        </p:nvSpPr>
        <p:spPr>
          <a:xfrm>
            <a:off x="8371332" y="4099293"/>
            <a:ext cx="2770632" cy="855766"/>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MongoDB</a:t>
            </a:r>
          </a:p>
        </p:txBody>
      </p:sp>
    </p:spTree>
    <p:extLst>
      <p:ext uri="{BB962C8B-B14F-4D97-AF65-F5344CB8AC3E}">
        <p14:creationId xmlns:p14="http://schemas.microsoft.com/office/powerpoint/2010/main" val="168468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823B-594F-566D-7DDE-672480B6A319}"/>
              </a:ext>
            </a:extLst>
          </p:cNvPr>
          <p:cNvSpPr>
            <a:spLocks noGrp="1"/>
          </p:cNvSpPr>
          <p:nvPr>
            <p:ph type="title"/>
          </p:nvPr>
        </p:nvSpPr>
        <p:spPr>
          <a:xfrm>
            <a:off x="763455" y="405783"/>
            <a:ext cx="10665089" cy="803257"/>
          </a:xfrm>
        </p:spPr>
        <p:txBody>
          <a:bodyPr/>
          <a:lstStyle/>
          <a:p>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ER Model</a:t>
            </a:r>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2BB24A2-2575-4CA9-B089-FC218344854D}"/>
              </a:ext>
            </a:extLst>
          </p:cNvPr>
          <p:cNvPicPr>
            <a:picLocks noGrp="1" noChangeAspect="1"/>
          </p:cNvPicPr>
          <p:nvPr>
            <p:ph sz="half" idx="1"/>
          </p:nvPr>
        </p:nvPicPr>
        <p:blipFill>
          <a:blip r:embed="rId2"/>
          <a:srcRect/>
          <a:stretch/>
        </p:blipFill>
        <p:spPr>
          <a:xfrm>
            <a:off x="1356359" y="1576448"/>
            <a:ext cx="9458960" cy="5019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23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70E6-B829-5E91-BBB2-2B5C3E4FD458}"/>
              </a:ext>
            </a:extLst>
          </p:cNvPr>
          <p:cNvSpPr>
            <a:spLocks noGrp="1"/>
          </p:cNvSpPr>
          <p:nvPr>
            <p:ph type="title"/>
          </p:nvPr>
        </p:nvSpPr>
        <p:spPr>
          <a:xfrm>
            <a:off x="760938" y="294640"/>
            <a:ext cx="10665089" cy="874377"/>
          </a:xfrm>
        </p:spPr>
        <p:txBody>
          <a:bodyPr anchor="b">
            <a:normAutofit/>
          </a:bodyPr>
          <a:lstStyle/>
          <a:p>
            <a:r>
              <a:rPr lang="en-US" dirty="0">
                <a:solidFill>
                  <a:schemeClr val="tx1"/>
                </a:solidFill>
                <a:latin typeface="Times New Roman" panose="02020603050405020304" pitchFamily="18" charset="0"/>
                <a:cs typeface="Times New Roman" panose="02020603050405020304" pitchFamily="18" charset="0"/>
              </a:rPr>
              <a:t>DATA FLOW DIAGRAM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1F16467-5A8F-0DAF-4A86-DD61A3722167}"/>
              </a:ext>
            </a:extLst>
          </p:cNvPr>
          <p:cNvPicPr>
            <a:picLocks noGrp="1" noChangeAspect="1"/>
          </p:cNvPicPr>
          <p:nvPr>
            <p:ph sz="half" idx="1"/>
          </p:nvPr>
        </p:nvPicPr>
        <p:blipFill>
          <a:blip r:embed="rId2"/>
          <a:stretch/>
        </p:blipFill>
        <p:spPr>
          <a:xfrm>
            <a:off x="1415826" y="1331576"/>
            <a:ext cx="9360348" cy="5171593"/>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15465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230e9df3-be65-4c73-a93b-d1236ebd677e"/>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622</TotalTime>
  <Words>285</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Sabon Next LT</vt:lpstr>
      <vt:lpstr>Söhne</vt:lpstr>
      <vt:lpstr>Times New Roman</vt:lpstr>
      <vt:lpstr>Wingdings</vt:lpstr>
      <vt:lpstr>Custom</vt:lpstr>
      <vt:lpstr>Bansal College of Engineering </vt:lpstr>
      <vt:lpstr>BusEasy</vt:lpstr>
      <vt:lpstr>Index</vt:lpstr>
      <vt:lpstr>Introduction</vt:lpstr>
      <vt:lpstr>Objective</vt:lpstr>
      <vt:lpstr>Requirement  Analysis</vt:lpstr>
      <vt:lpstr>Technology Used</vt:lpstr>
      <vt:lpstr>ER Model</vt:lpstr>
      <vt:lpstr>DATA FLOW DIAGRAM</vt:lpstr>
      <vt:lpstr>summary</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BusEasy</dc:title>
  <dc:subject/>
  <dc:creator>Mohit Kumar Patel</dc:creator>
  <cp:lastModifiedBy>Mohit Kumar Patel</cp:lastModifiedBy>
  <cp:revision>89</cp:revision>
  <dcterms:created xsi:type="dcterms:W3CDTF">2023-10-05T07:20:36Z</dcterms:created>
  <dcterms:modified xsi:type="dcterms:W3CDTF">2024-01-30T15:59:37Z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