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Nunito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Nunito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Nuni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7.xml"/><Relationship Id="rId33" Type="http://schemas.openxmlformats.org/officeDocument/2006/relationships/font" Target="fonts/MavenPro-bold.fntdata"/><Relationship Id="rId10" Type="http://schemas.openxmlformats.org/officeDocument/2006/relationships/slide" Target="slides/slide6.xml"/><Relationship Id="rId32" Type="http://schemas.openxmlformats.org/officeDocument/2006/relationships/font" Target="fonts/MavenPro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Broadcast, Reduce, All reduce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LogGP diagram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253825" y="1244700"/>
            <a:ext cx="4045200" cy="17103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LogGP based analysis of Collective Communication Algorithms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741225" y="3172975"/>
            <a:ext cx="7620000" cy="15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D966"/>
                </a:solidFill>
              </a:rPr>
              <a:t>Presented By </a:t>
            </a:r>
            <a:r>
              <a:rPr lang="en">
                <a:solidFill>
                  <a:srgbClr val="FFD966"/>
                </a:solidFill>
              </a:rPr>
              <a:t>:</a:t>
            </a:r>
            <a:endParaRPr>
              <a:solidFill>
                <a:srgbClr val="FFD966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</a:rPr>
              <a:t>Geetika Bakshi RIT205003</a:t>
            </a:r>
            <a:endParaRPr>
              <a:solidFill>
                <a:srgbClr val="FFD966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</a:rPr>
              <a:t>Shivangi Singhal RIT2015011</a:t>
            </a:r>
            <a:endParaRPr>
              <a:solidFill>
                <a:srgbClr val="FFD966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</a:rPr>
              <a:t>Bobbili Vineela Moses RIT2015041</a:t>
            </a:r>
            <a:endParaRPr>
              <a:solidFill>
                <a:srgbClr val="FFD966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</a:rPr>
              <a:t>Megha Mishra RIT2015074</a:t>
            </a:r>
            <a:endParaRPr>
              <a:solidFill>
                <a:srgbClr val="FFD966"/>
              </a:solidFill>
            </a:endParaRPr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1303800" y="674775"/>
            <a:ext cx="4667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Why Different Algorithms 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1303800" y="1990050"/>
            <a:ext cx="7030500" cy="31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Each collective algorithm exploits a particular virtual topology, i.e., a directed graph representing message propagation between processes.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Trees can be used to implement any collective communication. Processes are arranged in a tree shape and messages are flowing from parents to children or vice versa, depending on the collective operation.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Trees are often used for communicating small messages because in most cases, leave processes only receive messages and are thus not able to use their own send bandwidth.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Simple pipelines that minimize the number of leaves often provide excellent and simple solutions for very large message sizes.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399" name="Shape 3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1325" y="538050"/>
            <a:ext cx="1120350" cy="11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x="1303800" y="598575"/>
            <a:ext cx="7030500" cy="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Implemented Algorithms</a:t>
            </a:r>
            <a:endParaRPr/>
          </a:p>
        </p:txBody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311700" y="1420725"/>
            <a:ext cx="8587500" cy="17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 u="sng"/>
              <a:t>Linear pipelined reduce algorithm</a:t>
            </a:r>
            <a:endParaRPr b="1" sz="1800" u="sng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 u="sng"/>
              <a:t>2tree reduce algorithm</a:t>
            </a:r>
            <a:endParaRPr b="1" sz="1800" u="sng"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406" name="Shape 4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408619" y="1934074"/>
            <a:ext cx="2596424" cy="3360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Shape 407"/>
          <p:cNvPicPr preferRelativeResize="0"/>
          <p:nvPr/>
        </p:nvPicPr>
        <p:blipFill rotWithShape="1">
          <a:blip r:embed="rId4">
            <a:alphaModFix/>
          </a:blip>
          <a:srcRect b="0" l="11932" r="7167" t="0"/>
          <a:stretch/>
        </p:blipFill>
        <p:spPr>
          <a:xfrm>
            <a:off x="4743575" y="2052425"/>
            <a:ext cx="3806175" cy="264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Shape 4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125" y="187025"/>
            <a:ext cx="333375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x="1303800" y="7152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Run and analyze reduce algorithm in LogGOPSim simulator.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Run the code in Piz Dent HPC.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Write, run and analyze all-reduce algorithm.</a:t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/>
              <a:t>             THANK YOU</a:t>
            </a:r>
            <a:endParaRPr b="1"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1338450" y="1264225"/>
            <a:ext cx="7030500" cy="32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Peter Sanders, J. Speck, Jesper Larsson, </a:t>
            </a:r>
            <a:r>
              <a:rPr i="1" lang="en" sz="1200"/>
              <a:t>Two-Tree Algorithms for Full Bandwidth Broadcast, Reduction and Scan</a:t>
            </a:r>
            <a:r>
              <a:rPr lang="en" sz="1200"/>
              <a:t>. Parallel Computing, Vol-35, No.-12, 2009.</a:t>
            </a:r>
            <a:endParaRPr sz="1200"/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Torsten Hoefler, Timo Schneider, Andrew Lumsdaine, </a:t>
            </a:r>
            <a:r>
              <a:rPr i="1" lang="en" sz="1200"/>
              <a:t>LogGP in Theory and Practice - An In-depth Analysis of Modern Interconnection Networks and Benchmarking Methods for Collective Operations</a:t>
            </a:r>
            <a:r>
              <a:rPr lang="en" sz="1200"/>
              <a:t>, Simulation Modelling Practice and Theory, Volume-17, 2009</a:t>
            </a:r>
            <a:endParaRPr sz="1200"/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Torsten Hoefler and Dmitry Moor, </a:t>
            </a:r>
            <a:r>
              <a:rPr i="1" lang="en" sz="1200"/>
              <a:t>Energy, Memory, and Runtime Tradeoffs for Implementing Collective Communication Operations, </a:t>
            </a:r>
            <a:r>
              <a:rPr lang="en" sz="1200"/>
              <a:t>Supercomputing Frontiers and Innovations, Volume-1, 2014</a:t>
            </a:r>
            <a:endParaRPr sz="1200"/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i="1" lang="en" sz="1200"/>
              <a:t>MPI Forum. MPI</a:t>
            </a:r>
            <a:r>
              <a:rPr lang="en" sz="1200"/>
              <a:t>: A Message-Passing Interface standard. Version 3.0, 2012.</a:t>
            </a:r>
            <a:endParaRPr sz="1200"/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Torsten Hoefler and Timo Schneider, </a:t>
            </a:r>
            <a:r>
              <a:rPr i="1" lang="en" sz="1200"/>
              <a:t>Optimization Principles for Collective Neighborhood Communications,</a:t>
            </a:r>
            <a:r>
              <a:rPr lang="en" sz="1200"/>
              <a:t> SC '12 Proceedings of the International Conference on High Performance Computing, Networking, Storage and Analysis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Shape 283"/>
          <p:cNvGrpSpPr/>
          <p:nvPr/>
        </p:nvGrpSpPr>
        <p:grpSpPr>
          <a:xfrm>
            <a:off x="4123686" y="1608995"/>
            <a:ext cx="2961580" cy="3051869"/>
            <a:chOff x="4303290" y="1676962"/>
            <a:chExt cx="1854000" cy="1854000"/>
          </a:xfrm>
        </p:grpSpPr>
        <p:sp>
          <p:nvSpPr>
            <p:cNvPr id="284" name="Shape 284"/>
            <p:cNvSpPr/>
            <p:nvPr/>
          </p:nvSpPr>
          <p:spPr>
            <a:xfrm>
              <a:off x="4303290" y="1676962"/>
              <a:ext cx="1854000" cy="1854000"/>
            </a:xfrm>
            <a:prstGeom prst="ellipse">
              <a:avLst/>
            </a:prstGeom>
            <a:solidFill>
              <a:srgbClr val="37474F">
                <a:alpha val="90760"/>
              </a:srgbClr>
            </a:solidFill>
            <a:ln cap="flat" cmpd="sng" w="9525">
              <a:solidFill>
                <a:srgbClr val="37474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 txBox="1"/>
            <p:nvPr/>
          </p:nvSpPr>
          <p:spPr>
            <a:xfrm>
              <a:off x="4840710" y="2363027"/>
              <a:ext cx="12447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Communication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6" name="Shape 286"/>
          <p:cNvGrpSpPr/>
          <p:nvPr/>
        </p:nvGrpSpPr>
        <p:grpSpPr>
          <a:xfrm>
            <a:off x="2020585" y="1608995"/>
            <a:ext cx="2961580" cy="3051869"/>
            <a:chOff x="2986712" y="1676962"/>
            <a:chExt cx="1854000" cy="1854000"/>
          </a:xfrm>
        </p:grpSpPr>
        <p:sp>
          <p:nvSpPr>
            <p:cNvPr id="287" name="Shape 287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EFEFEF">
                <a:alpha val="65760"/>
              </a:srgbClr>
            </a:solidFill>
            <a:ln cap="flat" cmpd="sng" w="9525">
              <a:solidFill>
                <a:srgbClr val="37474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 txBox="1"/>
            <p:nvPr/>
          </p:nvSpPr>
          <p:spPr>
            <a:xfrm>
              <a:off x="3277295" y="2363033"/>
              <a:ext cx="10752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800">
                  <a:solidFill>
                    <a:srgbClr val="37474F"/>
                  </a:solidFill>
                  <a:latin typeface="Roboto"/>
                  <a:ea typeface="Roboto"/>
                  <a:cs typeface="Roboto"/>
                  <a:sym typeface="Roboto"/>
                </a:rPr>
                <a:t>Collective</a:t>
              </a:r>
              <a:endParaRPr sz="1800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89" name="Shape 289"/>
          <p:cNvSpPr/>
          <p:nvPr/>
        </p:nvSpPr>
        <p:spPr>
          <a:xfrm>
            <a:off x="4253775" y="2855350"/>
            <a:ext cx="459300" cy="629700"/>
          </a:xfrm>
          <a:prstGeom prst="mathPlus">
            <a:avLst>
              <a:gd fmla="val 23520" name="adj1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 txBox="1"/>
          <p:nvPr>
            <p:ph type="title"/>
          </p:nvPr>
        </p:nvSpPr>
        <p:spPr>
          <a:xfrm>
            <a:off x="1303800" y="674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584025" y="795375"/>
            <a:ext cx="49764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What does Collective Mean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6125" y="538050"/>
            <a:ext cx="1120350" cy="112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/>
          <p:nvPr/>
        </p:nvSpPr>
        <p:spPr>
          <a:xfrm>
            <a:off x="1574550" y="2083750"/>
            <a:ext cx="6678600" cy="8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“Collective communication is a method of communication which involves participation of all process in a communicator”</a:t>
            </a:r>
            <a:endParaRPr b="1"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 txBox="1"/>
          <p:nvPr/>
        </p:nvSpPr>
        <p:spPr>
          <a:xfrm>
            <a:off x="1640150" y="3254050"/>
            <a:ext cx="11808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Example</a:t>
            </a:r>
            <a:endParaRPr b="1" sz="1800"/>
          </a:p>
        </p:txBody>
      </p:sp>
      <p:grpSp>
        <p:nvGrpSpPr>
          <p:cNvPr id="299" name="Shape 299"/>
          <p:cNvGrpSpPr/>
          <p:nvPr/>
        </p:nvGrpSpPr>
        <p:grpSpPr>
          <a:xfrm>
            <a:off x="3888325" y="3031000"/>
            <a:ext cx="3446400" cy="1903575"/>
            <a:chOff x="3888325" y="3031000"/>
            <a:chExt cx="3446400" cy="1903575"/>
          </a:xfrm>
        </p:grpSpPr>
        <p:pic>
          <p:nvPicPr>
            <p:cNvPr id="300" name="Shape 30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04539" y="3031000"/>
              <a:ext cx="590108" cy="4899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Shape 30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20089" y="3684375"/>
              <a:ext cx="590108" cy="4899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Shape 30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88325" y="4444648"/>
              <a:ext cx="590108" cy="4899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Shape 30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81027" y="4444648"/>
              <a:ext cx="590108" cy="4899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Shape 30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94637" y="4444648"/>
              <a:ext cx="590108" cy="4899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" name="Shape 30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44617" y="4444648"/>
              <a:ext cx="590108" cy="48992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6" name="Shape 306"/>
            <p:cNvCxnSpPr>
              <a:stCxn id="300" idx="2"/>
              <a:endCxn id="301" idx="3"/>
            </p:cNvCxnSpPr>
            <p:nvPr/>
          </p:nvCxnSpPr>
          <p:spPr>
            <a:xfrm flipH="1">
              <a:off x="4910193" y="3520927"/>
              <a:ext cx="689400" cy="40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307" name="Shape 30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08242" y="3684375"/>
              <a:ext cx="590108" cy="48992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8" name="Shape 308"/>
            <p:cNvCxnSpPr>
              <a:stCxn id="300" idx="2"/>
              <a:endCxn id="307" idx="1"/>
            </p:cNvCxnSpPr>
            <p:nvPr/>
          </p:nvCxnSpPr>
          <p:spPr>
            <a:xfrm>
              <a:off x="5599593" y="3520927"/>
              <a:ext cx="708600" cy="40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9" name="Shape 309"/>
            <p:cNvCxnSpPr>
              <a:stCxn id="301" idx="2"/>
              <a:endCxn id="302" idx="0"/>
            </p:cNvCxnSpPr>
            <p:nvPr/>
          </p:nvCxnSpPr>
          <p:spPr>
            <a:xfrm flipH="1">
              <a:off x="4183443" y="4174302"/>
              <a:ext cx="431700" cy="27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0" name="Shape 310"/>
            <p:cNvCxnSpPr>
              <a:stCxn id="307" idx="2"/>
              <a:endCxn id="304" idx="0"/>
            </p:cNvCxnSpPr>
            <p:nvPr/>
          </p:nvCxnSpPr>
          <p:spPr>
            <a:xfrm flipH="1">
              <a:off x="6189596" y="4174302"/>
              <a:ext cx="413700" cy="27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1" name="Shape 311"/>
            <p:cNvCxnSpPr>
              <a:stCxn id="307" idx="2"/>
              <a:endCxn id="305" idx="0"/>
            </p:cNvCxnSpPr>
            <p:nvPr/>
          </p:nvCxnSpPr>
          <p:spPr>
            <a:xfrm>
              <a:off x="6603296" y="4174302"/>
              <a:ext cx="436500" cy="27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2" name="Shape 312"/>
            <p:cNvCxnSpPr>
              <a:stCxn id="301" idx="2"/>
              <a:endCxn id="303" idx="0"/>
            </p:cNvCxnSpPr>
            <p:nvPr/>
          </p:nvCxnSpPr>
          <p:spPr>
            <a:xfrm>
              <a:off x="4615143" y="4174302"/>
              <a:ext cx="460800" cy="27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1303800" y="674775"/>
            <a:ext cx="22209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grpSp>
        <p:nvGrpSpPr>
          <p:cNvPr id="318" name="Shape 318"/>
          <p:cNvGrpSpPr/>
          <p:nvPr/>
        </p:nvGrpSpPr>
        <p:grpSpPr>
          <a:xfrm>
            <a:off x="5784717" y="1646975"/>
            <a:ext cx="3305700" cy="3483050"/>
            <a:chOff x="5632317" y="1189775"/>
            <a:chExt cx="3305700" cy="3483050"/>
          </a:xfrm>
        </p:grpSpPr>
        <p:sp>
          <p:nvSpPr>
            <p:cNvPr id="319" name="Shape 319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Summarize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0" name="Shape 320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After analyzing each algorithm we intend to compare the results for different algorithms and thus provide a tool to choose the best algorithm suitable under given parameters.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1" name="Shape 321"/>
          <p:cNvGrpSpPr/>
          <p:nvPr/>
        </p:nvGrpSpPr>
        <p:grpSpPr>
          <a:xfrm>
            <a:off x="152400" y="1647189"/>
            <a:ext cx="3546900" cy="3482836"/>
            <a:chOff x="0" y="1189989"/>
            <a:chExt cx="3546900" cy="3482836"/>
          </a:xfrm>
        </p:grpSpPr>
        <p:sp>
          <p:nvSpPr>
            <p:cNvPr id="322" name="Shape 322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1C3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Implement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3" name="Shape 323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To implement different collective communication algorithms using MPI (Message Passing Interface).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4" name="Shape 324"/>
          <p:cNvGrpSpPr/>
          <p:nvPr/>
        </p:nvGrpSpPr>
        <p:grpSpPr>
          <a:xfrm>
            <a:off x="3096604" y="1646975"/>
            <a:ext cx="3305700" cy="3483050"/>
            <a:chOff x="2944204" y="1189775"/>
            <a:chExt cx="3305700" cy="3483050"/>
          </a:xfrm>
        </p:grpSpPr>
        <p:sp>
          <p:nvSpPr>
            <p:cNvPr id="325" name="Shape 325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2A5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Analyse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6" name="Shape 326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To analyse these algorithms on the basis of bandwidth utilization (runtime) under different parameters such as number of process and message size.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500" y="526938"/>
            <a:ext cx="1120025" cy="112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/>
        </p:nvSpPr>
        <p:spPr>
          <a:xfrm>
            <a:off x="1504550" y="723125"/>
            <a:ext cx="57849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Basic Collective Operations</a:t>
            </a:r>
            <a:endParaRPr b="1" sz="2800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333" name="Shape 333"/>
          <p:cNvGrpSpPr/>
          <p:nvPr/>
        </p:nvGrpSpPr>
        <p:grpSpPr>
          <a:xfrm>
            <a:off x="2116575" y="1366967"/>
            <a:ext cx="5592602" cy="3776520"/>
            <a:chOff x="2256567" y="600903"/>
            <a:chExt cx="4661279" cy="3941676"/>
          </a:xfrm>
        </p:grpSpPr>
        <p:grpSp>
          <p:nvGrpSpPr>
            <p:cNvPr id="334" name="Shape 334"/>
            <p:cNvGrpSpPr/>
            <p:nvPr/>
          </p:nvGrpSpPr>
          <p:grpSpPr>
            <a:xfrm>
              <a:off x="2256567" y="600903"/>
              <a:ext cx="4036590" cy="3941676"/>
              <a:chOff x="2256567" y="677103"/>
              <a:chExt cx="4036590" cy="3941676"/>
            </a:xfrm>
          </p:grpSpPr>
          <p:sp>
            <p:nvSpPr>
              <p:cNvPr id="335" name="Shape 335"/>
              <p:cNvSpPr/>
              <p:nvPr/>
            </p:nvSpPr>
            <p:spPr>
              <a:xfrm rot="-6597333">
                <a:off x="4296826" y="3950027"/>
                <a:ext cx="586303" cy="586303"/>
              </a:xfrm>
              <a:prstGeom prst="ellipse">
                <a:avLst/>
              </a:prstGeom>
              <a:solidFill>
                <a:srgbClr val="00695C">
                  <a:alpha val="25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Shape 336"/>
              <p:cNvSpPr/>
              <p:nvPr/>
            </p:nvSpPr>
            <p:spPr>
              <a:xfrm rot="-6599386">
                <a:off x="2318596" y="1407533"/>
                <a:ext cx="440541" cy="440541"/>
              </a:xfrm>
              <a:prstGeom prst="ellipse">
                <a:avLst/>
              </a:prstGeom>
              <a:solidFill>
                <a:srgbClr val="00695C">
                  <a:alpha val="25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Shape 337"/>
              <p:cNvSpPr/>
              <p:nvPr/>
            </p:nvSpPr>
            <p:spPr>
              <a:xfrm rot="-6598839">
                <a:off x="2887641" y="2346984"/>
                <a:ext cx="1199287" cy="1199287"/>
              </a:xfrm>
              <a:prstGeom prst="ellipse">
                <a:avLst/>
              </a:prstGeom>
              <a:solidFill>
                <a:srgbClr val="009688">
                  <a:alpha val="407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Shape 338"/>
              <p:cNvSpPr/>
              <p:nvPr/>
            </p:nvSpPr>
            <p:spPr>
              <a:xfrm rot="-6598620">
                <a:off x="4374916" y="913763"/>
                <a:ext cx="1681581" cy="1681581"/>
              </a:xfrm>
              <a:prstGeom prst="ellipse">
                <a:avLst/>
              </a:prstGeom>
              <a:solidFill>
                <a:srgbClr val="009688">
                  <a:alpha val="407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Shape 339"/>
              <p:cNvSpPr/>
              <p:nvPr/>
            </p:nvSpPr>
            <p:spPr>
              <a:xfrm rot="-6597866">
                <a:off x="2661829" y="2208216"/>
                <a:ext cx="629106" cy="629106"/>
              </a:xfrm>
              <a:prstGeom prst="ellipse">
                <a:avLst/>
              </a:prstGeom>
              <a:solidFill>
                <a:srgbClr val="00695C">
                  <a:alpha val="81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Shape 340"/>
              <p:cNvSpPr/>
              <p:nvPr/>
            </p:nvSpPr>
            <p:spPr>
              <a:xfrm rot="-6597701">
                <a:off x="3267625" y="1113818"/>
                <a:ext cx="274172" cy="274172"/>
              </a:xfrm>
              <a:prstGeom prst="ellipse">
                <a:avLst/>
              </a:prstGeom>
              <a:solidFill>
                <a:srgbClr val="009688">
                  <a:alpha val="407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1" name="Shape 341"/>
            <p:cNvGrpSpPr/>
            <p:nvPr/>
          </p:nvGrpSpPr>
          <p:grpSpPr>
            <a:xfrm>
              <a:off x="4447194" y="1739566"/>
              <a:ext cx="2440200" cy="2440200"/>
              <a:chOff x="4447194" y="1815766"/>
              <a:chExt cx="2440200" cy="2440200"/>
            </a:xfrm>
          </p:grpSpPr>
          <p:sp>
            <p:nvSpPr>
              <p:cNvPr id="342" name="Shape 342"/>
              <p:cNvSpPr/>
              <p:nvPr/>
            </p:nvSpPr>
            <p:spPr>
              <a:xfrm>
                <a:off x="4447194" y="1815766"/>
                <a:ext cx="2440200" cy="2440200"/>
              </a:xfrm>
              <a:prstGeom prst="ellipse">
                <a:avLst/>
              </a:prstGeom>
              <a:solidFill>
                <a:srgbClr val="00695C"/>
              </a:solidFill>
              <a:ln>
                <a:noFill/>
              </a:ln>
              <a:effectLst>
                <a:outerShdw blurRad="228600" rotWithShape="0" algn="tl" dir="5400000" dist="50800">
                  <a:srgbClr val="000000">
                    <a:alpha val="549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900">
                  <a:solidFill>
                    <a:srgbClr val="00695C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43" name="Shape 343"/>
              <p:cNvSpPr txBox="1"/>
              <p:nvPr/>
            </p:nvSpPr>
            <p:spPr>
              <a:xfrm>
                <a:off x="4735950" y="2504275"/>
                <a:ext cx="1862700" cy="116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All Reduce</a:t>
                </a:r>
                <a:endParaRPr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44" name="Shape 344"/>
            <p:cNvGrpSpPr/>
            <p:nvPr/>
          </p:nvGrpSpPr>
          <p:grpSpPr>
            <a:xfrm>
              <a:off x="3566937" y="1297853"/>
              <a:ext cx="1423800" cy="1423800"/>
              <a:chOff x="3490737" y="1374053"/>
              <a:chExt cx="1423800" cy="1423800"/>
            </a:xfrm>
          </p:grpSpPr>
          <p:sp>
            <p:nvSpPr>
              <p:cNvPr id="345" name="Shape 345"/>
              <p:cNvSpPr/>
              <p:nvPr/>
            </p:nvSpPr>
            <p:spPr>
              <a:xfrm>
                <a:off x="3490737" y="1374053"/>
                <a:ext cx="1423800" cy="1423800"/>
              </a:xfrm>
              <a:prstGeom prst="ellipse">
                <a:avLst/>
              </a:prstGeom>
              <a:solidFill>
                <a:srgbClr val="00A595"/>
              </a:solidFill>
              <a:ln>
                <a:noFill/>
              </a:ln>
              <a:effectLst>
                <a:outerShdw blurRad="228600" rotWithShape="0" algn="tl" dir="5400000" dist="50800">
                  <a:srgbClr val="000000">
                    <a:alpha val="549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900">
                  <a:solidFill>
                    <a:srgbClr val="00695C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46" name="Shape 346"/>
              <p:cNvSpPr txBox="1"/>
              <p:nvPr/>
            </p:nvSpPr>
            <p:spPr>
              <a:xfrm>
                <a:off x="3718754" y="1613603"/>
                <a:ext cx="967800" cy="94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Reduce</a:t>
                </a:r>
                <a:endParaRPr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47" name="Shape 347"/>
            <p:cNvGrpSpPr/>
            <p:nvPr/>
          </p:nvGrpSpPr>
          <p:grpSpPr>
            <a:xfrm>
              <a:off x="5887584" y="1114293"/>
              <a:ext cx="1030262" cy="1030262"/>
              <a:chOff x="3490737" y="1374053"/>
              <a:chExt cx="1423800" cy="1423800"/>
            </a:xfrm>
          </p:grpSpPr>
          <p:sp>
            <p:nvSpPr>
              <p:cNvPr id="348" name="Shape 348"/>
              <p:cNvSpPr/>
              <p:nvPr/>
            </p:nvSpPr>
            <p:spPr>
              <a:xfrm>
                <a:off x="3490737" y="1374053"/>
                <a:ext cx="1423800" cy="1423800"/>
              </a:xfrm>
              <a:prstGeom prst="ellipse">
                <a:avLst/>
              </a:prstGeom>
              <a:solidFill>
                <a:srgbClr val="00A595"/>
              </a:solidFill>
              <a:ln>
                <a:noFill/>
              </a:ln>
              <a:effectLst>
                <a:outerShdw blurRad="228600" rotWithShape="0" algn="tl" dir="5400000" dist="50800">
                  <a:srgbClr val="000000">
                    <a:alpha val="549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900">
                  <a:solidFill>
                    <a:srgbClr val="00695C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49" name="Shape 349"/>
              <p:cNvSpPr txBox="1"/>
              <p:nvPr/>
            </p:nvSpPr>
            <p:spPr>
              <a:xfrm>
                <a:off x="3718754" y="1613603"/>
                <a:ext cx="967800" cy="94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50" name="Shape 350"/>
            <p:cNvGrpSpPr/>
            <p:nvPr/>
          </p:nvGrpSpPr>
          <p:grpSpPr>
            <a:xfrm>
              <a:off x="3225753" y="2862089"/>
              <a:ext cx="1498800" cy="1498800"/>
              <a:chOff x="644203" y="3718814"/>
              <a:chExt cx="1498800" cy="1498800"/>
            </a:xfrm>
          </p:grpSpPr>
          <p:sp>
            <p:nvSpPr>
              <p:cNvPr id="351" name="Shape 351"/>
              <p:cNvSpPr/>
              <p:nvPr/>
            </p:nvSpPr>
            <p:spPr>
              <a:xfrm>
                <a:off x="644203" y="3718814"/>
                <a:ext cx="1498800" cy="1498800"/>
              </a:xfrm>
              <a:prstGeom prst="ellipse">
                <a:avLst/>
              </a:prstGeom>
              <a:solidFill>
                <a:srgbClr val="00897B"/>
              </a:solidFill>
              <a:ln>
                <a:noFill/>
              </a:ln>
              <a:effectLst>
                <a:outerShdw blurRad="228600" rotWithShape="0" algn="tl" dir="5400000" dist="50800">
                  <a:srgbClr val="000000">
                    <a:alpha val="549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900">
                  <a:solidFill>
                    <a:srgbClr val="00695C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52" name="Shape 352"/>
              <p:cNvSpPr txBox="1"/>
              <p:nvPr/>
            </p:nvSpPr>
            <p:spPr>
              <a:xfrm>
                <a:off x="913161" y="3923663"/>
                <a:ext cx="1138200" cy="80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       Broadcast</a:t>
                </a:r>
                <a:endParaRPr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Shape 357"/>
          <p:cNvPicPr preferRelativeResize="0"/>
          <p:nvPr/>
        </p:nvPicPr>
        <p:blipFill rotWithShape="1">
          <a:blip r:embed="rId3">
            <a:alphaModFix/>
          </a:blip>
          <a:srcRect b="19186" l="19408" r="18025" t="7017"/>
          <a:stretch/>
        </p:blipFill>
        <p:spPr>
          <a:xfrm>
            <a:off x="4777850" y="834725"/>
            <a:ext cx="4082425" cy="368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 rotWithShape="1">
          <a:blip r:embed="rId4">
            <a:alphaModFix/>
          </a:blip>
          <a:srcRect b="0" l="0" r="0" t="15002"/>
          <a:stretch/>
        </p:blipFill>
        <p:spPr>
          <a:xfrm>
            <a:off x="770125" y="2156450"/>
            <a:ext cx="3767700" cy="11741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Shape 359"/>
          <p:cNvSpPr txBox="1"/>
          <p:nvPr/>
        </p:nvSpPr>
        <p:spPr>
          <a:xfrm>
            <a:off x="2926200" y="1216075"/>
            <a:ext cx="65838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TOPOLOGIES</a:t>
            </a:r>
            <a:endParaRPr/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Shape 366"/>
          <p:cNvPicPr preferRelativeResize="0"/>
          <p:nvPr/>
        </p:nvPicPr>
        <p:blipFill rotWithShape="1">
          <a:blip r:embed="rId3">
            <a:alphaModFix/>
          </a:blip>
          <a:srcRect b="-21303" l="0" r="-42592" t="-21289"/>
          <a:stretch/>
        </p:blipFill>
        <p:spPr>
          <a:xfrm>
            <a:off x="81564" y="288700"/>
            <a:ext cx="397452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Shape 3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3200" y="1193225"/>
            <a:ext cx="3598999" cy="4238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Shape 368"/>
          <p:cNvPicPr preferRelativeResize="0"/>
          <p:nvPr/>
        </p:nvPicPr>
        <p:blipFill rotWithShape="1">
          <a:blip r:embed="rId5">
            <a:alphaModFix/>
          </a:blip>
          <a:srcRect b="0" l="11932" r="7167" t="0"/>
          <a:stretch/>
        </p:blipFill>
        <p:spPr>
          <a:xfrm>
            <a:off x="5040750" y="1467550"/>
            <a:ext cx="3806175" cy="2645301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Shape 369"/>
          <p:cNvSpPr txBox="1"/>
          <p:nvPr/>
        </p:nvSpPr>
        <p:spPr>
          <a:xfrm>
            <a:off x="3749150" y="427425"/>
            <a:ext cx="2377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370" name="Shape 370"/>
          <p:cNvSpPr txBox="1"/>
          <p:nvPr/>
        </p:nvSpPr>
        <p:spPr>
          <a:xfrm>
            <a:off x="4835000" y="576000"/>
            <a:ext cx="65838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 txBox="1"/>
          <p:nvPr/>
        </p:nvSpPr>
        <p:spPr>
          <a:xfrm>
            <a:off x="720200" y="3977850"/>
            <a:ext cx="14859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Topology</a:t>
            </a:r>
            <a:endParaRPr/>
          </a:p>
        </p:txBody>
      </p:sp>
      <p:sp>
        <p:nvSpPr>
          <p:cNvPr id="372" name="Shape 372"/>
          <p:cNvSpPr txBox="1"/>
          <p:nvPr/>
        </p:nvSpPr>
        <p:spPr>
          <a:xfrm>
            <a:off x="2606175" y="4092050"/>
            <a:ext cx="22860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Tree Topology</a:t>
            </a:r>
            <a:endParaRPr/>
          </a:p>
        </p:txBody>
      </p:sp>
      <p:sp>
        <p:nvSpPr>
          <p:cNvPr id="373" name="Shape 373"/>
          <p:cNvSpPr txBox="1"/>
          <p:nvPr/>
        </p:nvSpPr>
        <p:spPr>
          <a:xfrm>
            <a:off x="6206650" y="4157450"/>
            <a:ext cx="21945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Tree Topology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646500" y="1376275"/>
            <a:ext cx="4045200" cy="29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ARCHITECTURAL MODEL</a:t>
            </a:r>
            <a:endParaRPr b="0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 txBox="1"/>
          <p:nvPr>
            <p:ph idx="2" type="body"/>
          </p:nvPr>
        </p:nvSpPr>
        <p:spPr>
          <a:xfrm>
            <a:off x="4530800" y="1247200"/>
            <a:ext cx="4536900" cy="3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 u="sng"/>
              <a:t>L</a:t>
            </a:r>
            <a:r>
              <a:rPr lang="en" sz="1600"/>
              <a:t> denotes the maximum communication latency between two endpoints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parameter</a:t>
            </a:r>
            <a:r>
              <a:rPr b="1" lang="en" sz="1600"/>
              <a:t> </a:t>
            </a:r>
            <a:r>
              <a:rPr b="1" lang="en" sz="1600" u="sng"/>
              <a:t>o</a:t>
            </a:r>
            <a:r>
              <a:rPr lang="en" sz="1600"/>
              <a:t> represents the constant CPU overhead for sending or receiving a single message.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parameter</a:t>
            </a:r>
            <a:r>
              <a:rPr lang="en" sz="1600" u="sng"/>
              <a:t> </a:t>
            </a:r>
            <a:r>
              <a:rPr b="1" lang="en" sz="1600" u="sng"/>
              <a:t>g</a:t>
            </a:r>
            <a:r>
              <a:rPr b="1" lang="en" sz="1600"/>
              <a:t> </a:t>
            </a:r>
            <a:r>
              <a:rPr lang="en" sz="1600"/>
              <a:t>is the equivalent overhead for sending or receiving a message caused by the network interface.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parameter </a:t>
            </a:r>
            <a:r>
              <a:rPr b="1" lang="en" sz="1600" u="sng"/>
              <a:t>G</a:t>
            </a:r>
            <a:r>
              <a:rPr b="1" lang="en" sz="1600"/>
              <a:t> </a:t>
            </a:r>
            <a:r>
              <a:rPr lang="en" sz="1600"/>
              <a:t>models the cost per injected Byte at the network interface</a:t>
            </a:r>
            <a:endParaRPr sz="1600"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number of processes is represented by</a:t>
            </a:r>
            <a:r>
              <a:rPr b="1" lang="en" sz="1600" u="sng"/>
              <a:t> P.</a:t>
            </a:r>
            <a:endParaRPr b="1" sz="1600" u="sng"/>
          </a:p>
        </p:txBody>
      </p:sp>
      <p:sp>
        <p:nvSpPr>
          <p:cNvPr id="380" name="Shape 380"/>
          <p:cNvSpPr/>
          <p:nvPr/>
        </p:nvSpPr>
        <p:spPr>
          <a:xfrm>
            <a:off x="875101" y="3260101"/>
            <a:ext cx="3062425" cy="9647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6"/>
                </a:solidFill>
                <a:latin typeface="Arial"/>
              </a:rPr>
              <a:t>LogGP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title"/>
          </p:nvPr>
        </p:nvSpPr>
        <p:spPr>
          <a:xfrm>
            <a:off x="253825" y="1244700"/>
            <a:ext cx="4045200" cy="17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 txBox="1"/>
          <p:nvPr/>
        </p:nvSpPr>
        <p:spPr>
          <a:xfrm>
            <a:off x="1371725" y="1715850"/>
            <a:ext cx="65838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9" name="Shape 3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1525" y="-323950"/>
            <a:ext cx="4045201" cy="523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Shape 390"/>
          <p:cNvPicPr preferRelativeResize="0"/>
          <p:nvPr/>
        </p:nvPicPr>
        <p:blipFill rotWithShape="1">
          <a:blip r:embed="rId4">
            <a:alphaModFix/>
          </a:blip>
          <a:srcRect b="27028" l="24004" r="30369" t="21192"/>
          <a:stretch/>
        </p:blipFill>
        <p:spPr>
          <a:xfrm>
            <a:off x="55100" y="660990"/>
            <a:ext cx="6583800" cy="4202834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Shape 391"/>
          <p:cNvSpPr txBox="1"/>
          <p:nvPr/>
        </p:nvSpPr>
        <p:spPr>
          <a:xfrm>
            <a:off x="6572350" y="3841550"/>
            <a:ext cx="24690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 = (2o+sG+L+C)*(p-2+n)</a:t>
            </a:r>
            <a:endParaRPr/>
          </a:p>
        </p:txBody>
      </p:sp>
      <p:sp>
        <p:nvSpPr>
          <p:cNvPr id="392" name="Shape 392"/>
          <p:cNvSpPr txBox="1"/>
          <p:nvPr/>
        </p:nvSpPr>
        <p:spPr>
          <a:xfrm>
            <a:off x="1063100" y="435400"/>
            <a:ext cx="48234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LogGP Analysis of linear pipelined reduce algorithm</a:t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