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2" r:id="rId8"/>
    <p:sldId id="263" r:id="rId9"/>
    <p:sldId id="267"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3"/>
          <p:cNvSpPr txBox="1"/>
          <p:nvPr/>
        </p:nvSpPr>
        <p:spPr>
          <a:xfrm>
            <a:off x="1633672" y="317408"/>
            <a:ext cx="8372475" cy="1541319"/>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gn="ctr">
              <a:lnSpc>
                <a:spcPct val="107000"/>
              </a:lnSpc>
              <a:spcAft>
                <a:spcPts val="800"/>
              </a:spcAft>
            </a:pPr>
            <a:r>
              <a:rPr lang="en-IN" sz="4400" dirty="0" smtClean="0">
                <a:ln w="9525" cap="flat" cmpd="sng" algn="ctr">
                  <a:solidFill>
                    <a:srgbClr val="000000"/>
                  </a:solidFill>
                  <a:prstDash val="solid"/>
                  <a:round/>
                </a:ln>
                <a:solidFill>
                  <a:srgbClr val="00000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Certification Management Application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219200" y="2730151"/>
            <a:ext cx="6096000" cy="3540008"/>
          </a:xfrm>
          <a:prstGeom prst="rect">
            <a:avLst/>
          </a:prstGeom>
        </p:spPr>
        <p:txBody>
          <a:bodyPr>
            <a:spAutoFit/>
          </a:bodyPr>
          <a:lstStyle/>
          <a:p>
            <a:pPr>
              <a:lnSpc>
                <a:spcPct val="107000"/>
              </a:lnSpc>
              <a:spcAft>
                <a:spcPts val="800"/>
              </a:spcAft>
            </a:pPr>
            <a:r>
              <a:rPr lang="en-IN" sz="3200" b="1" dirty="0">
                <a:latin typeface="Calibri" panose="020F0502020204030204" pitchFamily="34" charset="0"/>
                <a:ea typeface="Calibri" panose="020F0502020204030204" pitchFamily="34" charset="0"/>
                <a:cs typeface="Times New Roman" panose="02020603050405020304" pitchFamily="18" charset="0"/>
              </a:rPr>
              <a:t>Prepared For</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CRM SFDC Training Program</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err="1">
                <a:latin typeface="Times New Roman" panose="02020603050405020304" pitchFamily="18" charset="0"/>
                <a:ea typeface="Calibri" panose="020F0502020204030204" pitchFamily="34" charset="0"/>
                <a:cs typeface="Times New Roman" panose="02020603050405020304" pitchFamily="18" charset="0"/>
              </a:rPr>
              <a:t>Capgemini</a:t>
            </a:r>
            <a:r>
              <a:rPr lang="en-IN" dirty="0">
                <a:latin typeface="Times New Roman" panose="02020603050405020304" pitchFamily="18" charset="0"/>
                <a:ea typeface="Calibri" panose="020F0502020204030204" pitchFamily="34" charset="0"/>
                <a:cs typeface="Times New Roman" panose="02020603050405020304" pitchFamily="18" charset="0"/>
              </a:rPr>
              <a:t> Technology Services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600" b="1" dirty="0">
                <a:latin typeface="Calibri" panose="020F0502020204030204" pitchFamily="34"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b="1" dirty="0">
                <a:latin typeface="Calibri" panose="020F0502020204030204" pitchFamily="34" charset="0"/>
                <a:ea typeface="Calibri" panose="020F0502020204030204" pitchFamily="34" charset="0"/>
                <a:cs typeface="Times New Roman" panose="02020603050405020304" pitchFamily="18" charset="0"/>
              </a:rPr>
              <a:t>Prepared By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Mohit Jain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err="1">
                <a:latin typeface="Times New Roman" panose="02020603050405020304" pitchFamily="18" charset="0"/>
                <a:ea typeface="Calibri" panose="020F0502020204030204" pitchFamily="34" charset="0"/>
                <a:cs typeface="Times New Roman" panose="02020603050405020304" pitchFamily="18" charset="0"/>
              </a:rPr>
              <a:t>Emp</a:t>
            </a:r>
            <a:r>
              <a:rPr lang="en-IN" dirty="0">
                <a:latin typeface="Times New Roman" panose="02020603050405020304" pitchFamily="18" charset="0"/>
                <a:ea typeface="Calibri" panose="020F0502020204030204" pitchFamily="34" charset="0"/>
                <a:cs typeface="Times New Roman" panose="02020603050405020304" pitchFamily="18" charset="0"/>
              </a:rPr>
              <a:t> Id - 46022710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469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83326" y="326571"/>
            <a:ext cx="9130937" cy="461665"/>
          </a:xfrm>
          <a:prstGeom prst="rect">
            <a:avLst/>
          </a:prstGeom>
          <a:noFill/>
        </p:spPr>
        <p:txBody>
          <a:bodyPr wrap="square" rtlCol="0">
            <a:spAutoFit/>
          </a:bodyPr>
          <a:lstStyle/>
          <a:p>
            <a:r>
              <a:rPr lang="en-IN" sz="2400" b="1" u="sng" dirty="0" smtClean="0"/>
              <a:t>Reports and Dashboards</a:t>
            </a:r>
            <a:endParaRPr lang="en-IN" sz="2400" b="1"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20" y="1060324"/>
            <a:ext cx="6496594" cy="3474719"/>
          </a:xfrm>
          <a:prstGeom prst="rect">
            <a:avLst/>
          </a:prstGeom>
        </p:spPr>
      </p:pic>
      <p:sp>
        <p:nvSpPr>
          <p:cNvPr id="3" name="TextBox 2"/>
          <p:cNvSpPr txBox="1"/>
          <p:nvPr/>
        </p:nvSpPr>
        <p:spPr>
          <a:xfrm>
            <a:off x="822960" y="4807131"/>
            <a:ext cx="10450286" cy="2031325"/>
          </a:xfrm>
          <a:prstGeom prst="rect">
            <a:avLst/>
          </a:prstGeom>
          <a:noFill/>
        </p:spPr>
        <p:txBody>
          <a:bodyPr wrap="square" rtlCol="0">
            <a:spAutoFit/>
          </a:bodyPr>
          <a:lstStyle/>
          <a:p>
            <a:r>
              <a:rPr lang="en-IN" dirty="0" smtClean="0"/>
              <a:t>In this application, 3 reports are implemented:</a:t>
            </a:r>
          </a:p>
          <a:p>
            <a:pPr marL="342900" indent="-342900">
              <a:buAutoNum type="arabicPeriod"/>
            </a:pPr>
            <a:r>
              <a:rPr lang="en-IN" dirty="0" smtClean="0"/>
              <a:t>Active Vouchers (for no. of active vouchers certification wise) </a:t>
            </a:r>
          </a:p>
          <a:p>
            <a:pPr marL="342900" indent="-342900">
              <a:buAutoNum type="arabicPeriod"/>
            </a:pPr>
            <a:r>
              <a:rPr lang="en-IN" dirty="0" smtClean="0"/>
              <a:t>Employee Passed or Failed (for employees passed or failed certification wise)</a:t>
            </a:r>
          </a:p>
          <a:p>
            <a:pPr marL="342900" indent="-342900">
              <a:buAutoNum type="arabicPeriod"/>
            </a:pPr>
            <a:r>
              <a:rPr lang="en-IN" dirty="0" smtClean="0"/>
              <a:t>Total Certified </a:t>
            </a:r>
            <a:r>
              <a:rPr lang="en-IN" dirty="0" err="1" smtClean="0"/>
              <a:t>Reources</a:t>
            </a:r>
            <a:r>
              <a:rPr lang="en-IN" dirty="0" smtClean="0"/>
              <a:t> (for total no. of employees who have passed a particular certification exam)</a:t>
            </a:r>
          </a:p>
          <a:p>
            <a:endParaRPr lang="en-IN" dirty="0"/>
          </a:p>
          <a:p>
            <a:r>
              <a:rPr lang="en-IN" dirty="0" smtClean="0"/>
              <a:t>All the 3 reports are shown in the above figure  </a:t>
            </a:r>
            <a:endParaRPr lang="en-IN" dirty="0"/>
          </a:p>
        </p:txBody>
      </p:sp>
    </p:spTree>
    <p:extLst>
      <p:ext uri="{BB962C8B-B14F-4D97-AF65-F5344CB8AC3E}">
        <p14:creationId xmlns:p14="http://schemas.microsoft.com/office/powerpoint/2010/main" val="429005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04949"/>
            <a:ext cx="10190963" cy="5636413"/>
          </a:xfrm>
        </p:spPr>
        <p:txBody>
          <a:bodyPr>
            <a:normAutofit/>
          </a:bodyPr>
          <a:lstStyle/>
          <a:p>
            <a:pPr marL="0" indent="0">
              <a:buClrTx/>
              <a:buNone/>
            </a:pPr>
            <a:r>
              <a:rPr lang="en-IN" sz="3000" b="1" u="sng" dirty="0" smtClean="0"/>
              <a:t>Validations:</a:t>
            </a:r>
          </a:p>
          <a:p>
            <a:pPr marL="514350" indent="-514350">
              <a:buClrTx/>
              <a:buFont typeface="+mj-lt"/>
              <a:buAutoNum type="arabicPeriod"/>
            </a:pPr>
            <a:endParaRPr lang="en-IN" sz="3000" dirty="0" smtClean="0">
              <a:solidFill>
                <a:schemeClr val="tx1"/>
              </a:solidFill>
            </a:endParaRPr>
          </a:p>
          <a:p>
            <a:pPr marL="0" indent="0">
              <a:buClrTx/>
              <a:buNone/>
            </a:pPr>
            <a:r>
              <a:rPr lang="en-IN" dirty="0">
                <a:solidFill>
                  <a:schemeClr val="tx1"/>
                </a:solidFill>
              </a:rPr>
              <a:t>The following validation rules are applied to maintain the consistency of the application:</a:t>
            </a:r>
          </a:p>
          <a:p>
            <a:pPr lvl="0">
              <a:buClrTx/>
              <a:buFont typeface="+mj-lt"/>
              <a:buAutoNum type="arabicPeriod"/>
            </a:pPr>
            <a:r>
              <a:rPr lang="en-IN" dirty="0">
                <a:solidFill>
                  <a:schemeClr val="tx1"/>
                </a:solidFill>
              </a:rPr>
              <a:t>App User should not be able to raise same certification voucher request again if one already exist in the system.</a:t>
            </a:r>
          </a:p>
          <a:p>
            <a:pPr lvl="0">
              <a:buClrTx/>
              <a:buFont typeface="+mj-lt"/>
              <a:buAutoNum type="arabicPeriod"/>
            </a:pPr>
            <a:r>
              <a:rPr lang="en-IN" dirty="0">
                <a:solidFill>
                  <a:schemeClr val="tx1"/>
                </a:solidFill>
              </a:rPr>
              <a:t>App User should not be able to add new certification voucher request in system if there is any pending request exist for that employee</a:t>
            </a:r>
            <a:r>
              <a:rPr lang="en-IN" dirty="0" smtClean="0">
                <a:solidFill>
                  <a:schemeClr val="tx1"/>
                </a:solidFill>
              </a:rPr>
              <a:t>.</a:t>
            </a:r>
          </a:p>
          <a:p>
            <a:pPr lvl="0">
              <a:buClrTx/>
              <a:buFont typeface="+mj-lt"/>
              <a:buAutoNum type="arabicPeriod"/>
            </a:pPr>
            <a:r>
              <a:rPr lang="en-IN" dirty="0" smtClean="0">
                <a:solidFill>
                  <a:schemeClr val="tx1"/>
                </a:solidFill>
              </a:rPr>
              <a:t>Voucher </a:t>
            </a:r>
            <a:r>
              <a:rPr lang="en-IN" dirty="0">
                <a:solidFill>
                  <a:schemeClr val="tx1"/>
                </a:solidFill>
              </a:rPr>
              <a:t>Validity should be greater than today (the date is stored in the database).</a:t>
            </a:r>
          </a:p>
          <a:p>
            <a:pPr lvl="0">
              <a:buClrTx/>
              <a:buFont typeface="+mj-lt"/>
              <a:buAutoNum type="arabicPeriod"/>
            </a:pPr>
            <a:r>
              <a:rPr lang="en-IN" dirty="0">
                <a:solidFill>
                  <a:schemeClr val="tx1"/>
                </a:solidFill>
              </a:rPr>
              <a:t>Request Due date should not be less than Today (the date is stored in the database).</a:t>
            </a:r>
          </a:p>
          <a:p>
            <a:pPr lvl="0">
              <a:buClrTx/>
              <a:buFont typeface="+mj-lt"/>
              <a:buAutoNum type="arabicPeriod"/>
            </a:pPr>
            <a:r>
              <a:rPr lang="en-IN" dirty="0">
                <a:solidFill>
                  <a:schemeClr val="tx1"/>
                </a:solidFill>
              </a:rPr>
              <a:t>A Voucher should be Active for it to be applied.</a:t>
            </a:r>
          </a:p>
          <a:p>
            <a:pPr lvl="0">
              <a:buClrTx/>
              <a:buFont typeface="+mj-lt"/>
              <a:buAutoNum type="arabicPeriod"/>
            </a:pPr>
            <a:r>
              <a:rPr lang="en-IN" dirty="0">
                <a:solidFill>
                  <a:schemeClr val="tx1"/>
                </a:solidFill>
              </a:rPr>
              <a:t>If a request has been approved and has no voucher, but a voucher is available, then it should be automatically applied.</a:t>
            </a:r>
          </a:p>
          <a:p>
            <a:pPr lvl="0">
              <a:buClrTx/>
              <a:buFont typeface="+mj-lt"/>
              <a:buAutoNum type="arabicPeriod"/>
            </a:pPr>
            <a:r>
              <a:rPr lang="en-IN" dirty="0">
                <a:solidFill>
                  <a:schemeClr val="tx1"/>
                </a:solidFill>
              </a:rPr>
              <a:t>If an employee gets passed/failed in any certification then system should not allow to App User to raise same certification request for that employee again.</a:t>
            </a:r>
          </a:p>
          <a:p>
            <a:pPr>
              <a:buClrTx/>
              <a:buFont typeface="+mj-lt"/>
              <a:buAutoNum type="arabicPeriod"/>
            </a:pPr>
            <a:endParaRPr lang="en-IN" dirty="0"/>
          </a:p>
        </p:txBody>
      </p:sp>
    </p:spTree>
    <p:extLst>
      <p:ext uri="{BB962C8B-B14F-4D97-AF65-F5344CB8AC3E}">
        <p14:creationId xmlns:p14="http://schemas.microsoft.com/office/powerpoint/2010/main" val="285309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4" y="1040946"/>
            <a:ext cx="9048750" cy="4514850"/>
          </a:xfrm>
          <a:prstGeom prst="rect">
            <a:avLst/>
          </a:prstGeom>
        </p:spPr>
      </p:pic>
    </p:spTree>
    <p:extLst>
      <p:ext uri="{BB962C8B-B14F-4D97-AF65-F5344CB8AC3E}">
        <p14:creationId xmlns:p14="http://schemas.microsoft.com/office/powerpoint/2010/main" val="335160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tx1"/>
                </a:solidFill>
              </a:rPr>
              <a:t>Contents</a:t>
            </a:r>
            <a:endParaRPr lang="en-IN" b="1" u="sng" dirty="0">
              <a:solidFill>
                <a:schemeClr val="tx1"/>
              </a:solidFill>
            </a:endParaRPr>
          </a:p>
        </p:txBody>
      </p:sp>
      <p:sp>
        <p:nvSpPr>
          <p:cNvPr id="3" name="Content Placeholder 2"/>
          <p:cNvSpPr>
            <a:spLocks noGrp="1"/>
          </p:cNvSpPr>
          <p:nvPr>
            <p:ph idx="1"/>
          </p:nvPr>
        </p:nvSpPr>
        <p:spPr/>
        <p:txBody>
          <a:bodyPr/>
          <a:lstStyle/>
          <a:p>
            <a:pPr>
              <a:buClrTx/>
              <a:buFont typeface="+mj-lt"/>
              <a:buAutoNum type="arabicPeriod"/>
            </a:pPr>
            <a:r>
              <a:rPr lang="en-IN" dirty="0" smtClean="0"/>
              <a:t>Introduction</a:t>
            </a:r>
          </a:p>
          <a:p>
            <a:pPr>
              <a:buClrTx/>
              <a:buFont typeface="+mj-lt"/>
              <a:buAutoNum type="arabicPeriod"/>
            </a:pPr>
            <a:r>
              <a:rPr lang="en-IN" dirty="0" smtClean="0"/>
              <a:t>Scope</a:t>
            </a:r>
          </a:p>
          <a:p>
            <a:pPr>
              <a:buClrTx/>
              <a:buFont typeface="+mj-lt"/>
              <a:buAutoNum type="arabicPeriod"/>
            </a:pPr>
            <a:r>
              <a:rPr lang="en-IN" dirty="0" smtClean="0"/>
              <a:t>Object and Fields</a:t>
            </a:r>
          </a:p>
          <a:p>
            <a:pPr>
              <a:buClrTx/>
              <a:buFont typeface="+mj-lt"/>
              <a:buAutoNum type="arabicPeriod"/>
            </a:pPr>
            <a:r>
              <a:rPr lang="en-IN" dirty="0" smtClean="0"/>
              <a:t>Flow of Application</a:t>
            </a:r>
          </a:p>
          <a:p>
            <a:pPr>
              <a:buClrTx/>
              <a:buFont typeface="+mj-lt"/>
              <a:buAutoNum type="arabicPeriod"/>
            </a:pPr>
            <a:r>
              <a:rPr lang="en-IN" dirty="0" smtClean="0"/>
              <a:t>Reports and Dashboard</a:t>
            </a:r>
          </a:p>
          <a:p>
            <a:pPr>
              <a:buClrTx/>
              <a:buFont typeface="+mj-lt"/>
              <a:buAutoNum type="arabicPeriod"/>
            </a:pPr>
            <a:r>
              <a:rPr lang="en-IN" dirty="0" smtClean="0"/>
              <a:t>Validations</a:t>
            </a:r>
          </a:p>
          <a:p>
            <a:pPr>
              <a:buClrTx/>
              <a:buFont typeface="+mj-lt"/>
              <a:buAutoNum type="arabicPeriod"/>
            </a:pPr>
            <a:endParaRPr lang="en-IN" dirty="0" smtClean="0"/>
          </a:p>
          <a:p>
            <a:pPr>
              <a:buClrTx/>
              <a:buFont typeface="+mj-lt"/>
              <a:buAutoNum type="arabicPeriod"/>
            </a:pPr>
            <a:endParaRPr lang="en-IN" dirty="0"/>
          </a:p>
        </p:txBody>
      </p:sp>
    </p:spTree>
    <p:extLst>
      <p:ext uri="{BB962C8B-B14F-4D97-AF65-F5344CB8AC3E}">
        <p14:creationId xmlns:p14="http://schemas.microsoft.com/office/powerpoint/2010/main" val="6223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196" y="571067"/>
            <a:ext cx="8596668" cy="3880773"/>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The Certification Management Application is a salesforce-based application for the management of certifications and vouchers. The application is made using the tools such as process builder, approval process, apex triggers provided by salesforce. </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5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main </a:t>
            </a:r>
            <a:r>
              <a:rPr lang="en-IN" sz="2400" dirty="0" smtClean="0">
                <a:latin typeface="Times New Roman" panose="02020603050405020304" pitchFamily="18" charset="0"/>
                <a:cs typeface="Times New Roman" panose="02020603050405020304" pitchFamily="18" charset="0"/>
              </a:rPr>
              <a:t>purpose </a:t>
            </a:r>
            <a:r>
              <a:rPr lang="en-IN" sz="2400" dirty="0">
                <a:latin typeface="Times New Roman" panose="02020603050405020304" pitchFamily="18" charset="0"/>
                <a:cs typeface="Times New Roman" panose="02020603050405020304" pitchFamily="18" charset="0"/>
              </a:rPr>
              <a:t>of this application is to allow the employees of an organisation to request for the certification and the respective voucher easily.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97" y="2132632"/>
            <a:ext cx="9485570" cy="2935757"/>
          </a:xfrm>
          <a:prstGeom prst="rect">
            <a:avLst/>
          </a:prstGeom>
        </p:spPr>
      </p:pic>
      <p:sp>
        <p:nvSpPr>
          <p:cNvPr id="4" name="TextBox 3"/>
          <p:cNvSpPr txBox="1"/>
          <p:nvPr/>
        </p:nvSpPr>
        <p:spPr>
          <a:xfrm>
            <a:off x="9993087" y="2511453"/>
            <a:ext cx="1881050" cy="830997"/>
          </a:xfrm>
          <a:prstGeom prst="rect">
            <a:avLst/>
          </a:prstGeom>
          <a:noFill/>
        </p:spPr>
        <p:txBody>
          <a:bodyPr wrap="square" rtlCol="0">
            <a:spAutoFit/>
          </a:bodyPr>
          <a:lstStyle/>
          <a:p>
            <a:r>
              <a:rPr lang="en-IN" sz="2400" b="1" u="sng" dirty="0" smtClean="0"/>
              <a:t>Home Page of the App</a:t>
            </a:r>
            <a:endParaRPr lang="en-IN" sz="2400" b="1" u="sng" dirty="0"/>
          </a:p>
        </p:txBody>
      </p:sp>
    </p:spTree>
    <p:extLst>
      <p:ext uri="{BB962C8B-B14F-4D97-AF65-F5344CB8AC3E}">
        <p14:creationId xmlns:p14="http://schemas.microsoft.com/office/powerpoint/2010/main" val="338359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45" y="841240"/>
            <a:ext cx="8596668" cy="3880773"/>
          </a:xfrm>
        </p:spPr>
        <p:txBody>
          <a:bodyPr>
            <a:noAutofit/>
          </a:bodyPr>
          <a:lstStyle/>
          <a:p>
            <a:pPr marL="0" indent="0">
              <a:buNone/>
            </a:pPr>
            <a:r>
              <a:rPr lang="en-IN" sz="3000" b="1" u="sng" dirty="0" smtClean="0"/>
              <a:t>Scope</a:t>
            </a:r>
          </a:p>
          <a:p>
            <a:pPr marL="0" indent="0">
              <a:buNone/>
            </a:pPr>
            <a:endParaRPr lang="en-IN" sz="3000" dirty="0"/>
          </a:p>
          <a:p>
            <a:pPr marL="0" indent="0">
              <a:buNone/>
            </a:pPr>
            <a:r>
              <a:rPr lang="en-IN" sz="2200" dirty="0"/>
              <a:t>The application is used by 2 types of </a:t>
            </a:r>
            <a:r>
              <a:rPr lang="en-IN" sz="2200" dirty="0" smtClean="0"/>
              <a:t>user:</a:t>
            </a:r>
          </a:p>
          <a:p>
            <a:pPr marL="0" indent="0">
              <a:buNone/>
            </a:pPr>
            <a:r>
              <a:rPr lang="en-IN" sz="2200" dirty="0" smtClean="0"/>
              <a:t>App Admin - The </a:t>
            </a:r>
            <a:r>
              <a:rPr lang="en-IN" sz="2200" dirty="0"/>
              <a:t>app </a:t>
            </a:r>
            <a:r>
              <a:rPr lang="en-IN" sz="2200" dirty="0" smtClean="0"/>
              <a:t>admin can:</a:t>
            </a:r>
          </a:p>
          <a:p>
            <a:pPr>
              <a:buFont typeface="Arial" panose="020B0604020202020204" pitchFamily="34" charset="0"/>
              <a:buChar char="•"/>
            </a:pPr>
            <a:r>
              <a:rPr lang="en-IN" sz="2200" dirty="0"/>
              <a:t>	</a:t>
            </a:r>
            <a:r>
              <a:rPr lang="en-IN" sz="2200" dirty="0" smtClean="0"/>
              <a:t>Create</a:t>
            </a:r>
            <a:r>
              <a:rPr lang="en-IN" sz="2200" dirty="0"/>
              <a:t>, update and delete Certifications in the system</a:t>
            </a:r>
            <a:r>
              <a:rPr lang="en-IN" sz="2200" dirty="0" smtClean="0"/>
              <a:t>.</a:t>
            </a:r>
            <a:endParaRPr lang="en-IN" sz="2200" dirty="0"/>
          </a:p>
          <a:p>
            <a:pPr lvl="0">
              <a:buFont typeface="Arial" panose="020B0604020202020204" pitchFamily="34" charset="0"/>
              <a:buChar char="•"/>
            </a:pPr>
            <a:r>
              <a:rPr lang="en-IN" sz="2200" dirty="0"/>
              <a:t>	</a:t>
            </a:r>
            <a:r>
              <a:rPr lang="en-IN" sz="2200" dirty="0" smtClean="0"/>
              <a:t>Create</a:t>
            </a:r>
            <a:r>
              <a:rPr lang="en-IN" sz="2200" dirty="0"/>
              <a:t>, update and delete Vouchers in the </a:t>
            </a:r>
            <a:r>
              <a:rPr lang="en-IN" sz="2200" dirty="0" smtClean="0"/>
              <a:t>system.</a:t>
            </a:r>
          </a:p>
          <a:p>
            <a:pPr lvl="0">
              <a:buFont typeface="Arial" panose="020B0604020202020204" pitchFamily="34" charset="0"/>
              <a:buChar char="•"/>
            </a:pPr>
            <a:r>
              <a:rPr lang="en-IN" sz="2200" dirty="0"/>
              <a:t>	</a:t>
            </a:r>
            <a:r>
              <a:rPr lang="en-IN" sz="2200" dirty="0" smtClean="0"/>
              <a:t>View </a:t>
            </a:r>
            <a:r>
              <a:rPr lang="en-IN" sz="2200" dirty="0"/>
              <a:t>all the Certifications requests.</a:t>
            </a:r>
          </a:p>
          <a:p>
            <a:pPr lvl="0">
              <a:buFont typeface="Arial" panose="020B0604020202020204" pitchFamily="34" charset="0"/>
              <a:buChar char="•"/>
            </a:pPr>
            <a:r>
              <a:rPr lang="en-IN" sz="2200" dirty="0" smtClean="0"/>
              <a:t>	Approve </a:t>
            </a:r>
            <a:r>
              <a:rPr lang="en-IN" sz="2200" dirty="0"/>
              <a:t>or reject the Certification requests.</a:t>
            </a:r>
          </a:p>
          <a:p>
            <a:pPr lvl="0">
              <a:buFont typeface="Arial" panose="020B0604020202020204" pitchFamily="34" charset="0"/>
              <a:buChar char="•"/>
            </a:pPr>
            <a:r>
              <a:rPr lang="en-IN" sz="2200" dirty="0" smtClean="0"/>
              <a:t>	Assign </a:t>
            </a:r>
            <a:r>
              <a:rPr lang="en-IN" sz="2200" dirty="0"/>
              <a:t>Vouchers if a Certification request is approved.</a:t>
            </a:r>
          </a:p>
          <a:p>
            <a:pPr lvl="0">
              <a:buFont typeface="Arial" panose="020B0604020202020204" pitchFamily="34" charset="0"/>
              <a:buChar char="•"/>
            </a:pPr>
            <a:r>
              <a:rPr lang="en-IN" sz="2200" dirty="0" smtClean="0"/>
              <a:t>	Provide </a:t>
            </a:r>
            <a:r>
              <a:rPr lang="en-IN" sz="2200" dirty="0"/>
              <a:t>comments if a Certification Requests is rejected</a:t>
            </a:r>
            <a:r>
              <a:rPr lang="en-IN" sz="2200" dirty="0" smtClean="0"/>
              <a:t>.</a:t>
            </a:r>
          </a:p>
          <a:p>
            <a:pPr>
              <a:buFont typeface="Arial" panose="020B0604020202020204" pitchFamily="34" charset="0"/>
              <a:buChar char="•"/>
            </a:pPr>
            <a:r>
              <a:rPr lang="en-IN" sz="2200" dirty="0"/>
              <a:t>Manage reports and dashboards.</a:t>
            </a:r>
          </a:p>
          <a:p>
            <a:pPr marL="0" lvl="0" indent="0">
              <a:buNone/>
            </a:pPr>
            <a:r>
              <a:rPr lang="en-IN" sz="2200" dirty="0" smtClean="0"/>
              <a:t> </a:t>
            </a:r>
            <a:endParaRPr lang="en-IN" sz="2200" dirty="0"/>
          </a:p>
          <a:p>
            <a:pPr marL="0" indent="0">
              <a:buNone/>
            </a:pPr>
            <a:endParaRPr lang="en-IN" sz="2200" dirty="0"/>
          </a:p>
        </p:txBody>
      </p:sp>
    </p:spTree>
    <p:extLst>
      <p:ext uri="{BB962C8B-B14F-4D97-AF65-F5344CB8AC3E}">
        <p14:creationId xmlns:p14="http://schemas.microsoft.com/office/powerpoint/2010/main" val="64127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45" y="1442131"/>
            <a:ext cx="8596668" cy="3880773"/>
          </a:xfrm>
        </p:spPr>
        <p:txBody>
          <a:bodyPr>
            <a:noAutofit/>
          </a:bodyPr>
          <a:lstStyle/>
          <a:p>
            <a:pPr marL="0" indent="0">
              <a:buNone/>
            </a:pPr>
            <a:r>
              <a:rPr lang="en-IN" sz="2200" dirty="0"/>
              <a:t>App Admin - The app user </a:t>
            </a:r>
            <a:r>
              <a:rPr lang="en-IN" sz="2200" dirty="0" smtClean="0"/>
              <a:t>can</a:t>
            </a:r>
            <a:r>
              <a:rPr lang="en-IN" sz="2200" dirty="0"/>
              <a:t>:</a:t>
            </a:r>
          </a:p>
          <a:p>
            <a:pPr lvl="0">
              <a:buFont typeface="Arial" panose="020B0604020202020204" pitchFamily="34" charset="0"/>
              <a:buChar char="•"/>
            </a:pPr>
            <a:r>
              <a:rPr lang="en-IN" sz="2200" dirty="0" smtClean="0"/>
              <a:t>Create</a:t>
            </a:r>
            <a:r>
              <a:rPr lang="en-IN" sz="2200" dirty="0"/>
              <a:t>, update and delete Employees in the system.</a:t>
            </a:r>
          </a:p>
          <a:p>
            <a:pPr lvl="0">
              <a:buFont typeface="Arial" panose="020B0604020202020204" pitchFamily="34" charset="0"/>
              <a:buChar char="•"/>
            </a:pPr>
            <a:r>
              <a:rPr lang="en-IN" sz="2200" dirty="0"/>
              <a:t>Create and submit certification requests to app admin for approval on behalf of  employees requesting for certifications.</a:t>
            </a:r>
          </a:p>
          <a:p>
            <a:pPr lvl="0">
              <a:buFont typeface="Arial" panose="020B0604020202020204" pitchFamily="34" charset="0"/>
              <a:buChar char="•"/>
            </a:pPr>
            <a:r>
              <a:rPr lang="en-IN" sz="2200" dirty="0"/>
              <a:t>View all the Certifications and Vouchers.</a:t>
            </a:r>
          </a:p>
          <a:p>
            <a:pPr lvl="0">
              <a:buFont typeface="Arial" panose="020B0604020202020204" pitchFamily="34" charset="0"/>
              <a:buChar char="•"/>
            </a:pPr>
            <a:r>
              <a:rPr lang="en-IN" sz="2200" dirty="0"/>
              <a:t>Update request status to passed/failed if request is approved.</a:t>
            </a:r>
          </a:p>
          <a:p>
            <a:pPr lvl="0">
              <a:buFont typeface="Arial" panose="020B0604020202020204" pitchFamily="34" charset="0"/>
              <a:buChar char="•"/>
            </a:pPr>
            <a:r>
              <a:rPr lang="en-IN" sz="2200" dirty="0"/>
              <a:t>Manage reports and dashboards.</a:t>
            </a:r>
          </a:p>
          <a:p>
            <a:pPr lvl="0">
              <a:buFont typeface="Arial" panose="020B0604020202020204" pitchFamily="34" charset="0"/>
              <a:buChar char="•"/>
            </a:pPr>
            <a:r>
              <a:rPr lang="en-IN" sz="2200" dirty="0"/>
              <a:t>Notify employee about status of request on every stage. </a:t>
            </a:r>
          </a:p>
          <a:p>
            <a:pPr marL="0" indent="0">
              <a:buNone/>
            </a:pPr>
            <a:endParaRPr lang="en-IN" dirty="0"/>
          </a:p>
        </p:txBody>
      </p:sp>
    </p:spTree>
    <p:extLst>
      <p:ext uri="{BB962C8B-B14F-4D97-AF65-F5344CB8AC3E}">
        <p14:creationId xmlns:p14="http://schemas.microsoft.com/office/powerpoint/2010/main" val="139338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32046" y="849086"/>
            <a:ext cx="4414183" cy="923330"/>
          </a:xfrm>
          <a:prstGeom prst="rect">
            <a:avLst/>
          </a:prstGeom>
          <a:noFill/>
        </p:spPr>
        <p:txBody>
          <a:bodyPr wrap="square" rtlCol="0">
            <a:spAutoFit/>
          </a:bodyPr>
          <a:lstStyle/>
          <a:p>
            <a:r>
              <a:rPr lang="en-IN" dirty="0" smtClean="0"/>
              <a:t>UI for creating Certification request  developed using Lightning Web Components</a:t>
            </a:r>
            <a:endParaRPr lang="en-IN" dirty="0"/>
          </a:p>
        </p:txBody>
      </p:sp>
      <p:sp>
        <p:nvSpPr>
          <p:cNvPr id="8" name="TextBox 7"/>
          <p:cNvSpPr txBox="1"/>
          <p:nvPr/>
        </p:nvSpPr>
        <p:spPr>
          <a:xfrm>
            <a:off x="1047156" y="4425666"/>
            <a:ext cx="4414183" cy="923330"/>
          </a:xfrm>
          <a:prstGeom prst="rect">
            <a:avLst/>
          </a:prstGeom>
          <a:noFill/>
        </p:spPr>
        <p:txBody>
          <a:bodyPr wrap="square" rtlCol="0">
            <a:spAutoFit/>
          </a:bodyPr>
          <a:lstStyle/>
          <a:p>
            <a:r>
              <a:rPr lang="en-IN" dirty="0" smtClean="0"/>
              <a:t>UI for viewing the list request submitted developed using Lightning Web Components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59" y="395274"/>
            <a:ext cx="5212080" cy="34216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046" y="3176508"/>
            <a:ext cx="5212081" cy="3421646"/>
          </a:xfrm>
          <a:prstGeom prst="rect">
            <a:avLst/>
          </a:prstGeom>
        </p:spPr>
      </p:pic>
    </p:spTree>
    <p:extLst>
      <p:ext uri="{BB962C8B-B14F-4D97-AF65-F5344CB8AC3E}">
        <p14:creationId xmlns:p14="http://schemas.microsoft.com/office/powerpoint/2010/main" val="224843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326571"/>
            <a:ext cx="4976949" cy="461665"/>
          </a:xfrm>
          <a:prstGeom prst="rect">
            <a:avLst/>
          </a:prstGeom>
          <a:noFill/>
        </p:spPr>
        <p:txBody>
          <a:bodyPr wrap="square" rtlCol="0">
            <a:spAutoFit/>
          </a:bodyPr>
          <a:lstStyle/>
          <a:p>
            <a:r>
              <a:rPr lang="en-IN" sz="2400" b="1" u="sng" dirty="0" smtClean="0"/>
              <a:t>Objects and Fields</a:t>
            </a:r>
            <a:endParaRPr lang="en-IN" sz="2400" b="1" u="sng" dirty="0"/>
          </a:p>
        </p:txBody>
      </p:sp>
      <p:sp>
        <p:nvSpPr>
          <p:cNvPr id="6" name="TextBox 5"/>
          <p:cNvSpPr txBox="1"/>
          <p:nvPr/>
        </p:nvSpPr>
        <p:spPr>
          <a:xfrm>
            <a:off x="457200" y="1227908"/>
            <a:ext cx="4153989" cy="295465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application uses the following 4 custom objects</a:t>
            </a:r>
            <a:r>
              <a:rPr lang="en-IN"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IN" sz="2400" dirty="0">
                <a:latin typeface="Times New Roman" panose="02020603050405020304" pitchFamily="18" charset="0"/>
                <a:cs typeface="Times New Roman" panose="02020603050405020304" pitchFamily="18" charset="0"/>
              </a:rPr>
              <a:t>Employees</a:t>
            </a:r>
          </a:p>
          <a:p>
            <a:pPr marL="342900" lvl="0" indent="-342900">
              <a:buFont typeface="+mj-lt"/>
              <a:buAutoNum type="arabicPeriod"/>
            </a:pPr>
            <a:r>
              <a:rPr lang="en-IN" sz="2400" dirty="0">
                <a:latin typeface="Times New Roman" panose="02020603050405020304" pitchFamily="18" charset="0"/>
                <a:cs typeface="Times New Roman" panose="02020603050405020304" pitchFamily="18" charset="0"/>
              </a:rPr>
              <a:t>Certifications</a:t>
            </a:r>
          </a:p>
          <a:p>
            <a:pPr marL="342900" lvl="0" indent="-342900">
              <a:buFont typeface="+mj-lt"/>
              <a:buAutoNum type="arabicPeriod"/>
            </a:pPr>
            <a:r>
              <a:rPr lang="en-IN" sz="2400" dirty="0">
                <a:latin typeface="Times New Roman" panose="02020603050405020304" pitchFamily="18" charset="0"/>
                <a:cs typeface="Times New Roman" panose="02020603050405020304" pitchFamily="18" charset="0"/>
              </a:rPr>
              <a:t>Vouchers</a:t>
            </a:r>
          </a:p>
          <a:p>
            <a:pPr marL="342900" lvl="0" indent="-342900">
              <a:buFont typeface="+mj-lt"/>
              <a:buAutoNum type="arabicPeriod"/>
            </a:pPr>
            <a:r>
              <a:rPr lang="en-IN" sz="2400" dirty="0">
                <a:latin typeface="Times New Roman" panose="02020603050405020304" pitchFamily="18" charset="0"/>
                <a:cs typeface="Times New Roman" panose="02020603050405020304" pitchFamily="18" charset="0"/>
              </a:rPr>
              <a:t>Certification Requests</a:t>
            </a:r>
          </a:p>
          <a:p>
            <a:pPr marL="342900" indent="-342900">
              <a:buFont typeface="+mj-lt"/>
              <a:buAutoNum type="arabicPeriod"/>
            </a:pP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90029563"/>
              </p:ext>
            </p:extLst>
          </p:nvPr>
        </p:nvGraphicFramePr>
        <p:xfrm>
          <a:off x="5564776" y="0"/>
          <a:ext cx="6627224" cy="6858005"/>
        </p:xfrm>
        <a:graphic>
          <a:graphicData uri="http://schemas.openxmlformats.org/drawingml/2006/table">
            <a:tbl>
              <a:tblPr firstRow="1" firstCol="1" bandRow="1">
                <a:tableStyleId>{5C22544A-7EE6-4342-B048-85BDC9FD1C3A}</a:tableStyleId>
              </a:tblPr>
              <a:tblGrid>
                <a:gridCol w="3313612">
                  <a:extLst>
                    <a:ext uri="{9D8B030D-6E8A-4147-A177-3AD203B41FA5}">
                      <a16:colId xmlns:a16="http://schemas.microsoft.com/office/drawing/2014/main" val="22144740"/>
                    </a:ext>
                  </a:extLst>
                </a:gridCol>
                <a:gridCol w="3313612">
                  <a:extLst>
                    <a:ext uri="{9D8B030D-6E8A-4147-A177-3AD203B41FA5}">
                      <a16:colId xmlns:a16="http://schemas.microsoft.com/office/drawing/2014/main" val="3510235530"/>
                    </a:ext>
                  </a:extLst>
                </a:gridCol>
              </a:tblGrid>
              <a:tr h="237063">
                <a:tc>
                  <a:txBody>
                    <a:bodyPr/>
                    <a:lstStyle/>
                    <a:p>
                      <a:pPr algn="ctr">
                        <a:lnSpc>
                          <a:spcPct val="107000"/>
                        </a:lnSpc>
                        <a:spcAft>
                          <a:spcPts val="0"/>
                        </a:spcAft>
                      </a:pPr>
                      <a:r>
                        <a:rPr lang="en-US" sz="800">
                          <a:effectLst/>
                        </a:rPr>
                        <a:t>Object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tc>
                  <a:txBody>
                    <a:bodyPr/>
                    <a:lstStyle/>
                    <a:p>
                      <a:pPr>
                        <a:lnSpc>
                          <a:spcPct val="107000"/>
                        </a:lnSpc>
                        <a:spcAft>
                          <a:spcPts val="0"/>
                        </a:spcAft>
                      </a:pPr>
                      <a:r>
                        <a:rPr lang="en-US" sz="800">
                          <a:effectLst/>
                        </a:rPr>
                        <a:t>Fields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89398574"/>
                  </a:ext>
                </a:extLst>
              </a:tr>
              <a:tr h="237063">
                <a:tc rowSpan="6">
                  <a:txBody>
                    <a:bodyPr/>
                    <a:lstStyle/>
                    <a:p>
                      <a:pPr algn="ctr">
                        <a:lnSpc>
                          <a:spcPct val="107000"/>
                        </a:lnSpc>
                        <a:spcAft>
                          <a:spcPts val="0"/>
                        </a:spcAft>
                      </a:pPr>
                      <a:r>
                        <a:rPr lang="en-US" sz="800" dirty="0">
                          <a:effectLst/>
                        </a:rPr>
                        <a:t>Employee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tc>
                  <a:txBody>
                    <a:bodyPr/>
                    <a:lstStyle/>
                    <a:p>
                      <a:pPr>
                        <a:lnSpc>
                          <a:spcPct val="107000"/>
                        </a:lnSpc>
                        <a:spcAft>
                          <a:spcPts val="0"/>
                        </a:spcAft>
                      </a:pPr>
                      <a:r>
                        <a:rPr lang="en-US" sz="800">
                          <a:effectLst/>
                        </a:rPr>
                        <a:t>Emp 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813791890"/>
                  </a:ext>
                </a:extLst>
              </a:tr>
              <a:tr h="237063">
                <a:tc vMerge="1">
                  <a:txBody>
                    <a:bodyPr/>
                    <a:lstStyle/>
                    <a:p>
                      <a:endParaRPr lang="en-IN"/>
                    </a:p>
                  </a:txBody>
                  <a:tcPr/>
                </a:tc>
                <a:tc>
                  <a:txBody>
                    <a:bodyPr/>
                    <a:lstStyle/>
                    <a:p>
                      <a:pPr>
                        <a:lnSpc>
                          <a:spcPct val="107000"/>
                        </a:lnSpc>
                        <a:spcAft>
                          <a:spcPts val="0"/>
                        </a:spcAft>
                      </a:pPr>
                      <a:r>
                        <a:rPr lang="en-US" sz="800">
                          <a:effectLst/>
                        </a:rPr>
                        <a:t>Emp Name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214316563"/>
                  </a:ext>
                </a:extLst>
              </a:tr>
              <a:tr h="237063">
                <a:tc vMerge="1">
                  <a:txBody>
                    <a:bodyPr/>
                    <a:lstStyle/>
                    <a:p>
                      <a:endParaRPr lang="en-IN"/>
                    </a:p>
                  </a:txBody>
                  <a:tcPr/>
                </a:tc>
                <a:tc>
                  <a:txBody>
                    <a:bodyPr/>
                    <a:lstStyle/>
                    <a:p>
                      <a:pPr>
                        <a:lnSpc>
                          <a:spcPct val="107000"/>
                        </a:lnSpc>
                        <a:spcAft>
                          <a:spcPts val="0"/>
                        </a:spcAft>
                      </a:pPr>
                      <a:r>
                        <a:rPr lang="en-US" sz="800">
                          <a:effectLst/>
                        </a:rPr>
                        <a:t>Primary Skill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2095922326"/>
                  </a:ext>
                </a:extLst>
              </a:tr>
              <a:tr h="237063">
                <a:tc vMerge="1">
                  <a:txBody>
                    <a:bodyPr/>
                    <a:lstStyle/>
                    <a:p>
                      <a:endParaRPr lang="en-IN"/>
                    </a:p>
                  </a:txBody>
                  <a:tcPr/>
                </a:tc>
                <a:tc>
                  <a:txBody>
                    <a:bodyPr/>
                    <a:lstStyle/>
                    <a:p>
                      <a:pPr>
                        <a:lnSpc>
                          <a:spcPct val="107000"/>
                        </a:lnSpc>
                        <a:spcAft>
                          <a:spcPts val="0"/>
                        </a:spcAft>
                      </a:pPr>
                      <a:r>
                        <a:rPr lang="en-US" sz="800">
                          <a:effectLst/>
                        </a:rPr>
                        <a:t>Secondary Skill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1367490361"/>
                  </a:ext>
                </a:extLst>
              </a:tr>
              <a:tr h="474123">
                <a:tc vMerge="1">
                  <a:txBody>
                    <a:bodyPr/>
                    <a:lstStyle/>
                    <a:p>
                      <a:endParaRPr lang="en-IN"/>
                    </a:p>
                  </a:txBody>
                  <a:tcPr/>
                </a:tc>
                <a:tc>
                  <a:txBody>
                    <a:bodyPr/>
                    <a:lstStyle/>
                    <a:p>
                      <a:pPr>
                        <a:lnSpc>
                          <a:spcPct val="107000"/>
                        </a:lnSpc>
                        <a:spcAft>
                          <a:spcPts val="0"/>
                        </a:spcAft>
                      </a:pPr>
                      <a:r>
                        <a:rPr lang="en-US" sz="800">
                          <a:effectLst/>
                        </a:rPr>
                        <a:t>Experience</a:t>
                      </a:r>
                      <a:endParaRPr lang="en-IN" sz="800">
                        <a:effectLst/>
                      </a:endParaRPr>
                    </a:p>
                    <a:p>
                      <a:pPr>
                        <a:lnSpc>
                          <a:spcPct val="107000"/>
                        </a:lnSpc>
                        <a:spcAft>
                          <a:spcPts val="0"/>
                        </a:spcAft>
                      </a:pPr>
                      <a:r>
                        <a:rPr lang="en-US" sz="800">
                          <a:effectLst/>
                        </a:rPr>
                        <a:t>Comments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2685168707"/>
                  </a:ext>
                </a:extLst>
              </a:tr>
              <a:tr h="237063">
                <a:tc vMerge="1">
                  <a:txBody>
                    <a:bodyPr/>
                    <a:lstStyle/>
                    <a:p>
                      <a:endParaRPr lang="en-IN"/>
                    </a:p>
                  </a:txBody>
                  <a:tcPr/>
                </a:tc>
                <a:tc>
                  <a:txBody>
                    <a:bodyPr/>
                    <a:lstStyle/>
                    <a:p>
                      <a:pPr>
                        <a:lnSpc>
                          <a:spcPct val="107000"/>
                        </a:lnSpc>
                        <a:spcAft>
                          <a:spcPts val="0"/>
                        </a:spcAft>
                      </a:pP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1974112323"/>
                  </a:ext>
                </a:extLst>
              </a:tr>
              <a:tr h="237063">
                <a:tc rowSpan="3">
                  <a:txBody>
                    <a:bodyPr/>
                    <a:lstStyle/>
                    <a:p>
                      <a:pPr algn="ctr">
                        <a:lnSpc>
                          <a:spcPct val="107000"/>
                        </a:lnSpc>
                        <a:spcAft>
                          <a:spcPts val="0"/>
                        </a:spcAft>
                      </a:pPr>
                      <a:r>
                        <a:rPr lang="en-US" sz="800" dirty="0">
                          <a:effectLst/>
                        </a:rPr>
                        <a:t>Certification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tc>
                  <a:txBody>
                    <a:bodyPr/>
                    <a:lstStyle/>
                    <a:p>
                      <a:pPr>
                        <a:lnSpc>
                          <a:spcPct val="107000"/>
                        </a:lnSpc>
                        <a:spcAft>
                          <a:spcPts val="0"/>
                        </a:spcAft>
                      </a:pPr>
                      <a:r>
                        <a:rPr lang="en-US" sz="800">
                          <a:effectLst/>
                        </a:rPr>
                        <a:t>Cert 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2240924138"/>
                  </a:ext>
                </a:extLst>
              </a:tr>
              <a:tr h="237063">
                <a:tc vMerge="1">
                  <a:txBody>
                    <a:bodyPr/>
                    <a:lstStyle/>
                    <a:p>
                      <a:endParaRPr lang="en-IN"/>
                    </a:p>
                  </a:txBody>
                  <a:tcPr/>
                </a:tc>
                <a:tc>
                  <a:txBody>
                    <a:bodyPr/>
                    <a:lstStyle/>
                    <a:p>
                      <a:pPr>
                        <a:lnSpc>
                          <a:spcPct val="107000"/>
                        </a:lnSpc>
                        <a:spcAft>
                          <a:spcPts val="0"/>
                        </a:spcAft>
                      </a:pPr>
                      <a:r>
                        <a:rPr lang="en-US" sz="800">
                          <a:effectLst/>
                        </a:rPr>
                        <a:t>Cert Name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618705208"/>
                  </a:ext>
                </a:extLst>
              </a:tr>
              <a:tr h="237063">
                <a:tc vMerge="1">
                  <a:txBody>
                    <a:bodyPr/>
                    <a:lstStyle/>
                    <a:p>
                      <a:endParaRPr lang="en-IN"/>
                    </a:p>
                  </a:txBody>
                  <a:tcPr/>
                </a:tc>
                <a:tc>
                  <a:txBody>
                    <a:bodyPr/>
                    <a:lstStyle/>
                    <a:p>
                      <a:pPr>
                        <a:lnSpc>
                          <a:spcPct val="107000"/>
                        </a:lnSpc>
                        <a:spcAft>
                          <a:spcPts val="0"/>
                        </a:spcAft>
                      </a:pPr>
                      <a:r>
                        <a:rPr lang="en-US" sz="800">
                          <a:effectLst/>
                        </a:rPr>
                        <a:t>Comments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251924065"/>
                  </a:ext>
                </a:extLst>
              </a:tr>
              <a:tr h="237063">
                <a:tc rowSpan="4">
                  <a:txBody>
                    <a:bodyPr/>
                    <a:lstStyle/>
                    <a:p>
                      <a:pPr algn="ctr">
                        <a:lnSpc>
                          <a:spcPct val="107000"/>
                        </a:lnSpc>
                        <a:spcAft>
                          <a:spcPts val="0"/>
                        </a:spcAft>
                      </a:pPr>
                      <a:r>
                        <a:rPr lang="en-US" sz="800" dirty="0">
                          <a:effectLst/>
                        </a:rPr>
                        <a:t>Certification Request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tc>
                  <a:txBody>
                    <a:bodyPr/>
                    <a:lstStyle/>
                    <a:p>
                      <a:pPr>
                        <a:lnSpc>
                          <a:spcPct val="107000"/>
                        </a:lnSpc>
                        <a:spcAft>
                          <a:spcPts val="0"/>
                        </a:spcAft>
                      </a:pPr>
                      <a:r>
                        <a:rPr lang="en-US" sz="800">
                          <a:effectLst/>
                        </a:rPr>
                        <a:t>Certification (Master-Detail)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2661185955"/>
                  </a:ext>
                </a:extLst>
              </a:tr>
              <a:tr h="237063">
                <a:tc vMerge="1">
                  <a:txBody>
                    <a:bodyPr/>
                    <a:lstStyle/>
                    <a:p>
                      <a:endParaRPr lang="en-IN"/>
                    </a:p>
                  </a:txBody>
                  <a:tcPr/>
                </a:tc>
                <a:tc>
                  <a:txBody>
                    <a:bodyPr/>
                    <a:lstStyle/>
                    <a:p>
                      <a:pPr>
                        <a:lnSpc>
                          <a:spcPct val="107000"/>
                        </a:lnSpc>
                        <a:spcAft>
                          <a:spcPts val="0"/>
                        </a:spcAft>
                      </a:pPr>
                      <a:r>
                        <a:rPr lang="en-US" sz="800" dirty="0">
                          <a:effectLst/>
                        </a:rPr>
                        <a:t>Employee (Master-Detail)</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2402022500"/>
                  </a:ext>
                </a:extLst>
              </a:tr>
              <a:tr h="2133556">
                <a:tc vMerge="1">
                  <a:txBody>
                    <a:bodyPr/>
                    <a:lstStyle/>
                    <a:p>
                      <a:endParaRPr lang="en-IN"/>
                    </a:p>
                  </a:txBody>
                  <a:tcPr/>
                </a:tc>
                <a:tc>
                  <a:txBody>
                    <a:bodyPr/>
                    <a:lstStyle/>
                    <a:p>
                      <a:pPr>
                        <a:lnSpc>
                          <a:spcPct val="107000"/>
                        </a:lnSpc>
                        <a:spcAft>
                          <a:spcPts val="0"/>
                        </a:spcAft>
                      </a:pPr>
                      <a:r>
                        <a:rPr lang="en-US" sz="800" dirty="0">
                          <a:effectLst/>
                        </a:rPr>
                        <a:t>Voucher (lookup)</a:t>
                      </a:r>
                      <a:endParaRPr lang="en-IN" sz="800" dirty="0">
                        <a:effectLst/>
                      </a:endParaRPr>
                    </a:p>
                    <a:p>
                      <a:pPr>
                        <a:lnSpc>
                          <a:spcPct val="107000"/>
                        </a:lnSpc>
                        <a:spcAft>
                          <a:spcPts val="0"/>
                        </a:spcAft>
                      </a:pPr>
                      <a:r>
                        <a:rPr lang="en-US" sz="800" dirty="0">
                          <a:effectLst/>
                        </a:rPr>
                        <a:t>Due Date</a:t>
                      </a:r>
                      <a:endParaRPr lang="en-IN" sz="800" dirty="0">
                        <a:effectLst/>
                      </a:endParaRPr>
                    </a:p>
                    <a:p>
                      <a:pPr>
                        <a:lnSpc>
                          <a:spcPct val="107000"/>
                        </a:lnSpc>
                        <a:spcAft>
                          <a:spcPts val="0"/>
                        </a:spcAft>
                      </a:pPr>
                      <a:r>
                        <a:rPr lang="en-US" sz="800" dirty="0">
                          <a:effectLst/>
                        </a:rPr>
                        <a:t>Status (Picklist)</a:t>
                      </a:r>
                      <a:br>
                        <a:rPr lang="en-US" sz="800" dirty="0">
                          <a:effectLst/>
                        </a:rPr>
                      </a:br>
                      <a:r>
                        <a:rPr lang="en-US" sz="800" dirty="0">
                          <a:effectLst/>
                        </a:rPr>
                        <a:t>  Draft,</a:t>
                      </a:r>
                      <a:endParaRPr lang="en-IN" sz="800" dirty="0">
                        <a:effectLst/>
                      </a:endParaRPr>
                    </a:p>
                    <a:p>
                      <a:pPr>
                        <a:lnSpc>
                          <a:spcPct val="107000"/>
                        </a:lnSpc>
                        <a:spcAft>
                          <a:spcPts val="0"/>
                        </a:spcAft>
                      </a:pPr>
                      <a:r>
                        <a:rPr lang="en-US" sz="800" dirty="0">
                          <a:effectLst/>
                        </a:rPr>
                        <a:t>  Approved</a:t>
                      </a:r>
                      <a:endParaRPr lang="en-IN" sz="800" dirty="0">
                        <a:effectLst/>
                      </a:endParaRPr>
                    </a:p>
                    <a:p>
                      <a:pPr>
                        <a:lnSpc>
                          <a:spcPct val="107000"/>
                        </a:lnSpc>
                        <a:spcAft>
                          <a:spcPts val="0"/>
                        </a:spcAft>
                      </a:pPr>
                      <a:r>
                        <a:rPr lang="en-US" sz="800" dirty="0">
                          <a:effectLst/>
                        </a:rPr>
                        <a:t>  Rejected</a:t>
                      </a:r>
                      <a:endParaRPr lang="en-IN" sz="800" dirty="0">
                        <a:effectLst/>
                      </a:endParaRPr>
                    </a:p>
                    <a:p>
                      <a:pPr>
                        <a:lnSpc>
                          <a:spcPct val="107000"/>
                        </a:lnSpc>
                        <a:spcAft>
                          <a:spcPts val="0"/>
                        </a:spcAft>
                      </a:pPr>
                      <a:r>
                        <a:rPr lang="en-US" sz="800" dirty="0">
                          <a:effectLst/>
                        </a:rPr>
                        <a:t>  Passed</a:t>
                      </a:r>
                      <a:endParaRPr lang="en-IN" sz="800" dirty="0">
                        <a:effectLst/>
                      </a:endParaRPr>
                    </a:p>
                    <a:p>
                      <a:pPr>
                        <a:lnSpc>
                          <a:spcPct val="107000"/>
                        </a:lnSpc>
                        <a:spcAft>
                          <a:spcPts val="0"/>
                        </a:spcAft>
                      </a:pPr>
                      <a:r>
                        <a:rPr lang="en-US" sz="800" dirty="0">
                          <a:effectLst/>
                        </a:rPr>
                        <a:t>  Failed</a:t>
                      </a:r>
                      <a:endParaRPr lang="en-IN" sz="800" dirty="0">
                        <a:effectLst/>
                      </a:endParaRPr>
                    </a:p>
                    <a:p>
                      <a:pPr>
                        <a:lnSpc>
                          <a:spcPct val="107000"/>
                        </a:lnSpc>
                        <a:spcAft>
                          <a:spcPts val="0"/>
                        </a:spcAft>
                      </a:pPr>
                      <a:r>
                        <a:rPr lang="en-US" sz="800" dirty="0">
                          <a:effectLst/>
                        </a:rPr>
                        <a:t>Comments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4184699754"/>
                  </a:ext>
                </a:extLst>
              </a:tr>
              <a:tr h="220258">
                <a:tc vMerge="1">
                  <a:txBody>
                    <a:bodyPr/>
                    <a:lstStyle/>
                    <a:p>
                      <a:endParaRPr lang="en-IN"/>
                    </a:p>
                  </a:txBody>
                  <a:tcPr/>
                </a:tc>
                <a:tc>
                  <a:txBody>
                    <a:bodyPr/>
                    <a:lstStyle/>
                    <a:p>
                      <a:pPr>
                        <a:lnSpc>
                          <a:spcPct val="107000"/>
                        </a:lnSpc>
                      </a:pPr>
                      <a:endParaRPr lang="en-IN" sz="800" dirty="0">
                        <a:effectLst/>
                        <a:latin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2687545905"/>
                  </a:ext>
                </a:extLst>
              </a:tr>
              <a:tr h="237063">
                <a:tc rowSpan="5">
                  <a:txBody>
                    <a:bodyPr/>
                    <a:lstStyle/>
                    <a:p>
                      <a:pPr algn="ctr">
                        <a:lnSpc>
                          <a:spcPct val="107000"/>
                        </a:lnSpc>
                        <a:spcAft>
                          <a:spcPts val="0"/>
                        </a:spcAft>
                      </a:pPr>
                      <a:r>
                        <a:rPr lang="en-US" sz="800" dirty="0">
                          <a:effectLst/>
                        </a:rPr>
                        <a:t>Voucher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tc>
                  <a:txBody>
                    <a:bodyPr/>
                    <a:lstStyle/>
                    <a:p>
                      <a:pPr>
                        <a:lnSpc>
                          <a:spcPct val="107000"/>
                        </a:lnSpc>
                        <a:spcAft>
                          <a:spcPts val="0"/>
                        </a:spcAft>
                      </a:pPr>
                      <a:r>
                        <a:rPr lang="en-US" sz="800">
                          <a:effectLst/>
                        </a:rPr>
                        <a:t>Voucher Id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2026689191"/>
                  </a:ext>
                </a:extLst>
              </a:tr>
              <a:tr h="237063">
                <a:tc vMerge="1">
                  <a:txBody>
                    <a:bodyPr/>
                    <a:lstStyle/>
                    <a:p>
                      <a:endParaRPr lang="en-IN"/>
                    </a:p>
                  </a:txBody>
                  <a:tcPr/>
                </a:tc>
                <a:tc>
                  <a:txBody>
                    <a:bodyPr/>
                    <a:lstStyle/>
                    <a:p>
                      <a:pPr>
                        <a:lnSpc>
                          <a:spcPct val="107000"/>
                        </a:lnSpc>
                        <a:spcAft>
                          <a:spcPts val="0"/>
                        </a:spcAft>
                      </a:pPr>
                      <a:r>
                        <a:rPr lang="en-US" sz="800">
                          <a:effectLst/>
                        </a:rPr>
                        <a:t>Voucher Cost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68558964"/>
                  </a:ext>
                </a:extLst>
              </a:tr>
              <a:tr h="237063">
                <a:tc vMerge="1">
                  <a:txBody>
                    <a:bodyPr/>
                    <a:lstStyle/>
                    <a:p>
                      <a:endParaRPr lang="en-IN"/>
                    </a:p>
                  </a:txBody>
                  <a:tcPr/>
                </a:tc>
                <a:tc>
                  <a:txBody>
                    <a:bodyPr/>
                    <a:lstStyle/>
                    <a:p>
                      <a:pPr>
                        <a:lnSpc>
                          <a:spcPct val="107000"/>
                        </a:lnSpc>
                        <a:spcAft>
                          <a:spcPts val="0"/>
                        </a:spcAft>
                      </a:pPr>
                      <a:r>
                        <a:rPr lang="en-US" sz="800">
                          <a:effectLst/>
                        </a:rPr>
                        <a:t>Certification (Lookup)</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4054854603"/>
                  </a:ext>
                </a:extLst>
              </a:tr>
              <a:tr h="237063">
                <a:tc vMerge="1">
                  <a:txBody>
                    <a:bodyPr/>
                    <a:lstStyle/>
                    <a:p>
                      <a:endParaRPr lang="en-IN"/>
                    </a:p>
                  </a:txBody>
                  <a:tcPr/>
                </a:tc>
                <a:tc>
                  <a:txBody>
                    <a:bodyPr/>
                    <a:lstStyle/>
                    <a:p>
                      <a:pPr>
                        <a:lnSpc>
                          <a:spcPct val="107000"/>
                        </a:lnSpc>
                        <a:spcAft>
                          <a:spcPts val="0"/>
                        </a:spcAft>
                      </a:pPr>
                      <a:r>
                        <a:rPr lang="en-US" sz="800">
                          <a:effectLst/>
                        </a:rPr>
                        <a:t>Validity (Date)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69159661"/>
                  </a:ext>
                </a:extLst>
              </a:tr>
              <a:tr h="474123">
                <a:tc vMerge="1">
                  <a:txBody>
                    <a:bodyPr/>
                    <a:lstStyle/>
                    <a:p>
                      <a:endParaRPr lang="en-IN"/>
                    </a:p>
                  </a:txBody>
                  <a:tcPr/>
                </a:tc>
                <a:tc>
                  <a:txBody>
                    <a:bodyPr/>
                    <a:lstStyle/>
                    <a:p>
                      <a:pPr>
                        <a:lnSpc>
                          <a:spcPct val="107000"/>
                        </a:lnSpc>
                        <a:spcAft>
                          <a:spcPts val="0"/>
                        </a:spcAft>
                      </a:pPr>
                      <a:r>
                        <a:rPr lang="en-US" sz="800" dirty="0">
                          <a:effectLst/>
                        </a:rPr>
                        <a:t>Active (Boolean- Y/N)</a:t>
                      </a:r>
                      <a:endParaRPr lang="en-IN" sz="800" dirty="0">
                        <a:effectLst/>
                      </a:endParaRPr>
                    </a:p>
                    <a:p>
                      <a:pPr>
                        <a:lnSpc>
                          <a:spcPct val="107000"/>
                        </a:lnSpc>
                        <a:spcAft>
                          <a:spcPts val="0"/>
                        </a:spcAft>
                      </a:pPr>
                      <a:r>
                        <a:rPr lang="en-US" sz="800" dirty="0">
                          <a:effectLst/>
                        </a:rPr>
                        <a:t>Comments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037" marR="47037" marT="0" marB="0" anchor="ctr"/>
                </a:tc>
                <a:extLst>
                  <a:ext uri="{0D108BD9-81ED-4DB2-BD59-A6C34878D82A}">
                    <a16:rowId xmlns:a16="http://schemas.microsoft.com/office/drawing/2014/main" val="183652561"/>
                  </a:ext>
                </a:extLst>
              </a:tr>
            </a:tbl>
          </a:graphicData>
        </a:graphic>
      </p:graphicFrame>
    </p:spTree>
    <p:extLst>
      <p:ext uri="{BB962C8B-B14F-4D97-AF65-F5344CB8AC3E}">
        <p14:creationId xmlns:p14="http://schemas.microsoft.com/office/powerpoint/2010/main" val="91581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4765" y="971773"/>
            <a:ext cx="11377749" cy="5909310"/>
          </a:xfrm>
          <a:prstGeom prst="rect">
            <a:avLst/>
          </a:prstGeom>
          <a:noFill/>
        </p:spPr>
        <p:txBody>
          <a:bodyPr wrap="square" rtlCol="0">
            <a:spAutoFit/>
          </a:bodyPr>
          <a:lstStyle/>
          <a:p>
            <a:pPr marL="285750" lvl="0" indent="-285750">
              <a:buFont typeface="Arial" panose="020B0604020202020204" pitchFamily="34" charset="0"/>
              <a:buChar char="•"/>
            </a:pPr>
            <a:r>
              <a:rPr lang="en-IN" dirty="0" smtClean="0"/>
              <a:t>The App Admin creates certification and voucher records in the system.</a:t>
            </a:r>
          </a:p>
          <a:p>
            <a:pPr marL="285750" lvl="0" indent="-285750">
              <a:buFont typeface="Arial" panose="020B0604020202020204" pitchFamily="34" charset="0"/>
              <a:buChar char="•"/>
            </a:pPr>
            <a:r>
              <a:rPr lang="en-IN" dirty="0" smtClean="0"/>
              <a:t>Employee mails the app user to issue certification voucher.</a:t>
            </a:r>
          </a:p>
          <a:p>
            <a:pPr marL="285750" lvl="0" indent="-285750">
              <a:buFont typeface="Arial" panose="020B0604020202020204" pitchFamily="34" charset="0"/>
              <a:buChar char="•"/>
            </a:pPr>
            <a:r>
              <a:rPr lang="en-IN" dirty="0" smtClean="0"/>
              <a:t>App User raises the certification request to the App Admin who in turn approves or rejects the request. The request is raised using Approval Process tool of salesforce. The Approval Process is fired as soon as a request is created.</a:t>
            </a:r>
          </a:p>
          <a:p>
            <a:pPr marL="285750" lvl="0" indent="-285750">
              <a:buFont typeface="Arial" panose="020B0604020202020204" pitchFamily="34" charset="0"/>
              <a:buChar char="•"/>
            </a:pPr>
            <a:r>
              <a:rPr lang="en-IN" dirty="0" smtClean="0"/>
              <a:t>The Employee is notified when request is submitted by the App User via email.</a:t>
            </a:r>
          </a:p>
          <a:p>
            <a:pPr marL="285750" lvl="0" indent="-285750">
              <a:buFont typeface="Arial" panose="020B0604020202020204" pitchFamily="34" charset="0"/>
              <a:buChar char="•"/>
            </a:pPr>
            <a:r>
              <a:rPr lang="en-IN" dirty="0" smtClean="0"/>
              <a:t>The App Admin also receives an email when a request is raised.</a:t>
            </a:r>
          </a:p>
          <a:p>
            <a:pPr marL="285750" lvl="0" indent="-285750">
              <a:buFont typeface="Arial" panose="020B0604020202020204" pitchFamily="34" charset="0"/>
              <a:buChar char="•"/>
            </a:pPr>
            <a:r>
              <a:rPr lang="en-IN" dirty="0" smtClean="0"/>
              <a:t>If the App Admin approves the request, then, the employee and the App User receives a mail to notify them about the approval.</a:t>
            </a:r>
          </a:p>
          <a:p>
            <a:pPr marL="285750" lvl="0" indent="-285750">
              <a:buFont typeface="Arial" panose="020B0604020202020204" pitchFamily="34" charset="0"/>
              <a:buChar char="•"/>
            </a:pPr>
            <a:r>
              <a:rPr lang="en-IN" dirty="0" smtClean="0"/>
              <a:t>The voucher will be assigned to the user when request is approved.</a:t>
            </a:r>
          </a:p>
          <a:p>
            <a:pPr marL="285750" lvl="0" indent="-285750">
              <a:buFont typeface="Arial" panose="020B0604020202020204" pitchFamily="34" charset="0"/>
              <a:buChar char="•"/>
            </a:pPr>
            <a:r>
              <a:rPr lang="en-IN" dirty="0" smtClean="0"/>
              <a:t>If the App Admin rejects the request, then, the employee and the App User receives a mail to tell them about the rejection.</a:t>
            </a:r>
          </a:p>
          <a:p>
            <a:pPr marL="285750" lvl="0" indent="-285750">
              <a:buFont typeface="Arial" panose="020B0604020202020204" pitchFamily="34" charset="0"/>
              <a:buChar char="•"/>
            </a:pPr>
            <a:r>
              <a:rPr lang="en-IN" dirty="0" smtClean="0"/>
              <a:t>The App Admin will provide some comments if the request is rejected.</a:t>
            </a:r>
          </a:p>
          <a:p>
            <a:pPr marL="285750" lvl="0" indent="-285750">
              <a:buFont typeface="Arial" panose="020B0604020202020204" pitchFamily="34" charset="0"/>
              <a:buChar char="•"/>
            </a:pPr>
            <a:r>
              <a:rPr lang="en-IN" dirty="0" smtClean="0"/>
              <a:t>The employee will notify the App User about the status of </a:t>
            </a:r>
            <a:r>
              <a:rPr lang="en-IN" dirty="0" smtClean="0"/>
              <a:t>certification i.e</a:t>
            </a:r>
            <a:r>
              <a:rPr lang="en-IN" dirty="0" smtClean="0"/>
              <a:t>., the employee passed the certification exam or not</a:t>
            </a:r>
            <a:r>
              <a:rPr lang="en-IN" dirty="0" smtClean="0"/>
              <a:t> </a:t>
            </a:r>
            <a:r>
              <a:rPr lang="en-IN" dirty="0" smtClean="0"/>
              <a:t>after the request is approved.</a:t>
            </a:r>
          </a:p>
          <a:p>
            <a:pPr marL="285750" lvl="0" indent="-285750">
              <a:buFont typeface="Arial" panose="020B0604020202020204" pitchFamily="34" charset="0"/>
              <a:buChar char="•"/>
            </a:pPr>
            <a:r>
              <a:rPr lang="en-IN" dirty="0" smtClean="0"/>
              <a:t>The App User will then change the request status to Passed/Failed </a:t>
            </a:r>
            <a:r>
              <a:rPr lang="en-IN" dirty="0" smtClean="0"/>
              <a:t>based </a:t>
            </a:r>
            <a:r>
              <a:rPr lang="en-IN" dirty="0" smtClean="0"/>
              <a:t>on the information provided by the employee.</a:t>
            </a:r>
          </a:p>
          <a:p>
            <a:pPr marL="285750" lvl="0" indent="-285750">
              <a:buFont typeface="Arial" panose="020B0604020202020204" pitchFamily="34" charset="0"/>
              <a:buChar char="•"/>
            </a:pPr>
            <a:r>
              <a:rPr lang="en-IN" dirty="0" smtClean="0"/>
              <a:t>In case due date of request is passed and request is still not approved or rejected, then, the employee and the app user will receive a mail to notify them to update the status of request.</a:t>
            </a:r>
          </a:p>
          <a:p>
            <a:pPr marL="285750" lvl="0" indent="-285750">
              <a:buFont typeface="Arial" panose="020B0604020202020204" pitchFamily="34" charset="0"/>
              <a:buChar char="•"/>
            </a:pPr>
            <a:r>
              <a:rPr lang="en-IN" dirty="0" smtClean="0"/>
              <a:t>The whole repeats over and over again.</a:t>
            </a:r>
          </a:p>
          <a:p>
            <a:pPr marL="285750" indent="-285750">
              <a:buFont typeface="Arial" panose="020B0604020202020204" pitchFamily="34" charset="0"/>
              <a:buChar char="•"/>
            </a:pPr>
            <a:endParaRPr lang="en-IN" dirty="0"/>
          </a:p>
        </p:txBody>
      </p:sp>
      <p:sp>
        <p:nvSpPr>
          <p:cNvPr id="5" name="TextBox 4"/>
          <p:cNvSpPr txBox="1"/>
          <p:nvPr/>
        </p:nvSpPr>
        <p:spPr>
          <a:xfrm>
            <a:off x="574765" y="287383"/>
            <a:ext cx="3879669" cy="461665"/>
          </a:xfrm>
          <a:prstGeom prst="rect">
            <a:avLst/>
          </a:prstGeom>
          <a:noFill/>
        </p:spPr>
        <p:txBody>
          <a:bodyPr wrap="square" rtlCol="0">
            <a:spAutoFit/>
          </a:bodyPr>
          <a:lstStyle/>
          <a:p>
            <a:r>
              <a:rPr lang="en-IN" sz="2400" b="1" u="sng" dirty="0" smtClean="0"/>
              <a:t>Flow of Application</a:t>
            </a:r>
            <a:endParaRPr lang="en-IN" sz="2400" b="1" u="sng" dirty="0"/>
          </a:p>
        </p:txBody>
      </p:sp>
    </p:spTree>
    <p:extLst>
      <p:ext uri="{BB962C8B-B14F-4D97-AF65-F5344CB8AC3E}">
        <p14:creationId xmlns:p14="http://schemas.microsoft.com/office/powerpoint/2010/main" val="391029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Salesforce\PLP Project\Diagrams\New folder\FlowchartDiagram1.jpg"/>
          <p:cNvPicPr/>
          <p:nvPr/>
        </p:nvPicPr>
        <p:blipFill>
          <a:blip r:embed="rId2">
            <a:extLst>
              <a:ext uri="{28A0092B-C50C-407E-A947-70E740481C1C}">
                <a14:useLocalDpi xmlns:a14="http://schemas.microsoft.com/office/drawing/2010/main" val="0"/>
              </a:ext>
            </a:extLst>
          </a:blip>
          <a:srcRect/>
          <a:stretch>
            <a:fillRect/>
          </a:stretch>
        </p:blipFill>
        <p:spPr bwMode="auto">
          <a:xfrm>
            <a:off x="587830" y="796833"/>
            <a:ext cx="11142616" cy="5734595"/>
          </a:xfrm>
          <a:prstGeom prst="rect">
            <a:avLst/>
          </a:prstGeom>
          <a:noFill/>
          <a:ln>
            <a:noFill/>
          </a:ln>
        </p:spPr>
      </p:pic>
    </p:spTree>
    <p:extLst>
      <p:ext uri="{BB962C8B-B14F-4D97-AF65-F5344CB8AC3E}">
        <p14:creationId xmlns:p14="http://schemas.microsoft.com/office/powerpoint/2010/main" val="3447136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143</TotalTime>
  <Words>852</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Jain</dc:creator>
  <cp:lastModifiedBy>Mohit Jain</cp:lastModifiedBy>
  <cp:revision>33</cp:revision>
  <dcterms:created xsi:type="dcterms:W3CDTF">2020-04-27T19:46:06Z</dcterms:created>
  <dcterms:modified xsi:type="dcterms:W3CDTF">2020-05-18T08:05:47Z</dcterms:modified>
</cp:coreProperties>
</file>