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36"/>
  </p:notesMasterIdLst>
  <p:handoutMasterIdLst>
    <p:handoutMasterId r:id="rId37"/>
  </p:handoutMasterIdLst>
  <p:sldIdLst>
    <p:sldId id="274" r:id="rId7"/>
    <p:sldId id="275" r:id="rId8"/>
    <p:sldId id="276" r:id="rId9"/>
    <p:sldId id="277" r:id="rId10"/>
    <p:sldId id="278" r:id="rId11"/>
    <p:sldId id="279" r:id="rId12"/>
    <p:sldId id="280" r:id="rId13"/>
    <p:sldId id="281" r:id="rId14"/>
    <p:sldId id="282" r:id="rId15"/>
    <p:sldId id="303" r:id="rId16"/>
    <p:sldId id="284" r:id="rId17"/>
    <p:sldId id="305" r:id="rId18"/>
    <p:sldId id="286" r:id="rId19"/>
    <p:sldId id="304"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74"/>
            <p14:sldId id="275"/>
            <p14:sldId id="276"/>
            <p14:sldId id="277"/>
            <p14:sldId id="278"/>
            <p14:sldId id="279"/>
            <p14:sldId id="280"/>
            <p14:sldId id="281"/>
            <p14:sldId id="282"/>
            <p14:sldId id="303"/>
            <p14:sldId id="284"/>
            <p14:sldId id="305"/>
            <p14:sldId id="286"/>
            <p14:sldId id="304"/>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6"/>
    <p:restoredTop sz="94636"/>
  </p:normalViewPr>
  <p:slideViewPr>
    <p:cSldViewPr snapToGrid="0" snapToObjects="1">
      <p:cViewPr varScale="1">
        <p:scale>
          <a:sx n="59" d="100"/>
          <a:sy n="59" d="100"/>
        </p:scale>
        <p:origin x="84" y="942"/>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6/19/2017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6/19/2017 9:18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554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6/19/2017 9:18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6269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6/19/2017 9:18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34909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6/19/2017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6/19/2017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619923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868973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9983014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5985"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1"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40"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9520655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358906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2961415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6/19/2017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6/19/2017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6/19/2017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6/19/2017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6/19/2017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6/19/2017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6/19/2017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6/19/2017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Entertainment Options</a:t>
            </a:r>
          </a:p>
        </p:txBody>
      </p:sp>
      <p:graphicFrame>
        <p:nvGraphicFramePr>
          <p:cNvPr id="4" name="Table 3"/>
          <p:cNvGraphicFramePr>
            <a:graphicFrameLocks noGrp="1"/>
          </p:cNvGraphicFramePr>
          <p:nvPr>
            <p:extLst/>
          </p:nvPr>
        </p:nvGraphicFramePr>
        <p:xfrm>
          <a:off x="1" y="1778218"/>
          <a:ext cx="12192000" cy="4054144"/>
        </p:xfrm>
        <a:graphic>
          <a:graphicData uri="http://schemas.openxmlformats.org/drawingml/2006/table">
            <a:tbl>
              <a:tblPr firstRow="1" bandRow="1">
                <a:tableStyleId>{5C22544A-7EE6-4342-B048-85BDC9FD1C3A}</a:tableStyleId>
              </a:tblPr>
              <a:tblGrid>
                <a:gridCol w="2759528">
                  <a:extLst>
                    <a:ext uri="{9D8B030D-6E8A-4147-A177-3AD203B41FA5}">
                      <a16:colId xmlns:a16="http://schemas.microsoft.com/office/drawing/2014/main" val="2393044569"/>
                    </a:ext>
                  </a:extLst>
                </a:gridCol>
                <a:gridCol w="1445656">
                  <a:extLst>
                    <a:ext uri="{9D8B030D-6E8A-4147-A177-3AD203B41FA5}">
                      <a16:colId xmlns:a16="http://schemas.microsoft.com/office/drawing/2014/main" val="1231421613"/>
                    </a:ext>
                  </a:extLst>
                </a:gridCol>
                <a:gridCol w="2767115">
                  <a:extLst>
                    <a:ext uri="{9D8B030D-6E8A-4147-A177-3AD203B41FA5}">
                      <a16:colId xmlns:a16="http://schemas.microsoft.com/office/drawing/2014/main" val="2614917091"/>
                    </a:ext>
                  </a:extLst>
                </a:gridCol>
                <a:gridCol w="5219701">
                  <a:extLst>
                    <a:ext uri="{9D8B030D-6E8A-4147-A177-3AD203B41FA5}">
                      <a16:colId xmlns:a16="http://schemas.microsoft.com/office/drawing/2014/main" val="121573744"/>
                    </a:ext>
                  </a:extLst>
                </a:gridCol>
              </a:tblGrid>
              <a:tr h="625630">
                <a:tc>
                  <a:txBody>
                    <a:bodyPr/>
                    <a:lstStyle/>
                    <a:p>
                      <a:r>
                        <a:rPr lang="en-US" sz="2700" dirty="0"/>
                        <a:t>Title</a:t>
                      </a:r>
                    </a:p>
                  </a:txBody>
                  <a:tcPr marL="89642" marR="89642" marT="44821" marB="44821"/>
                </a:tc>
                <a:tc>
                  <a:txBody>
                    <a:bodyPr/>
                    <a:lstStyle/>
                    <a:p>
                      <a:r>
                        <a:rPr lang="en-US" sz="2700" dirty="0"/>
                        <a:t>Day</a:t>
                      </a:r>
                    </a:p>
                  </a:txBody>
                  <a:tcPr marL="89642" marR="89642" marT="44821" marB="44821"/>
                </a:tc>
                <a:tc>
                  <a:txBody>
                    <a:bodyPr/>
                    <a:lstStyle/>
                    <a:p>
                      <a:r>
                        <a:rPr lang="en-US" sz="2700" dirty="0"/>
                        <a:t>Category</a:t>
                      </a:r>
                    </a:p>
                  </a:txBody>
                  <a:tcPr marL="89642" marR="89642" marT="44821" marB="44821"/>
                </a:tc>
                <a:tc>
                  <a:txBody>
                    <a:bodyPr/>
                    <a:lstStyle/>
                    <a:p>
                      <a:r>
                        <a:rPr lang="en-US" sz="2700" dirty="0"/>
                        <a:t>Description</a:t>
                      </a:r>
                    </a:p>
                  </a:txBody>
                  <a:tcPr marL="89642" marR="89642" marT="44821" marB="44821"/>
                </a:tc>
                <a:extLst>
                  <a:ext uri="{0D108BD9-81ED-4DB2-BD59-A6C34878D82A}">
                    <a16:rowId xmlns:a16="http://schemas.microsoft.com/office/drawing/2014/main" val="4093904309"/>
                  </a:ext>
                </a:extLst>
              </a:tr>
              <a:tr h="649596">
                <a:tc>
                  <a:txBody>
                    <a:bodyPr/>
                    <a:lstStyle/>
                    <a:p>
                      <a:r>
                        <a:rPr lang="en-US" sz="2700" dirty="0"/>
                        <a:t>Huygens Hike</a:t>
                      </a:r>
                    </a:p>
                  </a:txBody>
                  <a:tcPr marL="89642" marR="89642" marT="44821" marB="44821"/>
                </a:tc>
                <a:tc>
                  <a:txBody>
                    <a:bodyPr/>
                    <a:lstStyle/>
                    <a:p>
                      <a:r>
                        <a:rPr lang="en-US" sz="2700" dirty="0"/>
                        <a:t>Saturday</a:t>
                      </a:r>
                    </a:p>
                  </a:txBody>
                  <a:tcPr marL="89642" marR="89642" marT="44821" marB="44821"/>
                </a:tc>
                <a:tc>
                  <a:txBody>
                    <a:bodyPr/>
                    <a:lstStyle/>
                    <a:p>
                      <a:r>
                        <a:rPr lang="en-US" sz="2700" dirty="0"/>
                        <a:t>Crater Exploration</a:t>
                      </a:r>
                    </a:p>
                  </a:txBody>
                  <a:tcPr marL="89642" marR="89642" marT="44821" marB="44821"/>
                </a:tc>
                <a:tc>
                  <a:txBody>
                    <a:bodyPr/>
                    <a:lstStyle/>
                    <a:p>
                      <a:r>
                        <a:rPr lang="en-US" sz="2700" dirty="0"/>
                        <a:t>Explore Mars' largest crater</a:t>
                      </a:r>
                    </a:p>
                  </a:txBody>
                  <a:tcPr marL="89642" marR="89642" marT="44821" marB="44821"/>
                </a:tc>
                <a:extLst>
                  <a:ext uri="{0D108BD9-81ED-4DB2-BD59-A6C34878D82A}">
                    <a16:rowId xmlns:a16="http://schemas.microsoft.com/office/drawing/2014/main" val="2426493875"/>
                  </a:ext>
                </a:extLst>
              </a:tr>
              <a:tr h="926306">
                <a:tc>
                  <a:txBody>
                    <a:bodyPr/>
                    <a:lstStyle/>
                    <a:p>
                      <a:r>
                        <a:rPr lang="en-US" sz="2700" dirty="0"/>
                        <a:t>Schiaparelli Hike</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Sunday</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Crater Exploration</a:t>
                      </a:r>
                    </a:p>
                  </a:txBody>
                  <a:tcPr marL="89642" marR="89642" marT="44821" marB="44821"/>
                </a:tc>
                <a:tc>
                  <a:txBody>
                    <a:bodyPr/>
                    <a:lstStyle/>
                    <a:p>
                      <a:r>
                        <a:rPr lang="en-US" sz="2700" dirty="0"/>
                        <a:t>See the impact of climate change on Mars</a:t>
                      </a:r>
                    </a:p>
                  </a:txBody>
                  <a:tcPr marL="89642" marR="89642" marT="44821" marB="44821"/>
                </a:tc>
                <a:extLst>
                  <a:ext uri="{0D108BD9-81ED-4DB2-BD59-A6C34878D82A}">
                    <a16:rowId xmlns:a16="http://schemas.microsoft.com/office/drawing/2014/main" val="626922984"/>
                  </a:ext>
                </a:extLst>
              </a:tr>
              <a:tr h="926306">
                <a:tc>
                  <a:txBody>
                    <a:bodyPr/>
                    <a:lstStyle/>
                    <a:p>
                      <a:r>
                        <a:rPr lang="en-US" sz="2700" dirty="0"/>
                        <a:t>Movie Night</a:t>
                      </a:r>
                    </a:p>
                  </a:txBody>
                  <a:tcPr marL="89642" marR="89642" marT="44821" marB="44821"/>
                </a:tc>
                <a:tc>
                  <a:txBody>
                    <a:bodyPr/>
                    <a:lstStyle/>
                    <a:p>
                      <a:r>
                        <a:rPr lang="en-US" sz="2700" dirty="0"/>
                        <a:t>Friday</a:t>
                      </a:r>
                    </a:p>
                  </a:txBody>
                  <a:tcPr marL="89642" marR="89642" marT="44821" marB="44821"/>
                </a:tc>
                <a:tc>
                  <a:txBody>
                    <a:bodyPr/>
                    <a:lstStyle/>
                    <a:p>
                      <a:r>
                        <a:rPr lang="en-US" sz="2700" dirty="0"/>
                        <a:t>Relaxation</a:t>
                      </a:r>
                    </a:p>
                  </a:txBody>
                  <a:tcPr marL="89642" marR="89642" marT="44821" marB="44821"/>
                </a:tc>
                <a:tc>
                  <a:txBody>
                    <a:bodyPr/>
                    <a:lstStyle/>
                    <a:p>
                      <a:r>
                        <a:rPr lang="en-US" sz="2700" dirty="0"/>
                        <a:t>See the latest movies from Hollywood, USA</a:t>
                      </a:r>
                    </a:p>
                  </a:txBody>
                  <a:tcPr marL="89642" marR="89642" marT="44821" marB="44821"/>
                </a:tc>
                <a:extLst>
                  <a:ext uri="{0D108BD9-81ED-4DB2-BD59-A6C34878D82A}">
                    <a16:rowId xmlns:a16="http://schemas.microsoft.com/office/drawing/2014/main" val="4070001454"/>
                  </a:ext>
                </a:extLst>
              </a:tr>
              <a:tr h="926306">
                <a:tc>
                  <a:txBody>
                    <a:bodyPr/>
                    <a:lstStyle/>
                    <a:p>
                      <a:r>
                        <a:rPr lang="en-US" sz="2700" dirty="0"/>
                        <a:t>Board Game Night</a:t>
                      </a:r>
                    </a:p>
                  </a:txBody>
                  <a:tcPr marL="89642" marR="89642" marT="44821" marB="44821"/>
                </a:tc>
                <a:tc>
                  <a:txBody>
                    <a:bodyPr/>
                    <a:lstStyle/>
                    <a:p>
                      <a:r>
                        <a:rPr lang="en-US" sz="2700" dirty="0"/>
                        <a:t>Tuesday</a:t>
                      </a:r>
                    </a:p>
                  </a:txBody>
                  <a:tcPr marL="89642" marR="89642" marT="44821" marB="44821"/>
                </a:tc>
                <a:tc>
                  <a:txBody>
                    <a:bodyPr/>
                    <a:lstStyle/>
                    <a:p>
                      <a:r>
                        <a:rPr lang="en-US" sz="2700" dirty="0"/>
                        <a:t>Social</a:t>
                      </a:r>
                    </a:p>
                  </a:txBody>
                  <a:tcPr marL="89642" marR="89642" marT="44821" marB="44821"/>
                </a:tc>
                <a:tc>
                  <a:txBody>
                    <a:bodyPr/>
                    <a:lstStyle/>
                    <a:p>
                      <a:r>
                        <a:rPr lang="en-US" sz="2700" dirty="0"/>
                        <a:t>A little taste of home, gaming style, with your fellow scientists</a:t>
                      </a:r>
                    </a:p>
                  </a:txBody>
                  <a:tcPr marL="89642" marR="89642" marT="44821" marB="44821"/>
                </a:tc>
                <a:extLst>
                  <a:ext uri="{0D108BD9-81ED-4DB2-BD59-A6C34878D82A}">
                    <a16:rowId xmlns:a16="http://schemas.microsoft.com/office/drawing/2014/main" val="3529373526"/>
                  </a:ext>
                </a:extLst>
              </a:tr>
            </a:tbl>
          </a:graphicData>
        </a:graphic>
      </p:graphicFrame>
    </p:spTree>
    <p:extLst>
      <p:ext uri="{BB962C8B-B14F-4D97-AF65-F5344CB8AC3E}">
        <p14:creationId xmlns:p14="http://schemas.microsoft.com/office/powerpoint/2010/main" val="15812289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4787" y="1046163"/>
            <a:ext cx="10515600" cy="644525"/>
          </a:xfrm>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6" name="Cloud 5"/>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582642" y="4768345"/>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What entertainment is available?</a:t>
            </a:r>
          </a:p>
        </p:txBody>
      </p:sp>
      <p:sp>
        <p:nvSpPr>
          <p:cNvPr id="9" name="Rectangle: Rounded Corners 8"/>
          <p:cNvSpPr/>
          <p:nvPr/>
        </p:nvSpPr>
        <p:spPr bwMode="auto">
          <a:xfrm>
            <a:off x="2265367" y="4764318"/>
            <a:ext cx="3139385" cy="104582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Categories:</a:t>
            </a:r>
          </a:p>
          <a:p>
            <a:pPr algn="ctr" defTabSz="914102">
              <a:lnSpc>
                <a:spcPct val="90000"/>
              </a:lnSpc>
            </a:pPr>
            <a:r>
              <a:rPr lang="en-US" sz="1961" dirty="0"/>
              <a:t>[Crater Hikes, Relaxation]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106313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046163"/>
            <a:ext cx="10515600" cy="644525"/>
          </a:xfrm>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758001" y="3882504"/>
            <a:ext cx="3438656"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I'd like to order a</a:t>
            </a:r>
          </a:p>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2" name="Rectangle: Rounded Corners 11"/>
          <p:cNvSpPr/>
          <p:nvPr/>
        </p:nvSpPr>
        <p:spPr bwMode="auto">
          <a:xfrm>
            <a:off x="1912684" y="2093877"/>
            <a:ext cx="3438656" cy="104582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Intent: order</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Item: front tire axle</a:t>
            </a:r>
          </a:p>
        </p:txBody>
      </p:sp>
      <p:sp>
        <p:nvSpPr>
          <p:cNvPr id="13" name="Rectangle: Rounded Corners 12"/>
          <p:cNvSpPr/>
          <p:nvPr/>
        </p:nvSpPr>
        <p:spPr bwMode="auto">
          <a:xfrm>
            <a:off x="5199575" y="3877212"/>
            <a:ext cx="3438656" cy="1045829"/>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Search:</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183711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6590" y="867260"/>
            <a:ext cx="10515600" cy="644525"/>
          </a:xfrm>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18847" y="4923041"/>
            <a:ext cx="3438656" cy="1045829"/>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Search:</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10323" y="4923041"/>
            <a:ext cx="3438656" cy="104582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ID: 923</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Name: Front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idx="1"/>
          </p:nvPr>
        </p:nvSpPr>
        <p:spPr/>
        <p:txBody>
          <a:bodyPr>
            <a:noAutofit/>
          </a:bodyPr>
          <a:lstStyle/>
          <a:p>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319763"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00"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39876723"/>
              </p:ext>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00"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1">
            <a:schemeClr val="accent3"/>
          </a:lnRef>
          <a:fillRef idx="3">
            <a:schemeClr val="accent3"/>
          </a:fillRef>
          <a:effectRef idx="2">
            <a:schemeClr val="accent3"/>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Full geospatial support built-in</a:t>
            </a:r>
          </a:p>
          <a:p>
            <a:pPr marL="0" indent="0">
              <a:buNone/>
            </a:pPr>
            <a:endParaRPr lang="en-US" sz="3920"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0"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3">
            <a:schemeClr val="lt1"/>
          </a:lnRef>
          <a:fillRef idx="1">
            <a:schemeClr val="accent2"/>
          </a:fillRef>
          <a:effectRef idx="1">
            <a:schemeClr val="accent2"/>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555" y="516035"/>
            <a:ext cx="7170384" cy="5825933"/>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3">
            <a:schemeClr val="lt1"/>
          </a:lnRef>
          <a:fillRef idx="1">
            <a:schemeClr val="accent4"/>
          </a:fillRef>
          <a:effectRef idx="1">
            <a:schemeClr val="accent4"/>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751555" y="516035"/>
            <a:ext cx="7170384" cy="582593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00" dirty="0">
              <a:latin typeface="Segoe UI Light" panose="020B0502040204020203" pitchFamily="34" charset="0"/>
              <a:cs typeface="Segoe UI Light" panose="020B0502040204020203" pitchFamily="34" charset="0"/>
            </a:endParaRPr>
          </a:p>
          <a:p>
            <a:pPr marL="0" indent="0">
              <a:buNone/>
            </a:pPr>
            <a:r>
              <a:rPr lang="en-US" sz="3600"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00" dirty="0" err="1">
                <a:latin typeface="Segoe UI Light" panose="020B0502040204020203" pitchFamily="34" charset="0"/>
                <a:cs typeface="Segoe UI Light" panose="020B0502040204020203" pitchFamily="34" charset="0"/>
              </a:rPr>
              <a:t>PowerBI</a:t>
            </a:r>
            <a:r>
              <a:rPr lang="en-US" sz="200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1186674"/>
            <a:ext cx="9859116" cy="2136222"/>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idx="1"/>
          </p:nvPr>
        </p:nvSpPr>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idx="1"/>
          </p:nvPr>
        </p:nvSpPr>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1186674"/>
            <a:ext cx="9859116" cy="2136222"/>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idx="1"/>
          </p:nvPr>
        </p:nvSpPr>
        <p:spPr/>
        <p:txBody>
          <a:bodyPr/>
          <a:lstStyle/>
          <a:p>
            <a:r>
              <a:rPr lang="en-US" dirty="0"/>
              <a:t>Update your bot to:</a:t>
            </a:r>
          </a:p>
          <a:p>
            <a:pPr lvl="1"/>
            <a:r>
              <a:rPr lang="en-US" dirty="0"/>
              <a:t>Allow the user to search through articles</a:t>
            </a:r>
          </a:p>
          <a:p>
            <a:pPr lvl="1"/>
            <a:r>
              <a:rPr lang="en-US" dirty="0"/>
              <a:t>Provide navigation mechanism </a:t>
            </a:r>
            <a:r>
              <a:rPr lang="en-US"/>
              <a:t>by category</a:t>
            </a:r>
            <a:endParaRPr lang="en-US" dirty="0"/>
          </a:p>
        </p:txBody>
      </p:sp>
    </p:spTree>
    <p:extLst>
      <p:ext uri="{BB962C8B-B14F-4D97-AF65-F5344CB8AC3E}">
        <p14:creationId xmlns:p14="http://schemas.microsoft.com/office/powerpoint/2010/main" val="1922822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6592" y="787749"/>
            <a:ext cx="10515600" cy="644525"/>
          </a:xfrm>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758001" y="3882504"/>
            <a:ext cx="3438656"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I'd like to order a</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2" name="Rectangle: Rounded Corners 11"/>
          <p:cNvSpPr/>
          <p:nvPr/>
        </p:nvSpPr>
        <p:spPr bwMode="auto">
          <a:xfrm>
            <a:off x="1912684" y="2093877"/>
            <a:ext cx="3438656" cy="104582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Intent: order</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Item: front tire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Entertainment Options</a:t>
            </a:r>
          </a:p>
        </p:txBody>
      </p:sp>
      <p:graphicFrame>
        <p:nvGraphicFramePr>
          <p:cNvPr id="4" name="Table 3"/>
          <p:cNvGraphicFramePr>
            <a:graphicFrameLocks noGrp="1"/>
          </p:cNvGraphicFramePr>
          <p:nvPr>
            <p:extLst>
              <p:ext uri="{D42A27DB-BD31-4B8C-83A1-F6EECF244321}">
                <p14:modId xmlns:p14="http://schemas.microsoft.com/office/powerpoint/2010/main" val="2873995355"/>
              </p:ext>
            </p:extLst>
          </p:nvPr>
        </p:nvGraphicFramePr>
        <p:xfrm>
          <a:off x="1" y="1778218"/>
          <a:ext cx="12192000" cy="4054144"/>
        </p:xfrm>
        <a:graphic>
          <a:graphicData uri="http://schemas.openxmlformats.org/drawingml/2006/table">
            <a:tbl>
              <a:tblPr firstRow="1" bandRow="1">
                <a:tableStyleId>{5C22544A-7EE6-4342-B048-85BDC9FD1C3A}</a:tableStyleId>
              </a:tblPr>
              <a:tblGrid>
                <a:gridCol w="2759528">
                  <a:extLst>
                    <a:ext uri="{9D8B030D-6E8A-4147-A177-3AD203B41FA5}">
                      <a16:colId xmlns:a16="http://schemas.microsoft.com/office/drawing/2014/main" val="2393044569"/>
                    </a:ext>
                  </a:extLst>
                </a:gridCol>
                <a:gridCol w="1445656">
                  <a:extLst>
                    <a:ext uri="{9D8B030D-6E8A-4147-A177-3AD203B41FA5}">
                      <a16:colId xmlns:a16="http://schemas.microsoft.com/office/drawing/2014/main" val="1231421613"/>
                    </a:ext>
                  </a:extLst>
                </a:gridCol>
                <a:gridCol w="2767115">
                  <a:extLst>
                    <a:ext uri="{9D8B030D-6E8A-4147-A177-3AD203B41FA5}">
                      <a16:colId xmlns:a16="http://schemas.microsoft.com/office/drawing/2014/main" val="2614917091"/>
                    </a:ext>
                  </a:extLst>
                </a:gridCol>
                <a:gridCol w="5219701">
                  <a:extLst>
                    <a:ext uri="{9D8B030D-6E8A-4147-A177-3AD203B41FA5}">
                      <a16:colId xmlns:a16="http://schemas.microsoft.com/office/drawing/2014/main" val="121573744"/>
                    </a:ext>
                  </a:extLst>
                </a:gridCol>
              </a:tblGrid>
              <a:tr h="625630">
                <a:tc>
                  <a:txBody>
                    <a:bodyPr/>
                    <a:lstStyle/>
                    <a:p>
                      <a:r>
                        <a:rPr lang="en-US" sz="2700" dirty="0"/>
                        <a:t>Title</a:t>
                      </a:r>
                    </a:p>
                  </a:txBody>
                  <a:tcPr marL="89642" marR="89642" marT="44821" marB="44821"/>
                </a:tc>
                <a:tc>
                  <a:txBody>
                    <a:bodyPr/>
                    <a:lstStyle/>
                    <a:p>
                      <a:r>
                        <a:rPr lang="en-US" sz="2700" dirty="0"/>
                        <a:t>Day</a:t>
                      </a:r>
                    </a:p>
                  </a:txBody>
                  <a:tcPr marL="89642" marR="89642" marT="44821" marB="44821"/>
                </a:tc>
                <a:tc>
                  <a:txBody>
                    <a:bodyPr/>
                    <a:lstStyle/>
                    <a:p>
                      <a:r>
                        <a:rPr lang="en-US" sz="2700" dirty="0"/>
                        <a:t>Category</a:t>
                      </a:r>
                    </a:p>
                  </a:txBody>
                  <a:tcPr marL="89642" marR="89642" marT="44821" marB="44821"/>
                </a:tc>
                <a:tc>
                  <a:txBody>
                    <a:bodyPr/>
                    <a:lstStyle/>
                    <a:p>
                      <a:r>
                        <a:rPr lang="en-US" sz="2700" dirty="0"/>
                        <a:t>Description</a:t>
                      </a:r>
                    </a:p>
                  </a:txBody>
                  <a:tcPr marL="89642" marR="89642" marT="44821" marB="44821"/>
                </a:tc>
                <a:extLst>
                  <a:ext uri="{0D108BD9-81ED-4DB2-BD59-A6C34878D82A}">
                    <a16:rowId xmlns:a16="http://schemas.microsoft.com/office/drawing/2014/main" val="4093904309"/>
                  </a:ext>
                </a:extLst>
              </a:tr>
              <a:tr h="649596">
                <a:tc>
                  <a:txBody>
                    <a:bodyPr/>
                    <a:lstStyle/>
                    <a:p>
                      <a:r>
                        <a:rPr lang="en-US" sz="2700" dirty="0"/>
                        <a:t>Huygens Hike</a:t>
                      </a:r>
                    </a:p>
                  </a:txBody>
                  <a:tcPr marL="89642" marR="89642" marT="44821" marB="44821"/>
                </a:tc>
                <a:tc>
                  <a:txBody>
                    <a:bodyPr/>
                    <a:lstStyle/>
                    <a:p>
                      <a:r>
                        <a:rPr lang="en-US" sz="2700" dirty="0"/>
                        <a:t>Saturday</a:t>
                      </a:r>
                    </a:p>
                  </a:txBody>
                  <a:tcPr marL="89642" marR="89642" marT="44821" marB="44821"/>
                </a:tc>
                <a:tc>
                  <a:txBody>
                    <a:bodyPr/>
                    <a:lstStyle/>
                    <a:p>
                      <a:r>
                        <a:rPr lang="en-US" sz="2700" dirty="0"/>
                        <a:t>Crater Exploration</a:t>
                      </a:r>
                    </a:p>
                  </a:txBody>
                  <a:tcPr marL="89642" marR="89642" marT="44821" marB="44821"/>
                </a:tc>
                <a:tc>
                  <a:txBody>
                    <a:bodyPr/>
                    <a:lstStyle/>
                    <a:p>
                      <a:r>
                        <a:rPr lang="en-US" sz="2700" dirty="0"/>
                        <a:t>Explore Mars' largest crater</a:t>
                      </a:r>
                    </a:p>
                  </a:txBody>
                  <a:tcPr marL="89642" marR="89642" marT="44821" marB="44821"/>
                </a:tc>
                <a:extLst>
                  <a:ext uri="{0D108BD9-81ED-4DB2-BD59-A6C34878D82A}">
                    <a16:rowId xmlns:a16="http://schemas.microsoft.com/office/drawing/2014/main" val="2426493875"/>
                  </a:ext>
                </a:extLst>
              </a:tr>
              <a:tr h="926306">
                <a:tc>
                  <a:txBody>
                    <a:bodyPr/>
                    <a:lstStyle/>
                    <a:p>
                      <a:r>
                        <a:rPr lang="en-US" sz="2700" dirty="0"/>
                        <a:t>Schiaparelli Hike</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Sunday</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Crater Exploration</a:t>
                      </a:r>
                    </a:p>
                  </a:txBody>
                  <a:tcPr marL="89642" marR="89642" marT="44821" marB="44821"/>
                </a:tc>
                <a:tc>
                  <a:txBody>
                    <a:bodyPr/>
                    <a:lstStyle/>
                    <a:p>
                      <a:r>
                        <a:rPr lang="en-US" sz="2700" dirty="0"/>
                        <a:t>See the impact of climate change on Mars</a:t>
                      </a:r>
                    </a:p>
                  </a:txBody>
                  <a:tcPr marL="89642" marR="89642" marT="44821" marB="44821"/>
                </a:tc>
                <a:extLst>
                  <a:ext uri="{0D108BD9-81ED-4DB2-BD59-A6C34878D82A}">
                    <a16:rowId xmlns:a16="http://schemas.microsoft.com/office/drawing/2014/main" val="626922984"/>
                  </a:ext>
                </a:extLst>
              </a:tr>
              <a:tr h="926306">
                <a:tc>
                  <a:txBody>
                    <a:bodyPr/>
                    <a:lstStyle/>
                    <a:p>
                      <a:r>
                        <a:rPr lang="en-US" sz="2700" dirty="0"/>
                        <a:t>Movie Night</a:t>
                      </a:r>
                    </a:p>
                  </a:txBody>
                  <a:tcPr marL="89642" marR="89642" marT="44821" marB="44821"/>
                </a:tc>
                <a:tc>
                  <a:txBody>
                    <a:bodyPr/>
                    <a:lstStyle/>
                    <a:p>
                      <a:r>
                        <a:rPr lang="en-US" sz="2700" dirty="0"/>
                        <a:t>Friday</a:t>
                      </a:r>
                    </a:p>
                  </a:txBody>
                  <a:tcPr marL="89642" marR="89642" marT="44821" marB="44821"/>
                </a:tc>
                <a:tc>
                  <a:txBody>
                    <a:bodyPr/>
                    <a:lstStyle/>
                    <a:p>
                      <a:r>
                        <a:rPr lang="en-US" sz="2700" dirty="0"/>
                        <a:t>Relaxation</a:t>
                      </a:r>
                    </a:p>
                  </a:txBody>
                  <a:tcPr marL="89642" marR="89642" marT="44821" marB="44821"/>
                </a:tc>
                <a:tc>
                  <a:txBody>
                    <a:bodyPr/>
                    <a:lstStyle/>
                    <a:p>
                      <a:r>
                        <a:rPr lang="en-US" sz="2700" dirty="0"/>
                        <a:t>See the latest movies from Hollywood, USA</a:t>
                      </a:r>
                    </a:p>
                  </a:txBody>
                  <a:tcPr marL="89642" marR="89642" marT="44821" marB="44821"/>
                </a:tc>
                <a:extLst>
                  <a:ext uri="{0D108BD9-81ED-4DB2-BD59-A6C34878D82A}">
                    <a16:rowId xmlns:a16="http://schemas.microsoft.com/office/drawing/2014/main" val="4070001454"/>
                  </a:ext>
                </a:extLst>
              </a:tr>
              <a:tr h="926306">
                <a:tc>
                  <a:txBody>
                    <a:bodyPr/>
                    <a:lstStyle/>
                    <a:p>
                      <a:r>
                        <a:rPr lang="en-US" sz="2700" dirty="0"/>
                        <a:t>Board Game Night</a:t>
                      </a:r>
                    </a:p>
                  </a:txBody>
                  <a:tcPr marL="89642" marR="89642" marT="44821" marB="44821"/>
                </a:tc>
                <a:tc>
                  <a:txBody>
                    <a:bodyPr/>
                    <a:lstStyle/>
                    <a:p>
                      <a:r>
                        <a:rPr lang="en-US" sz="2700" dirty="0"/>
                        <a:t>Tuesday</a:t>
                      </a:r>
                    </a:p>
                  </a:txBody>
                  <a:tcPr marL="89642" marR="89642" marT="44821" marB="44821"/>
                </a:tc>
                <a:tc>
                  <a:txBody>
                    <a:bodyPr/>
                    <a:lstStyle/>
                    <a:p>
                      <a:r>
                        <a:rPr lang="en-US" sz="2700" dirty="0"/>
                        <a:t>Social</a:t>
                      </a:r>
                    </a:p>
                  </a:txBody>
                  <a:tcPr marL="89642" marR="89642" marT="44821" marB="44821"/>
                </a:tc>
                <a:tc>
                  <a:txBody>
                    <a:bodyPr/>
                    <a:lstStyle/>
                    <a:p>
                      <a:r>
                        <a:rPr lang="en-US" sz="2700" dirty="0"/>
                        <a:t>A little taste of home, gaming style, with your fellow scientists</a:t>
                      </a:r>
                    </a:p>
                  </a:txBody>
                  <a:tcPr marL="89642" marR="89642" marT="44821" marB="44821"/>
                </a:tc>
                <a:extLst>
                  <a:ext uri="{0D108BD9-81ED-4DB2-BD59-A6C34878D82A}">
                    <a16:rowId xmlns:a16="http://schemas.microsoft.com/office/drawing/2014/main" val="3529373526"/>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35918"/>
            <a:ext cx="10515600" cy="644525"/>
          </a:xfrm>
        </p:spPr>
        <p:txBody>
          <a:bodyPr/>
          <a:lstStyle/>
          <a:p>
            <a:r>
              <a:rPr lang="en-US" dirty="0">
                <a:solidFill>
                  <a:schemeClr val="accent2"/>
                </a:solidFill>
              </a:rPr>
              <a:t>Queries</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Rectangle: Rounded Corners 6"/>
          <p:cNvSpPr/>
          <p:nvPr/>
        </p:nvSpPr>
        <p:spPr bwMode="auto">
          <a:xfrm>
            <a:off x="9430320" y="3727808"/>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Entertainment</a:t>
            </a:r>
          </a:p>
        </p:txBody>
      </p:sp>
      <p:sp>
        <p:nvSpPr>
          <p:cNvPr id="8" name="Cloud 7"/>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072629" y="2158786"/>
            <a:ext cx="2539870" cy="10607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Entertainment</a:t>
            </a:r>
          </a:p>
        </p:txBody>
      </p:sp>
      <p:sp>
        <p:nvSpPr>
          <p:cNvPr id="11" name="Rectangle: Rounded Corners 10"/>
          <p:cNvSpPr/>
          <p:nvPr/>
        </p:nvSpPr>
        <p:spPr bwMode="auto">
          <a:xfrm>
            <a:off x="9430320" y="3744127"/>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I'm looking for </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something fun </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to do tonight!</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idx="1"/>
          </p:nvPr>
        </p:nvSpPr>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idx="1"/>
          </p:nvPr>
        </p:nvSpPr>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Guide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idx="1"/>
          </p:nvPr>
        </p:nvSpPr>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4645" y="1046163"/>
            <a:ext cx="10515600" cy="644525"/>
          </a:xfrm>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6" name="Cloud 5"/>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430320" y="3727808"/>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What entertainment is available?</a:t>
            </a:r>
          </a:p>
        </p:txBody>
      </p:sp>
    </p:spTree>
    <p:extLst>
      <p:ext uri="{BB962C8B-B14F-4D97-AF65-F5344CB8AC3E}">
        <p14:creationId xmlns:p14="http://schemas.microsoft.com/office/powerpoint/2010/main" val="292769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 id="{26C138CD-2B10-D846-A6BF-842154CA0E0E}" vid="{28FA5003-8EED-E44A-9BB0-36D3A0363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49</TotalTime>
  <Words>1094</Words>
  <Application>Microsoft Office PowerPoint</Application>
  <PresentationFormat>Widescreen</PresentationFormat>
  <Paragraphs>296</Paragraphs>
  <Slides>29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ＭＳ Ｐゴシック</vt:lpstr>
      <vt:lpstr>Arial</vt:lpstr>
      <vt:lpstr>Calibri</vt:lpstr>
      <vt:lpstr>Calibri Light</vt:lpstr>
      <vt:lpstr>Consolas</vt:lpstr>
      <vt:lpstr>Lucida Console</vt:lpstr>
      <vt:lpstr>Segoe UI</vt:lpstr>
      <vt:lpstr>Segoe UI Light</vt:lpstr>
      <vt:lpstr>Segoe UI Semibold</vt:lpstr>
      <vt:lpstr>Wingdings</vt:lpstr>
      <vt:lpstr>Office Theme</vt:lpstr>
      <vt:lpstr>Data Driven Bots</vt:lpstr>
      <vt:lpstr>RoverStore</vt:lpstr>
      <vt:lpstr>Commands</vt:lpstr>
      <vt:lpstr>Entertainment Options</vt:lpstr>
      <vt:lpstr>Queries</vt:lpstr>
      <vt:lpstr>Why not just use LUIS?</vt:lpstr>
      <vt:lpstr>Azure Search</vt:lpstr>
      <vt:lpstr>Controlling results</vt:lpstr>
      <vt:lpstr>Azure Search</vt:lpstr>
      <vt:lpstr>Entertainment Options</vt:lpstr>
      <vt:lpstr>Azure Search</vt:lpstr>
      <vt:lpstr>RoverStore</vt:lpstr>
      <vt:lpstr>Azure Search and LUIS</vt:lpstr>
      <vt:lpstr>RoverStore</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Christopher Harrison</cp:lastModifiedBy>
  <cp:revision>7</cp:revision>
  <dcterms:created xsi:type="dcterms:W3CDTF">2017-05-31T21:46:08Z</dcterms:created>
  <dcterms:modified xsi:type="dcterms:W3CDTF">2017-06-18T23:53:40Z</dcterms:modified>
</cp:coreProperties>
</file>