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D573F-FFF4-442B-8FCD-E09F19EDC55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A22F9-4004-4B9B-A5E7-7073F6FF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A22F9-4004-4B9B-A5E7-7073F6FFEE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E33EEE8-C2B5-4186-8881-763EFD97DE6B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ACE6997-6845-4528-BA8B-9D6892D40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Exception 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PL/SQL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b="1" dirty="0" smtClean="0"/>
              <a:t>Unnamed System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 exception for which oracle does not provide a name is known as unnamed system exception. </a:t>
            </a:r>
          </a:p>
          <a:p>
            <a:r>
              <a:rPr lang="en-US" dirty="0" smtClean="0"/>
              <a:t>These exceptions do not occur frequently.</a:t>
            </a:r>
          </a:p>
          <a:p>
            <a:r>
              <a:rPr lang="en-US" dirty="0" smtClean="0"/>
              <a:t>These Exceptions have a code and an associated message. </a:t>
            </a:r>
          </a:p>
          <a:p>
            <a:r>
              <a:rPr lang="en-US" dirty="0" smtClean="0"/>
              <a:t>There are two ways to handle unnamed system exceptions: </a:t>
            </a:r>
            <a:br>
              <a:rPr lang="en-US" dirty="0" smtClean="0"/>
            </a:br>
            <a:r>
              <a:rPr lang="en-US" dirty="0" smtClean="0"/>
              <a:t>1. By using the WHEN OTHERS exception handler, or </a:t>
            </a:r>
            <a:br>
              <a:rPr lang="en-US" dirty="0" smtClean="0"/>
            </a:br>
            <a:r>
              <a:rPr lang="en-US" dirty="0" smtClean="0"/>
              <a:t>2. By associating the exception code to a name and using it as a named exception.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Unnamed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assign a name to unnamed system exceptions using  </a:t>
            </a:r>
            <a:r>
              <a:rPr lang="en-US" b="1" dirty="0" err="1" smtClean="0"/>
              <a:t>Pragma</a:t>
            </a:r>
            <a:r>
              <a:rPr lang="en-US" dirty="0" smtClean="0"/>
              <a:t> </a:t>
            </a:r>
            <a:r>
              <a:rPr lang="en-US" b="1" dirty="0" smtClean="0"/>
              <a:t>EXCEPTION_INIT.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EXCEPTION_INIT</a:t>
            </a:r>
            <a:r>
              <a:rPr lang="en-US" dirty="0" smtClean="0"/>
              <a:t> will associate a predefined Oracle error number to a </a:t>
            </a:r>
            <a:r>
              <a:rPr lang="en-US" dirty="0" err="1" smtClean="0"/>
              <a:t>programmer_defined</a:t>
            </a:r>
            <a:r>
              <a:rPr lang="en-US" dirty="0" smtClean="0"/>
              <a:t> exception name.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 for unnamed system exception using EXCEPTION_INIT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49488"/>
            <a:ext cx="9753600" cy="4324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DECLARE </a:t>
            </a:r>
          </a:p>
          <a:p>
            <a:pPr>
              <a:buNone/>
            </a:pPr>
            <a:r>
              <a:rPr lang="en-US" sz="2000" dirty="0" err="1" smtClean="0"/>
              <a:t>exception_name</a:t>
            </a:r>
            <a:r>
              <a:rPr lang="en-US" sz="2000" dirty="0" smtClean="0"/>
              <a:t> EXCEPTION; </a:t>
            </a:r>
          </a:p>
          <a:p>
            <a:pPr>
              <a:buNone/>
            </a:pPr>
            <a:r>
              <a:rPr lang="en-US" sz="2000" dirty="0" smtClean="0"/>
              <a:t>  PRAGMA  EXCEPTION_INIT (</a:t>
            </a:r>
            <a:r>
              <a:rPr lang="en-US" sz="2000" dirty="0" err="1" smtClean="0"/>
              <a:t>exception_name</a:t>
            </a:r>
            <a:r>
              <a:rPr lang="en-US" sz="2000" dirty="0" smtClean="0"/>
              <a:t>, </a:t>
            </a:r>
            <a:r>
              <a:rPr lang="en-US" sz="2000" dirty="0" err="1" smtClean="0"/>
              <a:t>Err_code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BEGIN </a:t>
            </a:r>
          </a:p>
          <a:p>
            <a:pPr>
              <a:buNone/>
            </a:pPr>
            <a:r>
              <a:rPr lang="en-US" sz="2000" dirty="0" smtClean="0"/>
              <a:t>Execution section</a:t>
            </a:r>
          </a:p>
          <a:p>
            <a:pPr>
              <a:buNone/>
            </a:pPr>
            <a:r>
              <a:rPr lang="en-US" sz="2000" dirty="0" smtClean="0"/>
              <a:t>EXCEPTION</a:t>
            </a:r>
          </a:p>
          <a:p>
            <a:pPr>
              <a:buNone/>
            </a:pPr>
            <a:r>
              <a:rPr lang="en-US" sz="2000" dirty="0" smtClean="0"/>
              <a:t>  WHEN </a:t>
            </a:r>
            <a:r>
              <a:rPr lang="en-US" sz="2000" dirty="0" err="1" smtClean="0"/>
              <a:t>exception_name</a:t>
            </a:r>
            <a:r>
              <a:rPr lang="en-US" sz="2000" dirty="0" smtClean="0"/>
              <a:t> THEN</a:t>
            </a:r>
          </a:p>
          <a:p>
            <a:pPr>
              <a:buNone/>
            </a:pPr>
            <a:r>
              <a:rPr lang="en-US" sz="2000" dirty="0" smtClean="0"/>
              <a:t>     handle the exception</a:t>
            </a:r>
          </a:p>
          <a:p>
            <a:pPr>
              <a:buNone/>
            </a:pPr>
            <a:r>
              <a:rPr lang="en-US" sz="2000" dirty="0" smtClean="0"/>
              <a:t>END;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286000"/>
            <a:ext cx="746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err="1" smtClean="0"/>
              <a:t>dup_pr_key</a:t>
            </a:r>
            <a:r>
              <a:rPr lang="en-US" dirty="0" smtClean="0"/>
              <a:t> exception;</a:t>
            </a:r>
          </a:p>
          <a:p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exception_init</a:t>
            </a:r>
            <a:r>
              <a:rPr lang="en-US" dirty="0" smtClean="0"/>
              <a:t>(dup_pr_key,-1);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empno,ename</a:t>
            </a:r>
            <a:r>
              <a:rPr lang="en-US" dirty="0" smtClean="0"/>
              <a:t>) values(1111,'ABCD');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('One record successfully inserted');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empno,ename</a:t>
            </a:r>
            <a:r>
              <a:rPr lang="en-US" dirty="0" smtClean="0"/>
              <a:t>) values(1111,'EFGH');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('One more record successfully inserted');</a:t>
            </a:r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dup_pr_key</a:t>
            </a:r>
            <a:r>
              <a:rPr lang="en-US" dirty="0" smtClean="0"/>
              <a:t> then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('How come more employees with the same employee number !!!');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User-defined Exceptions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They should be explicitly declared in the declaration section. </a:t>
            </a:r>
          </a:p>
          <a:p>
            <a:r>
              <a:rPr lang="en-US" dirty="0" smtClean="0"/>
              <a:t> They should be explicitly raised in the Execution Section. </a:t>
            </a:r>
          </a:p>
          <a:p>
            <a:r>
              <a:rPr lang="en-US" dirty="0" smtClean="0"/>
              <a:t> They should be handled by referencing the user-defined exception name in the exception section.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98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 defined Exception-Example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906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err="1" smtClean="0"/>
              <a:t>v_empno</a:t>
            </a:r>
            <a:r>
              <a:rPr lang="en-US" dirty="0" smtClean="0"/>
              <a:t> </a:t>
            </a:r>
            <a:r>
              <a:rPr lang="en-US" dirty="0" err="1" smtClean="0"/>
              <a:t>emp.empno%type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v_ename</a:t>
            </a:r>
            <a:r>
              <a:rPr lang="en-US" dirty="0" smtClean="0"/>
              <a:t> </a:t>
            </a:r>
            <a:r>
              <a:rPr lang="en-US" dirty="0" err="1" smtClean="0"/>
              <a:t>emp.ename%type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v_sal</a:t>
            </a:r>
            <a:r>
              <a:rPr lang="en-US" dirty="0" smtClean="0"/>
              <a:t> </a:t>
            </a:r>
            <a:r>
              <a:rPr lang="en-US" dirty="0" err="1" smtClean="0"/>
              <a:t>emp.sal%type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number;</a:t>
            </a:r>
          </a:p>
          <a:p>
            <a:r>
              <a:rPr lang="en-US" dirty="0" err="1" smtClean="0"/>
              <a:t>lo_sal</a:t>
            </a:r>
            <a:r>
              <a:rPr lang="en-US" dirty="0" smtClean="0"/>
              <a:t> exception;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a:=&amp;a;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empno,ename,sal</a:t>
            </a:r>
            <a:r>
              <a:rPr lang="en-US" dirty="0" smtClean="0"/>
              <a:t> into </a:t>
            </a:r>
            <a:r>
              <a:rPr lang="en-US" dirty="0" err="1" smtClean="0"/>
              <a:t>v_empno,v_ename,v_sal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empno</a:t>
            </a:r>
            <a:r>
              <a:rPr lang="en-US" dirty="0" smtClean="0"/>
              <a:t>=&amp;</a:t>
            </a:r>
            <a:r>
              <a:rPr lang="en-US" dirty="0" err="1" smtClean="0"/>
              <a:t>v_empno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v_sal</a:t>
            </a:r>
            <a:r>
              <a:rPr lang="en-US" dirty="0" smtClean="0"/>
              <a:t>:=</a:t>
            </a:r>
            <a:r>
              <a:rPr lang="en-US" dirty="0" err="1" smtClean="0"/>
              <a:t>v_sal+v_sal</a:t>
            </a:r>
            <a:r>
              <a:rPr lang="en-US" dirty="0" smtClean="0"/>
              <a:t>/a;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v_Sal</a:t>
            </a:r>
            <a:r>
              <a:rPr lang="en-US" dirty="0" smtClean="0"/>
              <a:t>&lt;2000 then</a:t>
            </a:r>
          </a:p>
          <a:p>
            <a:r>
              <a:rPr lang="en-US" dirty="0" smtClean="0"/>
              <a:t>raise </a:t>
            </a:r>
            <a:r>
              <a:rPr lang="en-US" dirty="0" err="1" smtClean="0"/>
              <a:t>lo_sal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end if;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('Employee number is '||</a:t>
            </a:r>
            <a:r>
              <a:rPr lang="en-US" dirty="0" err="1" smtClean="0"/>
              <a:t>v_empno</a:t>
            </a:r>
            <a:r>
              <a:rPr lang="en-US" dirty="0" smtClean="0"/>
              <a:t> || ' and name is '||</a:t>
            </a:r>
            <a:r>
              <a:rPr lang="en-US" dirty="0" err="1" smtClean="0"/>
              <a:t>v_ename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('New salary is '||</a:t>
            </a:r>
            <a:r>
              <a:rPr lang="en-US" dirty="0" err="1" smtClean="0"/>
              <a:t>v_sal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lo_sal</a:t>
            </a:r>
            <a:r>
              <a:rPr lang="en-US" dirty="0" smtClean="0"/>
              <a:t> then</a:t>
            </a:r>
          </a:p>
          <a:p>
            <a:pPr algn="ctr"/>
            <a:r>
              <a:rPr lang="en-US" dirty="0" err="1" smtClean="0"/>
              <a:t>dbms_output.put_line</a:t>
            </a:r>
            <a:r>
              <a:rPr lang="en-US" dirty="0" smtClean="0"/>
              <a:t>('In these times of Inflation INCREASE THE SALARY !!!');</a:t>
            </a:r>
          </a:p>
          <a:p>
            <a:r>
              <a:rPr lang="en-US" dirty="0" smtClean="0"/>
              <a:t>when others then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('Some </a:t>
            </a:r>
            <a:r>
              <a:rPr lang="en-US" dirty="0" err="1" smtClean="0"/>
              <a:t>error.GOD</a:t>
            </a:r>
            <a:r>
              <a:rPr lang="en-US" dirty="0" smtClean="0"/>
              <a:t> knows what???');</a:t>
            </a:r>
          </a:p>
          <a:p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RAISE_APPLICATION_ERROR ( 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a built-in procedure in oracle used to display the user-defined error messages along with the error number </a:t>
            </a:r>
          </a:p>
          <a:p>
            <a:r>
              <a:rPr lang="en-US" dirty="0" smtClean="0"/>
              <a:t>range of error number between -20000 and         -20999. </a:t>
            </a:r>
          </a:p>
          <a:p>
            <a:r>
              <a:rPr lang="en-US" dirty="0" smtClean="0"/>
              <a:t>Whenever a message is displayed using RAISE_APPLICATION_ERROR, all previous transactions which are not committed within the PL/SQL Block are rolled back automatically (i.e. change due to INSERT, UPDATE, or DELETE statements). </a:t>
            </a:r>
          </a:p>
          <a:p>
            <a:r>
              <a:rPr lang="en-US" dirty="0" smtClean="0"/>
              <a:t>raises an exception but does not handle it.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WHY RAISE_APPLICATION_ERROR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create a unique id for an user-defined exception. </a:t>
            </a:r>
          </a:p>
          <a:p>
            <a:endParaRPr lang="en-US" dirty="0" smtClean="0"/>
          </a:p>
          <a:p>
            <a:r>
              <a:rPr lang="en-US" dirty="0" smtClean="0"/>
              <a:t> to make the user-defined exception look like an Oracle error. </a:t>
            </a:r>
          </a:p>
          <a:p>
            <a:endParaRPr lang="en-US" dirty="0" smtClean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RAISE_APPLICATION_ERROR (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error_number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error_message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); 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Error number must be between -20000 and -20999 </a:t>
            </a:r>
          </a:p>
          <a:p>
            <a:r>
              <a:rPr lang="en-US" dirty="0" smtClean="0"/>
              <a:t>The Error message is the message you want to display when the error occurs.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for RAISE_APPLICATION_ERROR procedure: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Declare a user-defined exception in the declaration section. </a:t>
            </a:r>
          </a:p>
          <a:p>
            <a:endParaRPr lang="en-US" dirty="0" smtClean="0"/>
          </a:p>
          <a:p>
            <a:r>
              <a:rPr lang="en-US" dirty="0" smtClean="0"/>
              <a:t>Raise the user-defined exception based on a specific business rule in the execution section. </a:t>
            </a:r>
          </a:p>
          <a:p>
            <a:endParaRPr lang="en-US" dirty="0" smtClean="0"/>
          </a:p>
          <a:p>
            <a:r>
              <a:rPr lang="en-US" dirty="0" smtClean="0"/>
              <a:t>Finally, catch the exception and link the exception to a user-defined error number in RAISE_APPLICATION_ERROR.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is Exception Handling</a:t>
            </a:r>
          </a:p>
          <a:p>
            <a:endParaRPr lang="en-US" dirty="0" smtClean="0"/>
          </a:p>
          <a:p>
            <a:r>
              <a:rPr lang="en-US" dirty="0" smtClean="0"/>
              <a:t> Structure of Exception Handling Section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Types of 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RAISE_APPLICATION_ERROR -Example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0200"/>
            <a:ext cx="9601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DECLARE</a:t>
            </a:r>
          </a:p>
          <a:p>
            <a:r>
              <a:rPr lang="en-US" dirty="0" err="1" smtClean="0"/>
              <a:t>v_empno</a:t>
            </a:r>
            <a:r>
              <a:rPr lang="en-US" dirty="0" smtClean="0"/>
              <a:t> </a:t>
            </a:r>
            <a:r>
              <a:rPr lang="en-US" dirty="0" err="1" smtClean="0"/>
              <a:t>emp.empno%type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v_ename</a:t>
            </a:r>
            <a:r>
              <a:rPr lang="en-US" dirty="0" smtClean="0"/>
              <a:t> </a:t>
            </a:r>
            <a:r>
              <a:rPr lang="en-US" dirty="0" err="1" smtClean="0"/>
              <a:t>emp.ename%type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v_sal</a:t>
            </a:r>
            <a:r>
              <a:rPr lang="en-US" dirty="0" smtClean="0"/>
              <a:t> </a:t>
            </a:r>
            <a:r>
              <a:rPr lang="en-US" dirty="0" err="1" smtClean="0"/>
              <a:t>emp.sal%type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number;</a:t>
            </a:r>
          </a:p>
          <a:p>
            <a:r>
              <a:rPr lang="en-US" dirty="0" err="1" smtClean="0"/>
              <a:t>lo_sal</a:t>
            </a:r>
            <a:r>
              <a:rPr lang="en-US" dirty="0" smtClean="0"/>
              <a:t> exception;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dirty="0" smtClean="0"/>
              <a:t>a:=&amp;a;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empno,ename,sal</a:t>
            </a:r>
            <a:r>
              <a:rPr lang="en-US" dirty="0" smtClean="0"/>
              <a:t> into </a:t>
            </a:r>
            <a:r>
              <a:rPr lang="en-US" dirty="0" err="1" smtClean="0"/>
              <a:t>v_empno,v_ename,v_sal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empno</a:t>
            </a:r>
            <a:r>
              <a:rPr lang="en-US" dirty="0" smtClean="0"/>
              <a:t>=&amp;</a:t>
            </a:r>
            <a:r>
              <a:rPr lang="en-US" dirty="0" err="1" smtClean="0"/>
              <a:t>v_empno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v_sal</a:t>
            </a:r>
            <a:r>
              <a:rPr lang="en-US" dirty="0" smtClean="0"/>
              <a:t>:=</a:t>
            </a:r>
            <a:r>
              <a:rPr lang="en-US" dirty="0" err="1" smtClean="0"/>
              <a:t>v_sal+v_sal</a:t>
            </a:r>
            <a:r>
              <a:rPr lang="en-US" dirty="0" smtClean="0"/>
              <a:t>/a;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v_Sal</a:t>
            </a:r>
            <a:r>
              <a:rPr lang="en-US" dirty="0" smtClean="0"/>
              <a:t>&lt;2000 then</a:t>
            </a:r>
          </a:p>
          <a:p>
            <a:r>
              <a:rPr lang="en-US" dirty="0" smtClean="0"/>
              <a:t>raise </a:t>
            </a:r>
            <a:r>
              <a:rPr lang="en-US" dirty="0" err="1" smtClean="0"/>
              <a:t>lo_sal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end if;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('Employee number is '||</a:t>
            </a:r>
            <a:r>
              <a:rPr lang="en-US" dirty="0" err="1" smtClean="0"/>
              <a:t>v_empno</a:t>
            </a:r>
            <a:r>
              <a:rPr lang="en-US" dirty="0" smtClean="0"/>
              <a:t> || ' and name is '||</a:t>
            </a:r>
            <a:r>
              <a:rPr lang="en-US" dirty="0" err="1" smtClean="0"/>
              <a:t>v_ename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('New salary is '||</a:t>
            </a:r>
            <a:r>
              <a:rPr lang="en-US" dirty="0" err="1" smtClean="0"/>
              <a:t>v_sal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RAISE_APPLICATION_ERROR –Example(contd.)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362200"/>
            <a:ext cx="8458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EXCEPTION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err="1" smtClean="0"/>
              <a:t>lo_sal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RAISE_APPLICATION_ERROR(-20001,'In these times of Inflation INCREASE THE  SALARY !!!');</a:t>
            </a:r>
          </a:p>
          <a:p>
            <a:r>
              <a:rPr lang="en-US" dirty="0" smtClean="0"/>
              <a:t>when others then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('Some </a:t>
            </a:r>
            <a:r>
              <a:rPr lang="en-US" dirty="0" err="1" smtClean="0"/>
              <a:t>error.GOD</a:t>
            </a:r>
            <a:r>
              <a:rPr lang="en-US" dirty="0" smtClean="0"/>
              <a:t> knows what???');</a:t>
            </a:r>
          </a:p>
          <a:p>
            <a:r>
              <a:rPr lang="en-US" sz="2000" dirty="0" smtClean="0"/>
              <a:t>END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4495800"/>
            <a:ext cx="2971800" cy="1069848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condition in PL/SQL is called exception.</a:t>
            </a:r>
          </a:p>
          <a:p>
            <a:r>
              <a:rPr lang="en-US" dirty="0" smtClean="0"/>
              <a:t>A part of Executable section</a:t>
            </a:r>
          </a:p>
          <a:p>
            <a:r>
              <a:rPr lang="en-US" dirty="0" smtClean="0"/>
              <a:t>Between Begin… and end;</a:t>
            </a:r>
          </a:p>
          <a:p>
            <a:r>
              <a:rPr lang="en-US" dirty="0" smtClean="0"/>
              <a:t> Using Exception Handling we can test the code and avoid it from exiting abruptly. </a:t>
            </a:r>
          </a:p>
          <a:p>
            <a:r>
              <a:rPr lang="en-US" dirty="0" smtClean="0"/>
              <a:t>When an exception occurs a message which explains its cause is received.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 consists of 3 parts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Type of Exception</a:t>
            </a:r>
          </a:p>
          <a:p>
            <a:endParaRPr lang="en-US" b="1" dirty="0" smtClean="0"/>
          </a:p>
          <a:p>
            <a:r>
              <a:rPr lang="en-US" b="1" dirty="0" smtClean="0"/>
              <a:t>An Error Code</a:t>
            </a:r>
          </a:p>
          <a:p>
            <a:endParaRPr lang="en-US" b="1" dirty="0" smtClean="0"/>
          </a:p>
          <a:p>
            <a:r>
              <a:rPr lang="en-US" b="1" dirty="0" smtClean="0"/>
              <a:t>A message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By handling exceptions we ensure a PL/SQL block does not exit abruptly.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Syntax for exception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DECLARE</a:t>
            </a:r>
          </a:p>
          <a:p>
            <a:pPr>
              <a:buNone/>
            </a:pPr>
            <a:r>
              <a:rPr lang="en-US" sz="1800" dirty="0" smtClean="0"/>
              <a:t>		Exception Declaration  </a:t>
            </a:r>
          </a:p>
          <a:p>
            <a:pPr>
              <a:buNone/>
            </a:pPr>
            <a:r>
              <a:rPr lang="en-US" sz="1800" dirty="0" smtClean="0"/>
              <a:t>BEGIN </a:t>
            </a:r>
          </a:p>
          <a:p>
            <a:pPr>
              <a:buNone/>
            </a:pPr>
            <a:r>
              <a:rPr lang="en-US" sz="1800" dirty="0" smtClean="0"/>
              <a:t>		Executable statements…</a:t>
            </a:r>
          </a:p>
          <a:p>
            <a:pPr>
              <a:buNone/>
            </a:pPr>
            <a:r>
              <a:rPr lang="en-US" sz="1800" dirty="0" smtClean="0"/>
              <a:t>EXCEPTION </a:t>
            </a:r>
          </a:p>
          <a:p>
            <a:pPr>
              <a:buNone/>
            </a:pPr>
            <a:r>
              <a:rPr lang="en-US" sz="1800" dirty="0" smtClean="0"/>
              <a:t>		WHEN ex_name1 THEN </a:t>
            </a:r>
          </a:p>
          <a:p>
            <a:pPr>
              <a:buNone/>
            </a:pPr>
            <a:r>
              <a:rPr lang="en-US" sz="1800" dirty="0" smtClean="0"/>
              <a:t>		-Error handling statements </a:t>
            </a:r>
          </a:p>
          <a:p>
            <a:pPr>
              <a:buNone/>
            </a:pPr>
            <a:r>
              <a:rPr lang="en-US" sz="1800" dirty="0" smtClean="0"/>
              <a:t>		 WHEN ex_name2 THEN </a:t>
            </a:r>
          </a:p>
          <a:p>
            <a:pPr>
              <a:buNone/>
            </a:pPr>
            <a:r>
              <a:rPr lang="en-US" sz="1800" dirty="0" smtClean="0"/>
              <a:t>		  -Error handling statements </a:t>
            </a:r>
          </a:p>
          <a:p>
            <a:pPr>
              <a:buNone/>
            </a:pPr>
            <a:r>
              <a:rPr lang="en-US" sz="1800" dirty="0" smtClean="0"/>
              <a:t>		 WHEN Others THEN </a:t>
            </a:r>
          </a:p>
          <a:p>
            <a:pPr>
              <a:buNone/>
            </a:pPr>
            <a:r>
              <a:rPr lang="en-US" sz="1800" dirty="0" smtClean="0"/>
              <a:t>		  -Error handling statements </a:t>
            </a:r>
          </a:p>
          <a:p>
            <a:pPr>
              <a:buNone/>
            </a:pPr>
            <a:r>
              <a:rPr lang="en-US" sz="1800" dirty="0" smtClean="0"/>
              <a:t>END;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When an exception is raised, Oracle searches for an appropriate exception handler in the exception section.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Only one exception can be raised in a Block and the control does not return to the Execution Section after the error is handled. 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Exceptions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defined Exceptions </a:t>
            </a:r>
          </a:p>
          <a:p>
            <a:endParaRPr lang="en-US" dirty="0" smtClean="0"/>
          </a:p>
          <a:p>
            <a:r>
              <a:rPr lang="en-US" dirty="0" smtClean="0"/>
              <a:t>Unnamed System Exceptions </a:t>
            </a:r>
          </a:p>
          <a:p>
            <a:endParaRPr lang="en-US" dirty="0" smtClean="0"/>
          </a:p>
          <a:p>
            <a:r>
              <a:rPr lang="en-US" dirty="0" smtClean="0"/>
              <a:t>User-defined Exceptions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Named System Exceptions (Predefined)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Automatically raised by Oracle when a program violates a RDBMS rule</a:t>
            </a:r>
          </a:p>
          <a:p>
            <a:r>
              <a:rPr lang="en-US" dirty="0" smtClean="0"/>
              <a:t>System exceptions that are raised frequently are pre-defined and given a name in Oracle</a:t>
            </a:r>
          </a:p>
          <a:p>
            <a:r>
              <a:rPr lang="en-US" dirty="0" smtClean="0"/>
              <a:t>Not Declared explicitly</a:t>
            </a:r>
          </a:p>
          <a:p>
            <a:r>
              <a:rPr lang="en-US" dirty="0" smtClean="0"/>
              <a:t>Raised implicitly when a predefined Oracle error occurs</a:t>
            </a:r>
          </a:p>
          <a:p>
            <a:r>
              <a:rPr lang="en-US" dirty="0" smtClean="0"/>
              <a:t>Caught by referencing the standard name within an exception-handling routine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Named (Predefined) Exceptions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370888" cy="510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488"/>
                <a:gridCol w="3744912"/>
                <a:gridCol w="1741488"/>
              </a:tblGrid>
              <a:tr h="794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Exception Name</a:t>
                      </a:r>
                      <a:endParaRPr lang="en-US" sz="4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Reason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Error Number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8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CURSOR_ALREADY_OPEN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When you open a cursor that is already open.</a:t>
                      </a:r>
                      <a:endParaRPr lang="en-US" sz="4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ORA-06511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758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INVALID_CURSOR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When you perform an invalid operation on a cursor like closing a cursor, fetch data from a cursor that is not opened.</a:t>
                      </a:r>
                      <a:endParaRPr lang="en-US" sz="4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ORA-01001</a:t>
                      </a:r>
                      <a:endParaRPr lang="en-US" sz="4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8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NO_DATA_FOUND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When a SELECT...INTO clause does not return any row from a table.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ORA-01403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8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TOO_MANY_ROWS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When you SELECT or fetch more than one row into a record or variable.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ORA-01422</a:t>
                      </a:r>
                      <a:endParaRPr lang="en-US" sz="4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8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ZERO_DIVIDE</a:t>
                      </a:r>
                      <a:endParaRPr lang="en-US" sz="4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When you attempt to divide a number by zero.</a:t>
                      </a:r>
                      <a:endParaRPr lang="en-US" sz="4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ORA-01476</a:t>
                      </a:r>
                      <a:endParaRPr lang="en-US" sz="4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9848"/>
          </a:xfrm>
        </p:spPr>
        <p:txBody>
          <a:bodyPr/>
          <a:lstStyle/>
          <a:p>
            <a:r>
              <a:rPr lang="en-US" dirty="0" smtClean="0"/>
              <a:t>Predefined Exception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4869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err="1" smtClean="0"/>
              <a:t>v_empno</a:t>
            </a:r>
            <a:r>
              <a:rPr lang="en-US" dirty="0" smtClean="0"/>
              <a:t> </a:t>
            </a:r>
            <a:r>
              <a:rPr lang="en-US" dirty="0" err="1" smtClean="0"/>
              <a:t>emp.empno%type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v_ename</a:t>
            </a:r>
            <a:r>
              <a:rPr lang="en-US" dirty="0" smtClean="0"/>
              <a:t> </a:t>
            </a:r>
            <a:r>
              <a:rPr lang="en-US" dirty="0" err="1" smtClean="0"/>
              <a:t>emp.ename%type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v_sal</a:t>
            </a:r>
            <a:r>
              <a:rPr lang="en-US" dirty="0" smtClean="0"/>
              <a:t> </a:t>
            </a:r>
            <a:r>
              <a:rPr lang="en-US" dirty="0" err="1" smtClean="0"/>
              <a:t>emp.sal%type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a:=&amp;a;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empno,ename,sal</a:t>
            </a:r>
            <a:r>
              <a:rPr lang="en-US" dirty="0" smtClean="0"/>
              <a:t> into </a:t>
            </a:r>
            <a:r>
              <a:rPr lang="en-US" dirty="0" err="1" smtClean="0"/>
              <a:t>v_empno,v_ename,v_sal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empno</a:t>
            </a:r>
            <a:r>
              <a:rPr lang="en-US" dirty="0" smtClean="0"/>
              <a:t>=&amp;</a:t>
            </a:r>
            <a:r>
              <a:rPr lang="en-US" dirty="0" err="1" smtClean="0"/>
              <a:t>v_empno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v_sal</a:t>
            </a:r>
            <a:r>
              <a:rPr lang="en-US" dirty="0" smtClean="0"/>
              <a:t>:=</a:t>
            </a:r>
            <a:r>
              <a:rPr lang="en-US" dirty="0" err="1" smtClean="0"/>
              <a:t>v_sal+v_sal</a:t>
            </a:r>
            <a:r>
              <a:rPr lang="en-US" dirty="0" smtClean="0"/>
              <a:t>/a;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('Employee number is '||</a:t>
            </a:r>
            <a:r>
              <a:rPr lang="en-US" dirty="0" err="1" smtClean="0"/>
              <a:t>v_empno</a:t>
            </a:r>
            <a:r>
              <a:rPr lang="en-US" dirty="0" smtClean="0"/>
              <a:t> || ' and name is '||</a:t>
            </a:r>
            <a:r>
              <a:rPr lang="en-US" dirty="0" err="1" smtClean="0"/>
              <a:t>v_ename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('New salary is '||</a:t>
            </a:r>
            <a:r>
              <a:rPr lang="en-US" dirty="0" err="1" smtClean="0"/>
              <a:t>v_sal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no_data_found</a:t>
            </a:r>
            <a:r>
              <a:rPr lang="en-US" dirty="0" smtClean="0"/>
              <a:t> then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('NO SUCH RECORD!!!');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zero_divide</a:t>
            </a:r>
            <a:r>
              <a:rPr lang="en-US" dirty="0" smtClean="0"/>
              <a:t> then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('Salary cannot be divided by zero');</a:t>
            </a:r>
          </a:p>
          <a:p>
            <a:r>
              <a:rPr lang="en-US" dirty="0" smtClean="0"/>
              <a:t>when others then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('Some </a:t>
            </a:r>
            <a:r>
              <a:rPr lang="en-US" dirty="0" err="1" smtClean="0"/>
              <a:t>error.GOD</a:t>
            </a:r>
            <a:r>
              <a:rPr lang="en-US" dirty="0" smtClean="0"/>
              <a:t> knows what???');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275</TotalTime>
  <Words>885</Words>
  <Application>Microsoft Office PowerPoint</Application>
  <PresentationFormat>On-screen Show (4:3)</PresentationFormat>
  <Paragraphs>194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Georgia</vt:lpstr>
      <vt:lpstr>Times New Roman</vt:lpstr>
      <vt:lpstr>Trebuchet MS</vt:lpstr>
      <vt:lpstr>Wingdings 2</vt:lpstr>
      <vt:lpstr>Urban</vt:lpstr>
      <vt:lpstr>Exception Handling </vt:lpstr>
      <vt:lpstr>POINTS TO DISCUSS</vt:lpstr>
      <vt:lpstr>What is Exception Handling</vt:lpstr>
      <vt:lpstr>Exception consists of 3 parts  </vt:lpstr>
      <vt:lpstr>Syntax for exception </vt:lpstr>
      <vt:lpstr>Types of Exceptions </vt:lpstr>
      <vt:lpstr>Named System Exceptions (Predefined) </vt:lpstr>
      <vt:lpstr>Some Named (Predefined) Exceptions</vt:lpstr>
      <vt:lpstr>Predefined Exception Example</vt:lpstr>
      <vt:lpstr>Unnamed System Exceptions</vt:lpstr>
      <vt:lpstr>Unnamed exceptions</vt:lpstr>
      <vt:lpstr>Syntax for unnamed system exception using EXCEPTION_INIT   </vt:lpstr>
      <vt:lpstr>Example</vt:lpstr>
      <vt:lpstr>User-defined Exceptions</vt:lpstr>
      <vt:lpstr>User defined Exception-Example</vt:lpstr>
      <vt:lpstr>RAISE_APPLICATION_ERROR ( )  </vt:lpstr>
      <vt:lpstr>WHY RAISE_APPLICATION_ERROR ?</vt:lpstr>
      <vt:lpstr>Syntax </vt:lpstr>
      <vt:lpstr>Steps for RAISE_APPLICATION_ERROR procedure:  </vt:lpstr>
      <vt:lpstr>RAISE_APPLICATION_ERROR -Example</vt:lpstr>
      <vt:lpstr>RAISE_APPLICATION_ERROR –Example(contd.)</vt:lpstr>
      <vt:lpstr>THANKS</vt:lpstr>
    </vt:vector>
  </TitlesOfParts>
  <Company>sweet 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Ananya</dc:creator>
  <cp:lastModifiedBy>Windows User</cp:lastModifiedBy>
  <cp:revision>40</cp:revision>
  <dcterms:created xsi:type="dcterms:W3CDTF">2011-09-18T02:39:25Z</dcterms:created>
  <dcterms:modified xsi:type="dcterms:W3CDTF">2022-10-06T07:19:23Z</dcterms:modified>
</cp:coreProperties>
</file>