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6" r:id="rId8"/>
    <p:sldId id="267" r:id="rId9"/>
    <p:sldId id="268" r:id="rId10"/>
    <p:sldId id="264" r:id="rId11"/>
    <p:sldId id="265" r:id="rId12"/>
    <p:sldId id="269" r:id="rId13"/>
  </p:sldIdLst>
  <p:sldSz cx="12192000" cy="6858000"/>
  <p:notesSz cx="6858000" cy="9144000"/>
  <p:defaultTextStyle>
    <a:defPPr>
      <a:defRPr lang="zh-Hans-M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C5FF2-1867-4E19-AEBC-D9AF14433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4BF376-1CD7-4107-B63F-D1C9E0B7B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Hans-MO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E9B42-74E2-4012-9292-D5B0F398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D89-F470-4EA7-9516-4E626579E7B3}" type="datetimeFigureOut">
              <a:rPr lang="zh-Hans-MO" altLang="en-US" smtClean="0"/>
              <a:t>09/27/2021</a:t>
            </a:fld>
            <a:endParaRPr lang="zh-Hans-MO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31AD5B-E461-4921-8B44-A5171815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BE464-BC78-4BB8-A66E-517D6087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568-9936-48DD-BF8A-50FBBD266C6C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162442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82CBA-FCD2-482F-AF4D-7292D83F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47C960-FE1E-4E4E-92DA-295B61986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B3CD7-9723-4DBE-9A70-5709BBE2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D89-F470-4EA7-9516-4E626579E7B3}" type="datetimeFigureOut">
              <a:rPr lang="zh-Hans-MO" altLang="en-US" smtClean="0"/>
              <a:t>09/27/2021</a:t>
            </a:fld>
            <a:endParaRPr lang="zh-Hans-MO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C3298-423B-4DBD-9DAD-2155D8D2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4F85BC-12FB-47C0-96BC-F37866EF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568-9936-48DD-BF8A-50FBBD266C6C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387329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44AD15-0C51-43F3-B0F9-681C61C6C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A2EFA9-9BD3-4E28-8992-1E29159F6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8B8E6-0FE4-45BE-8555-F7F8A5A3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D89-F470-4EA7-9516-4E626579E7B3}" type="datetimeFigureOut">
              <a:rPr lang="zh-Hans-MO" altLang="en-US" smtClean="0"/>
              <a:t>09/27/2021</a:t>
            </a:fld>
            <a:endParaRPr lang="zh-Hans-MO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A1ED1-D39F-4446-A393-414749F5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7E5D4-CBB3-4A5D-AE28-75F312D8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568-9936-48DD-BF8A-50FBBD266C6C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311325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DC398-C816-42DA-9B20-B855E574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511026-FD3D-433E-8497-30239D820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5C5B9-6DA0-4EB6-A718-CBE48DC1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D89-F470-4EA7-9516-4E626579E7B3}" type="datetimeFigureOut">
              <a:rPr lang="zh-Hans-MO" altLang="en-US" smtClean="0"/>
              <a:t>09/27/2021</a:t>
            </a:fld>
            <a:endParaRPr lang="zh-Hans-MO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76D4F-10CB-496E-AA08-17211066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0F2C1B-B1E5-4FBC-BFBC-57C6993B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568-9936-48DD-BF8A-50FBBD266C6C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324926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02775-3F73-4F26-87B5-AB925FA7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429FA-0F10-4388-A6CB-4F3CA2198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492A9-5441-4DC9-A19D-4B85E581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D89-F470-4EA7-9516-4E626579E7B3}" type="datetimeFigureOut">
              <a:rPr lang="zh-Hans-MO" altLang="en-US" smtClean="0"/>
              <a:t>09/27/2021</a:t>
            </a:fld>
            <a:endParaRPr lang="zh-Hans-MO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BD91B-CADB-4671-81ED-049F343D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A2E9D-27B2-41F2-A5D7-7508B04B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568-9936-48DD-BF8A-50FBBD266C6C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393252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E788E-94E4-463B-A37A-D980812F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5EC73-57AC-4F47-B5CF-CE3B75F1D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BD1725-F4AF-4B77-8853-DA2A06F88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20109A-889D-4348-AF0F-32F3AB3F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D89-F470-4EA7-9516-4E626579E7B3}" type="datetimeFigureOut">
              <a:rPr lang="zh-Hans-MO" altLang="en-US" smtClean="0"/>
              <a:t>09/27/2021</a:t>
            </a:fld>
            <a:endParaRPr lang="zh-Hans-MO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8A2A1F-F605-4267-84E2-2CD2E96C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B6BCBD-274F-427F-BAC6-6EF40E71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568-9936-48DD-BF8A-50FBBD266C6C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424800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55ABF-BD70-4EC2-8A24-5B45E459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97419C-26C8-4310-9BE9-ACF111643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B3EA0F-42AA-4189-91AF-E6C0C79D6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7B05A4-0AD6-4C52-939D-B26DADF11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4B9805-C6D9-444E-A36E-2E316EBF5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B17B70-DF5A-49BB-817F-37669DE3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D89-F470-4EA7-9516-4E626579E7B3}" type="datetimeFigureOut">
              <a:rPr lang="zh-Hans-MO" altLang="en-US" smtClean="0"/>
              <a:t>09/27/2021</a:t>
            </a:fld>
            <a:endParaRPr lang="zh-Hans-MO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30F901-3064-410B-8467-BEE354F4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A989AE-A460-44FC-A0CF-31CBCA2D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568-9936-48DD-BF8A-50FBBD266C6C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299432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B53C7-B733-4F1B-B3E1-0D9229B4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9E3C19-DDD4-4C69-8087-55AD8E17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D89-F470-4EA7-9516-4E626579E7B3}" type="datetimeFigureOut">
              <a:rPr lang="zh-Hans-MO" altLang="en-US" smtClean="0"/>
              <a:t>09/27/2021</a:t>
            </a:fld>
            <a:endParaRPr lang="zh-Hans-MO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15636C-8684-403F-98FB-743F0A06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B9C372-ACE9-439B-B937-10969547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568-9936-48DD-BF8A-50FBBD266C6C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115278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777782-0F1E-4148-89CD-C3A04076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D89-F470-4EA7-9516-4E626579E7B3}" type="datetimeFigureOut">
              <a:rPr lang="zh-Hans-MO" altLang="en-US" smtClean="0"/>
              <a:t>09/27/2021</a:t>
            </a:fld>
            <a:endParaRPr lang="zh-Hans-MO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14F93A-C955-4BD9-B8CE-AEB60F6B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C216A2-50A1-454F-B9A9-0CA6E5AC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568-9936-48DD-BF8A-50FBBD266C6C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206805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9953C-0095-459D-9A1F-F61A12A4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DC00D-7CD8-405A-9F8D-8E3B162C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C03168-AF48-417C-BF35-D32406BB4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1229D-9192-4ABB-8779-1F7B19DC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D89-F470-4EA7-9516-4E626579E7B3}" type="datetimeFigureOut">
              <a:rPr lang="zh-Hans-MO" altLang="en-US" smtClean="0"/>
              <a:t>09/27/2021</a:t>
            </a:fld>
            <a:endParaRPr lang="zh-Hans-MO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417896-4742-478A-A95F-52DBE4B3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C5E25E-F081-4601-A2B2-55B7403D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568-9936-48DD-BF8A-50FBBD266C6C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296754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30045-B4CB-4615-8A0F-C0853E3E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1067D9-BDFA-4CEF-AD08-29083A4F1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-MO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B3A3DA-275F-4D76-A7A1-FEAF9E7A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D3DDE4-0D91-44EC-A7A0-BBDBEC7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D89-F470-4EA7-9516-4E626579E7B3}" type="datetimeFigureOut">
              <a:rPr lang="zh-Hans-MO" altLang="en-US" smtClean="0"/>
              <a:t>09/27/2021</a:t>
            </a:fld>
            <a:endParaRPr lang="zh-Hans-MO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EB42C4-40E3-4637-88E3-ADCC1E0F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2C9B86-2717-4B69-8968-166F1555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568-9936-48DD-BF8A-50FBBD266C6C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226113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DAF587-1826-4A38-8D0A-AE21710D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906E03-6B9E-4087-BCE8-390785D4D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77654-89F3-4ACA-A003-829CEE283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FD89-F470-4EA7-9516-4E626579E7B3}" type="datetimeFigureOut">
              <a:rPr lang="zh-Hans-MO" altLang="en-US" smtClean="0"/>
              <a:t>09/27/2021</a:t>
            </a:fld>
            <a:endParaRPr lang="zh-Hans-MO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6BB5E-8895-41ED-B149-500D6689E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MO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39033-47F1-4BE0-B938-B4D70C4CC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B568-9936-48DD-BF8A-50FBBD266C6C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222176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-M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110BC-6E18-4CBD-86EC-2B9F1204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 dirty="0" err="1"/>
              <a:t>Apriori</a:t>
            </a:r>
            <a:r>
              <a:rPr lang="en-US" altLang="zh-Hans-MO" dirty="0"/>
              <a:t> </a:t>
            </a:r>
            <a:r>
              <a:rPr lang="en-US" altLang="zh-Hans-MO" dirty="0" err="1"/>
              <a:t>Templete</a:t>
            </a:r>
            <a:endParaRPr lang="zh-Hans-MO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576B7-3866-499E-8856-43A02B4F1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MO" dirty="0"/>
              <a:t>Data</a:t>
            </a:r>
          </a:p>
          <a:p>
            <a:pPr lvl="1"/>
            <a:r>
              <a:rPr lang="en-US" altLang="zh-Hans-MO" dirty="0" err="1"/>
              <a:t>Market_data</a:t>
            </a:r>
            <a:r>
              <a:rPr lang="en-US" altLang="zh-Hans-MO" dirty="0"/>
              <a:t>(shown in the picture)</a:t>
            </a:r>
          </a:p>
          <a:p>
            <a:pPr lvl="1"/>
            <a:r>
              <a:rPr lang="en-US" altLang="zh-Hans-MO" dirty="0" err="1"/>
              <a:t>Gene_data</a:t>
            </a:r>
            <a:endParaRPr lang="zh-Hans-MO" altLang="en-US" dirty="0"/>
          </a:p>
          <a:p>
            <a:endParaRPr lang="en-US" altLang="zh-Hans-MO" dirty="0"/>
          </a:p>
          <a:p>
            <a:r>
              <a:rPr lang="en-US" altLang="zh-Hans-MO" dirty="0"/>
              <a:t>Function </a:t>
            </a:r>
            <a:r>
              <a:rPr lang="en-US" altLang="zh-Hans-MO" b="1" i="1" dirty="0" err="1"/>
              <a:t>loadDataSet</a:t>
            </a:r>
            <a:r>
              <a:rPr lang="en-US" altLang="zh-Hans-MO" dirty="0"/>
              <a:t> is already implemented in the template</a:t>
            </a:r>
          </a:p>
          <a:p>
            <a:endParaRPr lang="en-US" altLang="zh-Hans-MO" dirty="0"/>
          </a:p>
          <a:p>
            <a:endParaRPr lang="en-US" altLang="zh-Hans-MO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1754F7-A36D-4D32-AE68-D84E2B9AF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66950"/>
            <a:ext cx="53435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6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EC8B7-56CC-45EF-BBCC-33C92E4BA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 dirty="0" err="1"/>
              <a:t>get_freq</a:t>
            </a:r>
            <a:endParaRPr lang="zh-Hans-MO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6508E2-7E22-461F-B2A5-743450767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MO" dirty="0"/>
              <a:t>Input</a:t>
            </a:r>
          </a:p>
          <a:p>
            <a:pPr lvl="1"/>
            <a:r>
              <a:rPr lang="en-US" altLang="zh-Hans-MO" dirty="0"/>
              <a:t>dataset: a list of transactions from which to generate candidate </a:t>
            </a:r>
            <a:r>
              <a:rPr lang="en-US" altLang="zh-Hans-MO" dirty="0" err="1"/>
              <a:t>itemsets</a:t>
            </a:r>
            <a:endParaRPr lang="en-US" altLang="zh-Hans-MO" dirty="0"/>
          </a:p>
          <a:p>
            <a:pPr lvl="1"/>
            <a:r>
              <a:rPr lang="en-US" altLang="zh-Hans-MO" dirty="0"/>
              <a:t>candidates: the list of candidate </a:t>
            </a:r>
            <a:r>
              <a:rPr lang="en-US" altLang="zh-Hans-MO" dirty="0" err="1"/>
              <a:t>itemsets</a:t>
            </a:r>
            <a:endParaRPr lang="en-US" altLang="zh-Hans-MO" dirty="0"/>
          </a:p>
          <a:p>
            <a:pPr lvl="1"/>
            <a:r>
              <a:rPr lang="en-US" altLang="zh-Hans-MO" dirty="0" err="1"/>
              <a:t>min_support</a:t>
            </a:r>
            <a:endParaRPr lang="en-US" altLang="zh-Hans-MO" dirty="0"/>
          </a:p>
          <a:p>
            <a:r>
              <a:rPr lang="en-US" altLang="zh-Hans-MO" dirty="0"/>
              <a:t>Output</a:t>
            </a:r>
          </a:p>
          <a:p>
            <a:pPr lvl="1"/>
            <a:r>
              <a:rPr lang="en-US" altLang="zh-Hans-MO" dirty="0" err="1"/>
              <a:t>freq_list</a:t>
            </a:r>
            <a:r>
              <a:rPr lang="en-US" altLang="zh-Hans-MO" dirty="0"/>
              <a:t>: the list of frequent </a:t>
            </a:r>
            <a:r>
              <a:rPr lang="en-US" altLang="zh-Hans-MO" dirty="0" err="1"/>
              <a:t>itemsets</a:t>
            </a:r>
            <a:endParaRPr lang="en-US" altLang="zh-Hans-MO" dirty="0"/>
          </a:p>
          <a:p>
            <a:pPr lvl="1"/>
            <a:r>
              <a:rPr lang="en-US" altLang="zh-Hans-MO" dirty="0" err="1"/>
              <a:t>support_data</a:t>
            </a:r>
            <a:r>
              <a:rPr lang="en-US" altLang="zh-Hans-MO" dirty="0"/>
              <a:t>: the support data for all candidate </a:t>
            </a:r>
            <a:r>
              <a:rPr lang="en-US" altLang="zh-Hans-MO" dirty="0" err="1"/>
              <a:t>itemsets</a:t>
            </a:r>
            <a:endParaRPr lang="en-US" altLang="zh-Hans-MO" dirty="0"/>
          </a:p>
          <a:p>
            <a:pPr marL="0" indent="0">
              <a:buNone/>
            </a:pPr>
            <a:endParaRPr lang="zh-Hans-MO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5A70D0-1C5A-4B6A-A74D-A96AA772B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00" r="1071" b="18056"/>
          <a:stretch/>
        </p:blipFill>
        <p:spPr>
          <a:xfrm>
            <a:off x="838200" y="5086350"/>
            <a:ext cx="70389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4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46366-8B35-44A9-905D-3641A4DB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 dirty="0" err="1"/>
              <a:t>get_freq</a:t>
            </a:r>
            <a:endParaRPr lang="zh-Hans-MO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554C0-AEBC-44E5-8867-6837630B4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MO" dirty="0"/>
              <a:t>It can be implemented following the pseudo-code.</a:t>
            </a:r>
            <a:endParaRPr lang="zh-Hans-MO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410DBA-AF3C-4B36-A478-DB47008C9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0475"/>
            <a:ext cx="89725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1E0B9-C455-4E1D-B782-991C2551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 dirty="0" err="1"/>
              <a:t>get_freq</a:t>
            </a:r>
            <a:endParaRPr lang="zh-Hans-MO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E62AE-FC8B-43A2-85C6-00757724A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MO" dirty="0"/>
              <a:t>You may use </a:t>
            </a:r>
            <a:r>
              <a:rPr lang="en-US" altLang="zh-Hans-MO" b="1" i="1" dirty="0" err="1"/>
              <a:t>issubset</a:t>
            </a:r>
            <a:r>
              <a:rPr lang="en-US" altLang="zh-Hans-MO" dirty="0"/>
              <a:t> method during support counting in </a:t>
            </a:r>
            <a:r>
              <a:rPr lang="en-US" altLang="zh-Hans-MO" dirty="0" err="1"/>
              <a:t>get_freq</a:t>
            </a:r>
            <a:r>
              <a:rPr lang="en-US" altLang="zh-Hans-MO" dirty="0"/>
              <a:t>.</a:t>
            </a:r>
          </a:p>
          <a:p>
            <a:endParaRPr lang="zh-Hans-MO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3855E0-1F4C-4083-A284-FA4D48A51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8875"/>
            <a:ext cx="45243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6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89E71-6BC6-4A29-9587-FAA45584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03"/>
            <a:ext cx="10515600" cy="1325563"/>
          </a:xfrm>
        </p:spPr>
        <p:txBody>
          <a:bodyPr/>
          <a:lstStyle/>
          <a:p>
            <a:r>
              <a:rPr lang="en-US" altLang="zh-Hans-MO" dirty="0" err="1"/>
              <a:t>Apriori</a:t>
            </a:r>
            <a:r>
              <a:rPr lang="en-US" altLang="zh-Hans-MO" dirty="0"/>
              <a:t> </a:t>
            </a:r>
            <a:r>
              <a:rPr lang="en-US" altLang="zh-Hans-MO" dirty="0" err="1"/>
              <a:t>Templete</a:t>
            </a:r>
            <a:endParaRPr lang="zh-Hans-MO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1E0D83-0279-4008-BC67-B85D33DC2239}"/>
              </a:ext>
            </a:extLst>
          </p:cNvPr>
          <p:cNvSpPr txBox="1"/>
          <p:nvPr/>
        </p:nvSpPr>
        <p:spPr>
          <a:xfrm>
            <a:off x="2371725" y="2058769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MO" dirty="0" err="1"/>
              <a:t>run_apriori</a:t>
            </a:r>
            <a:endParaRPr lang="zh-Hans-MO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DCD8FC-8AAC-4C6E-8475-097807C65435}"/>
              </a:ext>
            </a:extLst>
          </p:cNvPr>
          <p:cNvSpPr txBox="1"/>
          <p:nvPr/>
        </p:nvSpPr>
        <p:spPr>
          <a:xfrm>
            <a:off x="1066800" y="3059668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MO" dirty="0" err="1"/>
              <a:t>loadDataSet</a:t>
            </a:r>
            <a:endParaRPr lang="zh-Hans-MO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6275FC-F289-4848-B946-0394ACF7F5DE}"/>
              </a:ext>
            </a:extLst>
          </p:cNvPr>
          <p:cNvSpPr txBox="1"/>
          <p:nvPr/>
        </p:nvSpPr>
        <p:spPr>
          <a:xfrm>
            <a:off x="3695700" y="3059668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MO" dirty="0" err="1"/>
              <a:t>apriori</a:t>
            </a:r>
            <a:endParaRPr lang="zh-Hans-MO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CB724-3B0E-45EB-B148-E74B01029CD2}"/>
              </a:ext>
            </a:extLst>
          </p:cNvPr>
          <p:cNvSpPr txBox="1"/>
          <p:nvPr/>
        </p:nvSpPr>
        <p:spPr>
          <a:xfrm>
            <a:off x="1366837" y="4253984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MO" dirty="0" err="1"/>
              <a:t>create_candidates</a:t>
            </a:r>
            <a:endParaRPr lang="zh-Hans-MO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21F2A7-D425-4135-8B0D-0D8CF4BE61EB}"/>
              </a:ext>
            </a:extLst>
          </p:cNvPr>
          <p:cNvSpPr txBox="1"/>
          <p:nvPr/>
        </p:nvSpPr>
        <p:spPr>
          <a:xfrm>
            <a:off x="5443540" y="4204216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MO" dirty="0" err="1"/>
              <a:t>get_freq</a:t>
            </a:r>
            <a:endParaRPr lang="zh-Hans-MO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5359B1-AF57-4C4E-BF54-8A14F3C809C2}"/>
              </a:ext>
            </a:extLst>
          </p:cNvPr>
          <p:cNvSpPr txBox="1"/>
          <p:nvPr/>
        </p:nvSpPr>
        <p:spPr>
          <a:xfrm>
            <a:off x="3695700" y="422910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MO" dirty="0" err="1"/>
              <a:t>apriori_gen</a:t>
            </a:r>
            <a:endParaRPr lang="zh-Hans-MO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53BAA8F-21EB-4EA1-BFD5-114B7A838770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1819275" y="2428101"/>
            <a:ext cx="1304925" cy="63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69301D7-817C-47AA-A122-AC5E1130F96E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3124200" y="2428101"/>
            <a:ext cx="1323975" cy="63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A1C2D60-D501-4ACC-B709-C6D7BED14D7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571750" y="3429000"/>
            <a:ext cx="1876425" cy="82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EB31584-ADB2-4F9F-81CE-36FF103077A6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448175" y="3429000"/>
            <a:ext cx="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A187D59-94EB-4E30-884A-2112DD63FA08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4448175" y="3429000"/>
            <a:ext cx="1900240" cy="77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B3084C4-CEC4-477C-9C13-7AD22C927FCF}"/>
              </a:ext>
            </a:extLst>
          </p:cNvPr>
          <p:cNvSpPr txBox="1"/>
          <p:nvPr/>
        </p:nvSpPr>
        <p:spPr>
          <a:xfrm>
            <a:off x="7253290" y="2767280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MO" sz="2800" dirty="0"/>
              <a:t>Function call relationship</a:t>
            </a:r>
            <a:endParaRPr lang="zh-Hans-MO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4774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FA13B-3F62-4B9F-BC4F-C3C8FF9C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 dirty="0"/>
              <a:t>Main function</a:t>
            </a:r>
            <a:endParaRPr lang="zh-Hans-MO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70E4688-3CB8-44F6-8F62-64D4719E6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8492"/>
            <a:ext cx="10515600" cy="349405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5A9E73F-45AF-437B-BD22-CAA9FE387282}"/>
              </a:ext>
            </a:extLst>
          </p:cNvPr>
          <p:cNvSpPr/>
          <p:nvPr/>
        </p:nvSpPr>
        <p:spPr>
          <a:xfrm>
            <a:off x="838200" y="3686175"/>
            <a:ext cx="7543800" cy="153352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86AFAC-B2CC-4276-B7E3-E702CA6DFD12}"/>
              </a:ext>
            </a:extLst>
          </p:cNvPr>
          <p:cNvSpPr txBox="1"/>
          <p:nvPr/>
        </p:nvSpPr>
        <p:spPr>
          <a:xfrm>
            <a:off x="9401175" y="424969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MO" dirty="0"/>
              <a:t>How to run the file</a:t>
            </a:r>
            <a:endParaRPr lang="zh-Hans-MO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519DE3B-E091-4B78-A115-EB3DBDF7982A}"/>
              </a:ext>
            </a:extLst>
          </p:cNvPr>
          <p:cNvCxnSpPr>
            <a:stCxn id="5" idx="3"/>
          </p:cNvCxnSpPr>
          <p:nvPr/>
        </p:nvCxnSpPr>
        <p:spPr>
          <a:xfrm flipV="1">
            <a:off x="8382000" y="4452937"/>
            <a:ext cx="100012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47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E6D2A-70D3-4549-B684-65205D66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 dirty="0" err="1"/>
              <a:t>Run_apriori</a:t>
            </a:r>
            <a:endParaRPr lang="zh-Hans-MO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137648-768B-4FDB-85EA-E94C629E1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534525" cy="10001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28A05D2-9FE1-4456-8892-526407D42964}"/>
              </a:ext>
            </a:extLst>
          </p:cNvPr>
          <p:cNvSpPr/>
          <p:nvPr/>
        </p:nvSpPr>
        <p:spPr>
          <a:xfrm>
            <a:off x="2419350" y="2105025"/>
            <a:ext cx="2533650" cy="219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0EED21-CEBF-4DAD-BF0D-1C1D7441CDF0}"/>
              </a:ext>
            </a:extLst>
          </p:cNvPr>
          <p:cNvSpPr/>
          <p:nvPr/>
        </p:nvSpPr>
        <p:spPr>
          <a:xfrm>
            <a:off x="2724150" y="2282825"/>
            <a:ext cx="6686550" cy="26987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C8592F-558F-4DAB-B3B8-2C9EBD28C58C}"/>
              </a:ext>
            </a:extLst>
          </p:cNvPr>
          <p:cNvSpPr txBox="1"/>
          <p:nvPr/>
        </p:nvSpPr>
        <p:spPr>
          <a:xfrm>
            <a:off x="1466850" y="3662919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MO" dirty="0"/>
              <a:t>Load dataset as list</a:t>
            </a:r>
            <a:endParaRPr lang="zh-Hans-MO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74E3DD6-2FED-4C30-91E6-6FF81FD75C59}"/>
              </a:ext>
            </a:extLst>
          </p:cNvPr>
          <p:cNvCxnSpPr>
            <a:endCxn id="8" idx="0"/>
          </p:cNvCxnSpPr>
          <p:nvPr/>
        </p:nvCxnSpPr>
        <p:spPr>
          <a:xfrm flipH="1">
            <a:off x="2519363" y="2324100"/>
            <a:ext cx="71437" cy="133881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3936CBC-3687-4F04-9BF7-11A37FCD2DD3}"/>
              </a:ext>
            </a:extLst>
          </p:cNvPr>
          <p:cNvSpPr txBox="1"/>
          <p:nvPr/>
        </p:nvSpPr>
        <p:spPr>
          <a:xfrm>
            <a:off x="7305675" y="3662919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MO" dirty="0"/>
              <a:t>Run </a:t>
            </a:r>
            <a:r>
              <a:rPr lang="en-US" altLang="zh-Hans-MO" dirty="0" err="1"/>
              <a:t>apriori</a:t>
            </a:r>
            <a:endParaRPr lang="zh-Hans-MO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9BB334A-0D24-4F33-BE9C-F4B814DD700E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6067425" y="2552700"/>
            <a:ext cx="2290763" cy="111021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48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13251-6E73-42E9-85E7-4411010C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737"/>
            <a:ext cx="10515600" cy="1325563"/>
          </a:xfrm>
        </p:spPr>
        <p:txBody>
          <a:bodyPr/>
          <a:lstStyle/>
          <a:p>
            <a:r>
              <a:rPr lang="en-US" altLang="zh-Hans-MO" dirty="0" err="1"/>
              <a:t>Apriori</a:t>
            </a:r>
            <a:r>
              <a:rPr lang="en-US" altLang="zh-Hans-MO" dirty="0"/>
              <a:t> </a:t>
            </a:r>
            <a:endParaRPr lang="zh-Hans-MO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CA6931F-30EF-4481-92AC-50EE8A1F0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5913"/>
            <a:ext cx="11163300" cy="40147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B5D576-56C2-4C89-A149-77E68D559F5E}"/>
              </a:ext>
            </a:extLst>
          </p:cNvPr>
          <p:cNvSpPr txBox="1"/>
          <p:nvPr/>
        </p:nvSpPr>
        <p:spPr>
          <a:xfrm>
            <a:off x="6096000" y="174307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MO" dirty="0"/>
              <a:t>the set of single item</a:t>
            </a:r>
            <a:endParaRPr lang="zh-Hans-MO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62B94D-5FB1-463E-A662-84799A6C4D92}"/>
              </a:ext>
            </a:extLst>
          </p:cNvPr>
          <p:cNvSpPr/>
          <p:nvPr/>
        </p:nvSpPr>
        <p:spPr>
          <a:xfrm>
            <a:off x="1600200" y="1861066"/>
            <a:ext cx="2276475" cy="1333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9288E0C-E353-4E98-B7F3-04ED56A63D0C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76675" y="1927741"/>
            <a:ext cx="22193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E7F1120-7D5B-42A5-8FAD-A4E4AF92A7C0}"/>
              </a:ext>
            </a:extLst>
          </p:cNvPr>
          <p:cNvSpPr/>
          <p:nvPr/>
        </p:nvSpPr>
        <p:spPr>
          <a:xfrm>
            <a:off x="1495425" y="2212419"/>
            <a:ext cx="1123949" cy="2413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7E9496E-CA0C-4CDF-9A88-A14773BDD6F1}"/>
              </a:ext>
            </a:extLst>
          </p:cNvPr>
          <p:cNvSpPr txBox="1"/>
          <p:nvPr/>
        </p:nvSpPr>
        <p:spPr>
          <a:xfrm>
            <a:off x="8915400" y="2418279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MO" dirty="0"/>
              <a:t>the set of single item whose support is not less than </a:t>
            </a:r>
            <a:r>
              <a:rPr lang="en-US" altLang="zh-Hans-MO" dirty="0" err="1"/>
              <a:t>minSupport</a:t>
            </a:r>
            <a:endParaRPr lang="zh-Hans-MO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CC9A670-6A2E-4B21-9F26-294F2F301247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2619374" y="2333090"/>
            <a:ext cx="6296026" cy="546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2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42BEE-D77B-4E98-86E0-B1899D6D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 dirty="0"/>
              <a:t>Detail</a:t>
            </a:r>
            <a:endParaRPr lang="zh-Hans-MO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38616-0F24-475F-B7A8-9AF471D4D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MO" b="1" i="1" dirty="0"/>
              <a:t>update</a:t>
            </a:r>
            <a:r>
              <a:rPr lang="en-US" altLang="zh-Hans-MO" dirty="0"/>
              <a:t> method</a:t>
            </a:r>
          </a:p>
          <a:p>
            <a:r>
              <a:rPr lang="en-US" altLang="zh-Hans-MO" dirty="0"/>
              <a:t>You can use </a:t>
            </a:r>
            <a:r>
              <a:rPr lang="en-US" altLang="zh-Hans-MO" dirty="0" err="1"/>
              <a:t>a.update</a:t>
            </a:r>
            <a:r>
              <a:rPr lang="en-US" altLang="zh-Hans-MO" dirty="0"/>
              <a:t>(b) to add keys and values in </a:t>
            </a:r>
            <a:r>
              <a:rPr lang="en-US" altLang="zh-Hans-MO" dirty="0" err="1"/>
              <a:t>dict</a:t>
            </a:r>
            <a:r>
              <a:rPr lang="en-US" altLang="zh-Hans-MO" dirty="0"/>
              <a:t> b into </a:t>
            </a:r>
            <a:r>
              <a:rPr lang="en-US" altLang="zh-Hans-MO" dirty="0" err="1"/>
              <a:t>dict</a:t>
            </a:r>
            <a:r>
              <a:rPr lang="en-US" altLang="zh-Hans-MO" dirty="0"/>
              <a:t> a.</a:t>
            </a:r>
          </a:p>
          <a:p>
            <a:endParaRPr lang="en-US" altLang="zh-Hans-MO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075724-9F80-44C9-9D5C-D4101879A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0375"/>
            <a:ext cx="47529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6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D4953-5F52-4F4A-A041-68F11591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 dirty="0" err="1"/>
              <a:t>apriori_gen</a:t>
            </a:r>
            <a:endParaRPr lang="zh-Hans-MO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8251A-BCCF-4B2B-9DE5-3E68C007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MO" dirty="0"/>
              <a:t>The </a:t>
            </a:r>
            <a:r>
              <a:rPr lang="en-US" altLang="zh-Hans-MO" dirty="0" err="1"/>
              <a:t>apriori_gen</a:t>
            </a:r>
            <a:r>
              <a:rPr lang="en-US" altLang="zh-Hans-MO" dirty="0"/>
              <a:t> function performs two operations:    </a:t>
            </a:r>
          </a:p>
          <a:p>
            <a:pPr lvl="1"/>
            <a:r>
              <a:rPr lang="en-US" altLang="zh-Hans-MO" dirty="0"/>
              <a:t>Generate length k candidate </a:t>
            </a:r>
            <a:r>
              <a:rPr lang="en-US" altLang="zh-Hans-MO" dirty="0" err="1"/>
              <a:t>itemsets</a:t>
            </a:r>
            <a:r>
              <a:rPr lang="en-US" altLang="zh-Hans-MO" dirty="0"/>
              <a:t> from length k-1 frequent </a:t>
            </a:r>
            <a:r>
              <a:rPr lang="en-US" altLang="zh-Hans-MO" dirty="0" err="1"/>
              <a:t>itemsets</a:t>
            </a:r>
            <a:r>
              <a:rPr lang="en-US" altLang="zh-Hans-MO" dirty="0"/>
              <a:t>    </a:t>
            </a:r>
          </a:p>
          <a:p>
            <a:pPr lvl="1"/>
            <a:r>
              <a:rPr lang="en-US" altLang="zh-Hans-MO" dirty="0"/>
              <a:t>Prune candidate </a:t>
            </a:r>
            <a:r>
              <a:rPr lang="en-US" altLang="zh-Hans-MO" dirty="0" err="1"/>
              <a:t>itemsets</a:t>
            </a:r>
            <a:r>
              <a:rPr lang="en-US" altLang="zh-Hans-MO" dirty="0"/>
              <a:t> containing subsets of length k-1 that are infrequent</a:t>
            </a:r>
          </a:p>
          <a:p>
            <a:r>
              <a:rPr lang="en-US" altLang="zh-Hans-MO" dirty="0"/>
              <a:t>Input:</a:t>
            </a:r>
          </a:p>
          <a:p>
            <a:pPr lvl="1"/>
            <a:r>
              <a:rPr lang="en-US" altLang="zh-Hans-MO" dirty="0" err="1"/>
              <a:t>freq_sets</a:t>
            </a:r>
            <a:r>
              <a:rPr lang="en-US" altLang="zh-Hans-MO" dirty="0"/>
              <a:t>: The list of frequent (k-1)-</a:t>
            </a:r>
            <a:r>
              <a:rPr lang="en-US" altLang="zh-Hans-MO" dirty="0" err="1"/>
              <a:t>itemsets</a:t>
            </a:r>
            <a:r>
              <a:rPr lang="en-US" altLang="zh-Hans-MO" dirty="0"/>
              <a:t>.</a:t>
            </a:r>
          </a:p>
          <a:p>
            <a:pPr lvl="1"/>
            <a:r>
              <a:rPr lang="en-US" altLang="zh-Hans-MO" dirty="0"/>
              <a:t>k: The cardinality of the current </a:t>
            </a:r>
            <a:r>
              <a:rPr lang="en-US" altLang="zh-Hans-MO" dirty="0" err="1"/>
              <a:t>itemsets</a:t>
            </a:r>
            <a:r>
              <a:rPr lang="en-US" altLang="zh-Hans-MO" dirty="0"/>
              <a:t> being evaluated.</a:t>
            </a:r>
          </a:p>
          <a:p>
            <a:r>
              <a:rPr lang="en-US" altLang="zh-Hans-MO" dirty="0"/>
              <a:t>Output:</a:t>
            </a:r>
          </a:p>
          <a:p>
            <a:pPr lvl="1"/>
            <a:r>
              <a:rPr lang="en-US" altLang="zh-Hans-MO" dirty="0" err="1"/>
              <a:t>candidate_list</a:t>
            </a:r>
            <a:r>
              <a:rPr lang="en-US" altLang="zh-Hans-MO" dirty="0"/>
              <a:t> : The list of candidate </a:t>
            </a:r>
            <a:r>
              <a:rPr lang="en-US" altLang="zh-Hans-MO" dirty="0" err="1"/>
              <a:t>itemsets</a:t>
            </a:r>
            <a:r>
              <a:rPr lang="en-US" altLang="zh-Hans-MO" dirty="0"/>
              <a:t>.</a:t>
            </a:r>
            <a:endParaRPr lang="zh-Hans-MO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D68917-FCED-44C3-8EF0-A7A597317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557837"/>
            <a:ext cx="34671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8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0D1BB-388D-4A44-A0D9-900A5AFF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 dirty="0" err="1"/>
              <a:t>apriori_gen</a:t>
            </a:r>
            <a:endParaRPr lang="zh-Hans-MO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20531-DD5C-4966-90F3-584C12202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MO" dirty="0"/>
              <a:t>It can be implemented following the pseudo-code.</a:t>
            </a:r>
            <a:endParaRPr lang="zh-Hans-MO" altLang="en-US" dirty="0"/>
          </a:p>
          <a:p>
            <a:endParaRPr lang="zh-Hans-MO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819AEF-9293-4F37-BA67-316B795CF0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511"/>
          <a:stretch/>
        </p:blipFill>
        <p:spPr>
          <a:xfrm>
            <a:off x="838200" y="2405063"/>
            <a:ext cx="8858250" cy="17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9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3487F-636F-45FA-B283-37302DC8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 dirty="0" err="1"/>
              <a:t>apriori_gen</a:t>
            </a:r>
            <a:endParaRPr lang="zh-Hans-MO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3A121-86BE-4F57-8842-BC35B1953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MO" dirty="0"/>
              <a:t>You may use </a:t>
            </a:r>
            <a:r>
              <a:rPr lang="en-US" altLang="zh-Hans-MO" b="1" i="1" dirty="0"/>
              <a:t>combinations </a:t>
            </a:r>
            <a:r>
              <a:rPr lang="en-US" altLang="zh-Hans-MO" dirty="0"/>
              <a:t>method to enumerate all the subsets.</a:t>
            </a:r>
          </a:p>
          <a:p>
            <a:endParaRPr lang="en-US" altLang="zh-Hans-MO" dirty="0"/>
          </a:p>
          <a:p>
            <a:endParaRPr lang="en-US" altLang="zh-Hans-MO" dirty="0"/>
          </a:p>
          <a:p>
            <a:endParaRPr lang="en-US" altLang="zh-Hans-MO" dirty="0"/>
          </a:p>
          <a:p>
            <a:endParaRPr lang="en-US" altLang="zh-Hans-MO" dirty="0"/>
          </a:p>
          <a:p>
            <a:endParaRPr lang="en-US" altLang="zh-Hans-MO" dirty="0"/>
          </a:p>
          <a:p>
            <a:r>
              <a:rPr lang="en-US" altLang="zh-Hans-MO" dirty="0">
                <a:solidFill>
                  <a:srgbClr val="FF0000"/>
                </a:solidFill>
              </a:rPr>
              <a:t>You must import </a:t>
            </a:r>
            <a:r>
              <a:rPr lang="en-US" altLang="zh-Hans-MO" dirty="0" err="1">
                <a:solidFill>
                  <a:srgbClr val="FF0000"/>
                </a:solidFill>
              </a:rPr>
              <a:t>itertools</a:t>
            </a:r>
            <a:r>
              <a:rPr lang="en-US" altLang="zh-Hans-MO" dirty="0">
                <a:solidFill>
                  <a:srgbClr val="FF0000"/>
                </a:solidFill>
              </a:rPr>
              <a:t> first!</a:t>
            </a:r>
            <a:endParaRPr lang="zh-Hans-MO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59D36E-A024-4235-A7F8-09BB4C50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471737"/>
            <a:ext cx="46101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1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276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Calibri Light</vt:lpstr>
      <vt:lpstr>Office 主题​​</vt:lpstr>
      <vt:lpstr>Apriori Templete</vt:lpstr>
      <vt:lpstr>Apriori Templete</vt:lpstr>
      <vt:lpstr>Main function</vt:lpstr>
      <vt:lpstr>Run_apriori</vt:lpstr>
      <vt:lpstr>Apriori </vt:lpstr>
      <vt:lpstr>Detail</vt:lpstr>
      <vt:lpstr>apriori_gen</vt:lpstr>
      <vt:lpstr>apriori_gen</vt:lpstr>
      <vt:lpstr>apriori_gen</vt:lpstr>
      <vt:lpstr>get_freq</vt:lpstr>
      <vt:lpstr>get_freq</vt:lpstr>
      <vt:lpstr>get_freq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Apriori Implementation</dc:title>
  <dc:creator>王 浩宇</dc:creator>
  <cp:lastModifiedBy>Gao, Jing</cp:lastModifiedBy>
  <cp:revision>31</cp:revision>
  <dcterms:created xsi:type="dcterms:W3CDTF">2020-09-20T00:55:41Z</dcterms:created>
  <dcterms:modified xsi:type="dcterms:W3CDTF">2021-09-27T18:19:30Z</dcterms:modified>
</cp:coreProperties>
</file>