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15"/>
  </p:notesMasterIdLst>
  <p:sldIdLst>
    <p:sldId id="428" r:id="rId2"/>
    <p:sldId id="414" r:id="rId3"/>
    <p:sldId id="427" r:id="rId4"/>
    <p:sldId id="423" r:id="rId5"/>
    <p:sldId id="415" r:id="rId6"/>
    <p:sldId id="416" r:id="rId7"/>
    <p:sldId id="417" r:id="rId8"/>
    <p:sldId id="419" r:id="rId9"/>
    <p:sldId id="421" r:id="rId10"/>
    <p:sldId id="422" r:id="rId11"/>
    <p:sldId id="426" r:id="rId12"/>
    <p:sldId id="429" r:id="rId13"/>
    <p:sldId id="43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CC00"/>
    <a:srgbClr val="593E62"/>
    <a:srgbClr val="FF9900"/>
    <a:srgbClr val="FBFAE9"/>
    <a:srgbClr val="E5B359"/>
    <a:srgbClr val="CFB33D"/>
    <a:srgbClr val="CBED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81" autoAdjust="0"/>
    <p:restoredTop sz="90668" autoAdjust="0"/>
  </p:normalViewPr>
  <p:slideViewPr>
    <p:cSldViewPr>
      <p:cViewPr varScale="1">
        <p:scale>
          <a:sx n="70" d="100"/>
          <a:sy n="70" d="100"/>
        </p:scale>
        <p:origin x="1110" y="5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48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744"/>
    </p:cViewPr>
  </p:sorterViewPr>
  <p:notesViewPr>
    <p:cSldViewPr>
      <p:cViewPr varScale="1">
        <p:scale>
          <a:sx n="57" d="100"/>
          <a:sy n="57" d="100"/>
        </p:scale>
        <p:origin x="-2814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7A5A63-3EA1-444F-A11A-DABC58D4C768}" type="datetimeFigureOut">
              <a:rPr lang="en-US" smtClean="0"/>
              <a:pPr/>
              <a:t>11/13/2023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95D52F-0190-4716-8D04-01F73A2F03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047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7763" y="685800"/>
            <a:ext cx="4568825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73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805" y="4342191"/>
            <a:ext cx="5030391" cy="411540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884" tIns="44943" rIns="89884" bIns="4494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795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7763" y="685800"/>
            <a:ext cx="4568825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73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805" y="4342191"/>
            <a:ext cx="5030391" cy="411540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884" tIns="44943" rIns="89884" bIns="4494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9405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7763" y="685800"/>
            <a:ext cx="4568825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73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805" y="4342191"/>
            <a:ext cx="5030391" cy="411540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884" tIns="44943" rIns="89884" bIns="4494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8813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7763" y="685800"/>
            <a:ext cx="4568825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73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805" y="4342191"/>
            <a:ext cx="5030391" cy="411540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884" tIns="44943" rIns="89884" bIns="4494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3068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7763" y="685800"/>
            <a:ext cx="4568825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73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805" y="4342191"/>
            <a:ext cx="5030391" cy="411540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884" tIns="44943" rIns="89884" bIns="4494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9371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7763" y="685800"/>
            <a:ext cx="4568825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73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805" y="4342191"/>
            <a:ext cx="5030391" cy="411540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884" tIns="44943" rIns="89884" bIns="4494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927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7763" y="685800"/>
            <a:ext cx="4568825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73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805" y="4342191"/>
            <a:ext cx="5030391" cy="411540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884" tIns="44943" rIns="89884" bIns="4494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8499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7763" y="685800"/>
            <a:ext cx="4568825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73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805" y="4342191"/>
            <a:ext cx="5030391" cy="411540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884" tIns="44943" rIns="89884" bIns="4494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3679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7763" y="685800"/>
            <a:ext cx="4568825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73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805" y="4342191"/>
            <a:ext cx="5030391" cy="411540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884" tIns="44943" rIns="89884" bIns="4494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2909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7763" y="685800"/>
            <a:ext cx="4568825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73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805" y="4342191"/>
            <a:ext cx="5030391" cy="411540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884" tIns="44943" rIns="89884" bIns="4494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0025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7763" y="685800"/>
            <a:ext cx="4568825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73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805" y="4342191"/>
            <a:ext cx="5030391" cy="411540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884" tIns="44943" rIns="89884" bIns="44943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3674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7763" y="685800"/>
            <a:ext cx="4568825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73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805" y="4342191"/>
            <a:ext cx="5030391" cy="411540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884" tIns="44943" rIns="89884" bIns="4494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1047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7763" y="685800"/>
            <a:ext cx="4568825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73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805" y="4342191"/>
            <a:ext cx="5030391" cy="411540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884" tIns="44943" rIns="89884" bIns="4494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935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Jing Gao UIUC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http://www.ews.uiuc.edu/~jinggao3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D390-459D-4692-ACDA-0AA97F7D3F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D390-459D-4692-ACDA-0AA97F7D3F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D390-459D-4692-ACDA-0AA97F7D3F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37162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D390-459D-4692-ACDA-0AA97F7D3F0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D390-459D-4692-ACDA-0AA97F7D3F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D390-459D-4692-ACDA-0AA97F7D3F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D390-459D-4692-ACDA-0AA97F7D3F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D390-459D-4692-ACDA-0AA97F7D3F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D390-459D-4692-ACDA-0AA97F7D3F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D390-459D-4692-ACDA-0AA97F7D3F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D390-459D-4692-ACDA-0AA97F7D3F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Jing Gao UIUC</a:t>
            </a:r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http://www.ews.uiuc.edu/~jinggao3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1D390-459D-4692-ACDA-0AA97F7D3F05}" type="slidenum">
              <a:rPr lang="en-US" smtClean="0"/>
              <a:pPr/>
              <a:t>‹#›</a:t>
            </a:fld>
            <a:r>
              <a:rPr lang="en-US" dirty="0"/>
              <a:t>/61</a:t>
            </a:r>
          </a:p>
        </p:txBody>
      </p:sp>
      <p:pic>
        <p:nvPicPr>
          <p:cNvPr id="9" name="图片 8" descr="buffalo.gif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7915275" y="0"/>
            <a:ext cx="1228725" cy="6096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3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>
                <a:solidFill>
                  <a:srgbClr val="0000FF"/>
                </a:solidFill>
                <a:cs typeface="Times New Roman" pitchFamily="18" charset="0"/>
              </a:rPr>
              <a:t>Decision Tree</a:t>
            </a:r>
            <a:endParaRPr lang="en-US" sz="3200" b="1" dirty="0">
              <a:solidFill>
                <a:srgbClr val="0000FF"/>
              </a:solidFill>
              <a:cs typeface="Times New Roman" pitchFamily="18" charset="0"/>
            </a:endParaRPr>
          </a:p>
        </p:txBody>
      </p:sp>
      <p:sp>
        <p:nvSpPr>
          <p:cNvPr id="826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800100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Implement Decision Tree algorithm as follows:</a:t>
            </a:r>
          </a:p>
          <a:p>
            <a:pPr marL="400050" lvl="1" indent="0">
              <a:lnSpc>
                <a:spcPct val="90000"/>
              </a:lnSpc>
              <a:buNone/>
            </a:pP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89B987-2731-415E-A922-9332A06007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90800"/>
            <a:ext cx="9055976" cy="2324100"/>
          </a:xfrm>
          <a:prstGeom prst="rect">
            <a:avLst/>
          </a:prstGeom>
        </p:spPr>
      </p:pic>
      <p:sp>
        <p:nvSpPr>
          <p:cNvPr id="2" name="Oval 1"/>
          <p:cNvSpPr/>
          <p:nvPr/>
        </p:nvSpPr>
        <p:spPr>
          <a:xfrm>
            <a:off x="1752600" y="3200400"/>
            <a:ext cx="15240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2819400" y="2819400"/>
            <a:ext cx="1371600" cy="3810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191000" y="2634734"/>
            <a:ext cx="2382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the best feature to split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9152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3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>
                <a:solidFill>
                  <a:srgbClr val="0000FF"/>
                </a:solidFill>
                <a:cs typeface="Times New Roman" pitchFamily="18" charset="0"/>
              </a:rPr>
              <a:t>Repeat on sub-dataset</a:t>
            </a:r>
            <a:endParaRPr lang="en-US" sz="3200" b="1" dirty="0">
              <a:solidFill>
                <a:srgbClr val="0000FF"/>
              </a:solidFill>
              <a:cs typeface="Times New Roman" pitchFamily="18" charset="0"/>
            </a:endParaRPr>
          </a:p>
        </p:txBody>
      </p:sp>
      <p:sp>
        <p:nvSpPr>
          <p:cNvPr id="826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4495800" cy="5364162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z="2600" dirty="0"/>
              <a:t>Repeat the same procedure for the sub-dataset</a:t>
            </a:r>
          </a:p>
          <a:p>
            <a:pPr lvl="1"/>
            <a:r>
              <a:rPr lang="en-US" altLang="zh-CN" sz="2000" dirty="0"/>
              <a:t>This is done by </a:t>
            </a:r>
            <a:r>
              <a:rPr lang="en-US" altLang="zh-CN" sz="2000" dirty="0">
                <a:solidFill>
                  <a:srgbClr val="FF0000"/>
                </a:solidFill>
              </a:rPr>
              <a:t>calling </a:t>
            </a:r>
            <a:r>
              <a:rPr lang="en-US" altLang="zh-CN" sz="2000" dirty="0" err="1">
                <a:solidFill>
                  <a:srgbClr val="FF0000"/>
                </a:solidFill>
              </a:rPr>
              <a:t>Dtree</a:t>
            </a:r>
            <a:r>
              <a:rPr lang="en-US" altLang="zh-CN" sz="2000" dirty="0">
                <a:solidFill>
                  <a:srgbClr val="FF0000"/>
                </a:solidFill>
              </a:rPr>
              <a:t> again for each value of the best split feature </a:t>
            </a:r>
            <a:r>
              <a:rPr lang="en-US" altLang="zh-CN" sz="2000" dirty="0"/>
              <a:t>(Outlook in our example). </a:t>
            </a:r>
          </a:p>
          <a:p>
            <a:pPr lvl="1"/>
            <a:r>
              <a:rPr lang="en-US" altLang="zh-CN" sz="2000" dirty="0">
                <a:solidFill>
                  <a:srgbClr val="FF0000"/>
                </a:solidFill>
              </a:rPr>
              <a:t>It is already implemented in the template</a:t>
            </a:r>
            <a:endParaRPr lang="en-US" sz="2000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endParaRPr lang="en-US" sz="2600" dirty="0"/>
          </a:p>
          <a:p>
            <a:pPr>
              <a:lnSpc>
                <a:spcPct val="90000"/>
              </a:lnSpc>
            </a:pPr>
            <a:r>
              <a:rPr lang="en-US" altLang="zh-CN" sz="2600" dirty="0"/>
              <a:t>Sub-dataset d</a:t>
            </a:r>
            <a:r>
              <a:rPr lang="en-US" sz="2600" dirty="0"/>
              <a:t>oesn’t satisfy stopping criteria</a:t>
            </a:r>
          </a:p>
          <a:p>
            <a:pPr>
              <a:lnSpc>
                <a:spcPct val="90000"/>
              </a:lnSpc>
            </a:pPr>
            <a:r>
              <a:rPr lang="en-US" sz="2600" dirty="0"/>
              <a:t>Find best split on</a:t>
            </a:r>
            <a:r>
              <a:rPr lang="zh-CN" altLang="en-US" sz="2600" dirty="0"/>
              <a:t> </a:t>
            </a:r>
            <a:r>
              <a:rPr lang="en-US" altLang="zh-CN" sz="2600" dirty="0"/>
              <a:t>sub-dataset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altLang="zh-CN" sz="2000" dirty="0"/>
              <a:t>(outlook=</a:t>
            </a:r>
            <a:r>
              <a:rPr lang="en-US" altLang="zh-CN" sz="2000" dirty="0">
                <a:solidFill>
                  <a:srgbClr val="FF0000"/>
                </a:solidFill>
              </a:rPr>
              <a:t>sunny</a:t>
            </a:r>
            <a:r>
              <a:rPr lang="en-US" altLang="zh-CN" sz="2000" dirty="0"/>
              <a:t>)</a:t>
            </a:r>
            <a:endParaRPr lang="en-US" sz="2000" dirty="0"/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2000" dirty="0"/>
              <a:t>Gain(temperature)=0.0133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2000" dirty="0"/>
              <a:t>Gain(Humidity)=0.0133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2000" dirty="0"/>
              <a:t>Gain(windy)=0.48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2000" dirty="0"/>
              <a:t>So </a:t>
            </a:r>
            <a:r>
              <a:rPr lang="en-US" sz="2000" dirty="0">
                <a:solidFill>
                  <a:srgbClr val="FF0000"/>
                </a:solidFill>
              </a:rPr>
              <a:t>windy</a:t>
            </a:r>
            <a:r>
              <a:rPr lang="en-US" sz="2000" dirty="0"/>
              <a:t> is the best feature to split on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2000" dirty="0"/>
              <a:t>the sub-dataset (when outlook=‘sunny’)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F3EE1F3-0051-4B26-81B2-335AB37EF8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993187"/>
              </p:ext>
            </p:extLst>
          </p:nvPr>
        </p:nvGraphicFramePr>
        <p:xfrm>
          <a:off x="5599544" y="2362200"/>
          <a:ext cx="3315856" cy="1893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586">
                  <a:extLst>
                    <a:ext uri="{9D8B030D-6E8A-4147-A177-3AD203B41FA5}">
                      <a16:colId xmlns:a16="http://schemas.microsoft.com/office/drawing/2014/main" val="4262471799"/>
                    </a:ext>
                  </a:extLst>
                </a:gridCol>
                <a:gridCol w="853346">
                  <a:extLst>
                    <a:ext uri="{9D8B030D-6E8A-4147-A177-3AD203B41FA5}">
                      <a16:colId xmlns:a16="http://schemas.microsoft.com/office/drawing/2014/main" val="1350602683"/>
                    </a:ext>
                  </a:extLst>
                </a:gridCol>
                <a:gridCol w="731439">
                  <a:extLst>
                    <a:ext uri="{9D8B030D-6E8A-4147-A177-3AD203B41FA5}">
                      <a16:colId xmlns:a16="http://schemas.microsoft.com/office/drawing/2014/main" val="1447868370"/>
                    </a:ext>
                  </a:extLst>
                </a:gridCol>
                <a:gridCol w="670485">
                  <a:extLst>
                    <a:ext uri="{9D8B030D-6E8A-4147-A177-3AD203B41FA5}">
                      <a16:colId xmlns:a16="http://schemas.microsoft.com/office/drawing/2014/main" val="2340217426"/>
                    </a:ext>
                  </a:extLst>
                </a:gridCol>
              </a:tblGrid>
              <a:tr h="473412">
                <a:tc>
                  <a:txBody>
                    <a:bodyPr/>
                    <a:lstStyle/>
                    <a:p>
                      <a:r>
                        <a:rPr lang="en-US" sz="1200" dirty="0"/>
                        <a:t>Temperature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Humidity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Windy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Label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342167"/>
                  </a:ext>
                </a:extLst>
              </a:tr>
              <a:tr h="284048">
                <a:tc>
                  <a:txBody>
                    <a:bodyPr/>
                    <a:lstStyle/>
                    <a:p>
                      <a:r>
                        <a:rPr lang="en-US" sz="1200" dirty="0"/>
                        <a:t>Mild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High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FALSE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280662"/>
                  </a:ext>
                </a:extLst>
              </a:tr>
              <a:tr h="284048">
                <a:tc>
                  <a:txBody>
                    <a:bodyPr/>
                    <a:lstStyle/>
                    <a:p>
                      <a:r>
                        <a:rPr lang="en-US" sz="1200" dirty="0"/>
                        <a:t>Cool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Normal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FALSE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2956668"/>
                  </a:ext>
                </a:extLst>
              </a:tr>
              <a:tr h="284048">
                <a:tc>
                  <a:txBody>
                    <a:bodyPr/>
                    <a:lstStyle/>
                    <a:p>
                      <a:r>
                        <a:rPr lang="en-US" sz="1200" dirty="0"/>
                        <a:t>Cool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Normal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TRUE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4952871"/>
                  </a:ext>
                </a:extLst>
              </a:tr>
              <a:tr h="284048">
                <a:tc>
                  <a:txBody>
                    <a:bodyPr/>
                    <a:lstStyle/>
                    <a:p>
                      <a:r>
                        <a:rPr lang="en-US" sz="1200" dirty="0"/>
                        <a:t>Mild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Normal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FALSE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032586"/>
                  </a:ext>
                </a:extLst>
              </a:tr>
              <a:tr h="284048">
                <a:tc>
                  <a:txBody>
                    <a:bodyPr/>
                    <a:lstStyle/>
                    <a:p>
                      <a:r>
                        <a:rPr lang="en-US" sz="1200" dirty="0"/>
                        <a:t>Mild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High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TRUE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723613"/>
                  </a:ext>
                </a:extLst>
              </a:tr>
            </a:tbl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01141998-52DB-4702-AE6D-FA56F0DDBE15}"/>
              </a:ext>
            </a:extLst>
          </p:cNvPr>
          <p:cNvGrpSpPr/>
          <p:nvPr/>
        </p:nvGrpSpPr>
        <p:grpSpPr>
          <a:xfrm>
            <a:off x="4419600" y="4374551"/>
            <a:ext cx="4624418" cy="1651726"/>
            <a:chOff x="1447800" y="3771900"/>
            <a:chExt cx="4876801" cy="165172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A0CE3BE-1E44-4568-8CE8-7832DAB75488}"/>
                </a:ext>
              </a:extLst>
            </p:cNvPr>
            <p:cNvGrpSpPr/>
            <p:nvPr/>
          </p:nvGrpSpPr>
          <p:grpSpPr>
            <a:xfrm>
              <a:off x="1447800" y="3771900"/>
              <a:ext cx="4876801" cy="1447800"/>
              <a:chOff x="1447800" y="3771900"/>
              <a:chExt cx="4876801" cy="1447800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BB2D498F-7300-47D3-81E3-247989908EA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b="79170"/>
              <a:stretch/>
            </p:blipFill>
            <p:spPr>
              <a:xfrm>
                <a:off x="1447800" y="4788627"/>
                <a:ext cx="2663046" cy="431073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B055D6C6-17E9-4894-9A1C-FB8354B2DE9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9770" r="14860"/>
              <a:stretch/>
            </p:blipFill>
            <p:spPr>
              <a:xfrm>
                <a:off x="2438401" y="3771900"/>
                <a:ext cx="3886200" cy="1079501"/>
              </a:xfrm>
              <a:prstGeom prst="rect">
                <a:avLst/>
              </a:prstGeom>
            </p:spPr>
          </p:pic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BDF5265-C909-4A68-BA02-DE58A921738F}"/>
                </a:ext>
              </a:extLst>
            </p:cNvPr>
            <p:cNvSpPr/>
            <p:nvPr/>
          </p:nvSpPr>
          <p:spPr>
            <a:xfrm>
              <a:off x="3731823" y="4788627"/>
              <a:ext cx="1215246" cy="634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DF2C67E6-76CD-4F4E-A31C-CC6EA5B8A6DD}"/>
              </a:ext>
            </a:extLst>
          </p:cNvPr>
          <p:cNvSpPr/>
          <p:nvPr/>
        </p:nvSpPr>
        <p:spPr>
          <a:xfrm>
            <a:off x="259543" y="5964381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746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3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>
                <a:solidFill>
                  <a:srgbClr val="0000FF"/>
                </a:solidFill>
                <a:cs typeface="Times New Roman" pitchFamily="18" charset="0"/>
              </a:rPr>
              <a:t>Repeat on sub-dataset</a:t>
            </a:r>
            <a:endParaRPr lang="en-US" sz="3200" b="1" dirty="0">
              <a:solidFill>
                <a:srgbClr val="0000FF"/>
              </a:solidFill>
              <a:cs typeface="Times New Roman" pitchFamily="18" charset="0"/>
            </a:endParaRPr>
          </a:p>
        </p:txBody>
      </p:sp>
      <p:sp>
        <p:nvSpPr>
          <p:cNvPr id="826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8001000" cy="5105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dirty="0"/>
              <a:t>Iterate until stopping criteria satisfied</a:t>
            </a:r>
            <a:endParaRPr lang="en-US" sz="2000" dirty="0"/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2000" dirty="0"/>
              <a:t>Windy = False   </a:t>
            </a:r>
            <a:r>
              <a:rPr lang="en-US" sz="2000" dirty="0">
                <a:sym typeface="Wingdings" panose="05000000000000000000" pitchFamily="2" charset="2"/>
              </a:rPr>
              <a:t> Yes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2000" dirty="0">
                <a:sym typeface="Wingdings" panose="05000000000000000000" pitchFamily="2" charset="2"/>
              </a:rPr>
              <a:t>Windy = True     No</a:t>
            </a:r>
          </a:p>
          <a:p>
            <a:pPr marL="400050" lvl="1" indent="0">
              <a:lnSpc>
                <a:spcPct val="90000"/>
              </a:lnSpc>
              <a:buNone/>
            </a:pPr>
            <a:endParaRPr lang="en-US" sz="2000" dirty="0"/>
          </a:p>
          <a:p>
            <a:pPr marL="400050" lvl="1" indent="0">
              <a:lnSpc>
                <a:spcPct val="90000"/>
              </a:lnSpc>
              <a:buNone/>
            </a:pPr>
            <a:endParaRPr lang="en-US" sz="20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F3EE1F3-0051-4B26-81B2-335AB37EF8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5907978"/>
              </p:ext>
            </p:extLst>
          </p:nvPr>
        </p:nvGraphicFramePr>
        <p:xfrm>
          <a:off x="5389417" y="2395214"/>
          <a:ext cx="3315856" cy="1893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586">
                  <a:extLst>
                    <a:ext uri="{9D8B030D-6E8A-4147-A177-3AD203B41FA5}">
                      <a16:colId xmlns:a16="http://schemas.microsoft.com/office/drawing/2014/main" val="4262471799"/>
                    </a:ext>
                  </a:extLst>
                </a:gridCol>
                <a:gridCol w="853346">
                  <a:extLst>
                    <a:ext uri="{9D8B030D-6E8A-4147-A177-3AD203B41FA5}">
                      <a16:colId xmlns:a16="http://schemas.microsoft.com/office/drawing/2014/main" val="1350602683"/>
                    </a:ext>
                  </a:extLst>
                </a:gridCol>
                <a:gridCol w="731439">
                  <a:extLst>
                    <a:ext uri="{9D8B030D-6E8A-4147-A177-3AD203B41FA5}">
                      <a16:colId xmlns:a16="http://schemas.microsoft.com/office/drawing/2014/main" val="1447868370"/>
                    </a:ext>
                  </a:extLst>
                </a:gridCol>
                <a:gridCol w="670485">
                  <a:extLst>
                    <a:ext uri="{9D8B030D-6E8A-4147-A177-3AD203B41FA5}">
                      <a16:colId xmlns:a16="http://schemas.microsoft.com/office/drawing/2014/main" val="2340217426"/>
                    </a:ext>
                  </a:extLst>
                </a:gridCol>
              </a:tblGrid>
              <a:tr h="473412">
                <a:tc>
                  <a:txBody>
                    <a:bodyPr/>
                    <a:lstStyle/>
                    <a:p>
                      <a:r>
                        <a:rPr lang="en-US" sz="1200" dirty="0"/>
                        <a:t>Temperature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Humidity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Windy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Label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342167"/>
                  </a:ext>
                </a:extLst>
              </a:tr>
              <a:tr h="284048">
                <a:tc>
                  <a:txBody>
                    <a:bodyPr/>
                    <a:lstStyle/>
                    <a:p>
                      <a:r>
                        <a:rPr lang="en-US" sz="1200" dirty="0"/>
                        <a:t>Mild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High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FALSE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280662"/>
                  </a:ext>
                </a:extLst>
              </a:tr>
              <a:tr h="284048">
                <a:tc>
                  <a:txBody>
                    <a:bodyPr/>
                    <a:lstStyle/>
                    <a:p>
                      <a:r>
                        <a:rPr lang="en-US" sz="1200" dirty="0"/>
                        <a:t>Cool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Normal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FALSE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2956668"/>
                  </a:ext>
                </a:extLst>
              </a:tr>
              <a:tr h="284048">
                <a:tc>
                  <a:txBody>
                    <a:bodyPr/>
                    <a:lstStyle/>
                    <a:p>
                      <a:r>
                        <a:rPr lang="en-US" sz="1200" dirty="0"/>
                        <a:t>Cool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Normal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TRUE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4952871"/>
                  </a:ext>
                </a:extLst>
              </a:tr>
              <a:tr h="284048">
                <a:tc>
                  <a:txBody>
                    <a:bodyPr/>
                    <a:lstStyle/>
                    <a:p>
                      <a:r>
                        <a:rPr lang="en-US" sz="1200" dirty="0"/>
                        <a:t>Mild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Normal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FALSE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032586"/>
                  </a:ext>
                </a:extLst>
              </a:tr>
              <a:tr h="284048">
                <a:tc>
                  <a:txBody>
                    <a:bodyPr/>
                    <a:lstStyle/>
                    <a:p>
                      <a:r>
                        <a:rPr lang="en-US" sz="1200" dirty="0"/>
                        <a:t>Mild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High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TRUE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723613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72B0E24E-D549-4ED0-8C1D-FACFD9AC79F7}"/>
              </a:ext>
            </a:extLst>
          </p:cNvPr>
          <p:cNvGrpSpPr/>
          <p:nvPr/>
        </p:nvGrpSpPr>
        <p:grpSpPr>
          <a:xfrm>
            <a:off x="457200" y="2628900"/>
            <a:ext cx="4876801" cy="3009900"/>
            <a:chOff x="1447800" y="3771900"/>
            <a:chExt cx="4876801" cy="300990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47EA3ED-3868-426E-9F66-7FCAD4C1E384}"/>
                </a:ext>
              </a:extLst>
            </p:cNvPr>
            <p:cNvGrpSpPr/>
            <p:nvPr/>
          </p:nvGrpSpPr>
          <p:grpSpPr>
            <a:xfrm>
              <a:off x="1447800" y="3771900"/>
              <a:ext cx="4876801" cy="3009900"/>
              <a:chOff x="1447800" y="3771900"/>
              <a:chExt cx="4876801" cy="3009900"/>
            </a:xfrm>
          </p:grpSpPr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01EAF54C-D25F-4B38-8A08-AED2342E59C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b="3683"/>
              <a:stretch/>
            </p:blipFill>
            <p:spPr>
              <a:xfrm>
                <a:off x="1447800" y="4788627"/>
                <a:ext cx="2663046" cy="1993173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AD26E080-1DE2-49D2-9027-D6C55520F2A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9770" r="14860"/>
              <a:stretch/>
            </p:blipFill>
            <p:spPr>
              <a:xfrm>
                <a:off x="2438401" y="3771900"/>
                <a:ext cx="3886200" cy="1079501"/>
              </a:xfrm>
              <a:prstGeom prst="rect">
                <a:avLst/>
              </a:prstGeom>
            </p:spPr>
          </p:pic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BD49D64-0523-4A5A-9F4D-925B5D76BF49}"/>
                </a:ext>
              </a:extLst>
            </p:cNvPr>
            <p:cNvSpPr/>
            <p:nvPr/>
          </p:nvSpPr>
          <p:spPr>
            <a:xfrm>
              <a:off x="3731823" y="4788627"/>
              <a:ext cx="1215246" cy="634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6C8DEC44-D045-4CE0-813B-8587569F8A35}"/>
              </a:ext>
            </a:extLst>
          </p:cNvPr>
          <p:cNvSpPr/>
          <p:nvPr/>
        </p:nvSpPr>
        <p:spPr>
          <a:xfrm>
            <a:off x="6139660" y="1852453"/>
            <a:ext cx="2224391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(outlook=</a:t>
            </a:r>
            <a:r>
              <a:rPr lang="en-US" altLang="zh-CN" sz="2400" dirty="0">
                <a:solidFill>
                  <a:srgbClr val="FF0000"/>
                </a:solidFill>
              </a:rPr>
              <a:t>sunny</a:t>
            </a:r>
            <a:r>
              <a:rPr lang="en-US" altLang="zh-CN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48609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3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>
                <a:solidFill>
                  <a:srgbClr val="0000FF"/>
                </a:solidFill>
                <a:cs typeface="Times New Roman" pitchFamily="18" charset="0"/>
              </a:rPr>
              <a:t>Repeat on sub-dataset</a:t>
            </a:r>
            <a:endParaRPr lang="en-US" sz="3200" b="1" dirty="0">
              <a:solidFill>
                <a:srgbClr val="0000FF"/>
              </a:solidFill>
              <a:cs typeface="Times New Roman" pitchFamily="18" charset="0"/>
            </a:endParaRPr>
          </a:p>
        </p:txBody>
      </p:sp>
      <p:sp>
        <p:nvSpPr>
          <p:cNvPr id="826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8001000" cy="5105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Follow the same procedure for overcast and Rainy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Outlook = overcast </a:t>
            </a:r>
            <a:r>
              <a:rPr lang="en-US" sz="2000" dirty="0">
                <a:sym typeface="Wingdings" panose="05000000000000000000" pitchFamily="2" charset="2"/>
              </a:rPr>
              <a:t> label=yes</a:t>
            </a:r>
            <a:endParaRPr lang="en-US" sz="2000" dirty="0"/>
          </a:p>
          <a:p>
            <a:pPr marL="400050" lvl="1" indent="0">
              <a:lnSpc>
                <a:spcPct val="90000"/>
              </a:lnSpc>
              <a:buNone/>
            </a:pPr>
            <a:endParaRPr lang="en-US" sz="2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1AB0813-E6BA-4626-919D-4E6284FAC88D}"/>
              </a:ext>
            </a:extLst>
          </p:cNvPr>
          <p:cNvSpPr/>
          <p:nvPr/>
        </p:nvSpPr>
        <p:spPr>
          <a:xfrm>
            <a:off x="6101914" y="2058553"/>
            <a:ext cx="2575641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(outlook=</a:t>
            </a:r>
            <a:r>
              <a:rPr lang="en-US" altLang="zh-CN" sz="2400" dirty="0">
                <a:solidFill>
                  <a:srgbClr val="FF0000"/>
                </a:solidFill>
              </a:rPr>
              <a:t>Overcast</a:t>
            </a:r>
            <a:r>
              <a:rPr lang="en-US" altLang="zh-CN" sz="2400" dirty="0"/>
              <a:t>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B102198-A79D-44E8-9AD5-64BC172DF27D}"/>
              </a:ext>
            </a:extLst>
          </p:cNvPr>
          <p:cNvGrpSpPr/>
          <p:nvPr/>
        </p:nvGrpSpPr>
        <p:grpSpPr>
          <a:xfrm>
            <a:off x="0" y="2882394"/>
            <a:ext cx="5142571" cy="2557968"/>
            <a:chOff x="0" y="2882394"/>
            <a:chExt cx="5142571" cy="255796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4612D31-DD27-48EC-BB76-1F07B1EAA2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2882394"/>
              <a:ext cx="5142571" cy="2481262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7DEC956-D370-406C-BF13-3D89F3FCD8FA}"/>
                </a:ext>
              </a:extLst>
            </p:cNvPr>
            <p:cNvSpPr/>
            <p:nvPr/>
          </p:nvSpPr>
          <p:spPr>
            <a:xfrm>
              <a:off x="3071359" y="3680038"/>
              <a:ext cx="2071211" cy="17603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30EB88C-7E58-40DE-86EE-0963692DC769}"/>
                </a:ext>
              </a:extLst>
            </p:cNvPr>
            <p:cNvSpPr/>
            <p:nvPr/>
          </p:nvSpPr>
          <p:spPr>
            <a:xfrm>
              <a:off x="2619807" y="4537288"/>
              <a:ext cx="1691140" cy="8263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F526D482-EB5D-4DD7-9F23-B29CC70357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756906"/>
              </p:ext>
            </p:extLst>
          </p:nvPr>
        </p:nvGraphicFramePr>
        <p:xfrm>
          <a:off x="4876800" y="2624198"/>
          <a:ext cx="4144819" cy="16096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963">
                  <a:extLst>
                    <a:ext uri="{9D8B030D-6E8A-4147-A177-3AD203B41FA5}">
                      <a16:colId xmlns:a16="http://schemas.microsoft.com/office/drawing/2014/main" val="2000849608"/>
                    </a:ext>
                  </a:extLst>
                </a:gridCol>
                <a:gridCol w="1060586">
                  <a:extLst>
                    <a:ext uri="{9D8B030D-6E8A-4147-A177-3AD203B41FA5}">
                      <a16:colId xmlns:a16="http://schemas.microsoft.com/office/drawing/2014/main" val="4262471799"/>
                    </a:ext>
                  </a:extLst>
                </a:gridCol>
                <a:gridCol w="853346">
                  <a:extLst>
                    <a:ext uri="{9D8B030D-6E8A-4147-A177-3AD203B41FA5}">
                      <a16:colId xmlns:a16="http://schemas.microsoft.com/office/drawing/2014/main" val="1350602683"/>
                    </a:ext>
                  </a:extLst>
                </a:gridCol>
                <a:gridCol w="731439">
                  <a:extLst>
                    <a:ext uri="{9D8B030D-6E8A-4147-A177-3AD203B41FA5}">
                      <a16:colId xmlns:a16="http://schemas.microsoft.com/office/drawing/2014/main" val="1447868370"/>
                    </a:ext>
                  </a:extLst>
                </a:gridCol>
                <a:gridCol w="670485">
                  <a:extLst>
                    <a:ext uri="{9D8B030D-6E8A-4147-A177-3AD203B41FA5}">
                      <a16:colId xmlns:a16="http://schemas.microsoft.com/office/drawing/2014/main" val="2340217426"/>
                    </a:ext>
                  </a:extLst>
                </a:gridCol>
              </a:tblGrid>
              <a:tr h="473412">
                <a:tc>
                  <a:txBody>
                    <a:bodyPr/>
                    <a:lstStyle/>
                    <a:p>
                      <a:r>
                        <a:rPr lang="en-US" sz="1200" dirty="0"/>
                        <a:t>Outlook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Temperature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Humidity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Windy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Label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342167"/>
                  </a:ext>
                </a:extLst>
              </a:tr>
              <a:tr h="284048">
                <a:tc>
                  <a:txBody>
                    <a:bodyPr/>
                    <a:lstStyle/>
                    <a:p>
                      <a:r>
                        <a:rPr lang="en-US" sz="1200" dirty="0"/>
                        <a:t>Overcast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Hot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High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FALSE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5034338"/>
                  </a:ext>
                </a:extLst>
              </a:tr>
              <a:tr h="284048">
                <a:tc>
                  <a:txBody>
                    <a:bodyPr/>
                    <a:lstStyle/>
                    <a:p>
                      <a:r>
                        <a:rPr lang="en-US" sz="1200" dirty="0"/>
                        <a:t>Overcast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Cool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Normal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TRUE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79702"/>
                  </a:ext>
                </a:extLst>
              </a:tr>
              <a:tr h="284048">
                <a:tc>
                  <a:txBody>
                    <a:bodyPr/>
                    <a:lstStyle/>
                    <a:p>
                      <a:r>
                        <a:rPr lang="en-US" sz="1200" dirty="0"/>
                        <a:t>Overcast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Mild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High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TRUE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8303621"/>
                  </a:ext>
                </a:extLst>
              </a:tr>
              <a:tr h="284048">
                <a:tc>
                  <a:txBody>
                    <a:bodyPr/>
                    <a:lstStyle/>
                    <a:p>
                      <a:r>
                        <a:rPr lang="en-US" sz="1200" dirty="0"/>
                        <a:t>Overcast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Hot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Normal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FALSE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3907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0633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3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>
                <a:solidFill>
                  <a:srgbClr val="0000FF"/>
                </a:solidFill>
                <a:cs typeface="Times New Roman" pitchFamily="18" charset="0"/>
              </a:rPr>
              <a:t>Repeat on sub-dataset</a:t>
            </a:r>
            <a:endParaRPr lang="en-US" sz="3200" b="1" dirty="0">
              <a:solidFill>
                <a:srgbClr val="0000FF"/>
              </a:solidFill>
              <a:cs typeface="Times New Roman" pitchFamily="18" charset="0"/>
            </a:endParaRPr>
          </a:p>
        </p:txBody>
      </p:sp>
      <p:sp>
        <p:nvSpPr>
          <p:cNvPr id="826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8001000" cy="5105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Follow the same procedure for overcast and Rainy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Outlook = Rainy</a:t>
            </a:r>
          </a:p>
          <a:p>
            <a:pPr marL="400050" lvl="1" indent="0">
              <a:lnSpc>
                <a:spcPct val="90000"/>
              </a:lnSpc>
              <a:buNone/>
            </a:pPr>
            <a:endParaRPr lang="en-US" sz="2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1AB0813-E6BA-4626-919D-4E6284FAC88D}"/>
              </a:ext>
            </a:extLst>
          </p:cNvPr>
          <p:cNvSpPr/>
          <p:nvPr/>
        </p:nvSpPr>
        <p:spPr>
          <a:xfrm>
            <a:off x="6158916" y="1791853"/>
            <a:ext cx="2165080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(outlook=</a:t>
            </a:r>
            <a:r>
              <a:rPr lang="en-US" altLang="zh-CN" sz="2400" dirty="0">
                <a:solidFill>
                  <a:srgbClr val="FF0000"/>
                </a:solidFill>
              </a:rPr>
              <a:t>Rainy</a:t>
            </a:r>
            <a:r>
              <a:rPr lang="en-US" altLang="zh-CN" sz="2400" dirty="0"/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612D31-DD27-48EC-BB76-1F07B1EAA2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82394"/>
            <a:ext cx="5142571" cy="2481262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BD18C2A-F6C4-48BC-9DB2-4A4DB93046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6945250"/>
              </p:ext>
            </p:extLst>
          </p:nvPr>
        </p:nvGraphicFramePr>
        <p:xfrm>
          <a:off x="4842276" y="2362200"/>
          <a:ext cx="4144819" cy="1893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963">
                  <a:extLst>
                    <a:ext uri="{9D8B030D-6E8A-4147-A177-3AD203B41FA5}">
                      <a16:colId xmlns:a16="http://schemas.microsoft.com/office/drawing/2014/main" val="2000849608"/>
                    </a:ext>
                  </a:extLst>
                </a:gridCol>
                <a:gridCol w="1060586">
                  <a:extLst>
                    <a:ext uri="{9D8B030D-6E8A-4147-A177-3AD203B41FA5}">
                      <a16:colId xmlns:a16="http://schemas.microsoft.com/office/drawing/2014/main" val="4262471799"/>
                    </a:ext>
                  </a:extLst>
                </a:gridCol>
                <a:gridCol w="853346">
                  <a:extLst>
                    <a:ext uri="{9D8B030D-6E8A-4147-A177-3AD203B41FA5}">
                      <a16:colId xmlns:a16="http://schemas.microsoft.com/office/drawing/2014/main" val="1350602683"/>
                    </a:ext>
                  </a:extLst>
                </a:gridCol>
                <a:gridCol w="731439">
                  <a:extLst>
                    <a:ext uri="{9D8B030D-6E8A-4147-A177-3AD203B41FA5}">
                      <a16:colId xmlns:a16="http://schemas.microsoft.com/office/drawing/2014/main" val="1447868370"/>
                    </a:ext>
                  </a:extLst>
                </a:gridCol>
                <a:gridCol w="670485">
                  <a:extLst>
                    <a:ext uri="{9D8B030D-6E8A-4147-A177-3AD203B41FA5}">
                      <a16:colId xmlns:a16="http://schemas.microsoft.com/office/drawing/2014/main" val="2340217426"/>
                    </a:ext>
                  </a:extLst>
                </a:gridCol>
              </a:tblGrid>
              <a:tr h="473412">
                <a:tc>
                  <a:txBody>
                    <a:bodyPr/>
                    <a:lstStyle/>
                    <a:p>
                      <a:r>
                        <a:rPr lang="en-US" sz="1200" dirty="0"/>
                        <a:t>Outlook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Temperature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Humidity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Windy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Label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342167"/>
                  </a:ext>
                </a:extLst>
              </a:tr>
              <a:tr h="284048">
                <a:tc>
                  <a:txBody>
                    <a:bodyPr/>
                    <a:lstStyle/>
                    <a:p>
                      <a:r>
                        <a:rPr lang="en-US" sz="1200" dirty="0"/>
                        <a:t>Rainy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Hot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High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FALSE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097107"/>
                  </a:ext>
                </a:extLst>
              </a:tr>
              <a:tr h="284048">
                <a:tc>
                  <a:txBody>
                    <a:bodyPr/>
                    <a:lstStyle/>
                    <a:p>
                      <a:r>
                        <a:rPr lang="en-US" sz="1200" dirty="0"/>
                        <a:t>Rainy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Hot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High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TRUE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8039930"/>
                  </a:ext>
                </a:extLst>
              </a:tr>
              <a:tr h="284048">
                <a:tc>
                  <a:txBody>
                    <a:bodyPr/>
                    <a:lstStyle/>
                    <a:p>
                      <a:r>
                        <a:rPr lang="en-US" sz="1200" dirty="0"/>
                        <a:t>Rainy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Mild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High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FALSE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530934"/>
                  </a:ext>
                </a:extLst>
              </a:tr>
              <a:tr h="284048">
                <a:tc>
                  <a:txBody>
                    <a:bodyPr/>
                    <a:lstStyle/>
                    <a:p>
                      <a:r>
                        <a:rPr lang="en-US" sz="1200" dirty="0"/>
                        <a:t>Rainy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Cool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Normal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FALSE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7937599"/>
                  </a:ext>
                </a:extLst>
              </a:tr>
              <a:tr h="284048">
                <a:tc>
                  <a:txBody>
                    <a:bodyPr/>
                    <a:lstStyle/>
                    <a:p>
                      <a:r>
                        <a:rPr lang="en-US" sz="1200" dirty="0"/>
                        <a:t>Rainy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Mild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Normal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TRUE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8951908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029200" y="4431485"/>
            <a:ext cx="344119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00050" lvl="1" indent="0">
              <a:lnSpc>
                <a:spcPct val="90000"/>
              </a:lnSpc>
              <a:buNone/>
            </a:pPr>
            <a:r>
              <a:rPr lang="en-US" sz="2000" dirty="0"/>
              <a:t>Gain(temperature)=0.28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2000" dirty="0"/>
              <a:t>Gain(Humidity)=0.48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2000" dirty="0"/>
              <a:t>Gain(windy)=0.013</a:t>
            </a:r>
          </a:p>
          <a:p>
            <a:pPr marL="400050" lvl="1" indent="0">
              <a:lnSpc>
                <a:spcPct val="90000"/>
              </a:lnSpc>
              <a:buNone/>
            </a:pPr>
            <a:endParaRPr lang="en-US" sz="2000" dirty="0"/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2000" dirty="0"/>
              <a:t>Humidity = High         </a:t>
            </a:r>
            <a:r>
              <a:rPr lang="en-US" sz="2000" dirty="0">
                <a:sym typeface="Wingdings" panose="05000000000000000000" pitchFamily="2" charset="2"/>
              </a:rPr>
              <a:t> No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2000" dirty="0"/>
              <a:t>Humidity</a:t>
            </a:r>
            <a:r>
              <a:rPr lang="en-US" sz="2000" dirty="0">
                <a:sym typeface="Wingdings" panose="05000000000000000000" pitchFamily="2" charset="2"/>
              </a:rPr>
              <a:t> = Normal     Yes</a:t>
            </a:r>
          </a:p>
          <a:p>
            <a:pPr marL="400050" lvl="1" indent="0">
              <a:lnSpc>
                <a:spcPct val="90000"/>
              </a:lnSpc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82698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3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>
                <a:solidFill>
                  <a:srgbClr val="0000FF"/>
                </a:solidFill>
                <a:cs typeface="Times New Roman" pitchFamily="18" charset="0"/>
              </a:rPr>
              <a:t>Example</a:t>
            </a:r>
            <a:endParaRPr lang="en-US" sz="3200" b="1" dirty="0">
              <a:solidFill>
                <a:srgbClr val="0000FF"/>
              </a:solidFill>
              <a:cs typeface="Times New Roman" pitchFamily="18" charset="0"/>
            </a:endParaRPr>
          </a:p>
        </p:txBody>
      </p:sp>
      <p:sp>
        <p:nvSpPr>
          <p:cNvPr id="826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8001000" cy="5105400"/>
          </a:xfrm>
        </p:spPr>
        <p:txBody>
          <a:bodyPr>
            <a:normAutofit/>
          </a:bodyPr>
          <a:lstStyle/>
          <a:p>
            <a:pPr marL="342900" indent="-342900">
              <a:lnSpc>
                <a:spcPct val="90000"/>
              </a:lnSpc>
            </a:pPr>
            <a:r>
              <a:rPr lang="en-US" dirty="0"/>
              <a:t>Golf dataset </a:t>
            </a:r>
          </a:p>
          <a:p>
            <a:pPr lvl="1" indent="-342900">
              <a:lnSpc>
                <a:spcPct val="90000"/>
              </a:lnSpc>
            </a:pPr>
            <a:r>
              <a:rPr lang="en-US" dirty="0"/>
              <a:t>4 features</a:t>
            </a:r>
          </a:p>
          <a:p>
            <a:pPr lvl="1" indent="-342900">
              <a:lnSpc>
                <a:spcPct val="90000"/>
              </a:lnSpc>
            </a:pPr>
            <a:r>
              <a:rPr lang="en-US" dirty="0"/>
              <a:t>Label: yes/no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We use multi-way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2400" dirty="0"/>
              <a:t>Split in this assignment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1741FB0-910C-4CDC-87E7-295AF4AAFE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718837"/>
              </p:ext>
            </p:extLst>
          </p:nvPr>
        </p:nvGraphicFramePr>
        <p:xfrm>
          <a:off x="4419600" y="1417638"/>
          <a:ext cx="4632035" cy="47721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6407">
                  <a:extLst>
                    <a:ext uri="{9D8B030D-6E8A-4147-A177-3AD203B41FA5}">
                      <a16:colId xmlns:a16="http://schemas.microsoft.com/office/drawing/2014/main" val="2000849608"/>
                    </a:ext>
                  </a:extLst>
                </a:gridCol>
                <a:gridCol w="1185255">
                  <a:extLst>
                    <a:ext uri="{9D8B030D-6E8A-4147-A177-3AD203B41FA5}">
                      <a16:colId xmlns:a16="http://schemas.microsoft.com/office/drawing/2014/main" val="4262471799"/>
                    </a:ext>
                  </a:extLst>
                </a:gridCol>
                <a:gridCol w="953653">
                  <a:extLst>
                    <a:ext uri="{9D8B030D-6E8A-4147-A177-3AD203B41FA5}">
                      <a16:colId xmlns:a16="http://schemas.microsoft.com/office/drawing/2014/main" val="1350602683"/>
                    </a:ext>
                  </a:extLst>
                </a:gridCol>
                <a:gridCol w="817419">
                  <a:extLst>
                    <a:ext uri="{9D8B030D-6E8A-4147-A177-3AD203B41FA5}">
                      <a16:colId xmlns:a16="http://schemas.microsoft.com/office/drawing/2014/main" val="1447868370"/>
                    </a:ext>
                  </a:extLst>
                </a:gridCol>
                <a:gridCol w="749301">
                  <a:extLst>
                    <a:ext uri="{9D8B030D-6E8A-4147-A177-3AD203B41FA5}">
                      <a16:colId xmlns:a16="http://schemas.microsoft.com/office/drawing/2014/main" val="2340217426"/>
                    </a:ext>
                  </a:extLst>
                </a:gridCol>
              </a:tblGrid>
              <a:tr h="504924">
                <a:tc>
                  <a:txBody>
                    <a:bodyPr/>
                    <a:lstStyle/>
                    <a:p>
                      <a:r>
                        <a:rPr lang="en-US" sz="1400" dirty="0"/>
                        <a:t>Outlook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Temperature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Humidity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Windy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Label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342167"/>
                  </a:ext>
                </a:extLst>
              </a:tr>
              <a:tr h="297014">
                <a:tc>
                  <a:txBody>
                    <a:bodyPr/>
                    <a:lstStyle/>
                    <a:p>
                      <a:r>
                        <a:rPr lang="en-US" sz="1400" dirty="0"/>
                        <a:t>Rainy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Hot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High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FALSE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097107"/>
                  </a:ext>
                </a:extLst>
              </a:tr>
              <a:tr h="297014">
                <a:tc>
                  <a:txBody>
                    <a:bodyPr/>
                    <a:lstStyle/>
                    <a:p>
                      <a:r>
                        <a:rPr lang="en-US" sz="1400" dirty="0"/>
                        <a:t>Rainy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Hot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High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TRUE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8039930"/>
                  </a:ext>
                </a:extLst>
              </a:tr>
              <a:tr h="297014">
                <a:tc>
                  <a:txBody>
                    <a:bodyPr/>
                    <a:lstStyle/>
                    <a:p>
                      <a:r>
                        <a:rPr lang="en-US" sz="1400" dirty="0"/>
                        <a:t>Overcast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Hot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High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FALSE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5034338"/>
                  </a:ext>
                </a:extLst>
              </a:tr>
              <a:tr h="297014">
                <a:tc>
                  <a:txBody>
                    <a:bodyPr/>
                    <a:lstStyle/>
                    <a:p>
                      <a:r>
                        <a:rPr lang="en-US" sz="1400" dirty="0"/>
                        <a:t>Sunny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Mild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High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FALSE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280662"/>
                  </a:ext>
                </a:extLst>
              </a:tr>
              <a:tr h="297014">
                <a:tc>
                  <a:txBody>
                    <a:bodyPr/>
                    <a:lstStyle/>
                    <a:p>
                      <a:r>
                        <a:rPr lang="en-US" sz="1400" dirty="0"/>
                        <a:t>Sunny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Cool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FALSE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2956668"/>
                  </a:ext>
                </a:extLst>
              </a:tr>
              <a:tr h="297014">
                <a:tc>
                  <a:txBody>
                    <a:bodyPr/>
                    <a:lstStyle/>
                    <a:p>
                      <a:r>
                        <a:rPr lang="en-US" sz="1400" dirty="0"/>
                        <a:t>Sunny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Cool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TRUE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4952871"/>
                  </a:ext>
                </a:extLst>
              </a:tr>
              <a:tr h="297014">
                <a:tc>
                  <a:txBody>
                    <a:bodyPr/>
                    <a:lstStyle/>
                    <a:p>
                      <a:r>
                        <a:rPr lang="en-US" sz="1400" dirty="0"/>
                        <a:t>Overcast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Cool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TRUE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79702"/>
                  </a:ext>
                </a:extLst>
              </a:tr>
              <a:tr h="297014">
                <a:tc>
                  <a:txBody>
                    <a:bodyPr/>
                    <a:lstStyle/>
                    <a:p>
                      <a:r>
                        <a:rPr lang="en-US" sz="1400" dirty="0"/>
                        <a:t>Rainy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Mild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High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FALSE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530934"/>
                  </a:ext>
                </a:extLst>
              </a:tr>
              <a:tr h="297014">
                <a:tc>
                  <a:txBody>
                    <a:bodyPr/>
                    <a:lstStyle/>
                    <a:p>
                      <a:r>
                        <a:rPr lang="en-US" sz="1400" dirty="0"/>
                        <a:t>Rainy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Cool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FALSE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7937599"/>
                  </a:ext>
                </a:extLst>
              </a:tr>
              <a:tr h="297014">
                <a:tc>
                  <a:txBody>
                    <a:bodyPr/>
                    <a:lstStyle/>
                    <a:p>
                      <a:r>
                        <a:rPr lang="en-US" sz="1400" dirty="0"/>
                        <a:t>Sunny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Mild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FALSE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032586"/>
                  </a:ext>
                </a:extLst>
              </a:tr>
              <a:tr h="297014">
                <a:tc>
                  <a:txBody>
                    <a:bodyPr/>
                    <a:lstStyle/>
                    <a:p>
                      <a:r>
                        <a:rPr lang="en-US" sz="1400" dirty="0"/>
                        <a:t>Rainy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Mild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TRUE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8951908"/>
                  </a:ext>
                </a:extLst>
              </a:tr>
              <a:tr h="297014">
                <a:tc>
                  <a:txBody>
                    <a:bodyPr/>
                    <a:lstStyle/>
                    <a:p>
                      <a:r>
                        <a:rPr lang="en-US" sz="1400" dirty="0"/>
                        <a:t>Overcast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Mild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High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TRUE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8303621"/>
                  </a:ext>
                </a:extLst>
              </a:tr>
              <a:tr h="297014">
                <a:tc>
                  <a:txBody>
                    <a:bodyPr/>
                    <a:lstStyle/>
                    <a:p>
                      <a:r>
                        <a:rPr lang="en-US" sz="1400" dirty="0"/>
                        <a:t>Overcast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Hot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FALSE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390782"/>
                  </a:ext>
                </a:extLst>
              </a:tr>
              <a:tr h="297014">
                <a:tc>
                  <a:txBody>
                    <a:bodyPr/>
                    <a:lstStyle/>
                    <a:p>
                      <a:r>
                        <a:rPr lang="en-US" sz="1400" dirty="0"/>
                        <a:t>Sunny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Mild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High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TRUE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7236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9315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3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>
                <a:solidFill>
                  <a:srgbClr val="0000FF"/>
                </a:solidFill>
                <a:cs typeface="Times New Roman" pitchFamily="18" charset="0"/>
              </a:rPr>
              <a:t>Stopping criteria</a:t>
            </a:r>
          </a:p>
        </p:txBody>
      </p:sp>
      <p:sp>
        <p:nvSpPr>
          <p:cNvPr id="826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8001000" cy="5105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 err="1"/>
              <a:t>stopCriteria</a:t>
            </a:r>
            <a:r>
              <a:rPr lang="en-US" sz="2400" dirty="0"/>
              <a:t>(dataset)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/>
              <a:t>	</a:t>
            </a:r>
            <a:r>
              <a:rPr lang="en-US" sz="2400" dirty="0" err="1"/>
              <a:t>assignedLabel</a:t>
            </a:r>
            <a:r>
              <a:rPr lang="en-US" sz="2400" dirty="0"/>
              <a:t> = None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/>
              <a:t>	if all class labels are the same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/>
              <a:t>		</a:t>
            </a:r>
            <a:r>
              <a:rPr lang="en-US" sz="2400" dirty="0" err="1"/>
              <a:t>assignedLabel</a:t>
            </a:r>
            <a:r>
              <a:rPr lang="en-US" sz="2400" dirty="0"/>
              <a:t> = label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/>
              <a:t>	else if </a:t>
            </a:r>
            <a:r>
              <a:rPr lang="en-US" sz="2400" u="sng" dirty="0"/>
              <a:t>no more features to split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/>
              <a:t>		</a:t>
            </a:r>
            <a:r>
              <a:rPr lang="en-US" sz="2400" dirty="0" err="1"/>
              <a:t>assignedLabel</a:t>
            </a:r>
            <a:r>
              <a:rPr lang="en-US" sz="2400" dirty="0"/>
              <a:t> = majority(labels)</a:t>
            </a:r>
            <a:endParaRPr lang="en-US" dirty="0"/>
          </a:p>
          <a:p>
            <a:pPr>
              <a:lnSpc>
                <a:spcPct val="90000"/>
              </a:lnSpc>
            </a:pPr>
            <a:endParaRPr lang="en-US" sz="2000" dirty="0"/>
          </a:p>
          <a:p>
            <a:pPr marL="0" indent="0">
              <a:lnSpc>
                <a:spcPct val="90000"/>
              </a:lnSpc>
              <a:buNone/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altLang="zh-CN" sz="2000" dirty="0">
                <a:solidFill>
                  <a:srgbClr val="FF0000"/>
                </a:solidFill>
              </a:rPr>
              <a:t>Input: dataset/split dataset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FF0000"/>
                </a:solidFill>
              </a:rPr>
              <a:t>Output: assigned label</a:t>
            </a:r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dirty="0"/>
              <a:t>The original dataset does not satisfy the stopping criteria.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Then we find best split feature: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A52CF2D-19E6-445C-8225-EC1E880140CA}"/>
              </a:ext>
            </a:extLst>
          </p:cNvPr>
          <p:cNvSpPr/>
          <p:nvPr/>
        </p:nvSpPr>
        <p:spPr>
          <a:xfrm>
            <a:off x="6636327" y="2228671"/>
            <a:ext cx="2514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Check if the data matrix has only one column left by evaluating the number of columns in the current dataset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BD6D03B-27D7-4847-93DD-75143C0566E1}"/>
              </a:ext>
            </a:extLst>
          </p:cNvPr>
          <p:cNvCxnSpPr>
            <a:cxnSpLocks/>
            <a:stCxn id="2" idx="1"/>
          </p:cNvCxnSpPr>
          <p:nvPr/>
        </p:nvCxnSpPr>
        <p:spPr>
          <a:xfrm flipH="1">
            <a:off x="5562601" y="2967335"/>
            <a:ext cx="1073726" cy="8066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2659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3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>
                <a:solidFill>
                  <a:srgbClr val="0000FF"/>
                </a:solidFill>
                <a:cs typeface="Times New Roman" pitchFamily="18" charset="0"/>
              </a:rPr>
              <a:t>Find best split feature</a:t>
            </a:r>
            <a:endParaRPr lang="en-US" sz="3200" b="1" dirty="0">
              <a:solidFill>
                <a:srgbClr val="0000FF"/>
              </a:solidFill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637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85800" y="1219200"/>
                <a:ext cx="8001000" cy="510540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2400" dirty="0" err="1"/>
                  <a:t>chooseBestFeature</a:t>
                </a:r>
                <a:r>
                  <a:rPr lang="en-US" sz="2400" dirty="0"/>
                  <a:t>(dataset)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sz="2400" dirty="0"/>
                  <a:t>	 for each feature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 in the dataset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sz="2400" dirty="0"/>
                  <a:t>	       calculate </a:t>
                </a:r>
                <a:r>
                  <a:rPr lang="en-US" sz="2400" dirty="0" err="1"/>
                  <a:t>gini</a:t>
                </a:r>
                <a:r>
                  <a:rPr lang="en-US" sz="2400" dirty="0"/>
                  <a:t> index on dataset</a:t>
                </a:r>
              </a:p>
              <a:p>
                <a:pPr marL="914400" lvl="2" indent="0">
                  <a:lnSpc>
                    <a:spcPct val="90000"/>
                  </a:lnSpc>
                  <a:buNone/>
                </a:pPr>
                <a:r>
                  <a:rPr lang="en-US" dirty="0"/>
                  <a:t>       for each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𝑣𝑎𝑙𝑢𝑒</m:t>
                    </m:r>
                  </m:oMath>
                </a14:m>
                <a:r>
                  <a:rPr lang="en-US" dirty="0"/>
                  <a:t> of the feature</a:t>
                </a:r>
              </a:p>
              <a:p>
                <a:pPr marL="914400" lvl="2" indent="0">
                  <a:lnSpc>
                    <a:spcPct val="90000"/>
                  </a:lnSpc>
                  <a:buNone/>
                </a:pPr>
                <a:r>
                  <a:rPr lang="en-US" dirty="0"/>
                  <a:t>                subset = </a:t>
                </a:r>
                <a:r>
                  <a:rPr lang="en-US" dirty="0" err="1"/>
                  <a:t>splitData</a:t>
                </a:r>
                <a:r>
                  <a:rPr lang="en-US" dirty="0"/>
                  <a:t>(dataset,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𝑣𝑎𝑙𝑢𝑒</m:t>
                    </m:r>
                  </m:oMath>
                </a14:m>
                <a:r>
                  <a:rPr lang="en-US" dirty="0"/>
                  <a:t>)</a:t>
                </a:r>
              </a:p>
              <a:p>
                <a:pPr marL="914400" lvl="2" indent="0">
                  <a:lnSpc>
                    <a:spcPct val="90000"/>
                  </a:lnSpc>
                  <a:buNone/>
                </a:pPr>
                <a:r>
                  <a:rPr lang="en-US" dirty="0"/>
                  <a:t>                calculate </a:t>
                </a:r>
                <a:r>
                  <a:rPr lang="en-US" dirty="0" err="1"/>
                  <a:t>gini</a:t>
                </a:r>
                <a:r>
                  <a:rPr lang="en-US" dirty="0"/>
                  <a:t> index on the subset</a:t>
                </a:r>
              </a:p>
              <a:p>
                <a:pPr marL="914400" lvl="2" indent="0">
                  <a:lnSpc>
                    <a:spcPct val="90000"/>
                  </a:lnSpc>
                  <a:buNone/>
                </a:pPr>
                <a:r>
                  <a:rPr lang="en-US" dirty="0"/>
                  <a:t>       calculate Gain for feature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:pPr marL="914400" lvl="2" indent="0">
                  <a:lnSpc>
                    <a:spcPct val="90000"/>
                  </a:lnSpc>
                  <a:buNone/>
                </a:pPr>
                <a:r>
                  <a:rPr lang="en-US" dirty="0"/>
                  <a:t>Find the </a:t>
                </a:r>
                <a:r>
                  <a:rPr lang="en-US" dirty="0" err="1"/>
                  <a:t>bestGain</a:t>
                </a:r>
                <a:r>
                  <a:rPr lang="en-US" dirty="0"/>
                  <a:t> and the corresponding feature id</a:t>
                </a:r>
              </a:p>
              <a:p>
                <a:pPr marL="914400" lvl="2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>
                  <a:lnSpc>
                    <a:spcPct val="90000"/>
                  </a:lnSpc>
                </a:pPr>
                <a:r>
                  <a:rPr lang="en-US" altLang="zh-CN" sz="2000" dirty="0">
                    <a:solidFill>
                      <a:srgbClr val="FF0000"/>
                    </a:solidFill>
                  </a:rPr>
                  <a:t>Input: dataset/split dataset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000" dirty="0">
                    <a:solidFill>
                      <a:srgbClr val="FF0000"/>
                    </a:solidFill>
                  </a:rPr>
                  <a:t>Output: index of best feature</a:t>
                </a:r>
              </a:p>
            </p:txBody>
          </p:sp>
        </mc:Choice>
        <mc:Fallback xmlns="">
          <p:sp>
            <p:nvSpPr>
              <p:cNvPr id="82637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85800" y="1219200"/>
                <a:ext cx="8001000" cy="5105400"/>
              </a:xfrm>
              <a:blipFill>
                <a:blip r:embed="rId3"/>
                <a:stretch>
                  <a:fillRect l="-1067" t="-16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8955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3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>
                <a:solidFill>
                  <a:srgbClr val="0000FF"/>
                </a:solidFill>
                <a:cs typeface="Times New Roman" pitchFamily="18" charset="0"/>
              </a:rPr>
              <a:t>Find best split feature</a:t>
            </a:r>
            <a:endParaRPr lang="en-US" sz="3200" b="1" dirty="0">
              <a:solidFill>
                <a:srgbClr val="0000FF"/>
              </a:solidFill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637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85800" y="1219200"/>
                <a:ext cx="8001000" cy="510540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dirty="0"/>
                  <a:t>Find best split </a:t>
                </a:r>
                <a:r>
                  <a:rPr lang="en-US" altLang="zh-CN" dirty="0"/>
                  <a:t>feature</a:t>
                </a:r>
                <a:endParaRPr lang="en-US" dirty="0"/>
              </a:p>
              <a:p>
                <a:pPr lvl="1" indent="-342900">
                  <a:lnSpc>
                    <a:spcPct val="90000"/>
                  </a:lnSpc>
                </a:pPr>
                <a:r>
                  <a:rPr lang="en-US" dirty="0"/>
                  <a:t>For each feature, calculate the gain of </a:t>
                </a:r>
                <a:r>
                  <a:rPr lang="en-US" dirty="0" err="1"/>
                  <a:t>gini</a:t>
                </a:r>
                <a:r>
                  <a:rPr lang="en-US" dirty="0"/>
                  <a:t> indexes</a:t>
                </a:r>
              </a:p>
              <a:p>
                <a:pPr marL="400050" lvl="1" indent="0">
                  <a:lnSpc>
                    <a:spcPct val="90000"/>
                  </a:lnSpc>
                  <a:buNone/>
                </a:pPr>
                <a:r>
                  <a:rPr lang="en-US" sz="2000" dirty="0"/>
                  <a:t>If Feature = Outlook </a:t>
                </a:r>
              </a:p>
              <a:p>
                <a:pPr marL="400050" lvl="1" indent="0">
                  <a:lnSpc>
                    <a:spcPct val="90000"/>
                  </a:lnSpc>
                  <a:buNone/>
                </a:pPr>
                <a:r>
                  <a:rPr lang="en-US" sz="2000" dirty="0"/>
                  <a:t>Gini=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num>
                              <m:den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num>
                              <m:den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0.46</m:t>
                    </m:r>
                  </m:oMath>
                </a14:m>
                <a:endParaRPr lang="en-US" sz="2000" dirty="0"/>
              </a:p>
              <a:p>
                <a:pPr marL="800100" lvl="2" indent="0">
                  <a:lnSpc>
                    <a:spcPct val="90000"/>
                  </a:lnSpc>
                  <a:buNone/>
                </a:pPr>
                <a:r>
                  <a:rPr lang="en-US" sz="2000" dirty="0"/>
                  <a:t>Outlook = Rainy</a:t>
                </a:r>
              </a:p>
              <a:p>
                <a:pPr marL="800100" lvl="2" indent="0">
                  <a:lnSpc>
                    <a:spcPct val="90000"/>
                  </a:lnSpc>
                  <a:buNone/>
                </a:pPr>
                <a:r>
                  <a:rPr lang="en-US" sz="2000" dirty="0" err="1"/>
                  <a:t>gini</a:t>
                </a:r>
                <a:r>
                  <a:rPr lang="en-US" sz="2000" dirty="0"/>
                  <a:t> =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=0.48</m:t>
                    </m:r>
                  </m:oMath>
                </a14:m>
                <a:endParaRPr lang="en-US" sz="2000" b="0" dirty="0"/>
              </a:p>
              <a:p>
                <a:pPr marL="800100" lvl="2" indent="0">
                  <a:lnSpc>
                    <a:spcPct val="90000"/>
                  </a:lnSpc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82637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85800" y="1219200"/>
                <a:ext cx="8001000" cy="5105400"/>
              </a:xfrm>
              <a:blipFill>
                <a:blip r:embed="rId3"/>
                <a:stretch>
                  <a:fillRect l="-1753" t="-25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1741FB0-910C-4CDC-87E7-295AF4AAFE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7190852"/>
              </p:ext>
            </p:extLst>
          </p:nvPr>
        </p:nvGraphicFramePr>
        <p:xfrm>
          <a:off x="4770581" y="2209800"/>
          <a:ext cx="4144819" cy="44500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963">
                  <a:extLst>
                    <a:ext uri="{9D8B030D-6E8A-4147-A177-3AD203B41FA5}">
                      <a16:colId xmlns:a16="http://schemas.microsoft.com/office/drawing/2014/main" val="2000849608"/>
                    </a:ext>
                  </a:extLst>
                </a:gridCol>
                <a:gridCol w="1060586">
                  <a:extLst>
                    <a:ext uri="{9D8B030D-6E8A-4147-A177-3AD203B41FA5}">
                      <a16:colId xmlns:a16="http://schemas.microsoft.com/office/drawing/2014/main" val="4262471799"/>
                    </a:ext>
                  </a:extLst>
                </a:gridCol>
                <a:gridCol w="853346">
                  <a:extLst>
                    <a:ext uri="{9D8B030D-6E8A-4147-A177-3AD203B41FA5}">
                      <a16:colId xmlns:a16="http://schemas.microsoft.com/office/drawing/2014/main" val="1350602683"/>
                    </a:ext>
                  </a:extLst>
                </a:gridCol>
                <a:gridCol w="731439">
                  <a:extLst>
                    <a:ext uri="{9D8B030D-6E8A-4147-A177-3AD203B41FA5}">
                      <a16:colId xmlns:a16="http://schemas.microsoft.com/office/drawing/2014/main" val="1447868370"/>
                    </a:ext>
                  </a:extLst>
                </a:gridCol>
                <a:gridCol w="670485">
                  <a:extLst>
                    <a:ext uri="{9D8B030D-6E8A-4147-A177-3AD203B41FA5}">
                      <a16:colId xmlns:a16="http://schemas.microsoft.com/office/drawing/2014/main" val="2340217426"/>
                    </a:ext>
                  </a:extLst>
                </a:gridCol>
              </a:tblGrid>
              <a:tr h="473412">
                <a:tc>
                  <a:txBody>
                    <a:bodyPr/>
                    <a:lstStyle/>
                    <a:p>
                      <a:r>
                        <a:rPr lang="en-US" sz="1400" kern="1200" dirty="0"/>
                        <a:t>Outlook</a:t>
                      </a:r>
                      <a:endParaRPr 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Temperature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Humidity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Windy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Label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342167"/>
                  </a:ext>
                </a:extLst>
              </a:tr>
              <a:tr h="284048">
                <a:tc>
                  <a:txBody>
                    <a:bodyPr/>
                    <a:lstStyle/>
                    <a:p>
                      <a:r>
                        <a:rPr lang="en-US" sz="1200" dirty="0"/>
                        <a:t>Rainy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Hot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High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FALSE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097107"/>
                  </a:ext>
                </a:extLst>
              </a:tr>
              <a:tr h="284048">
                <a:tc>
                  <a:txBody>
                    <a:bodyPr/>
                    <a:lstStyle/>
                    <a:p>
                      <a:r>
                        <a:rPr lang="en-US" sz="1200" dirty="0"/>
                        <a:t>Rainy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Hot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High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TRUE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8039930"/>
                  </a:ext>
                </a:extLst>
              </a:tr>
              <a:tr h="284048">
                <a:tc>
                  <a:txBody>
                    <a:bodyPr/>
                    <a:lstStyle/>
                    <a:p>
                      <a:r>
                        <a:rPr lang="en-US" sz="1200" dirty="0"/>
                        <a:t>Overcast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Hot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High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FALSE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5034338"/>
                  </a:ext>
                </a:extLst>
              </a:tr>
              <a:tr h="284048">
                <a:tc>
                  <a:txBody>
                    <a:bodyPr/>
                    <a:lstStyle/>
                    <a:p>
                      <a:r>
                        <a:rPr lang="en-US" sz="1200" dirty="0"/>
                        <a:t>Sunny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Mild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High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FALSE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280662"/>
                  </a:ext>
                </a:extLst>
              </a:tr>
              <a:tr h="284048">
                <a:tc>
                  <a:txBody>
                    <a:bodyPr/>
                    <a:lstStyle/>
                    <a:p>
                      <a:r>
                        <a:rPr lang="en-US" sz="1200" dirty="0"/>
                        <a:t>Sunny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Cool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Normal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FALSE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2956668"/>
                  </a:ext>
                </a:extLst>
              </a:tr>
              <a:tr h="284048">
                <a:tc>
                  <a:txBody>
                    <a:bodyPr/>
                    <a:lstStyle/>
                    <a:p>
                      <a:r>
                        <a:rPr lang="en-US" sz="1200" dirty="0"/>
                        <a:t>Sunny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Cool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Normal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TRUE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4952871"/>
                  </a:ext>
                </a:extLst>
              </a:tr>
              <a:tr h="284048">
                <a:tc>
                  <a:txBody>
                    <a:bodyPr/>
                    <a:lstStyle/>
                    <a:p>
                      <a:r>
                        <a:rPr lang="en-US" sz="1200" dirty="0"/>
                        <a:t>Overcast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Cool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Normal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TRUE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79702"/>
                  </a:ext>
                </a:extLst>
              </a:tr>
              <a:tr h="284048">
                <a:tc>
                  <a:txBody>
                    <a:bodyPr/>
                    <a:lstStyle/>
                    <a:p>
                      <a:r>
                        <a:rPr lang="en-US" sz="1200" dirty="0"/>
                        <a:t>Rainy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Mild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High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FALSE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530934"/>
                  </a:ext>
                </a:extLst>
              </a:tr>
              <a:tr h="284048">
                <a:tc>
                  <a:txBody>
                    <a:bodyPr/>
                    <a:lstStyle/>
                    <a:p>
                      <a:r>
                        <a:rPr lang="en-US" sz="1200" dirty="0"/>
                        <a:t>Rainy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Cool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Normal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FALSE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7937599"/>
                  </a:ext>
                </a:extLst>
              </a:tr>
              <a:tr h="284048">
                <a:tc>
                  <a:txBody>
                    <a:bodyPr/>
                    <a:lstStyle/>
                    <a:p>
                      <a:r>
                        <a:rPr lang="en-US" sz="1200" dirty="0"/>
                        <a:t>Sunny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Mild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Normal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FALSE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032586"/>
                  </a:ext>
                </a:extLst>
              </a:tr>
              <a:tr h="284048">
                <a:tc>
                  <a:txBody>
                    <a:bodyPr/>
                    <a:lstStyle/>
                    <a:p>
                      <a:r>
                        <a:rPr lang="en-US" sz="1200" dirty="0"/>
                        <a:t>Rainy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Mild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Normal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TRUE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8951908"/>
                  </a:ext>
                </a:extLst>
              </a:tr>
              <a:tr h="284048">
                <a:tc>
                  <a:txBody>
                    <a:bodyPr/>
                    <a:lstStyle/>
                    <a:p>
                      <a:r>
                        <a:rPr lang="en-US" sz="1200" dirty="0"/>
                        <a:t>Overcast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Mild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High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TRUE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8303621"/>
                  </a:ext>
                </a:extLst>
              </a:tr>
              <a:tr h="284048">
                <a:tc>
                  <a:txBody>
                    <a:bodyPr/>
                    <a:lstStyle/>
                    <a:p>
                      <a:r>
                        <a:rPr lang="en-US" sz="1200" dirty="0"/>
                        <a:t>Overcast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Hot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Normal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FALSE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390782"/>
                  </a:ext>
                </a:extLst>
              </a:tr>
              <a:tr h="284048">
                <a:tc>
                  <a:txBody>
                    <a:bodyPr/>
                    <a:lstStyle/>
                    <a:p>
                      <a:r>
                        <a:rPr lang="en-US" sz="1200" dirty="0"/>
                        <a:t>Sunny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Mild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High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TRUE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723613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E885ED3C-A445-41BA-946B-207F1658E15E}"/>
              </a:ext>
            </a:extLst>
          </p:cNvPr>
          <p:cNvSpPr/>
          <p:nvPr/>
        </p:nvSpPr>
        <p:spPr>
          <a:xfrm>
            <a:off x="4648200" y="2667000"/>
            <a:ext cx="434340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60F41E-A834-45E5-B334-028719C66C76}"/>
              </a:ext>
            </a:extLst>
          </p:cNvPr>
          <p:cNvSpPr/>
          <p:nvPr/>
        </p:nvSpPr>
        <p:spPr>
          <a:xfrm>
            <a:off x="4648200" y="4684224"/>
            <a:ext cx="434340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458EBA-C336-4F54-A913-BE52F3128D7E}"/>
              </a:ext>
            </a:extLst>
          </p:cNvPr>
          <p:cNvSpPr/>
          <p:nvPr/>
        </p:nvSpPr>
        <p:spPr>
          <a:xfrm>
            <a:off x="4648200" y="5504412"/>
            <a:ext cx="4343400" cy="2867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FBB0C10-8675-4C79-A189-184823928F15}"/>
              </a:ext>
            </a:extLst>
          </p:cNvPr>
          <p:cNvSpPr/>
          <p:nvPr/>
        </p:nvSpPr>
        <p:spPr>
          <a:xfrm>
            <a:off x="2265218" y="2979649"/>
            <a:ext cx="249382" cy="2207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822DD82-D3EF-45F8-8656-B8C68C298D76}"/>
              </a:ext>
            </a:extLst>
          </p:cNvPr>
          <p:cNvSpPr/>
          <p:nvPr/>
        </p:nvSpPr>
        <p:spPr>
          <a:xfrm>
            <a:off x="18473" y="3657600"/>
            <a:ext cx="13646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Number of rows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98ED1E-A8F1-4617-8BCC-B2BF5D8162D2}"/>
              </a:ext>
            </a:extLst>
          </p:cNvPr>
          <p:cNvSpPr/>
          <p:nvPr/>
        </p:nvSpPr>
        <p:spPr>
          <a:xfrm>
            <a:off x="19628" y="2592350"/>
            <a:ext cx="13646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Number of “No” in the last column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CD6B529-88E6-41AA-969D-6C2DF07B78E7}"/>
              </a:ext>
            </a:extLst>
          </p:cNvPr>
          <p:cNvSpPr/>
          <p:nvPr/>
        </p:nvSpPr>
        <p:spPr>
          <a:xfrm>
            <a:off x="2265218" y="3294929"/>
            <a:ext cx="249382" cy="2207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C9955AD-4359-4E79-AAAA-9B44B3548754}"/>
              </a:ext>
            </a:extLst>
          </p:cNvPr>
          <p:cNvSpPr/>
          <p:nvPr/>
        </p:nvSpPr>
        <p:spPr>
          <a:xfrm>
            <a:off x="2646218" y="3886200"/>
            <a:ext cx="249382" cy="2207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38D0E56-5D50-4F10-A2A6-B6D154E10391}"/>
              </a:ext>
            </a:extLst>
          </p:cNvPr>
          <p:cNvSpPr/>
          <p:nvPr/>
        </p:nvSpPr>
        <p:spPr>
          <a:xfrm>
            <a:off x="2646218" y="4221484"/>
            <a:ext cx="249382" cy="2207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DCF2D11-5954-4A1C-B1FC-37D78270C443}"/>
              </a:ext>
            </a:extLst>
          </p:cNvPr>
          <p:cNvSpPr/>
          <p:nvPr/>
        </p:nvSpPr>
        <p:spPr>
          <a:xfrm>
            <a:off x="329912" y="5638800"/>
            <a:ext cx="23163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Number of rows given Outlook = rainy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922EF45-F63E-448E-8316-E9C095DA67F1}"/>
              </a:ext>
            </a:extLst>
          </p:cNvPr>
          <p:cNvSpPr/>
          <p:nvPr/>
        </p:nvSpPr>
        <p:spPr>
          <a:xfrm>
            <a:off x="361662" y="4564146"/>
            <a:ext cx="226348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Number of “No” in the last column given Outlook = rainy</a:t>
            </a:r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6A8A8F6-A863-4268-BD48-14BCEC167636}"/>
              </a:ext>
            </a:extLst>
          </p:cNvPr>
          <p:cNvCxnSpPr>
            <a:cxnSpLocks/>
            <a:stCxn id="11" idx="1"/>
            <a:endCxn id="12" idx="3"/>
          </p:cNvCxnSpPr>
          <p:nvPr/>
        </p:nvCxnSpPr>
        <p:spPr>
          <a:xfrm flipH="1" flipV="1">
            <a:off x="1384301" y="3054015"/>
            <a:ext cx="880917" cy="3601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298AD2-2D72-4643-8B23-7699C647E80F}"/>
              </a:ext>
            </a:extLst>
          </p:cNvPr>
          <p:cNvCxnSpPr>
            <a:cxnSpLocks/>
            <a:stCxn id="13" idx="1"/>
            <a:endCxn id="3" idx="3"/>
          </p:cNvCxnSpPr>
          <p:nvPr/>
        </p:nvCxnSpPr>
        <p:spPr>
          <a:xfrm flipH="1">
            <a:off x="1383146" y="3405305"/>
            <a:ext cx="882072" cy="57546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7F03126-A544-4D0A-ADAC-26E076F2463C}"/>
              </a:ext>
            </a:extLst>
          </p:cNvPr>
          <p:cNvCxnSpPr>
            <a:cxnSpLocks/>
            <a:stCxn id="14" idx="1"/>
            <a:endCxn id="17" idx="0"/>
          </p:cNvCxnSpPr>
          <p:nvPr/>
        </p:nvCxnSpPr>
        <p:spPr>
          <a:xfrm flipH="1">
            <a:off x="1493405" y="3996576"/>
            <a:ext cx="1152813" cy="56757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4057250-29DD-407C-964E-0CC0270E43AF}"/>
              </a:ext>
            </a:extLst>
          </p:cNvPr>
          <p:cNvCxnSpPr>
            <a:cxnSpLocks/>
            <a:stCxn id="15" idx="2"/>
            <a:endCxn id="16" idx="3"/>
          </p:cNvCxnSpPr>
          <p:nvPr/>
        </p:nvCxnSpPr>
        <p:spPr>
          <a:xfrm flipH="1">
            <a:off x="2646218" y="4442235"/>
            <a:ext cx="124691" cy="151973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1472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3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>
                <a:solidFill>
                  <a:srgbClr val="0000FF"/>
                </a:solidFill>
                <a:cs typeface="Times New Roman" pitchFamily="18" charset="0"/>
              </a:rPr>
              <a:t>Find best split feature</a:t>
            </a:r>
            <a:endParaRPr lang="en-US" sz="3200" b="1" dirty="0">
              <a:solidFill>
                <a:srgbClr val="0000FF"/>
              </a:solidFill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637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85800" y="1219200"/>
                <a:ext cx="8001000" cy="510540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dirty="0"/>
                  <a:t>Find best split </a:t>
                </a:r>
                <a:r>
                  <a:rPr lang="en-US" altLang="zh-CN" dirty="0"/>
                  <a:t>feature</a:t>
                </a:r>
                <a:endParaRPr lang="en-US" dirty="0"/>
              </a:p>
              <a:p>
                <a:pPr lvl="1" indent="-342900">
                  <a:lnSpc>
                    <a:spcPct val="90000"/>
                  </a:lnSpc>
                </a:pPr>
                <a:r>
                  <a:rPr lang="en-US" dirty="0"/>
                  <a:t>For each feature, calculate the gain of </a:t>
                </a:r>
                <a:r>
                  <a:rPr lang="en-US" dirty="0" err="1"/>
                  <a:t>gini</a:t>
                </a:r>
                <a:r>
                  <a:rPr lang="en-US" dirty="0"/>
                  <a:t> indexes</a:t>
                </a:r>
              </a:p>
              <a:p>
                <a:pPr marL="400050" lvl="1" indent="0">
                  <a:lnSpc>
                    <a:spcPct val="90000"/>
                  </a:lnSpc>
                  <a:buNone/>
                </a:pPr>
                <a:r>
                  <a:rPr lang="en-US" sz="2000" dirty="0"/>
                  <a:t>If Feature = Outlook </a:t>
                </a:r>
              </a:p>
              <a:p>
                <a:pPr marL="400050" lvl="1" indent="0">
                  <a:lnSpc>
                    <a:spcPct val="90000"/>
                  </a:lnSpc>
                  <a:buNone/>
                </a:pPr>
                <a:r>
                  <a:rPr lang="en-US" sz="2000" dirty="0"/>
                  <a:t>Gini=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num>
                              <m:den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num>
                              <m:den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=0.46</m:t>
                    </m:r>
                  </m:oMath>
                </a14:m>
                <a:endParaRPr lang="en-US" sz="2000" dirty="0"/>
              </a:p>
              <a:p>
                <a:pPr marL="800100" lvl="2" indent="0">
                  <a:lnSpc>
                    <a:spcPct val="90000"/>
                  </a:lnSpc>
                  <a:buNone/>
                </a:pPr>
                <a:r>
                  <a:rPr lang="en-US" sz="2000" dirty="0"/>
                  <a:t>Outlook = Rainy</a:t>
                </a:r>
              </a:p>
              <a:p>
                <a:pPr marL="800100" lvl="2" indent="0">
                  <a:lnSpc>
                    <a:spcPct val="90000"/>
                  </a:lnSpc>
                  <a:buNone/>
                </a:pPr>
                <a:r>
                  <a:rPr lang="en-US" sz="2000" dirty="0" err="1"/>
                  <a:t>gini</a:t>
                </a:r>
                <a:r>
                  <a:rPr lang="en-US" sz="2000" dirty="0"/>
                  <a:t> =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=0.48</m:t>
                    </m:r>
                  </m:oMath>
                </a14:m>
                <a:endParaRPr lang="en-US" sz="2000" dirty="0"/>
              </a:p>
              <a:p>
                <a:pPr marL="800100" lvl="2" indent="0">
                  <a:lnSpc>
                    <a:spcPct val="90000"/>
                  </a:lnSpc>
                  <a:buNone/>
                </a:pPr>
                <a:r>
                  <a:rPr lang="en-US" sz="2000" dirty="0"/>
                  <a:t>Outlook = overcast</a:t>
                </a:r>
              </a:p>
              <a:p>
                <a:pPr marL="800100" lvl="2" indent="0">
                  <a:lnSpc>
                    <a:spcPct val="90000"/>
                  </a:lnSpc>
                  <a:buNone/>
                </a:pPr>
                <a:r>
                  <a:rPr lang="en-US" sz="2000" dirty="0"/>
                  <a:t>gini=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num>
                              <m:den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0</a:t>
                </a:r>
              </a:p>
            </p:txBody>
          </p:sp>
        </mc:Choice>
        <mc:Fallback xmlns="">
          <p:sp>
            <p:nvSpPr>
              <p:cNvPr id="82637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85800" y="1219200"/>
                <a:ext cx="8001000" cy="5105400"/>
              </a:xfrm>
              <a:blipFill>
                <a:blip r:embed="rId3"/>
                <a:stretch>
                  <a:fillRect l="-1753" t="-25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1741FB0-910C-4CDC-87E7-295AF4AAFE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7979898"/>
              </p:ext>
            </p:extLst>
          </p:nvPr>
        </p:nvGraphicFramePr>
        <p:xfrm>
          <a:off x="4770581" y="2209800"/>
          <a:ext cx="4144819" cy="44500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963">
                  <a:extLst>
                    <a:ext uri="{9D8B030D-6E8A-4147-A177-3AD203B41FA5}">
                      <a16:colId xmlns:a16="http://schemas.microsoft.com/office/drawing/2014/main" val="2000849608"/>
                    </a:ext>
                  </a:extLst>
                </a:gridCol>
                <a:gridCol w="1060586">
                  <a:extLst>
                    <a:ext uri="{9D8B030D-6E8A-4147-A177-3AD203B41FA5}">
                      <a16:colId xmlns:a16="http://schemas.microsoft.com/office/drawing/2014/main" val="4262471799"/>
                    </a:ext>
                  </a:extLst>
                </a:gridCol>
                <a:gridCol w="853346">
                  <a:extLst>
                    <a:ext uri="{9D8B030D-6E8A-4147-A177-3AD203B41FA5}">
                      <a16:colId xmlns:a16="http://schemas.microsoft.com/office/drawing/2014/main" val="1350602683"/>
                    </a:ext>
                  </a:extLst>
                </a:gridCol>
                <a:gridCol w="731439">
                  <a:extLst>
                    <a:ext uri="{9D8B030D-6E8A-4147-A177-3AD203B41FA5}">
                      <a16:colId xmlns:a16="http://schemas.microsoft.com/office/drawing/2014/main" val="1447868370"/>
                    </a:ext>
                  </a:extLst>
                </a:gridCol>
                <a:gridCol w="670485">
                  <a:extLst>
                    <a:ext uri="{9D8B030D-6E8A-4147-A177-3AD203B41FA5}">
                      <a16:colId xmlns:a16="http://schemas.microsoft.com/office/drawing/2014/main" val="2340217426"/>
                    </a:ext>
                  </a:extLst>
                </a:gridCol>
              </a:tblGrid>
              <a:tr h="473412">
                <a:tc>
                  <a:txBody>
                    <a:bodyPr/>
                    <a:lstStyle/>
                    <a:p>
                      <a:r>
                        <a:rPr lang="en-US" sz="1200" dirty="0"/>
                        <a:t>Outlook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Temperature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Humidity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Windy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Label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342167"/>
                  </a:ext>
                </a:extLst>
              </a:tr>
              <a:tr h="284048">
                <a:tc>
                  <a:txBody>
                    <a:bodyPr/>
                    <a:lstStyle/>
                    <a:p>
                      <a:r>
                        <a:rPr lang="en-US" sz="1200" dirty="0"/>
                        <a:t>Rainy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Hot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High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FALSE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097107"/>
                  </a:ext>
                </a:extLst>
              </a:tr>
              <a:tr h="284048">
                <a:tc>
                  <a:txBody>
                    <a:bodyPr/>
                    <a:lstStyle/>
                    <a:p>
                      <a:r>
                        <a:rPr lang="en-US" sz="1200" dirty="0"/>
                        <a:t>Rainy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Hot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High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TRUE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8039930"/>
                  </a:ext>
                </a:extLst>
              </a:tr>
              <a:tr h="284048">
                <a:tc>
                  <a:txBody>
                    <a:bodyPr/>
                    <a:lstStyle/>
                    <a:p>
                      <a:r>
                        <a:rPr lang="en-US" sz="1200" dirty="0"/>
                        <a:t>Overcast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Hot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High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FALSE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5034338"/>
                  </a:ext>
                </a:extLst>
              </a:tr>
              <a:tr h="284048">
                <a:tc>
                  <a:txBody>
                    <a:bodyPr/>
                    <a:lstStyle/>
                    <a:p>
                      <a:r>
                        <a:rPr lang="en-US" sz="1200" dirty="0"/>
                        <a:t>Sunny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Mild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High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FALSE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280662"/>
                  </a:ext>
                </a:extLst>
              </a:tr>
              <a:tr h="284048">
                <a:tc>
                  <a:txBody>
                    <a:bodyPr/>
                    <a:lstStyle/>
                    <a:p>
                      <a:r>
                        <a:rPr lang="en-US" sz="1200" dirty="0"/>
                        <a:t>Sunny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Cool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Normal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FALSE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2956668"/>
                  </a:ext>
                </a:extLst>
              </a:tr>
              <a:tr h="284048">
                <a:tc>
                  <a:txBody>
                    <a:bodyPr/>
                    <a:lstStyle/>
                    <a:p>
                      <a:r>
                        <a:rPr lang="en-US" sz="1200" dirty="0"/>
                        <a:t>Sunny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Cool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Normal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TRUE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4952871"/>
                  </a:ext>
                </a:extLst>
              </a:tr>
              <a:tr h="284048">
                <a:tc>
                  <a:txBody>
                    <a:bodyPr/>
                    <a:lstStyle/>
                    <a:p>
                      <a:r>
                        <a:rPr lang="en-US" sz="1200" dirty="0"/>
                        <a:t>Overcast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Cool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Normal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TRUE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79702"/>
                  </a:ext>
                </a:extLst>
              </a:tr>
              <a:tr h="284048">
                <a:tc>
                  <a:txBody>
                    <a:bodyPr/>
                    <a:lstStyle/>
                    <a:p>
                      <a:r>
                        <a:rPr lang="en-US" sz="1200" dirty="0"/>
                        <a:t>Rainy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Mild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High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FALSE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530934"/>
                  </a:ext>
                </a:extLst>
              </a:tr>
              <a:tr h="284048">
                <a:tc>
                  <a:txBody>
                    <a:bodyPr/>
                    <a:lstStyle/>
                    <a:p>
                      <a:r>
                        <a:rPr lang="en-US" sz="1200" dirty="0"/>
                        <a:t>Rainy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Cool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Normal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FALSE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7937599"/>
                  </a:ext>
                </a:extLst>
              </a:tr>
              <a:tr h="284048">
                <a:tc>
                  <a:txBody>
                    <a:bodyPr/>
                    <a:lstStyle/>
                    <a:p>
                      <a:r>
                        <a:rPr lang="en-US" sz="1200" dirty="0"/>
                        <a:t>Sunny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Mild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Normal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FALSE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032586"/>
                  </a:ext>
                </a:extLst>
              </a:tr>
              <a:tr h="284048">
                <a:tc>
                  <a:txBody>
                    <a:bodyPr/>
                    <a:lstStyle/>
                    <a:p>
                      <a:r>
                        <a:rPr lang="en-US" sz="1200" dirty="0"/>
                        <a:t>Rainy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Mild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Normal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TRUE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8951908"/>
                  </a:ext>
                </a:extLst>
              </a:tr>
              <a:tr h="284048">
                <a:tc>
                  <a:txBody>
                    <a:bodyPr/>
                    <a:lstStyle/>
                    <a:p>
                      <a:r>
                        <a:rPr lang="en-US" sz="1200" dirty="0"/>
                        <a:t>Overcast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Mild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High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TRUE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8303621"/>
                  </a:ext>
                </a:extLst>
              </a:tr>
              <a:tr h="284048">
                <a:tc>
                  <a:txBody>
                    <a:bodyPr/>
                    <a:lstStyle/>
                    <a:p>
                      <a:r>
                        <a:rPr lang="en-US" sz="1200" dirty="0"/>
                        <a:t>Overcast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Hot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Normal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FALSE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390782"/>
                  </a:ext>
                </a:extLst>
              </a:tr>
              <a:tr h="284048">
                <a:tc>
                  <a:txBody>
                    <a:bodyPr/>
                    <a:lstStyle/>
                    <a:p>
                      <a:r>
                        <a:rPr lang="en-US" sz="1200" dirty="0"/>
                        <a:t>Sunny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Mild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High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TRUE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723613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4164A568-0DB3-4A04-9333-074ED8E3CE3D}"/>
              </a:ext>
            </a:extLst>
          </p:cNvPr>
          <p:cNvSpPr/>
          <p:nvPr/>
        </p:nvSpPr>
        <p:spPr>
          <a:xfrm>
            <a:off x="4648200" y="3250045"/>
            <a:ext cx="4381500" cy="2867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14483F-3E5C-4BCB-9DD4-0FB80B7FD6BC}"/>
              </a:ext>
            </a:extLst>
          </p:cNvPr>
          <p:cNvSpPr/>
          <p:nvPr/>
        </p:nvSpPr>
        <p:spPr>
          <a:xfrm>
            <a:off x="4648200" y="4384039"/>
            <a:ext cx="4381500" cy="2867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CF8ADBC-64C8-4EFA-9373-5019C30EA6C6}"/>
              </a:ext>
            </a:extLst>
          </p:cNvPr>
          <p:cNvSpPr/>
          <p:nvPr/>
        </p:nvSpPr>
        <p:spPr>
          <a:xfrm>
            <a:off x="4648200" y="5828378"/>
            <a:ext cx="4381500" cy="4962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344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3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>
                <a:solidFill>
                  <a:srgbClr val="0000FF"/>
                </a:solidFill>
                <a:cs typeface="Times New Roman" pitchFamily="18" charset="0"/>
              </a:rPr>
              <a:t>Find best split feature</a:t>
            </a:r>
            <a:endParaRPr lang="en-US" sz="3200" b="1" dirty="0">
              <a:solidFill>
                <a:srgbClr val="0000FF"/>
              </a:solidFill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637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85800" y="1219200"/>
                <a:ext cx="8001000" cy="510540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dirty="0"/>
                  <a:t>Find best split </a:t>
                </a:r>
                <a:r>
                  <a:rPr lang="en-US" altLang="zh-CN" dirty="0"/>
                  <a:t>feature</a:t>
                </a:r>
                <a:endParaRPr lang="en-US" dirty="0"/>
              </a:p>
              <a:p>
                <a:pPr lvl="1" indent="-342900">
                  <a:lnSpc>
                    <a:spcPct val="90000"/>
                  </a:lnSpc>
                </a:pPr>
                <a:r>
                  <a:rPr lang="en-US" dirty="0"/>
                  <a:t>For each feature, calculate the gain of </a:t>
                </a:r>
                <a:r>
                  <a:rPr lang="en-US" dirty="0" err="1"/>
                  <a:t>gini</a:t>
                </a:r>
                <a:endParaRPr lang="en-US" dirty="0"/>
              </a:p>
              <a:p>
                <a:pPr marL="400050" lvl="1" indent="0">
                  <a:lnSpc>
                    <a:spcPct val="90000"/>
                  </a:lnSpc>
                  <a:buNone/>
                </a:pPr>
                <a:r>
                  <a:rPr lang="en-US" sz="2000" dirty="0"/>
                  <a:t>If Feature = Outlook </a:t>
                </a:r>
              </a:p>
              <a:p>
                <a:pPr marL="400050" lvl="1" indent="0">
                  <a:lnSpc>
                    <a:spcPct val="90000"/>
                  </a:lnSpc>
                  <a:buNone/>
                </a:pPr>
                <a:r>
                  <a:rPr lang="en-US" sz="2000" dirty="0"/>
                  <a:t>Gini=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num>
                              <m:den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num>
                              <m:den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=0.46</m:t>
                    </m:r>
                  </m:oMath>
                </a14:m>
                <a:endParaRPr lang="en-US" sz="2000" dirty="0"/>
              </a:p>
              <a:p>
                <a:pPr marL="800100" lvl="2" indent="0">
                  <a:lnSpc>
                    <a:spcPct val="90000"/>
                  </a:lnSpc>
                  <a:buNone/>
                </a:pPr>
                <a:r>
                  <a:rPr lang="en-US" sz="2000" dirty="0"/>
                  <a:t>Outlook = Rainy</a:t>
                </a:r>
              </a:p>
              <a:p>
                <a:pPr marL="800100" lvl="2" indent="0">
                  <a:lnSpc>
                    <a:spcPct val="90000"/>
                  </a:lnSpc>
                  <a:buNone/>
                </a:pPr>
                <a:r>
                  <a:rPr lang="en-US" sz="2000" dirty="0" err="1"/>
                  <a:t>gini</a:t>
                </a:r>
                <a:r>
                  <a:rPr lang="en-US" sz="2000" dirty="0"/>
                  <a:t> =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=0.48</m:t>
                    </m:r>
                  </m:oMath>
                </a14:m>
                <a:endParaRPr lang="en-US" sz="2000" dirty="0"/>
              </a:p>
              <a:p>
                <a:pPr marL="800100" lvl="2" indent="0">
                  <a:lnSpc>
                    <a:spcPct val="90000"/>
                  </a:lnSpc>
                  <a:buNone/>
                </a:pPr>
                <a:r>
                  <a:rPr lang="en-US" sz="2000" dirty="0"/>
                  <a:t>Outlook = overcast</a:t>
                </a:r>
              </a:p>
              <a:p>
                <a:pPr marL="800100" lvl="2" indent="0">
                  <a:lnSpc>
                    <a:spcPct val="90000"/>
                  </a:lnSpc>
                  <a:buNone/>
                </a:pPr>
                <a:r>
                  <a:rPr lang="en-US" sz="2000" dirty="0" err="1"/>
                  <a:t>gini</a:t>
                </a:r>
                <a:r>
                  <a:rPr lang="en-US" sz="2000" dirty="0"/>
                  <a:t>=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num>
                              <m:den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0</a:t>
                </a:r>
              </a:p>
              <a:p>
                <a:pPr marL="800100" lvl="2" indent="0">
                  <a:lnSpc>
                    <a:spcPct val="90000"/>
                  </a:lnSpc>
                  <a:buNone/>
                </a:pPr>
                <a:r>
                  <a:rPr lang="en-US" altLang="zh-CN" sz="2000" dirty="0"/>
                  <a:t>Outlook = sunny</a:t>
                </a:r>
              </a:p>
              <a:p>
                <a:pPr marL="800100" lvl="2" indent="0">
                  <a:lnSpc>
                    <a:spcPct val="90000"/>
                  </a:lnSpc>
                  <a:buNone/>
                </a:pPr>
                <a:r>
                  <a:rPr lang="en-US" sz="2000" dirty="0" err="1"/>
                  <a:t>gini</a:t>
                </a:r>
                <a:r>
                  <a:rPr lang="en-US" sz="2000" dirty="0"/>
                  <a:t>=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0.48</m:t>
                    </m:r>
                  </m:oMath>
                </a14:m>
                <a:endParaRPr lang="en-US" sz="2000" dirty="0"/>
              </a:p>
              <a:p>
                <a:pPr marL="800100" lvl="2" indent="0">
                  <a:lnSpc>
                    <a:spcPct val="90000"/>
                  </a:lnSpc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82637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85800" y="1219200"/>
                <a:ext cx="8001000" cy="5105400"/>
              </a:xfrm>
              <a:blipFill>
                <a:blip r:embed="rId3"/>
                <a:stretch>
                  <a:fillRect l="-1753" t="-25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1741FB0-910C-4CDC-87E7-295AF4AAFE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5653043"/>
              </p:ext>
            </p:extLst>
          </p:nvPr>
        </p:nvGraphicFramePr>
        <p:xfrm>
          <a:off x="4770581" y="2209800"/>
          <a:ext cx="4144819" cy="44500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963">
                  <a:extLst>
                    <a:ext uri="{9D8B030D-6E8A-4147-A177-3AD203B41FA5}">
                      <a16:colId xmlns:a16="http://schemas.microsoft.com/office/drawing/2014/main" val="2000849608"/>
                    </a:ext>
                  </a:extLst>
                </a:gridCol>
                <a:gridCol w="1060586">
                  <a:extLst>
                    <a:ext uri="{9D8B030D-6E8A-4147-A177-3AD203B41FA5}">
                      <a16:colId xmlns:a16="http://schemas.microsoft.com/office/drawing/2014/main" val="4262471799"/>
                    </a:ext>
                  </a:extLst>
                </a:gridCol>
                <a:gridCol w="853346">
                  <a:extLst>
                    <a:ext uri="{9D8B030D-6E8A-4147-A177-3AD203B41FA5}">
                      <a16:colId xmlns:a16="http://schemas.microsoft.com/office/drawing/2014/main" val="1350602683"/>
                    </a:ext>
                  </a:extLst>
                </a:gridCol>
                <a:gridCol w="731439">
                  <a:extLst>
                    <a:ext uri="{9D8B030D-6E8A-4147-A177-3AD203B41FA5}">
                      <a16:colId xmlns:a16="http://schemas.microsoft.com/office/drawing/2014/main" val="1447868370"/>
                    </a:ext>
                  </a:extLst>
                </a:gridCol>
                <a:gridCol w="670485">
                  <a:extLst>
                    <a:ext uri="{9D8B030D-6E8A-4147-A177-3AD203B41FA5}">
                      <a16:colId xmlns:a16="http://schemas.microsoft.com/office/drawing/2014/main" val="2340217426"/>
                    </a:ext>
                  </a:extLst>
                </a:gridCol>
              </a:tblGrid>
              <a:tr h="473412">
                <a:tc>
                  <a:txBody>
                    <a:bodyPr/>
                    <a:lstStyle/>
                    <a:p>
                      <a:r>
                        <a:rPr lang="en-US" sz="1200" dirty="0"/>
                        <a:t>Outlook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Temperature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Humidity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Windy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Label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342167"/>
                  </a:ext>
                </a:extLst>
              </a:tr>
              <a:tr h="284048">
                <a:tc>
                  <a:txBody>
                    <a:bodyPr/>
                    <a:lstStyle/>
                    <a:p>
                      <a:r>
                        <a:rPr lang="en-US" sz="1200" dirty="0"/>
                        <a:t>Rainy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Hot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High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FALSE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097107"/>
                  </a:ext>
                </a:extLst>
              </a:tr>
              <a:tr h="284048">
                <a:tc>
                  <a:txBody>
                    <a:bodyPr/>
                    <a:lstStyle/>
                    <a:p>
                      <a:r>
                        <a:rPr lang="en-US" sz="1200" dirty="0"/>
                        <a:t>Rainy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Hot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High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TRUE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8039930"/>
                  </a:ext>
                </a:extLst>
              </a:tr>
              <a:tr h="284048">
                <a:tc>
                  <a:txBody>
                    <a:bodyPr/>
                    <a:lstStyle/>
                    <a:p>
                      <a:r>
                        <a:rPr lang="en-US" sz="1200" dirty="0"/>
                        <a:t>Overcast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Hot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High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FALSE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5034338"/>
                  </a:ext>
                </a:extLst>
              </a:tr>
              <a:tr h="284048">
                <a:tc>
                  <a:txBody>
                    <a:bodyPr/>
                    <a:lstStyle/>
                    <a:p>
                      <a:r>
                        <a:rPr lang="en-US" sz="1200" dirty="0"/>
                        <a:t>Sunny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Mild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High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FALSE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280662"/>
                  </a:ext>
                </a:extLst>
              </a:tr>
              <a:tr h="284048">
                <a:tc>
                  <a:txBody>
                    <a:bodyPr/>
                    <a:lstStyle/>
                    <a:p>
                      <a:r>
                        <a:rPr lang="en-US" sz="1200" dirty="0"/>
                        <a:t>Sunny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Cool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Normal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FALSE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2956668"/>
                  </a:ext>
                </a:extLst>
              </a:tr>
              <a:tr h="284048">
                <a:tc>
                  <a:txBody>
                    <a:bodyPr/>
                    <a:lstStyle/>
                    <a:p>
                      <a:r>
                        <a:rPr lang="en-US" sz="1200" dirty="0"/>
                        <a:t>Sunny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Cool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Normal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TRUE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4952871"/>
                  </a:ext>
                </a:extLst>
              </a:tr>
              <a:tr h="284048">
                <a:tc>
                  <a:txBody>
                    <a:bodyPr/>
                    <a:lstStyle/>
                    <a:p>
                      <a:r>
                        <a:rPr lang="en-US" sz="1200" dirty="0"/>
                        <a:t>Overcast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Cool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Normal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TRUE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79702"/>
                  </a:ext>
                </a:extLst>
              </a:tr>
              <a:tr h="284048">
                <a:tc>
                  <a:txBody>
                    <a:bodyPr/>
                    <a:lstStyle/>
                    <a:p>
                      <a:r>
                        <a:rPr lang="en-US" sz="1200" dirty="0"/>
                        <a:t>Rainy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Mild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High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FALSE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530934"/>
                  </a:ext>
                </a:extLst>
              </a:tr>
              <a:tr h="284048">
                <a:tc>
                  <a:txBody>
                    <a:bodyPr/>
                    <a:lstStyle/>
                    <a:p>
                      <a:r>
                        <a:rPr lang="en-US" sz="1200" dirty="0"/>
                        <a:t>Rainy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Cool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Normal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FALSE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7937599"/>
                  </a:ext>
                </a:extLst>
              </a:tr>
              <a:tr h="284048">
                <a:tc>
                  <a:txBody>
                    <a:bodyPr/>
                    <a:lstStyle/>
                    <a:p>
                      <a:r>
                        <a:rPr lang="en-US" sz="1200" dirty="0"/>
                        <a:t>Sunny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Mild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Normal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FALSE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032586"/>
                  </a:ext>
                </a:extLst>
              </a:tr>
              <a:tr h="284048">
                <a:tc>
                  <a:txBody>
                    <a:bodyPr/>
                    <a:lstStyle/>
                    <a:p>
                      <a:r>
                        <a:rPr lang="en-US" sz="1200" dirty="0"/>
                        <a:t>Rainy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Mild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Normal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TRUE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8951908"/>
                  </a:ext>
                </a:extLst>
              </a:tr>
              <a:tr h="284048">
                <a:tc>
                  <a:txBody>
                    <a:bodyPr/>
                    <a:lstStyle/>
                    <a:p>
                      <a:r>
                        <a:rPr lang="en-US" sz="1200" dirty="0"/>
                        <a:t>Overcast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Mild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High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TRUE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8303621"/>
                  </a:ext>
                </a:extLst>
              </a:tr>
              <a:tr h="284048">
                <a:tc>
                  <a:txBody>
                    <a:bodyPr/>
                    <a:lstStyle/>
                    <a:p>
                      <a:r>
                        <a:rPr lang="en-US" sz="1200" dirty="0"/>
                        <a:t>Overcast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Hot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Normal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FALSE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390782"/>
                  </a:ext>
                </a:extLst>
              </a:tr>
              <a:tr h="284048">
                <a:tc>
                  <a:txBody>
                    <a:bodyPr/>
                    <a:lstStyle/>
                    <a:p>
                      <a:r>
                        <a:rPr lang="en-US" sz="1200" dirty="0"/>
                        <a:t>Sunny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Mild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High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TRUE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723613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4164A568-0DB3-4A04-9333-074ED8E3CE3D}"/>
              </a:ext>
            </a:extLst>
          </p:cNvPr>
          <p:cNvSpPr/>
          <p:nvPr/>
        </p:nvSpPr>
        <p:spPr>
          <a:xfrm>
            <a:off x="4690918" y="3557776"/>
            <a:ext cx="4381500" cy="8618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CA5221-DBF8-48C1-A064-D39D89F657FD}"/>
              </a:ext>
            </a:extLst>
          </p:cNvPr>
          <p:cNvSpPr/>
          <p:nvPr/>
        </p:nvSpPr>
        <p:spPr>
          <a:xfrm>
            <a:off x="4652240" y="6340231"/>
            <a:ext cx="4381500" cy="3196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D053A56-1A4E-4A5A-BAA9-9CF4DC492D4D}"/>
                  </a:ext>
                </a:extLst>
              </p:cNvPr>
              <p:cNvSpPr txBox="1"/>
              <p:nvPr/>
            </p:nvSpPr>
            <p:spPr>
              <a:xfrm>
                <a:off x="609600" y="5778801"/>
                <a:ext cx="3641510" cy="14425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Gain =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0.46−(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∗0.48+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14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0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∗0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.48)=0.117</m:t>
                      </m:r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D053A56-1A4E-4A5A-BAA9-9CF4DC492D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5778801"/>
                <a:ext cx="3641510" cy="1442511"/>
              </a:xfrm>
              <a:prstGeom prst="rect">
                <a:avLst/>
              </a:prstGeom>
              <a:blipFill>
                <a:blip r:embed="rId4"/>
                <a:stretch>
                  <a:fillRect l="-16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D18629F2-9280-45EA-9ACF-835AEE3E0C1D}"/>
              </a:ext>
            </a:extLst>
          </p:cNvPr>
          <p:cNvSpPr/>
          <p:nvPr/>
        </p:nvSpPr>
        <p:spPr>
          <a:xfrm>
            <a:off x="4686300" y="5218655"/>
            <a:ext cx="4381500" cy="3196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327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3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>
                <a:solidFill>
                  <a:srgbClr val="0000FF"/>
                </a:solidFill>
                <a:cs typeface="Times New Roman" pitchFamily="18" charset="0"/>
              </a:rPr>
              <a:t>Find best split feature</a:t>
            </a:r>
            <a:endParaRPr lang="en-US" sz="3200" b="1" dirty="0">
              <a:solidFill>
                <a:srgbClr val="0000FF"/>
              </a:solidFill>
              <a:cs typeface="Times New Roman" pitchFamily="18" charset="0"/>
            </a:endParaRPr>
          </a:p>
        </p:txBody>
      </p:sp>
      <p:sp>
        <p:nvSpPr>
          <p:cNvPr id="826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8001000" cy="5105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Find best split </a:t>
            </a:r>
            <a:r>
              <a:rPr lang="en-US" altLang="zh-CN" dirty="0"/>
              <a:t>feature</a:t>
            </a:r>
            <a:endParaRPr lang="en-US" dirty="0"/>
          </a:p>
          <a:p>
            <a:pPr lvl="1" indent="-342900">
              <a:lnSpc>
                <a:spcPct val="90000"/>
              </a:lnSpc>
            </a:pPr>
            <a:r>
              <a:rPr lang="en-US" dirty="0"/>
              <a:t>For each feature, calculate the gain</a:t>
            </a:r>
          </a:p>
          <a:p>
            <a:pPr lvl="2" indent="-342900">
              <a:lnSpc>
                <a:spcPct val="90000"/>
              </a:lnSpc>
            </a:pPr>
            <a:r>
              <a:rPr lang="en-US" sz="2000" dirty="0"/>
              <a:t>If Feature = Temperature, follow the same procedure to obtain the gain value</a:t>
            </a:r>
          </a:p>
          <a:p>
            <a:pPr lvl="2" indent="-342900">
              <a:lnSpc>
                <a:spcPct val="90000"/>
              </a:lnSpc>
            </a:pPr>
            <a:r>
              <a:rPr lang="en-US" sz="2000" dirty="0"/>
              <a:t>After the calculation for each feature on the dataset, we obtain</a:t>
            </a:r>
          </a:p>
          <a:p>
            <a:pPr marL="800100" lvl="2" indent="0">
              <a:lnSpc>
                <a:spcPct val="90000"/>
              </a:lnSpc>
              <a:buNone/>
            </a:pPr>
            <a:r>
              <a:rPr lang="en-US" altLang="zh-CN" sz="2000" dirty="0"/>
              <a:t>Gain(outlook) = 0.117</a:t>
            </a:r>
          </a:p>
          <a:p>
            <a:pPr marL="800100" lvl="2" indent="0">
              <a:lnSpc>
                <a:spcPct val="90000"/>
              </a:lnSpc>
              <a:buNone/>
            </a:pPr>
            <a:r>
              <a:rPr lang="en-US" sz="2000" dirty="0"/>
              <a:t>Gain(temperature)=0.018</a:t>
            </a:r>
          </a:p>
          <a:p>
            <a:pPr marL="800100" lvl="2" indent="0">
              <a:lnSpc>
                <a:spcPct val="90000"/>
              </a:lnSpc>
              <a:buNone/>
            </a:pPr>
            <a:r>
              <a:rPr lang="en-US" sz="2000" dirty="0"/>
              <a:t>Gain(humidity)=0.092</a:t>
            </a:r>
          </a:p>
          <a:p>
            <a:pPr marL="800100" lvl="2" indent="0">
              <a:lnSpc>
                <a:spcPct val="90000"/>
              </a:lnSpc>
              <a:buNone/>
            </a:pPr>
            <a:r>
              <a:rPr lang="en-US" sz="2000" dirty="0"/>
              <a:t>Gain(windy)=0.031</a:t>
            </a:r>
          </a:p>
          <a:p>
            <a:pPr marL="800100" lvl="2" indent="0">
              <a:lnSpc>
                <a:spcPct val="90000"/>
              </a:lnSpc>
              <a:buNone/>
            </a:pPr>
            <a:endParaRPr lang="en-US" sz="2000" dirty="0"/>
          </a:p>
          <a:p>
            <a:pPr marL="800100" lvl="2" indent="0">
              <a:lnSpc>
                <a:spcPct val="90000"/>
              </a:lnSpc>
              <a:buNone/>
            </a:pPr>
            <a:r>
              <a:rPr lang="en-US" sz="2000" dirty="0"/>
              <a:t>So </a:t>
            </a:r>
            <a:r>
              <a:rPr lang="en-US" sz="2000" dirty="0">
                <a:solidFill>
                  <a:srgbClr val="FF0000"/>
                </a:solidFill>
              </a:rPr>
              <a:t>Outlook</a:t>
            </a:r>
            <a:r>
              <a:rPr lang="en-US" sz="2000" dirty="0"/>
              <a:t> is the best feature to split;</a:t>
            </a:r>
          </a:p>
          <a:p>
            <a:pPr marL="800100" lvl="2" indent="0">
              <a:lnSpc>
                <a:spcPct val="90000"/>
              </a:lnSpc>
              <a:buNone/>
            </a:pPr>
            <a:r>
              <a:rPr lang="en-US" sz="2000" dirty="0"/>
              <a:t>Then we split the data set:</a:t>
            </a:r>
          </a:p>
          <a:p>
            <a:pPr marL="400050" lvl="1" indent="0">
              <a:lnSpc>
                <a:spcPct val="90000"/>
              </a:lnSpc>
              <a:buNone/>
            </a:pPr>
            <a:endParaRPr lang="en-US" sz="2000" dirty="0"/>
          </a:p>
          <a:p>
            <a:pPr marL="400050" lvl="1" indent="0">
              <a:lnSpc>
                <a:spcPct val="90000"/>
              </a:lnSpc>
              <a:buNone/>
            </a:pPr>
            <a:endParaRPr lang="en-US" sz="2000" dirty="0"/>
          </a:p>
          <a:p>
            <a:pPr marL="400050" lvl="1" indent="0">
              <a:lnSpc>
                <a:spcPct val="90000"/>
              </a:lnSpc>
              <a:buNone/>
            </a:pPr>
            <a:endParaRPr lang="en-US" sz="2000" dirty="0"/>
          </a:p>
          <a:p>
            <a:pPr marL="400050" lvl="1" indent="0">
              <a:lnSpc>
                <a:spcPct val="90000"/>
              </a:lnSpc>
              <a:buNone/>
            </a:pP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007BA3-238E-496D-8CC6-DF622BA150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5486400"/>
            <a:ext cx="5459511" cy="114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566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3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>
                <a:solidFill>
                  <a:srgbClr val="0000FF"/>
                </a:solidFill>
                <a:cs typeface="Times New Roman" pitchFamily="18" charset="0"/>
              </a:rPr>
              <a:t>Split the dataset</a:t>
            </a:r>
            <a:endParaRPr lang="en-US" sz="3200" b="1" dirty="0">
              <a:solidFill>
                <a:srgbClr val="0000FF"/>
              </a:solidFill>
              <a:cs typeface="Times New Roman" pitchFamily="18" charset="0"/>
            </a:endParaRPr>
          </a:p>
        </p:txBody>
      </p:sp>
      <p:sp>
        <p:nvSpPr>
          <p:cNvPr id="826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9210" y="1081276"/>
            <a:ext cx="8001000" cy="5105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For each value in Outlook, split the dataset</a:t>
            </a:r>
          </a:p>
          <a:p>
            <a:pPr lvl="1">
              <a:lnSpc>
                <a:spcPct val="90000"/>
              </a:lnSpc>
            </a:pPr>
            <a:r>
              <a:rPr lang="en-US" dirty="0" err="1"/>
              <a:t>splitData</a:t>
            </a:r>
            <a:r>
              <a:rPr lang="en-US" dirty="0"/>
              <a:t> function has been provided.</a:t>
            </a:r>
            <a:endParaRPr lang="en-US" sz="1200" dirty="0"/>
          </a:p>
          <a:p>
            <a:pPr marL="400050" lvl="1" indent="0">
              <a:lnSpc>
                <a:spcPct val="90000"/>
              </a:lnSpc>
              <a:buNone/>
            </a:pPr>
            <a:endParaRPr lang="en-US" sz="2000" dirty="0"/>
          </a:p>
          <a:p>
            <a:pPr marL="400050" lvl="1" indent="0">
              <a:lnSpc>
                <a:spcPct val="90000"/>
              </a:lnSpc>
              <a:buNone/>
            </a:pPr>
            <a:endParaRPr lang="en-US" sz="2000" dirty="0"/>
          </a:p>
          <a:p>
            <a:pPr marL="400050" lvl="1" indent="0">
              <a:lnSpc>
                <a:spcPct val="90000"/>
              </a:lnSpc>
              <a:buNone/>
            </a:pPr>
            <a:endParaRPr lang="en-US" sz="2000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4135FA1-E3DA-4C53-AE14-F2211D58AD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1786470"/>
              </p:ext>
            </p:extLst>
          </p:nvPr>
        </p:nvGraphicFramePr>
        <p:xfrm>
          <a:off x="244763" y="2286000"/>
          <a:ext cx="4144819" cy="44500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963">
                  <a:extLst>
                    <a:ext uri="{9D8B030D-6E8A-4147-A177-3AD203B41FA5}">
                      <a16:colId xmlns:a16="http://schemas.microsoft.com/office/drawing/2014/main" val="2000849608"/>
                    </a:ext>
                  </a:extLst>
                </a:gridCol>
                <a:gridCol w="1060586">
                  <a:extLst>
                    <a:ext uri="{9D8B030D-6E8A-4147-A177-3AD203B41FA5}">
                      <a16:colId xmlns:a16="http://schemas.microsoft.com/office/drawing/2014/main" val="4262471799"/>
                    </a:ext>
                  </a:extLst>
                </a:gridCol>
                <a:gridCol w="853346">
                  <a:extLst>
                    <a:ext uri="{9D8B030D-6E8A-4147-A177-3AD203B41FA5}">
                      <a16:colId xmlns:a16="http://schemas.microsoft.com/office/drawing/2014/main" val="1350602683"/>
                    </a:ext>
                  </a:extLst>
                </a:gridCol>
                <a:gridCol w="731439">
                  <a:extLst>
                    <a:ext uri="{9D8B030D-6E8A-4147-A177-3AD203B41FA5}">
                      <a16:colId xmlns:a16="http://schemas.microsoft.com/office/drawing/2014/main" val="1447868370"/>
                    </a:ext>
                  </a:extLst>
                </a:gridCol>
                <a:gridCol w="670485">
                  <a:extLst>
                    <a:ext uri="{9D8B030D-6E8A-4147-A177-3AD203B41FA5}">
                      <a16:colId xmlns:a16="http://schemas.microsoft.com/office/drawing/2014/main" val="2340217426"/>
                    </a:ext>
                  </a:extLst>
                </a:gridCol>
              </a:tblGrid>
              <a:tr h="473412">
                <a:tc>
                  <a:txBody>
                    <a:bodyPr/>
                    <a:lstStyle/>
                    <a:p>
                      <a:r>
                        <a:rPr lang="en-US" sz="1200" dirty="0"/>
                        <a:t>Outlook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Temperature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Humidity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Windy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Label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342167"/>
                  </a:ext>
                </a:extLst>
              </a:tr>
              <a:tr h="284048">
                <a:tc>
                  <a:txBody>
                    <a:bodyPr/>
                    <a:lstStyle/>
                    <a:p>
                      <a:r>
                        <a:rPr lang="en-US" sz="1200" dirty="0"/>
                        <a:t>Rainy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Hot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High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FALSE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097107"/>
                  </a:ext>
                </a:extLst>
              </a:tr>
              <a:tr h="284048">
                <a:tc>
                  <a:txBody>
                    <a:bodyPr/>
                    <a:lstStyle/>
                    <a:p>
                      <a:r>
                        <a:rPr lang="en-US" sz="1200" dirty="0"/>
                        <a:t>Rainy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Hot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High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TRUE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8039930"/>
                  </a:ext>
                </a:extLst>
              </a:tr>
              <a:tr h="284048">
                <a:tc>
                  <a:txBody>
                    <a:bodyPr/>
                    <a:lstStyle/>
                    <a:p>
                      <a:r>
                        <a:rPr lang="en-US" sz="1200" dirty="0"/>
                        <a:t>Overcast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Hot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High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FALSE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5034338"/>
                  </a:ext>
                </a:extLst>
              </a:tr>
              <a:tr h="284048">
                <a:tc>
                  <a:txBody>
                    <a:bodyPr/>
                    <a:lstStyle/>
                    <a:p>
                      <a:r>
                        <a:rPr lang="en-US" sz="1200" dirty="0"/>
                        <a:t>Sunny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Mild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High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FALSE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280662"/>
                  </a:ext>
                </a:extLst>
              </a:tr>
              <a:tr h="284048">
                <a:tc>
                  <a:txBody>
                    <a:bodyPr/>
                    <a:lstStyle/>
                    <a:p>
                      <a:r>
                        <a:rPr lang="en-US" sz="1200" dirty="0"/>
                        <a:t>Sunny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Cool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Normal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FALSE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2956668"/>
                  </a:ext>
                </a:extLst>
              </a:tr>
              <a:tr h="284048">
                <a:tc>
                  <a:txBody>
                    <a:bodyPr/>
                    <a:lstStyle/>
                    <a:p>
                      <a:r>
                        <a:rPr lang="en-US" sz="1200" dirty="0"/>
                        <a:t>Sunny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Cool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Normal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TRUE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4952871"/>
                  </a:ext>
                </a:extLst>
              </a:tr>
              <a:tr h="284048">
                <a:tc>
                  <a:txBody>
                    <a:bodyPr/>
                    <a:lstStyle/>
                    <a:p>
                      <a:r>
                        <a:rPr lang="en-US" sz="1200" dirty="0"/>
                        <a:t>Overcast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Cool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Normal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TRUE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79702"/>
                  </a:ext>
                </a:extLst>
              </a:tr>
              <a:tr h="284048">
                <a:tc>
                  <a:txBody>
                    <a:bodyPr/>
                    <a:lstStyle/>
                    <a:p>
                      <a:r>
                        <a:rPr lang="en-US" sz="1200" dirty="0"/>
                        <a:t>Rainy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Mild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High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FALSE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530934"/>
                  </a:ext>
                </a:extLst>
              </a:tr>
              <a:tr h="284048">
                <a:tc>
                  <a:txBody>
                    <a:bodyPr/>
                    <a:lstStyle/>
                    <a:p>
                      <a:r>
                        <a:rPr lang="en-US" sz="1200" dirty="0"/>
                        <a:t>Rainy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Cool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Normal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FALSE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7937599"/>
                  </a:ext>
                </a:extLst>
              </a:tr>
              <a:tr h="284048">
                <a:tc>
                  <a:txBody>
                    <a:bodyPr/>
                    <a:lstStyle/>
                    <a:p>
                      <a:r>
                        <a:rPr lang="en-US" sz="1200" dirty="0"/>
                        <a:t>Sunny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Mild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Normal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FALSE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032586"/>
                  </a:ext>
                </a:extLst>
              </a:tr>
              <a:tr h="284048">
                <a:tc>
                  <a:txBody>
                    <a:bodyPr/>
                    <a:lstStyle/>
                    <a:p>
                      <a:r>
                        <a:rPr lang="en-US" sz="1200" dirty="0"/>
                        <a:t>Rainy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Mild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Normal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TRUE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8951908"/>
                  </a:ext>
                </a:extLst>
              </a:tr>
              <a:tr h="284048">
                <a:tc>
                  <a:txBody>
                    <a:bodyPr/>
                    <a:lstStyle/>
                    <a:p>
                      <a:r>
                        <a:rPr lang="en-US" sz="1200" dirty="0"/>
                        <a:t>Overcast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Mild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High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TRUE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8303621"/>
                  </a:ext>
                </a:extLst>
              </a:tr>
              <a:tr h="284048">
                <a:tc>
                  <a:txBody>
                    <a:bodyPr/>
                    <a:lstStyle/>
                    <a:p>
                      <a:r>
                        <a:rPr lang="en-US" sz="1200" dirty="0"/>
                        <a:t>Overcast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Hot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Normal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FALSE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390782"/>
                  </a:ext>
                </a:extLst>
              </a:tr>
              <a:tr h="284048">
                <a:tc>
                  <a:txBody>
                    <a:bodyPr/>
                    <a:lstStyle/>
                    <a:p>
                      <a:r>
                        <a:rPr lang="en-US" sz="1200" dirty="0"/>
                        <a:t>Sunny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Mild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High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TRUE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723613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1A2B6CA7-B1E2-428E-B9A6-D71D82C572B0}"/>
              </a:ext>
            </a:extLst>
          </p:cNvPr>
          <p:cNvSpPr/>
          <p:nvPr/>
        </p:nvSpPr>
        <p:spPr>
          <a:xfrm>
            <a:off x="165100" y="3633976"/>
            <a:ext cx="4381500" cy="8618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E93317-8258-49FB-B9C9-8B7595542CFB}"/>
              </a:ext>
            </a:extLst>
          </p:cNvPr>
          <p:cNvSpPr/>
          <p:nvPr/>
        </p:nvSpPr>
        <p:spPr>
          <a:xfrm>
            <a:off x="126422" y="6416431"/>
            <a:ext cx="4381500" cy="3196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AE66AA9-809D-4FB2-A8D3-E62A93184B73}"/>
              </a:ext>
            </a:extLst>
          </p:cNvPr>
          <p:cNvSpPr/>
          <p:nvPr/>
        </p:nvSpPr>
        <p:spPr>
          <a:xfrm>
            <a:off x="160482" y="5294855"/>
            <a:ext cx="4381500" cy="3196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809837" y="2080418"/>
            <a:ext cx="4271818" cy="1275828"/>
            <a:chOff x="4809837" y="2080418"/>
            <a:chExt cx="4271818" cy="1275828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C9007BA3-238E-496D-8CC6-DF622BA150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9770" r="14860"/>
            <a:stretch/>
          </p:blipFill>
          <p:spPr>
            <a:xfrm>
              <a:off x="4966854" y="2080418"/>
              <a:ext cx="4114801" cy="1143001"/>
            </a:xfrm>
            <a:prstGeom prst="rect">
              <a:avLst/>
            </a:prstGeom>
          </p:spPr>
        </p:pic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4C4548D7-CF39-4F31-A667-3EDD9F1A8C70}"/>
                </a:ext>
              </a:extLst>
            </p:cNvPr>
            <p:cNvSpPr/>
            <p:nvPr/>
          </p:nvSpPr>
          <p:spPr>
            <a:xfrm>
              <a:off x="4809837" y="2746646"/>
              <a:ext cx="1265381" cy="6096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Arrow: Right 3">
            <a:extLst>
              <a:ext uri="{FF2B5EF4-FFF2-40B4-BE49-F238E27FC236}">
                <a16:creationId xmlns:a16="http://schemas.microsoft.com/office/drawing/2014/main" id="{018E48E8-3514-427F-94CB-0A1B6E45A2AA}"/>
              </a:ext>
            </a:extLst>
          </p:cNvPr>
          <p:cNvSpPr/>
          <p:nvPr/>
        </p:nvSpPr>
        <p:spPr>
          <a:xfrm>
            <a:off x="4637808" y="4267200"/>
            <a:ext cx="808181" cy="30480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59D15530-F82C-4EDF-96D5-260D681D44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7520077"/>
              </p:ext>
            </p:extLst>
          </p:nvPr>
        </p:nvGraphicFramePr>
        <p:xfrm>
          <a:off x="5534888" y="3633976"/>
          <a:ext cx="3315856" cy="1893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586">
                  <a:extLst>
                    <a:ext uri="{9D8B030D-6E8A-4147-A177-3AD203B41FA5}">
                      <a16:colId xmlns:a16="http://schemas.microsoft.com/office/drawing/2014/main" val="4262471799"/>
                    </a:ext>
                  </a:extLst>
                </a:gridCol>
                <a:gridCol w="853346">
                  <a:extLst>
                    <a:ext uri="{9D8B030D-6E8A-4147-A177-3AD203B41FA5}">
                      <a16:colId xmlns:a16="http://schemas.microsoft.com/office/drawing/2014/main" val="1350602683"/>
                    </a:ext>
                  </a:extLst>
                </a:gridCol>
                <a:gridCol w="731439">
                  <a:extLst>
                    <a:ext uri="{9D8B030D-6E8A-4147-A177-3AD203B41FA5}">
                      <a16:colId xmlns:a16="http://schemas.microsoft.com/office/drawing/2014/main" val="1447868370"/>
                    </a:ext>
                  </a:extLst>
                </a:gridCol>
                <a:gridCol w="670485">
                  <a:extLst>
                    <a:ext uri="{9D8B030D-6E8A-4147-A177-3AD203B41FA5}">
                      <a16:colId xmlns:a16="http://schemas.microsoft.com/office/drawing/2014/main" val="2340217426"/>
                    </a:ext>
                  </a:extLst>
                </a:gridCol>
              </a:tblGrid>
              <a:tr h="473412">
                <a:tc>
                  <a:txBody>
                    <a:bodyPr/>
                    <a:lstStyle/>
                    <a:p>
                      <a:r>
                        <a:rPr lang="en-US" sz="1200" dirty="0"/>
                        <a:t>Temperature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Humidity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Windy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Label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342167"/>
                  </a:ext>
                </a:extLst>
              </a:tr>
              <a:tr h="284048">
                <a:tc>
                  <a:txBody>
                    <a:bodyPr/>
                    <a:lstStyle/>
                    <a:p>
                      <a:r>
                        <a:rPr lang="en-US" sz="1200" dirty="0"/>
                        <a:t>Mild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High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FALSE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280662"/>
                  </a:ext>
                </a:extLst>
              </a:tr>
              <a:tr h="284048">
                <a:tc>
                  <a:txBody>
                    <a:bodyPr/>
                    <a:lstStyle/>
                    <a:p>
                      <a:r>
                        <a:rPr lang="en-US" sz="1200" dirty="0"/>
                        <a:t>Cool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Normal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FALSE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2956668"/>
                  </a:ext>
                </a:extLst>
              </a:tr>
              <a:tr h="284048">
                <a:tc>
                  <a:txBody>
                    <a:bodyPr/>
                    <a:lstStyle/>
                    <a:p>
                      <a:r>
                        <a:rPr lang="en-US" sz="1200" dirty="0"/>
                        <a:t>Cool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Normal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TRUE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4952871"/>
                  </a:ext>
                </a:extLst>
              </a:tr>
              <a:tr h="284048">
                <a:tc>
                  <a:txBody>
                    <a:bodyPr/>
                    <a:lstStyle/>
                    <a:p>
                      <a:r>
                        <a:rPr lang="en-US" sz="1200" dirty="0"/>
                        <a:t>Mild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Normal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FALSE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032586"/>
                  </a:ext>
                </a:extLst>
              </a:tr>
              <a:tr h="284048">
                <a:tc>
                  <a:txBody>
                    <a:bodyPr/>
                    <a:lstStyle/>
                    <a:p>
                      <a:r>
                        <a:rPr lang="en-US" sz="1200" dirty="0"/>
                        <a:t>Mild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High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TRUE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723613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82F99AD2-42F6-4498-830E-30B711C06BB5}"/>
              </a:ext>
            </a:extLst>
          </p:cNvPr>
          <p:cNvSpPr/>
          <p:nvPr/>
        </p:nvSpPr>
        <p:spPr>
          <a:xfrm>
            <a:off x="296718" y="2216693"/>
            <a:ext cx="693882" cy="46413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2C97E1-A2FB-4D8F-878D-06E60E491DA0}"/>
              </a:ext>
            </a:extLst>
          </p:cNvPr>
          <p:cNvSpPr/>
          <p:nvPr/>
        </p:nvSpPr>
        <p:spPr>
          <a:xfrm>
            <a:off x="4874036" y="5742316"/>
            <a:ext cx="3250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Choose subset: Outlook = sunny;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FF34CF-915B-4B66-B02B-B4874FF480DB}"/>
              </a:ext>
            </a:extLst>
          </p:cNvPr>
          <p:cNvSpPr/>
          <p:nvPr/>
        </p:nvSpPr>
        <p:spPr>
          <a:xfrm>
            <a:off x="255737" y="1916668"/>
            <a:ext cx="272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Delete the Outlook column</a:t>
            </a:r>
          </a:p>
        </p:txBody>
      </p:sp>
    </p:spTree>
    <p:extLst>
      <p:ext uri="{BB962C8B-B14F-4D97-AF65-F5344CB8AC3E}">
        <p14:creationId xmlns:p14="http://schemas.microsoft.com/office/powerpoint/2010/main" val="2996128486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Tahoma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25486</TotalTime>
  <Words>1186</Words>
  <Application>Microsoft Office PowerPoint</Application>
  <PresentationFormat>On-screen Show (4:3)</PresentationFormat>
  <Paragraphs>623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宋体</vt:lpstr>
      <vt:lpstr>Arial</vt:lpstr>
      <vt:lpstr>Calibri</vt:lpstr>
      <vt:lpstr>Cambria Math</vt:lpstr>
      <vt:lpstr>Tahoma</vt:lpstr>
      <vt:lpstr>Times New Roman</vt:lpstr>
      <vt:lpstr>Wingdings</vt:lpstr>
      <vt:lpstr>自定义设计方案</vt:lpstr>
      <vt:lpstr>Decision Tree</vt:lpstr>
      <vt:lpstr>Example</vt:lpstr>
      <vt:lpstr>Stopping criteria</vt:lpstr>
      <vt:lpstr>Find best split feature</vt:lpstr>
      <vt:lpstr>Find best split feature</vt:lpstr>
      <vt:lpstr>Find best split feature</vt:lpstr>
      <vt:lpstr>Find best split feature</vt:lpstr>
      <vt:lpstr>Find best split feature</vt:lpstr>
      <vt:lpstr>Split the dataset</vt:lpstr>
      <vt:lpstr>Repeat on sub-dataset</vt:lpstr>
      <vt:lpstr>Repeat on sub-dataset</vt:lpstr>
      <vt:lpstr>Repeat on sub-dataset</vt:lpstr>
      <vt:lpstr>Repeat on sub-dataset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 1</dc:title>
  <dc:creator>jinggao</dc:creator>
  <cp:lastModifiedBy>Jing Gao</cp:lastModifiedBy>
  <cp:revision>2317</cp:revision>
  <dcterms:created xsi:type="dcterms:W3CDTF">2006-08-16T00:00:00Z</dcterms:created>
  <dcterms:modified xsi:type="dcterms:W3CDTF">2023-11-13T17:02:29Z</dcterms:modified>
</cp:coreProperties>
</file>