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2"/>
  </p:notesMasterIdLst>
  <p:sldIdLst>
    <p:sldId id="263" r:id="rId2"/>
    <p:sldId id="257" r:id="rId3"/>
    <p:sldId id="262" r:id="rId4"/>
    <p:sldId id="260" r:id="rId5"/>
    <p:sldId id="265" r:id="rId6"/>
    <p:sldId id="258" r:id="rId7"/>
    <p:sldId id="266" r:id="rId8"/>
    <p:sldId id="267" r:id="rId9"/>
    <p:sldId id="259" r:id="rId10"/>
    <p:sldId id="261" r:id="rId11"/>
    <p:sldId id="264" r:id="rId12"/>
    <p:sldId id="268"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3506E-9602-48B9-B011-50F921AA1805}" type="datetimeFigureOut">
              <a:rPr lang="en-IN" smtClean="0"/>
              <a:t>23-03-2021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C0D19-365C-4AA2-B30E-1697A0A85187}" type="slidenum">
              <a:rPr lang="en-IN" smtClean="0"/>
              <a:t>‹#›</a:t>
            </a:fld>
            <a:endParaRPr lang="en-IN"/>
          </a:p>
        </p:txBody>
      </p:sp>
    </p:spTree>
    <p:extLst>
      <p:ext uri="{BB962C8B-B14F-4D97-AF65-F5344CB8AC3E}">
        <p14:creationId xmlns:p14="http://schemas.microsoft.com/office/powerpoint/2010/main" val="29675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C0BF333B-3C99-4F5A-92EB-BE12BAC34586}" type="datetimeFigureOut">
              <a:rPr lang="en-IN" smtClean="0"/>
              <a:t>23-03-2021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41CEBAC-E83E-4F7C-89CF-029B9C722E4A}" type="slidenum">
              <a:rPr lang="en-IN" smtClean="0"/>
              <a:t>‹#›</a:t>
            </a:fld>
            <a:endParaRPr lang="en-IN"/>
          </a:p>
        </p:txBody>
      </p:sp>
    </p:spTree>
    <p:extLst>
      <p:ext uri="{BB962C8B-B14F-4D97-AF65-F5344CB8AC3E}">
        <p14:creationId xmlns:p14="http://schemas.microsoft.com/office/powerpoint/2010/main" val="322143526"/>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F333B-3C99-4F5A-92EB-BE12BAC3458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CEBAC-E83E-4F7C-89CF-029B9C722E4A}"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096498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F333B-3C99-4F5A-92EB-BE12BAC3458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CEBAC-E83E-4F7C-89CF-029B9C722E4A}"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826010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BF333B-3C99-4F5A-92EB-BE12BAC3458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CEBAC-E83E-4F7C-89CF-029B9C722E4A}"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174011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F333B-3C99-4F5A-92EB-BE12BAC34586}"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CEBAC-E83E-4F7C-89CF-029B9C722E4A}"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458764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BF333B-3C99-4F5A-92EB-BE12BAC34586}"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CEBAC-E83E-4F7C-89CF-029B9C722E4A}"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995189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BF333B-3C99-4F5A-92EB-BE12BAC34586}" type="datetimeFigureOut">
              <a:rPr lang="en-IN" smtClean="0"/>
              <a:t>23-03-2021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CEBAC-E83E-4F7C-89CF-029B9C722E4A}"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51384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BF333B-3C99-4F5A-92EB-BE12BAC34586}" type="datetimeFigureOut">
              <a:rPr lang="en-IN" smtClean="0"/>
              <a:t>23-03-2021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CEBAC-E83E-4F7C-89CF-029B9C722E4A}"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893018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F333B-3C99-4F5A-92EB-BE12BAC34586}" type="datetimeFigureOut">
              <a:rPr lang="en-IN" smtClean="0"/>
              <a:t>23-03-2021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CEBAC-E83E-4F7C-89CF-029B9C722E4A}"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9438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F333B-3C99-4F5A-92EB-BE12BAC34586}"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CEBAC-E83E-4F7C-89CF-029B9C722E4A}" type="slidenum">
              <a:rPr lang="en-IN" smtClean="0"/>
              <a:t>‹#›</a:t>
            </a:fld>
            <a:endParaRPr lang="en-IN"/>
          </a:p>
        </p:txBody>
      </p:sp>
    </p:spTree>
    <p:extLst>
      <p:ext uri="{BB962C8B-B14F-4D97-AF65-F5344CB8AC3E}">
        <p14:creationId xmlns:p14="http://schemas.microsoft.com/office/powerpoint/2010/main" val="227227679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F333B-3C99-4F5A-92EB-BE12BAC34586}"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CEBAC-E83E-4F7C-89CF-029B9C722E4A}" type="slidenum">
              <a:rPr lang="en-IN" smtClean="0"/>
              <a:t>‹#›</a:t>
            </a:fld>
            <a:endParaRPr lang="en-IN"/>
          </a:p>
        </p:txBody>
      </p:sp>
    </p:spTree>
    <p:extLst>
      <p:ext uri="{BB962C8B-B14F-4D97-AF65-F5344CB8AC3E}">
        <p14:creationId xmlns:p14="http://schemas.microsoft.com/office/powerpoint/2010/main" val="376441538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C0BF333B-3C99-4F5A-92EB-BE12BAC34586}" type="datetimeFigureOut">
              <a:rPr lang="en-IN" smtClean="0"/>
              <a:t>23-03-2021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341CEBAC-E83E-4F7C-89CF-029B9C722E4A}" type="slidenum">
              <a:rPr lang="en-IN" smtClean="0"/>
              <a:t>‹#›</a:t>
            </a:fld>
            <a:endParaRPr lang="en-IN"/>
          </a:p>
        </p:txBody>
      </p:sp>
    </p:spTree>
    <p:extLst>
      <p:ext uri="{BB962C8B-B14F-4D97-AF65-F5344CB8AC3E}">
        <p14:creationId xmlns:p14="http://schemas.microsoft.com/office/powerpoint/2010/main" val="260647219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ransition spd="slow">
    <p:wipe/>
  </p:transition>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E9C3-4011-4940-AE7D-BA20652E2E7E}"/>
              </a:ext>
            </a:extLst>
          </p:cNvPr>
          <p:cNvSpPr>
            <a:spLocks noGrp="1"/>
          </p:cNvSpPr>
          <p:nvPr>
            <p:ph type="title"/>
          </p:nvPr>
        </p:nvSpPr>
        <p:spPr>
          <a:xfrm>
            <a:off x="648069" y="143277"/>
            <a:ext cx="10404629" cy="1268951"/>
          </a:xfrm>
        </p:spPr>
        <p:txBody>
          <a:bodyPr>
            <a:normAutofit/>
          </a:bodyPr>
          <a:lstStyle/>
          <a:p>
            <a:pPr algn="ctr"/>
            <a:r>
              <a:rPr lang="en-US" sz="3200" dirty="0"/>
              <a:t>Framework for Deploying Containerized Application</a:t>
            </a:r>
            <a:br>
              <a:rPr lang="en-US" sz="2800" dirty="0"/>
            </a:br>
            <a:r>
              <a:rPr lang="en-US" sz="2000" dirty="0"/>
              <a:t>(Launching Kubernetes Cluster through Bash Script)</a:t>
            </a:r>
            <a:endParaRPr lang="en-IN" sz="2800" dirty="0"/>
          </a:p>
        </p:txBody>
      </p:sp>
      <p:pic>
        <p:nvPicPr>
          <p:cNvPr id="5" name="Picture 4">
            <a:extLst>
              <a:ext uri="{FF2B5EF4-FFF2-40B4-BE49-F238E27FC236}">
                <a16:creationId xmlns:a16="http://schemas.microsoft.com/office/drawing/2014/main" id="{4F3CD18E-BE63-4B74-99E3-6CB581745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984" y="1491786"/>
            <a:ext cx="1695635" cy="1695635"/>
          </a:xfrm>
          <a:prstGeom prst="rect">
            <a:avLst/>
          </a:prstGeom>
        </p:spPr>
      </p:pic>
      <p:sp>
        <p:nvSpPr>
          <p:cNvPr id="6" name="TextBox 5">
            <a:extLst>
              <a:ext uri="{FF2B5EF4-FFF2-40B4-BE49-F238E27FC236}">
                <a16:creationId xmlns:a16="http://schemas.microsoft.com/office/drawing/2014/main" id="{E18613EE-43DE-4055-8DEC-F1A77E2AD6D6}"/>
              </a:ext>
            </a:extLst>
          </p:cNvPr>
          <p:cNvSpPr txBox="1"/>
          <p:nvPr/>
        </p:nvSpPr>
        <p:spPr>
          <a:xfrm>
            <a:off x="2894120" y="3213716"/>
            <a:ext cx="4776187" cy="3970318"/>
          </a:xfrm>
          <a:prstGeom prst="rect">
            <a:avLst/>
          </a:prstGeom>
          <a:noFill/>
        </p:spPr>
        <p:txBody>
          <a:bodyPr wrap="square" rtlCol="0">
            <a:spAutoFit/>
          </a:bodyPr>
          <a:lstStyle/>
          <a:p>
            <a:pPr algn="ctr"/>
            <a:r>
              <a:rPr lang="en-US" dirty="0"/>
              <a:t>		</a:t>
            </a:r>
            <a:r>
              <a:rPr lang="en-US" sz="1800" dirty="0">
                <a:solidFill>
                  <a:srgbClr val="FF0000"/>
                </a:solidFill>
              </a:rPr>
              <a:t>Presented by</a:t>
            </a:r>
          </a:p>
          <a:p>
            <a:pPr algn="ctr"/>
            <a:endParaRPr lang="en-US" sz="1800" dirty="0">
              <a:solidFill>
                <a:srgbClr val="FF0000"/>
              </a:solidFill>
            </a:endParaRPr>
          </a:p>
          <a:p>
            <a:pPr algn="ctr"/>
            <a:r>
              <a:rPr lang="en-US" sz="1800" dirty="0"/>
              <a:t>		Mohit Soni </a:t>
            </a:r>
          </a:p>
          <a:p>
            <a:pPr algn="ctr"/>
            <a:r>
              <a:rPr lang="en-US" sz="1800" dirty="0"/>
              <a:t>	        (2018PUSETBCCX06516)</a:t>
            </a:r>
            <a:endParaRPr lang="en-IN" sz="1800" dirty="0"/>
          </a:p>
          <a:p>
            <a:pPr algn="ctr"/>
            <a:endParaRPr lang="en-IN" sz="1800" dirty="0"/>
          </a:p>
          <a:p>
            <a:pPr algn="ctr"/>
            <a:r>
              <a:rPr lang="en-IN" sz="1800" dirty="0"/>
              <a:t>		Khushbu Joshi</a:t>
            </a:r>
          </a:p>
          <a:p>
            <a:pPr algn="ctr"/>
            <a:r>
              <a:rPr lang="en-IN" sz="1800" dirty="0"/>
              <a:t>	        (2017PUSETBCCX05685)</a:t>
            </a:r>
          </a:p>
          <a:p>
            <a:pPr algn="ctr"/>
            <a:endParaRPr lang="en-IN" sz="1800" dirty="0"/>
          </a:p>
          <a:p>
            <a:pPr algn="ctr"/>
            <a:endParaRPr lang="en-IN" sz="1800" dirty="0"/>
          </a:p>
          <a:p>
            <a:pPr algn="ctr"/>
            <a:r>
              <a:rPr lang="en-IN" sz="1800" dirty="0"/>
              <a:t> 	          </a:t>
            </a:r>
            <a:r>
              <a:rPr lang="en-IN" sz="1800" dirty="0">
                <a:solidFill>
                  <a:srgbClr val="FF0000"/>
                </a:solidFill>
              </a:rPr>
              <a:t>Under Supervision of</a:t>
            </a:r>
          </a:p>
          <a:p>
            <a:pPr algn="ctr"/>
            <a:endParaRPr lang="en-IN" sz="1800" dirty="0">
              <a:solidFill>
                <a:srgbClr val="FF0000"/>
              </a:solidFill>
            </a:endParaRPr>
          </a:p>
          <a:p>
            <a:pPr algn="ctr"/>
            <a:r>
              <a:rPr lang="en-IN" sz="1800" dirty="0"/>
              <a:t> 	               Mr. Ishtiyaq Ahmad Khan</a:t>
            </a:r>
            <a:endParaRPr lang="en-US" sz="1800" dirty="0"/>
          </a:p>
          <a:p>
            <a:pPr algn="ctr"/>
            <a:endParaRPr lang="en-IN" dirty="0"/>
          </a:p>
          <a:p>
            <a:endParaRPr lang="en-IN" dirty="0"/>
          </a:p>
        </p:txBody>
      </p:sp>
    </p:spTree>
    <p:extLst>
      <p:ext uri="{BB962C8B-B14F-4D97-AF65-F5344CB8AC3E}">
        <p14:creationId xmlns:p14="http://schemas.microsoft.com/office/powerpoint/2010/main" val="211851873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EDE2-CE70-4EF2-A184-D6AAA7BD997C}"/>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D54F0A7A-19C4-4386-B430-8105595B7D30}"/>
              </a:ext>
            </a:extLst>
          </p:cNvPr>
          <p:cNvSpPr>
            <a:spLocks noGrp="1"/>
          </p:cNvSpPr>
          <p:nvPr>
            <p:ph idx="1"/>
          </p:nvPr>
        </p:nvSpPr>
        <p:spPr>
          <a:xfrm>
            <a:off x="1102075" y="2334827"/>
            <a:ext cx="8595360" cy="4351337"/>
          </a:xfrm>
        </p:spPr>
        <p:txBody>
          <a:bodyPr>
            <a:normAutofit/>
          </a:bodyPr>
          <a:lstStyle/>
          <a:p>
            <a:r>
              <a:rPr lang="en-US" sz="1900" b="1" i="0" dirty="0">
                <a:solidFill>
                  <a:srgbClr val="222222"/>
                </a:solidFill>
                <a:effectLst/>
                <a:latin typeface="open sans"/>
              </a:rPr>
              <a:t>Cluster : </a:t>
            </a:r>
            <a:r>
              <a:rPr lang="en-US" sz="1900" b="0" i="0" dirty="0">
                <a:solidFill>
                  <a:srgbClr val="222222"/>
                </a:solidFill>
                <a:effectLst/>
                <a:latin typeface="open sans"/>
              </a:rPr>
              <a:t>A set of worker machines, called </a:t>
            </a:r>
            <a:r>
              <a:rPr lang="en-US" sz="1900" b="0" i="0" dirty="0">
                <a:solidFill>
                  <a:srgbClr val="000000"/>
                </a:solidFill>
                <a:effectLst/>
                <a:latin typeface="open sans"/>
              </a:rPr>
              <a:t>nodes,</a:t>
            </a:r>
            <a:r>
              <a:rPr lang="en-US" sz="1900" b="0" i="0" dirty="0">
                <a:solidFill>
                  <a:srgbClr val="222222"/>
                </a:solidFill>
                <a:effectLst/>
                <a:latin typeface="open sans"/>
              </a:rPr>
              <a:t> that run containerized applications. Every cluster has at least one worker node.</a:t>
            </a:r>
          </a:p>
          <a:p>
            <a:pPr marL="0" indent="0">
              <a:buNone/>
            </a:pPr>
            <a:endParaRPr lang="en-US" sz="1900" b="0" i="0" dirty="0">
              <a:solidFill>
                <a:srgbClr val="222222"/>
              </a:solidFill>
              <a:effectLst/>
              <a:latin typeface="open sans"/>
            </a:endParaRPr>
          </a:p>
          <a:p>
            <a:pPr algn="l"/>
            <a:r>
              <a:rPr lang="en-US" sz="1900" b="1" i="0" dirty="0">
                <a:solidFill>
                  <a:srgbClr val="222222"/>
                </a:solidFill>
                <a:effectLst/>
                <a:latin typeface="open sans"/>
              </a:rPr>
              <a:t>Container : </a:t>
            </a:r>
            <a:r>
              <a:rPr lang="en-US" sz="1900" b="0" i="0" dirty="0">
                <a:solidFill>
                  <a:srgbClr val="222222"/>
                </a:solidFill>
                <a:effectLst/>
                <a:latin typeface="open sans"/>
              </a:rPr>
              <a:t>A lightweight and portable executable image that contains software and all of its dependencies.</a:t>
            </a:r>
          </a:p>
          <a:p>
            <a:pPr algn="l"/>
            <a:endParaRPr lang="en-US" sz="1900" b="0" i="0" dirty="0">
              <a:solidFill>
                <a:srgbClr val="222222"/>
              </a:solidFill>
              <a:effectLst/>
              <a:latin typeface="open sans"/>
            </a:endParaRPr>
          </a:p>
          <a:p>
            <a:r>
              <a:rPr lang="en-US" sz="1900" b="1" i="0" dirty="0">
                <a:solidFill>
                  <a:srgbClr val="222222"/>
                </a:solidFill>
                <a:effectLst/>
                <a:latin typeface="open sans"/>
              </a:rPr>
              <a:t>Controller : </a:t>
            </a:r>
            <a:r>
              <a:rPr lang="en-US" sz="1900" b="0" i="0" dirty="0">
                <a:solidFill>
                  <a:srgbClr val="222222"/>
                </a:solidFill>
                <a:effectLst/>
                <a:latin typeface="open sans"/>
              </a:rPr>
              <a:t>In Kubernetes, controllers are control loops that watch the state of your </a:t>
            </a:r>
            <a:r>
              <a:rPr lang="en-US" sz="1900" dirty="0">
                <a:solidFill>
                  <a:srgbClr val="000000"/>
                </a:solidFill>
                <a:latin typeface="open sans"/>
              </a:rPr>
              <a:t>cluster,</a:t>
            </a:r>
            <a:r>
              <a:rPr lang="en-US" sz="1900" b="0" i="0" dirty="0">
                <a:solidFill>
                  <a:srgbClr val="222222"/>
                </a:solidFill>
                <a:effectLst/>
                <a:latin typeface="open sans"/>
              </a:rPr>
              <a:t> then make or request changes where needed. Each controller tries to move the current cluster state closer to the desired state.</a:t>
            </a:r>
          </a:p>
          <a:p>
            <a:pPr algn="l"/>
            <a:endParaRPr lang="en-US" sz="1900" b="0" i="0" dirty="0">
              <a:solidFill>
                <a:srgbClr val="222222"/>
              </a:solidFill>
              <a:effectLst/>
              <a:latin typeface="open sans"/>
            </a:endParaRPr>
          </a:p>
          <a:p>
            <a:pPr algn="l"/>
            <a:endParaRPr lang="en-US" sz="1900" b="0" i="0" dirty="0">
              <a:solidFill>
                <a:srgbClr val="222222"/>
              </a:solidFill>
              <a:effectLst/>
              <a:latin typeface="open sans"/>
            </a:endParaRPr>
          </a:p>
          <a:p>
            <a:endParaRPr lang="en-IN" sz="1900" dirty="0"/>
          </a:p>
        </p:txBody>
      </p:sp>
    </p:spTree>
    <p:extLst>
      <p:ext uri="{BB962C8B-B14F-4D97-AF65-F5344CB8AC3E}">
        <p14:creationId xmlns:p14="http://schemas.microsoft.com/office/powerpoint/2010/main" val="225973191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B59D-D4B8-47B5-B25D-918BF7A68E8E}"/>
              </a:ext>
            </a:extLst>
          </p:cNvPr>
          <p:cNvSpPr>
            <a:spLocks noGrp="1"/>
          </p:cNvSpPr>
          <p:nvPr>
            <p:ph type="title"/>
          </p:nvPr>
        </p:nvSpPr>
        <p:spPr>
          <a:xfrm>
            <a:off x="1261872" y="267565"/>
            <a:ext cx="9692640" cy="1397124"/>
          </a:xfrm>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84B1B946-894A-4BDF-B68A-21CCFCE453C3}"/>
              </a:ext>
            </a:extLst>
          </p:cNvPr>
          <p:cNvSpPr>
            <a:spLocks noGrp="1"/>
          </p:cNvSpPr>
          <p:nvPr>
            <p:ph idx="1"/>
          </p:nvPr>
        </p:nvSpPr>
        <p:spPr>
          <a:xfrm>
            <a:off x="1102074" y="2317071"/>
            <a:ext cx="8595360" cy="4351337"/>
          </a:xfrm>
        </p:spPr>
        <p:txBody>
          <a:bodyPr/>
          <a:lstStyle/>
          <a:p>
            <a:r>
              <a:rPr lang="en-US" dirty="0">
                <a:latin typeface="open sans"/>
              </a:rPr>
              <a:t>Using Kubernetes and its huge ecosystem can improve your productivity.</a:t>
            </a:r>
          </a:p>
          <a:p>
            <a:r>
              <a:rPr lang="en-US" dirty="0">
                <a:latin typeface="open sans"/>
              </a:rPr>
              <a:t>Kubernetes and a cloud-native tech stack attracts talent.</a:t>
            </a:r>
          </a:p>
          <a:p>
            <a:r>
              <a:rPr lang="en-US" dirty="0">
                <a:latin typeface="open sans"/>
              </a:rPr>
              <a:t>It helps to make your application run more stable.</a:t>
            </a:r>
            <a:endParaRPr lang="en-IN" dirty="0">
              <a:latin typeface="open sans"/>
            </a:endParaRPr>
          </a:p>
        </p:txBody>
      </p:sp>
    </p:spTree>
    <p:extLst>
      <p:ext uri="{BB962C8B-B14F-4D97-AF65-F5344CB8AC3E}">
        <p14:creationId xmlns:p14="http://schemas.microsoft.com/office/powerpoint/2010/main" val="13084243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7294-798F-45F9-B379-DFBE0A39DFC6}"/>
              </a:ext>
            </a:extLst>
          </p:cNvPr>
          <p:cNvSpPr>
            <a:spLocks noGrp="1"/>
          </p:cNvSpPr>
          <p:nvPr>
            <p:ph type="title"/>
          </p:nvPr>
        </p:nvSpPr>
        <p:spPr>
          <a:xfrm>
            <a:off x="1261872" y="294198"/>
            <a:ext cx="9551130" cy="735612"/>
          </a:xfrm>
        </p:spPr>
        <p:txBody>
          <a:bodyPr/>
          <a:lstStyle/>
          <a:p>
            <a:r>
              <a:rPr lang="en-US" dirty="0"/>
              <a:t>DESIGN</a:t>
            </a:r>
            <a:endParaRPr lang="en-IN" dirty="0"/>
          </a:p>
        </p:txBody>
      </p:sp>
      <p:sp>
        <p:nvSpPr>
          <p:cNvPr id="5" name="Title 1">
            <a:extLst>
              <a:ext uri="{FF2B5EF4-FFF2-40B4-BE49-F238E27FC236}">
                <a16:creationId xmlns:a16="http://schemas.microsoft.com/office/drawing/2014/main" id="{B8CD8328-0CFF-412E-8B38-640A6D9C345A}"/>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US" sz="3200" dirty="0"/>
              <a:t>Google Cloud Architecture</a:t>
            </a:r>
            <a:endParaRPr lang="en-IN" sz="3200" dirty="0"/>
          </a:p>
        </p:txBody>
      </p:sp>
      <p:pic>
        <p:nvPicPr>
          <p:cNvPr id="20" name="Picture 19">
            <a:extLst>
              <a:ext uri="{FF2B5EF4-FFF2-40B4-BE49-F238E27FC236}">
                <a16:creationId xmlns:a16="http://schemas.microsoft.com/office/drawing/2014/main" id="{81CB9DDB-2F09-4529-8E92-EE0C393544A9}"/>
              </a:ext>
            </a:extLst>
          </p:cNvPr>
          <p:cNvPicPr>
            <a:picLocks noChangeAspect="1"/>
          </p:cNvPicPr>
          <p:nvPr/>
        </p:nvPicPr>
        <p:blipFill>
          <a:blip r:embed="rId2"/>
          <a:stretch>
            <a:fillRect/>
          </a:stretch>
        </p:blipFill>
        <p:spPr>
          <a:xfrm>
            <a:off x="2814834" y="2078768"/>
            <a:ext cx="5479255" cy="4564776"/>
          </a:xfrm>
          <a:prstGeom prst="rect">
            <a:avLst/>
          </a:prstGeom>
        </p:spPr>
      </p:pic>
    </p:spTree>
    <p:extLst>
      <p:ext uri="{BB962C8B-B14F-4D97-AF65-F5344CB8AC3E}">
        <p14:creationId xmlns:p14="http://schemas.microsoft.com/office/powerpoint/2010/main" val="295983435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FFD305-45DA-4FB8-B510-A1F95E8B3B2C}"/>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US" sz="3200" dirty="0"/>
              <a:t>K3S Architecture</a:t>
            </a:r>
            <a:endParaRPr lang="en-IN" sz="3200" dirty="0"/>
          </a:p>
        </p:txBody>
      </p:sp>
      <p:sp>
        <p:nvSpPr>
          <p:cNvPr id="5" name="Title 1">
            <a:extLst>
              <a:ext uri="{FF2B5EF4-FFF2-40B4-BE49-F238E27FC236}">
                <a16:creationId xmlns:a16="http://schemas.microsoft.com/office/drawing/2014/main" id="{824310EB-5FBF-4C53-9A49-855C264CF8CD}"/>
              </a:ext>
            </a:extLst>
          </p:cNvPr>
          <p:cNvSpPr>
            <a:spLocks noGrp="1"/>
          </p:cNvSpPr>
          <p:nvPr>
            <p:ph type="title"/>
          </p:nvPr>
        </p:nvSpPr>
        <p:spPr>
          <a:xfrm>
            <a:off x="1261872" y="294198"/>
            <a:ext cx="9551130" cy="735612"/>
          </a:xfrm>
        </p:spPr>
        <p:txBody>
          <a:bodyPr/>
          <a:lstStyle/>
          <a:p>
            <a:r>
              <a:rPr lang="en-US" dirty="0"/>
              <a:t>DESIGN</a:t>
            </a:r>
            <a:endParaRPr lang="en-IN" dirty="0"/>
          </a:p>
        </p:txBody>
      </p:sp>
      <p:pic>
        <p:nvPicPr>
          <p:cNvPr id="8" name="Picture 7">
            <a:extLst>
              <a:ext uri="{FF2B5EF4-FFF2-40B4-BE49-F238E27FC236}">
                <a16:creationId xmlns:a16="http://schemas.microsoft.com/office/drawing/2014/main" id="{5BF257B0-7B9F-4E59-972B-CBD197D33A3E}"/>
              </a:ext>
            </a:extLst>
          </p:cNvPr>
          <p:cNvPicPr>
            <a:picLocks noChangeAspect="1"/>
          </p:cNvPicPr>
          <p:nvPr/>
        </p:nvPicPr>
        <p:blipFill>
          <a:blip r:embed="rId2"/>
          <a:stretch>
            <a:fillRect/>
          </a:stretch>
        </p:blipFill>
        <p:spPr>
          <a:xfrm>
            <a:off x="5785884" y="1179994"/>
            <a:ext cx="5308076" cy="5383808"/>
          </a:xfrm>
          <a:prstGeom prst="rect">
            <a:avLst/>
          </a:prstGeom>
        </p:spPr>
      </p:pic>
    </p:spTree>
    <p:extLst>
      <p:ext uri="{BB962C8B-B14F-4D97-AF65-F5344CB8AC3E}">
        <p14:creationId xmlns:p14="http://schemas.microsoft.com/office/powerpoint/2010/main" val="32699074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6AA1B1-1295-4579-9816-7093931C9170}"/>
              </a:ext>
            </a:extLst>
          </p:cNvPr>
          <p:cNvSpPr>
            <a:spLocks noGrp="1"/>
          </p:cNvSpPr>
          <p:nvPr>
            <p:ph type="title"/>
          </p:nvPr>
        </p:nvSpPr>
        <p:spPr>
          <a:xfrm>
            <a:off x="1261872" y="294198"/>
            <a:ext cx="9551130" cy="735612"/>
          </a:xfrm>
        </p:spPr>
        <p:txBody>
          <a:bodyPr/>
          <a:lstStyle/>
          <a:p>
            <a:r>
              <a:rPr lang="en-US" dirty="0"/>
              <a:t>Implementation</a:t>
            </a:r>
            <a:endParaRPr lang="en-IN" dirty="0"/>
          </a:p>
        </p:txBody>
      </p:sp>
      <p:sp>
        <p:nvSpPr>
          <p:cNvPr id="5" name="Title 1">
            <a:extLst>
              <a:ext uri="{FF2B5EF4-FFF2-40B4-BE49-F238E27FC236}">
                <a16:creationId xmlns:a16="http://schemas.microsoft.com/office/drawing/2014/main" id="{39CBA948-7CDD-4AF5-9407-AC1B0414D68C}"/>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US" sz="3200" dirty="0"/>
              <a:t> Pre-requisites</a:t>
            </a:r>
            <a:endParaRPr lang="en-IN" sz="3200" dirty="0"/>
          </a:p>
        </p:txBody>
      </p:sp>
      <p:pic>
        <p:nvPicPr>
          <p:cNvPr id="7" name="Picture 6">
            <a:extLst>
              <a:ext uri="{FF2B5EF4-FFF2-40B4-BE49-F238E27FC236}">
                <a16:creationId xmlns:a16="http://schemas.microsoft.com/office/drawing/2014/main" id="{C25713EA-FAE1-4C31-977A-C08D459B15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3396" y="1855988"/>
            <a:ext cx="6823454" cy="4707814"/>
          </a:xfrm>
          <a:prstGeom prst="rect">
            <a:avLst/>
          </a:prstGeom>
          <a:noFill/>
          <a:ln>
            <a:noFill/>
          </a:ln>
        </p:spPr>
      </p:pic>
    </p:spTree>
    <p:extLst>
      <p:ext uri="{BB962C8B-B14F-4D97-AF65-F5344CB8AC3E}">
        <p14:creationId xmlns:p14="http://schemas.microsoft.com/office/powerpoint/2010/main" val="317170164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157F5A-3757-4CEF-9990-ADDB014D44DA}"/>
              </a:ext>
            </a:extLst>
          </p:cNvPr>
          <p:cNvSpPr>
            <a:spLocks noGrp="1"/>
          </p:cNvSpPr>
          <p:nvPr>
            <p:ph type="title"/>
          </p:nvPr>
        </p:nvSpPr>
        <p:spPr>
          <a:xfrm>
            <a:off x="1261872" y="294198"/>
            <a:ext cx="9551130" cy="735612"/>
          </a:xfrm>
        </p:spPr>
        <p:txBody>
          <a:bodyPr/>
          <a:lstStyle/>
          <a:p>
            <a:r>
              <a:rPr lang="en-US" dirty="0"/>
              <a:t>Implementation</a:t>
            </a:r>
            <a:endParaRPr lang="en-IN" dirty="0"/>
          </a:p>
        </p:txBody>
      </p:sp>
      <p:sp>
        <p:nvSpPr>
          <p:cNvPr id="5" name="Title 1">
            <a:extLst>
              <a:ext uri="{FF2B5EF4-FFF2-40B4-BE49-F238E27FC236}">
                <a16:creationId xmlns:a16="http://schemas.microsoft.com/office/drawing/2014/main" id="{3BD2558C-D33F-4EC6-8FFB-50A7756A3934}"/>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IN" sz="3200" dirty="0"/>
              <a:t> Setting up SSH Keys on Google Cloud</a:t>
            </a:r>
            <a:endParaRPr lang="en-IN" sz="2400" dirty="0"/>
          </a:p>
        </p:txBody>
      </p:sp>
      <p:pic>
        <p:nvPicPr>
          <p:cNvPr id="7" name="Picture 6">
            <a:extLst>
              <a:ext uri="{FF2B5EF4-FFF2-40B4-BE49-F238E27FC236}">
                <a16:creationId xmlns:a16="http://schemas.microsoft.com/office/drawing/2014/main" id="{88F114F0-38B9-4293-B6DE-3973ADC27B5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198" y="2057659"/>
            <a:ext cx="7795074" cy="3357720"/>
          </a:xfrm>
          <a:prstGeom prst="rect">
            <a:avLst/>
          </a:prstGeom>
          <a:noFill/>
          <a:ln>
            <a:noFill/>
          </a:ln>
        </p:spPr>
      </p:pic>
    </p:spTree>
    <p:extLst>
      <p:ext uri="{BB962C8B-B14F-4D97-AF65-F5344CB8AC3E}">
        <p14:creationId xmlns:p14="http://schemas.microsoft.com/office/powerpoint/2010/main" val="417399418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D9245A-2C52-456F-80F5-0A5C7EF6ED4C}"/>
              </a:ext>
            </a:extLst>
          </p:cNvPr>
          <p:cNvSpPr>
            <a:spLocks noGrp="1"/>
          </p:cNvSpPr>
          <p:nvPr>
            <p:ph type="title"/>
          </p:nvPr>
        </p:nvSpPr>
        <p:spPr>
          <a:xfrm>
            <a:off x="1261872" y="294198"/>
            <a:ext cx="9551130" cy="735612"/>
          </a:xfrm>
        </p:spPr>
        <p:txBody>
          <a:bodyPr/>
          <a:lstStyle/>
          <a:p>
            <a:r>
              <a:rPr lang="en-US" dirty="0"/>
              <a:t>Implementation</a:t>
            </a:r>
            <a:endParaRPr lang="en-IN" dirty="0"/>
          </a:p>
        </p:txBody>
      </p:sp>
      <p:sp>
        <p:nvSpPr>
          <p:cNvPr id="5" name="Title 1">
            <a:extLst>
              <a:ext uri="{FF2B5EF4-FFF2-40B4-BE49-F238E27FC236}">
                <a16:creationId xmlns:a16="http://schemas.microsoft.com/office/drawing/2014/main" id="{1F98704B-E9A9-4BA0-8952-154E32906278}"/>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IN" sz="2800" dirty="0"/>
              <a:t>Building Docker Image</a:t>
            </a:r>
            <a:endParaRPr lang="en-IN" sz="1800" dirty="0"/>
          </a:p>
        </p:txBody>
      </p:sp>
      <p:pic>
        <p:nvPicPr>
          <p:cNvPr id="7" name="Picture 6">
            <a:extLst>
              <a:ext uri="{FF2B5EF4-FFF2-40B4-BE49-F238E27FC236}">
                <a16:creationId xmlns:a16="http://schemas.microsoft.com/office/drawing/2014/main" id="{1256DC75-F2CB-4342-A347-8BBCA8C069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0260" y="1928414"/>
            <a:ext cx="6134951" cy="4419120"/>
          </a:xfrm>
          <a:prstGeom prst="rect">
            <a:avLst/>
          </a:prstGeom>
          <a:noFill/>
          <a:ln>
            <a:noFill/>
          </a:ln>
        </p:spPr>
      </p:pic>
    </p:spTree>
    <p:extLst>
      <p:ext uri="{BB962C8B-B14F-4D97-AF65-F5344CB8AC3E}">
        <p14:creationId xmlns:p14="http://schemas.microsoft.com/office/powerpoint/2010/main" val="275577571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8AF97F-E08D-42DD-89F3-97051A0FE2BB}"/>
              </a:ext>
            </a:extLst>
          </p:cNvPr>
          <p:cNvSpPr>
            <a:spLocks noGrp="1"/>
          </p:cNvSpPr>
          <p:nvPr>
            <p:ph type="title"/>
          </p:nvPr>
        </p:nvSpPr>
        <p:spPr>
          <a:xfrm>
            <a:off x="1261872" y="294198"/>
            <a:ext cx="9551130" cy="735612"/>
          </a:xfrm>
        </p:spPr>
        <p:txBody>
          <a:bodyPr/>
          <a:lstStyle/>
          <a:p>
            <a:r>
              <a:rPr lang="en-US" dirty="0"/>
              <a:t>Implementation</a:t>
            </a:r>
            <a:endParaRPr lang="en-IN" dirty="0"/>
          </a:p>
        </p:txBody>
      </p:sp>
      <p:sp>
        <p:nvSpPr>
          <p:cNvPr id="5" name="Title 1">
            <a:extLst>
              <a:ext uri="{FF2B5EF4-FFF2-40B4-BE49-F238E27FC236}">
                <a16:creationId xmlns:a16="http://schemas.microsoft.com/office/drawing/2014/main" id="{5CA2D89C-516B-4CD7-AF73-754AFF7AA9A7}"/>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US" sz="3200" dirty="0"/>
              <a:t>Pushing Image to Docker Hub</a:t>
            </a:r>
            <a:endParaRPr lang="en-IN" sz="2000" dirty="0"/>
          </a:p>
        </p:txBody>
      </p:sp>
      <p:pic>
        <p:nvPicPr>
          <p:cNvPr id="7" name="Picture 6">
            <a:extLst>
              <a:ext uri="{FF2B5EF4-FFF2-40B4-BE49-F238E27FC236}">
                <a16:creationId xmlns:a16="http://schemas.microsoft.com/office/drawing/2014/main" id="{89E1AA42-7A7C-4E85-B462-FF651F5EFE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1343" y="1927416"/>
            <a:ext cx="6822341" cy="4322464"/>
          </a:xfrm>
          <a:prstGeom prst="rect">
            <a:avLst/>
          </a:prstGeom>
          <a:noFill/>
          <a:ln>
            <a:noFill/>
          </a:ln>
        </p:spPr>
      </p:pic>
    </p:spTree>
    <p:extLst>
      <p:ext uri="{BB962C8B-B14F-4D97-AF65-F5344CB8AC3E}">
        <p14:creationId xmlns:p14="http://schemas.microsoft.com/office/powerpoint/2010/main" val="97592249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1FDA40-90F3-4127-9DA1-F66F0DB06B48}"/>
              </a:ext>
            </a:extLst>
          </p:cNvPr>
          <p:cNvSpPr>
            <a:spLocks noGrp="1"/>
          </p:cNvSpPr>
          <p:nvPr>
            <p:ph type="title"/>
          </p:nvPr>
        </p:nvSpPr>
        <p:spPr>
          <a:xfrm>
            <a:off x="1261872" y="294198"/>
            <a:ext cx="9551130" cy="735612"/>
          </a:xfrm>
        </p:spPr>
        <p:txBody>
          <a:bodyPr/>
          <a:lstStyle/>
          <a:p>
            <a:r>
              <a:rPr lang="en-US" dirty="0"/>
              <a:t>Implementation</a:t>
            </a:r>
            <a:endParaRPr lang="en-IN" dirty="0"/>
          </a:p>
        </p:txBody>
      </p:sp>
      <p:sp>
        <p:nvSpPr>
          <p:cNvPr id="5" name="Title 1">
            <a:extLst>
              <a:ext uri="{FF2B5EF4-FFF2-40B4-BE49-F238E27FC236}">
                <a16:creationId xmlns:a16="http://schemas.microsoft.com/office/drawing/2014/main" id="{4B0A2BE4-5386-4003-A08F-4891D8F3FE6C}"/>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US" sz="3200" dirty="0"/>
              <a:t>Running the script</a:t>
            </a:r>
            <a:endParaRPr lang="en-IN" sz="2000" dirty="0"/>
          </a:p>
        </p:txBody>
      </p:sp>
      <p:pic>
        <p:nvPicPr>
          <p:cNvPr id="7" name="Picture 6">
            <a:extLst>
              <a:ext uri="{FF2B5EF4-FFF2-40B4-BE49-F238E27FC236}">
                <a16:creationId xmlns:a16="http://schemas.microsoft.com/office/drawing/2014/main" id="{92E02B79-AD47-410D-B465-DE9C1956B0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24132" y="1864126"/>
            <a:ext cx="7297925" cy="4634328"/>
          </a:xfrm>
          <a:prstGeom prst="rect">
            <a:avLst/>
          </a:prstGeom>
          <a:noFill/>
          <a:ln>
            <a:noFill/>
          </a:ln>
        </p:spPr>
      </p:pic>
    </p:spTree>
    <p:extLst>
      <p:ext uri="{BB962C8B-B14F-4D97-AF65-F5344CB8AC3E}">
        <p14:creationId xmlns:p14="http://schemas.microsoft.com/office/powerpoint/2010/main" val="102156941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8ADCEB-76BA-46E8-A2CB-1E0F20603371}"/>
              </a:ext>
            </a:extLst>
          </p:cNvPr>
          <p:cNvSpPr>
            <a:spLocks noGrp="1"/>
          </p:cNvSpPr>
          <p:nvPr>
            <p:ph type="title"/>
          </p:nvPr>
        </p:nvSpPr>
        <p:spPr>
          <a:xfrm>
            <a:off x="1261872" y="294198"/>
            <a:ext cx="9551130" cy="735612"/>
          </a:xfrm>
        </p:spPr>
        <p:txBody>
          <a:bodyPr/>
          <a:lstStyle/>
          <a:p>
            <a:r>
              <a:rPr lang="en-US" dirty="0"/>
              <a:t>Implementation</a:t>
            </a:r>
            <a:endParaRPr lang="en-IN" dirty="0"/>
          </a:p>
        </p:txBody>
      </p:sp>
      <p:sp>
        <p:nvSpPr>
          <p:cNvPr id="5" name="Title 1">
            <a:extLst>
              <a:ext uri="{FF2B5EF4-FFF2-40B4-BE49-F238E27FC236}">
                <a16:creationId xmlns:a16="http://schemas.microsoft.com/office/drawing/2014/main" id="{29843DF0-08C6-4EE8-8303-A771045DFB24}"/>
              </a:ext>
            </a:extLst>
          </p:cNvPr>
          <p:cNvSpPr txBox="1">
            <a:spLocks/>
          </p:cNvSpPr>
          <p:nvPr/>
        </p:nvSpPr>
        <p:spPr>
          <a:xfrm>
            <a:off x="1261872" y="1029810"/>
            <a:ext cx="9551130" cy="735612"/>
          </a:xfrm>
          <a:prstGeom prst="rect">
            <a:avLst/>
          </a:prstGeom>
        </p:spPr>
        <p:txBody>
          <a:bodyPr vert="horz" lIns="91440" tIns="27432" rIns="91440" bIns="45720" rtlCol="0" anchor="b">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pPr marL="457200" indent="-457200">
              <a:buFont typeface="Arial" panose="020B0604020202020204" pitchFamily="34" charset="0"/>
              <a:buChar char="•"/>
            </a:pPr>
            <a:r>
              <a:rPr lang="en-US" sz="3200" dirty="0"/>
              <a:t>Instance Deployed</a:t>
            </a:r>
            <a:endParaRPr lang="en-IN" sz="2000" dirty="0"/>
          </a:p>
        </p:txBody>
      </p:sp>
      <p:pic>
        <p:nvPicPr>
          <p:cNvPr id="11" name="Picture 10">
            <a:extLst>
              <a:ext uri="{FF2B5EF4-FFF2-40B4-BE49-F238E27FC236}">
                <a16:creationId xmlns:a16="http://schemas.microsoft.com/office/drawing/2014/main" id="{A38643F7-10E0-4252-ACD3-3BA2714DB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683" y="2168282"/>
            <a:ext cx="9801319" cy="3659908"/>
          </a:xfrm>
          <a:prstGeom prst="rect">
            <a:avLst/>
          </a:prstGeom>
        </p:spPr>
      </p:pic>
    </p:spTree>
    <p:extLst>
      <p:ext uri="{BB962C8B-B14F-4D97-AF65-F5344CB8AC3E}">
        <p14:creationId xmlns:p14="http://schemas.microsoft.com/office/powerpoint/2010/main" val="18700879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62AF-81B4-45D1-8FEB-BAB1F89791C7}"/>
              </a:ext>
            </a:extLst>
          </p:cNvPr>
          <p:cNvSpPr>
            <a:spLocks noGrp="1"/>
          </p:cNvSpPr>
          <p:nvPr>
            <p:ph type="title"/>
          </p:nvPr>
        </p:nvSpPr>
        <p:spPr>
          <a:xfrm>
            <a:off x="1261872" y="267565"/>
            <a:ext cx="9692640" cy="1397124"/>
          </a:xfrm>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863F2968-1561-4CCF-9CBF-5D78DD26987F}"/>
              </a:ext>
            </a:extLst>
          </p:cNvPr>
          <p:cNvSpPr>
            <a:spLocks noGrp="1"/>
          </p:cNvSpPr>
          <p:nvPr>
            <p:ph idx="1"/>
          </p:nvPr>
        </p:nvSpPr>
        <p:spPr>
          <a:xfrm>
            <a:off x="1261872" y="2212465"/>
            <a:ext cx="8595360" cy="4351337"/>
          </a:xfrm>
        </p:spPr>
        <p:txBody>
          <a:bodyPr>
            <a:normAutofit/>
          </a:bodyPr>
          <a:lstStyle/>
          <a:p>
            <a:r>
              <a:rPr lang="en-US" sz="2800" dirty="0">
                <a:solidFill>
                  <a:schemeClr val="tx1"/>
                </a:solidFill>
              </a:rPr>
              <a:t>Abstract</a:t>
            </a:r>
          </a:p>
          <a:p>
            <a:r>
              <a:rPr lang="en-US" sz="2800" dirty="0">
                <a:solidFill>
                  <a:schemeClr val="tx1"/>
                </a:solidFill>
              </a:rPr>
              <a:t>Technology Used</a:t>
            </a:r>
          </a:p>
          <a:p>
            <a:r>
              <a:rPr lang="en-US" sz="2800" dirty="0">
                <a:solidFill>
                  <a:schemeClr val="tx1"/>
                </a:solidFill>
                <a:latin typeface="open sans"/>
              </a:rPr>
              <a:t>Terminology</a:t>
            </a:r>
          </a:p>
          <a:p>
            <a:r>
              <a:rPr lang="en-US" sz="2800" dirty="0">
                <a:solidFill>
                  <a:schemeClr val="tx1"/>
                </a:solidFill>
                <a:latin typeface="open sans"/>
              </a:rPr>
              <a:t>Design</a:t>
            </a:r>
          </a:p>
          <a:p>
            <a:r>
              <a:rPr lang="en-US" sz="2800" dirty="0">
                <a:solidFill>
                  <a:schemeClr val="tx1"/>
                </a:solidFill>
              </a:rPr>
              <a:t>Implementation</a:t>
            </a:r>
          </a:p>
          <a:p>
            <a:r>
              <a:rPr lang="en-US" sz="2800" dirty="0">
                <a:solidFill>
                  <a:schemeClr val="tx1"/>
                </a:solidFill>
              </a:rPr>
              <a:t>Conclusion</a:t>
            </a:r>
          </a:p>
        </p:txBody>
      </p:sp>
    </p:spTree>
    <p:extLst>
      <p:ext uri="{BB962C8B-B14F-4D97-AF65-F5344CB8AC3E}">
        <p14:creationId xmlns:p14="http://schemas.microsoft.com/office/powerpoint/2010/main" val="319130106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EDCE-5B54-48B8-B63C-4FC7B976A8E6}"/>
              </a:ext>
            </a:extLst>
          </p:cNvPr>
          <p:cNvSpPr>
            <a:spLocks noGrp="1"/>
          </p:cNvSpPr>
          <p:nvPr>
            <p:ph type="title"/>
          </p:nvPr>
        </p:nvSpPr>
        <p:spPr>
          <a:xfrm>
            <a:off x="3462291" y="3027284"/>
            <a:ext cx="4651899" cy="914401"/>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32615306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3210-C810-460A-BCF7-053F272AD8EB}"/>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306363B-06CE-456E-86F4-7DA4582907DD}"/>
              </a:ext>
            </a:extLst>
          </p:cNvPr>
          <p:cNvSpPr>
            <a:spLocks noGrp="1"/>
          </p:cNvSpPr>
          <p:nvPr>
            <p:ph idx="1"/>
          </p:nvPr>
        </p:nvSpPr>
        <p:spPr>
          <a:xfrm>
            <a:off x="1075441" y="2148397"/>
            <a:ext cx="8595360" cy="2840853"/>
          </a:xfrm>
        </p:spPr>
        <p:txBody>
          <a:bodyPr>
            <a:normAutofit/>
          </a:bodyPr>
          <a:lstStyle/>
          <a:p>
            <a:r>
              <a:rPr lang="en-US" dirty="0">
                <a:solidFill>
                  <a:schemeClr val="tx1"/>
                </a:solidFill>
                <a:latin typeface="open sans"/>
              </a:rPr>
              <a:t>Launching Kubernetes cluster</a:t>
            </a:r>
          </a:p>
          <a:p>
            <a:pPr lvl="1"/>
            <a:r>
              <a:rPr lang="en-US" dirty="0">
                <a:solidFill>
                  <a:schemeClr val="tx1"/>
                </a:solidFill>
                <a:latin typeface="open sans"/>
              </a:rPr>
              <a:t>Installing Kubernetes</a:t>
            </a:r>
          </a:p>
          <a:p>
            <a:pPr lvl="1"/>
            <a:r>
              <a:rPr lang="en-US" dirty="0">
                <a:solidFill>
                  <a:schemeClr val="tx1"/>
                </a:solidFill>
                <a:latin typeface="open sans"/>
              </a:rPr>
              <a:t>Configuring Networking</a:t>
            </a:r>
          </a:p>
          <a:p>
            <a:pPr lvl="1"/>
            <a:r>
              <a:rPr lang="en-US" dirty="0">
                <a:solidFill>
                  <a:schemeClr val="tx1"/>
                </a:solidFill>
                <a:latin typeface="open sans"/>
              </a:rPr>
              <a:t>Setting up firewall</a:t>
            </a:r>
          </a:p>
          <a:p>
            <a:pPr lvl="1"/>
            <a:r>
              <a:rPr lang="en-US" dirty="0">
                <a:solidFill>
                  <a:schemeClr val="tx1"/>
                </a:solidFill>
                <a:latin typeface="open sans"/>
              </a:rPr>
              <a:t>Loading Kernel Module</a:t>
            </a:r>
          </a:p>
          <a:p>
            <a:pPr lvl="1"/>
            <a:r>
              <a:rPr lang="en-US" dirty="0">
                <a:solidFill>
                  <a:schemeClr val="tx1"/>
                </a:solidFill>
                <a:latin typeface="open sans"/>
              </a:rPr>
              <a:t>Making Registry</a:t>
            </a:r>
          </a:p>
          <a:p>
            <a:r>
              <a:rPr lang="en-US" dirty="0">
                <a:solidFill>
                  <a:schemeClr val="tx1"/>
                </a:solidFill>
                <a:latin typeface="open sans"/>
              </a:rPr>
              <a:t>Application Deployment on Kubernetes</a:t>
            </a:r>
          </a:p>
        </p:txBody>
      </p:sp>
    </p:spTree>
    <p:extLst>
      <p:ext uri="{BB962C8B-B14F-4D97-AF65-F5344CB8AC3E}">
        <p14:creationId xmlns:p14="http://schemas.microsoft.com/office/powerpoint/2010/main" val="35783827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A79800C-B588-45CD-AC56-F3F0742FFD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948" y="1697583"/>
            <a:ext cx="10474710" cy="3859840"/>
          </a:xfrm>
          <a:prstGeom prst="rect">
            <a:avLst/>
          </a:prstGeom>
        </p:spPr>
      </p:pic>
    </p:spTree>
    <p:extLst>
      <p:ext uri="{BB962C8B-B14F-4D97-AF65-F5344CB8AC3E}">
        <p14:creationId xmlns:p14="http://schemas.microsoft.com/office/powerpoint/2010/main" val="37306711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25EC9B-0264-4B42-BE2C-CD2592694B1C}"/>
              </a:ext>
            </a:extLst>
          </p:cNvPr>
          <p:cNvSpPr>
            <a:spLocks noGrp="1"/>
          </p:cNvSpPr>
          <p:nvPr>
            <p:ph idx="1"/>
          </p:nvPr>
        </p:nvSpPr>
        <p:spPr>
          <a:xfrm>
            <a:off x="900255" y="924560"/>
            <a:ext cx="8243745" cy="5303520"/>
          </a:xfrm>
        </p:spPr>
        <p:txBody>
          <a:bodyPr>
            <a:normAutofit/>
          </a:bodyPr>
          <a:lstStyle/>
          <a:p>
            <a:pPr marL="0" indent="0">
              <a:buNone/>
            </a:pPr>
            <a:r>
              <a:rPr lang="en-US" sz="2800" b="1" dirty="0"/>
              <a:t>DOCKER :</a:t>
            </a:r>
          </a:p>
          <a:p>
            <a:r>
              <a:rPr lang="en-US" sz="2400" dirty="0">
                <a:solidFill>
                  <a:srgbClr val="222222"/>
                </a:solidFill>
                <a:latin typeface="open sans"/>
              </a:rPr>
              <a:t>Docker is a software platform for building applications based on containers — small and lightweight execution environments that make shared use of the operating system kernel but otherwise run-in isolation from one another.</a:t>
            </a:r>
          </a:p>
          <a:p>
            <a:r>
              <a:rPr lang="en-US" sz="2400" dirty="0">
                <a:solidFill>
                  <a:srgbClr val="222222"/>
                </a:solidFill>
                <a:latin typeface="open sans"/>
              </a:rPr>
              <a:t>While containers as a concept have been around for some time, Docker, an open source project launched in 2013, helped popularize the technology.</a:t>
            </a:r>
          </a:p>
          <a:p>
            <a:r>
              <a:rPr lang="en-US" sz="2400" dirty="0">
                <a:solidFill>
                  <a:srgbClr val="222222"/>
                </a:solidFill>
                <a:latin typeface="open sans"/>
              </a:rPr>
              <a:t>It has helped drive the trend towards containerization and microservices in software development that has come to be known as cloud-native development. </a:t>
            </a:r>
            <a:endParaRPr lang="en-IN" sz="2800" b="1" dirty="0"/>
          </a:p>
        </p:txBody>
      </p:sp>
      <p:pic>
        <p:nvPicPr>
          <p:cNvPr id="3" name="Picture 2">
            <a:extLst>
              <a:ext uri="{FF2B5EF4-FFF2-40B4-BE49-F238E27FC236}">
                <a16:creationId xmlns:a16="http://schemas.microsoft.com/office/drawing/2014/main" id="{EA3358E2-8860-431E-BED6-D656721A43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1786" y1="75318" x2="31786" y2="75318"/>
                        <a14:foregroundMark x1="37738" y1="74555" x2="37738" y2="74555"/>
                        <a14:foregroundMark x1="47381" y1="73537" x2="47381" y2="73537"/>
                        <a14:foregroundMark x1="52143" y1="73791" x2="52143" y2="73791"/>
                        <a14:foregroundMark x1="60476" y1="76845" x2="60476" y2="76845"/>
                        <a14:foregroundMark x1="68571" y1="75573" x2="68571" y2="75573"/>
                      </a14:backgroundRemoval>
                    </a14:imgEffect>
                  </a14:imgLayer>
                </a14:imgProps>
              </a:ext>
              <a:ext uri="{28A0092B-C50C-407E-A947-70E740481C1C}">
                <a14:useLocalDpi xmlns:a14="http://schemas.microsoft.com/office/drawing/2010/main" val="0"/>
              </a:ext>
            </a:extLst>
          </a:blip>
          <a:stretch>
            <a:fillRect/>
          </a:stretch>
        </p:blipFill>
        <p:spPr>
          <a:xfrm>
            <a:off x="7623159" y="0"/>
            <a:ext cx="4506716" cy="2108499"/>
          </a:xfrm>
          <a:prstGeom prst="rect">
            <a:avLst/>
          </a:prstGeom>
        </p:spPr>
      </p:pic>
      <p:sp>
        <p:nvSpPr>
          <p:cNvPr id="5" name="Title 1">
            <a:extLst>
              <a:ext uri="{FF2B5EF4-FFF2-40B4-BE49-F238E27FC236}">
                <a16:creationId xmlns:a16="http://schemas.microsoft.com/office/drawing/2014/main" id="{537DE634-D530-4F4D-A077-9A1A6E47A34B}"/>
              </a:ext>
            </a:extLst>
          </p:cNvPr>
          <p:cNvSpPr>
            <a:spLocks noGrp="1"/>
          </p:cNvSpPr>
          <p:nvPr>
            <p:ph type="title"/>
          </p:nvPr>
        </p:nvSpPr>
        <p:spPr>
          <a:xfrm>
            <a:off x="564778" y="0"/>
            <a:ext cx="9692640" cy="924560"/>
          </a:xfrm>
        </p:spPr>
        <p:txBody>
          <a:bodyPr>
            <a:normAutofit/>
          </a:bodyPr>
          <a:lstStyle/>
          <a:p>
            <a:r>
              <a:rPr lang="en-US" dirty="0"/>
              <a:t>Technology Used</a:t>
            </a:r>
            <a:endParaRPr lang="en-IN" dirty="0"/>
          </a:p>
        </p:txBody>
      </p:sp>
    </p:spTree>
    <p:extLst>
      <p:ext uri="{BB962C8B-B14F-4D97-AF65-F5344CB8AC3E}">
        <p14:creationId xmlns:p14="http://schemas.microsoft.com/office/powerpoint/2010/main" val="22022636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FB482-7D16-4A54-A6CD-C7DE518E36E1}"/>
              </a:ext>
            </a:extLst>
          </p:cNvPr>
          <p:cNvSpPr>
            <a:spLocks noGrp="1"/>
          </p:cNvSpPr>
          <p:nvPr>
            <p:ph idx="1"/>
          </p:nvPr>
        </p:nvSpPr>
        <p:spPr>
          <a:xfrm>
            <a:off x="926760" y="512983"/>
            <a:ext cx="10137479" cy="4109817"/>
          </a:xfrm>
        </p:spPr>
        <p:txBody>
          <a:bodyPr>
            <a:normAutofit/>
          </a:bodyPr>
          <a:lstStyle/>
          <a:p>
            <a:pPr marL="0" indent="0">
              <a:buNone/>
            </a:pPr>
            <a:r>
              <a:rPr lang="en-US" sz="2800" b="1" dirty="0"/>
              <a:t>KUBERNETES :</a:t>
            </a:r>
          </a:p>
          <a:p>
            <a:r>
              <a:rPr lang="en-US" sz="2400" b="0" i="0" dirty="0">
                <a:solidFill>
                  <a:srgbClr val="222222"/>
                </a:solidFill>
                <a:effectLst/>
                <a:latin typeface="open sans"/>
              </a:rPr>
              <a:t>Kubernetes is a portable, extensible, open-source platform for managing containerized workloads and services, that facilitates both declarative configuration and automation.</a:t>
            </a:r>
          </a:p>
          <a:p>
            <a:r>
              <a:rPr lang="en-US" sz="2400" dirty="0">
                <a:solidFill>
                  <a:srgbClr val="222222"/>
                </a:solidFill>
                <a:latin typeface="open sans"/>
              </a:rPr>
              <a:t>It is a container management tool.</a:t>
            </a:r>
          </a:p>
          <a:p>
            <a:r>
              <a:rPr lang="en-US" sz="2400" b="0" i="0" dirty="0">
                <a:solidFill>
                  <a:srgbClr val="222222"/>
                </a:solidFill>
                <a:effectLst/>
                <a:latin typeface="open sans"/>
              </a:rPr>
              <a:t>It has a large, rapidly growing ecosystem. Kubernetes services, support, and tools are widely available.</a:t>
            </a:r>
            <a:endParaRPr lang="en-US" sz="2400" b="1" dirty="0"/>
          </a:p>
          <a:p>
            <a:pPr marL="0" indent="0">
              <a:buNone/>
            </a:pPr>
            <a:endParaRPr lang="en-IN" sz="2800" b="1" dirty="0"/>
          </a:p>
        </p:txBody>
      </p:sp>
      <p:pic>
        <p:nvPicPr>
          <p:cNvPr id="5" name="Picture 4">
            <a:extLst>
              <a:ext uri="{FF2B5EF4-FFF2-40B4-BE49-F238E27FC236}">
                <a16:creationId xmlns:a16="http://schemas.microsoft.com/office/drawing/2014/main" id="{D5682778-DB8B-4F71-856E-C5CF6B6D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4201892"/>
            <a:ext cx="2143125" cy="2143125"/>
          </a:xfrm>
          <a:prstGeom prst="rect">
            <a:avLst/>
          </a:prstGeom>
        </p:spPr>
      </p:pic>
    </p:spTree>
    <p:extLst>
      <p:ext uri="{BB962C8B-B14F-4D97-AF65-F5344CB8AC3E}">
        <p14:creationId xmlns:p14="http://schemas.microsoft.com/office/powerpoint/2010/main" val="36955282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1B5305-7E06-4426-B6BC-2B27468AF1B8}"/>
              </a:ext>
            </a:extLst>
          </p:cNvPr>
          <p:cNvSpPr>
            <a:spLocks noGrp="1"/>
          </p:cNvSpPr>
          <p:nvPr>
            <p:ph idx="1"/>
          </p:nvPr>
        </p:nvSpPr>
        <p:spPr>
          <a:xfrm>
            <a:off x="1022175" y="401420"/>
            <a:ext cx="8595360" cy="5138246"/>
          </a:xfrm>
        </p:spPr>
        <p:txBody>
          <a:bodyPr>
            <a:normAutofit lnSpcReduction="10000"/>
          </a:bodyPr>
          <a:lstStyle/>
          <a:p>
            <a:pPr marL="0" indent="0">
              <a:buNone/>
            </a:pPr>
            <a:r>
              <a:rPr lang="en-US" sz="2800" b="1" dirty="0"/>
              <a:t>K3S :</a:t>
            </a:r>
          </a:p>
          <a:p>
            <a:r>
              <a:rPr lang="en-US" sz="2400" dirty="0">
                <a:solidFill>
                  <a:srgbClr val="222222"/>
                </a:solidFill>
                <a:latin typeface="open sans"/>
              </a:rPr>
              <a:t>K3s is a highly available, certified Kubernetes distribution designed for production workloads in unattended, resource-constrained, remote locations or inside IoT appliances. </a:t>
            </a:r>
          </a:p>
          <a:p>
            <a:r>
              <a:rPr lang="en-US" sz="2400" dirty="0">
                <a:solidFill>
                  <a:srgbClr val="222222"/>
                </a:solidFill>
                <a:latin typeface="open sans"/>
              </a:rPr>
              <a:t>Simplified &amp; Secure </a:t>
            </a:r>
          </a:p>
          <a:p>
            <a:r>
              <a:rPr lang="en-US" sz="2400" dirty="0">
                <a:solidFill>
                  <a:srgbClr val="222222"/>
                </a:solidFill>
                <a:latin typeface="open sans"/>
              </a:rPr>
              <a:t>K3s is packaged as a single &lt;40MB binary that reduces the dependencies and steps needed to ` </a:t>
            </a:r>
          </a:p>
          <a:p>
            <a:r>
              <a:rPr lang="en-US" sz="2400" dirty="0">
                <a:solidFill>
                  <a:srgbClr val="222222"/>
                </a:solidFill>
                <a:latin typeface="open sans"/>
              </a:rPr>
              <a:t>Optimized for ARM </a:t>
            </a:r>
          </a:p>
          <a:p>
            <a:r>
              <a:rPr lang="en-US" sz="2400" dirty="0">
                <a:solidFill>
                  <a:srgbClr val="222222"/>
                </a:solidFill>
                <a:latin typeface="open sans"/>
              </a:rPr>
              <a:t>Both ARM64 and ARMv7 are supported with binaries and multiarc images available for both. K3s works great from something as small as a Raspberry Pi to an AWS a1.4xlarge 32GiB server. </a:t>
            </a:r>
          </a:p>
          <a:p>
            <a:endParaRPr lang="en-US" sz="2400" dirty="0">
              <a:solidFill>
                <a:srgbClr val="222222"/>
              </a:solidFill>
              <a:latin typeface="open sans"/>
            </a:endParaRPr>
          </a:p>
          <a:p>
            <a:pPr marL="0" indent="0">
              <a:buNone/>
            </a:pPr>
            <a:endParaRPr lang="en-IN" sz="2800" b="1" dirty="0"/>
          </a:p>
        </p:txBody>
      </p:sp>
      <p:pic>
        <p:nvPicPr>
          <p:cNvPr id="3" name="Picture 2">
            <a:extLst>
              <a:ext uri="{FF2B5EF4-FFF2-40B4-BE49-F238E27FC236}">
                <a16:creationId xmlns:a16="http://schemas.microsoft.com/office/drawing/2014/main" id="{184B2472-1A6B-49E2-A921-4CF11D9EB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390" y="5179452"/>
            <a:ext cx="3654559" cy="1417323"/>
          </a:xfrm>
          <a:prstGeom prst="rect">
            <a:avLst/>
          </a:prstGeom>
        </p:spPr>
      </p:pic>
    </p:spTree>
    <p:extLst>
      <p:ext uri="{BB962C8B-B14F-4D97-AF65-F5344CB8AC3E}">
        <p14:creationId xmlns:p14="http://schemas.microsoft.com/office/powerpoint/2010/main" val="96393320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706647D-DBC2-4BA8-89C4-D8A5300FD979}"/>
              </a:ext>
            </a:extLst>
          </p:cNvPr>
          <p:cNvSpPr>
            <a:spLocks noGrp="1"/>
          </p:cNvSpPr>
          <p:nvPr>
            <p:ph idx="1"/>
          </p:nvPr>
        </p:nvSpPr>
        <p:spPr>
          <a:xfrm>
            <a:off x="1022175" y="401420"/>
            <a:ext cx="8595360" cy="5138246"/>
          </a:xfrm>
        </p:spPr>
        <p:txBody>
          <a:bodyPr>
            <a:normAutofit/>
          </a:bodyPr>
          <a:lstStyle/>
          <a:p>
            <a:pPr marL="0" indent="0">
              <a:buNone/>
            </a:pPr>
            <a:r>
              <a:rPr lang="en-US" sz="2800" b="1" dirty="0"/>
              <a:t>GOOGLE CLOUD PLATFORM :</a:t>
            </a:r>
          </a:p>
          <a:p>
            <a:r>
              <a:rPr lang="en-US" sz="2400" dirty="0">
                <a:solidFill>
                  <a:srgbClr val="222222"/>
                </a:solidFill>
                <a:latin typeface="open sans"/>
              </a:rPr>
              <a:t>Google Cloud consists of a set of physical assets, such as computers and hard disk drives, and virtual resources, such as virtual machines (VMs), that are contained in Google's data centers around the globe. Each data center location is in a region. </a:t>
            </a:r>
          </a:p>
          <a:p>
            <a:r>
              <a:rPr lang="en-US" sz="2400" dirty="0">
                <a:solidFill>
                  <a:srgbClr val="222222"/>
                </a:solidFill>
                <a:latin typeface="open sans"/>
              </a:rPr>
              <a:t> Google Cloud Platform (GCP), offered by Google, is a suite of cloud computing services that runs on the same infrastructure that Google uses internally for its end-user products, such as Google Search, Gmail, file storage, and YouTube. </a:t>
            </a:r>
          </a:p>
          <a:p>
            <a:pPr marL="0" indent="0">
              <a:buNone/>
            </a:pPr>
            <a:endParaRPr lang="en-IN" sz="2800" b="1" dirty="0"/>
          </a:p>
        </p:txBody>
      </p:sp>
      <p:pic>
        <p:nvPicPr>
          <p:cNvPr id="3" name="Picture 2">
            <a:extLst>
              <a:ext uri="{FF2B5EF4-FFF2-40B4-BE49-F238E27FC236}">
                <a16:creationId xmlns:a16="http://schemas.microsoft.com/office/drawing/2014/main" id="{6383284E-A643-4D20-93FD-77183669C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269" y="4268755"/>
            <a:ext cx="4518794" cy="2541822"/>
          </a:xfrm>
          <a:prstGeom prst="rect">
            <a:avLst/>
          </a:prstGeom>
        </p:spPr>
      </p:pic>
    </p:spTree>
    <p:extLst>
      <p:ext uri="{BB962C8B-B14F-4D97-AF65-F5344CB8AC3E}">
        <p14:creationId xmlns:p14="http://schemas.microsoft.com/office/powerpoint/2010/main" val="128062624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9107-C423-4396-832E-3DC0E5F727C8}"/>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D9498342-F306-4DCD-98BF-9BF04A4C6681}"/>
              </a:ext>
            </a:extLst>
          </p:cNvPr>
          <p:cNvSpPr>
            <a:spLocks noGrp="1"/>
          </p:cNvSpPr>
          <p:nvPr>
            <p:ph idx="1"/>
          </p:nvPr>
        </p:nvSpPr>
        <p:spPr>
          <a:xfrm>
            <a:off x="1075442" y="2212465"/>
            <a:ext cx="8595360" cy="4351337"/>
          </a:xfrm>
        </p:spPr>
        <p:txBody>
          <a:bodyPr>
            <a:normAutofit fontScale="92500" lnSpcReduction="20000"/>
          </a:bodyPr>
          <a:lstStyle/>
          <a:p>
            <a:r>
              <a:rPr lang="en-US" b="1" i="0" dirty="0">
                <a:solidFill>
                  <a:srgbClr val="222222"/>
                </a:solidFill>
                <a:effectLst/>
                <a:latin typeface="open sans"/>
              </a:rPr>
              <a:t>Node : </a:t>
            </a:r>
            <a:r>
              <a:rPr lang="en-US" b="0" i="0" dirty="0">
                <a:solidFill>
                  <a:srgbClr val="222222"/>
                </a:solidFill>
                <a:effectLst/>
                <a:latin typeface="open sans"/>
              </a:rPr>
              <a:t>A node is a worker machine in Kubernetes.</a:t>
            </a:r>
          </a:p>
          <a:p>
            <a:pPr algn="l">
              <a:buFont typeface="Arial" panose="020B0604020202020204" pitchFamily="34" charset="0"/>
              <a:buChar char="•"/>
            </a:pPr>
            <a:endParaRPr lang="en-US" b="0" i="0" dirty="0">
              <a:solidFill>
                <a:srgbClr val="222222"/>
              </a:solidFill>
              <a:effectLst/>
              <a:latin typeface="open sans"/>
            </a:endParaRPr>
          </a:p>
          <a:p>
            <a:r>
              <a:rPr lang="en-US" b="1" i="0" dirty="0">
                <a:solidFill>
                  <a:srgbClr val="222222"/>
                </a:solidFill>
                <a:effectLst/>
                <a:latin typeface="open sans"/>
              </a:rPr>
              <a:t>Object : </a:t>
            </a:r>
            <a:r>
              <a:rPr lang="en-US" b="0" i="0" dirty="0">
                <a:solidFill>
                  <a:srgbClr val="222222"/>
                </a:solidFill>
                <a:effectLst/>
                <a:latin typeface="open sans"/>
              </a:rPr>
              <a:t>An entity in the Kubernetes system. The Kubernetes API uses these entities to represent the state of your cluster.</a:t>
            </a:r>
          </a:p>
          <a:p>
            <a:pPr algn="l">
              <a:buFont typeface="Arial" panose="020B0604020202020204" pitchFamily="34" charset="0"/>
              <a:buChar char="•"/>
            </a:pPr>
            <a:endParaRPr lang="en-US" b="0" i="0" dirty="0">
              <a:solidFill>
                <a:srgbClr val="222222"/>
              </a:solidFill>
              <a:effectLst/>
              <a:latin typeface="open sans"/>
            </a:endParaRPr>
          </a:p>
          <a:p>
            <a:pPr algn="l">
              <a:buFont typeface="Arial" panose="020B0604020202020204" pitchFamily="34" charset="0"/>
              <a:buChar char="•"/>
            </a:pPr>
            <a:r>
              <a:rPr lang="en-US" b="1" i="0" dirty="0">
                <a:solidFill>
                  <a:srgbClr val="222222"/>
                </a:solidFill>
                <a:effectLst/>
                <a:latin typeface="open sans"/>
              </a:rPr>
              <a:t>Pod : </a:t>
            </a:r>
            <a:r>
              <a:rPr lang="en-US" b="0" i="0" dirty="0">
                <a:solidFill>
                  <a:srgbClr val="222222"/>
                </a:solidFill>
                <a:effectLst/>
                <a:latin typeface="open sans"/>
              </a:rPr>
              <a:t>The smallest and simplest Kubernetes object. A Pod represents a set of running containers on your cluster.</a:t>
            </a:r>
          </a:p>
          <a:p>
            <a:pPr marL="0" indent="0" algn="ctr">
              <a:buNone/>
            </a:pPr>
            <a:r>
              <a:rPr lang="en-US" b="0" i="0" dirty="0">
                <a:solidFill>
                  <a:srgbClr val="222222"/>
                </a:solidFill>
                <a:effectLst/>
                <a:latin typeface="open sans"/>
              </a:rPr>
              <a:t>	</a:t>
            </a:r>
          </a:p>
          <a:p>
            <a:r>
              <a:rPr lang="en-US" b="1" i="0" dirty="0">
                <a:solidFill>
                  <a:srgbClr val="222222"/>
                </a:solidFill>
                <a:effectLst/>
                <a:latin typeface="open sans"/>
              </a:rPr>
              <a:t>Pod Lifecycle : </a:t>
            </a:r>
            <a:r>
              <a:rPr lang="en-US" b="0" i="0" dirty="0">
                <a:solidFill>
                  <a:srgbClr val="222222"/>
                </a:solidFill>
                <a:effectLst/>
                <a:latin typeface="open sans"/>
              </a:rPr>
              <a:t>The sequence of states through which a Pod passes during its lifetime.</a:t>
            </a:r>
          </a:p>
          <a:p>
            <a:pPr algn="l">
              <a:buFont typeface="Arial" panose="020B0604020202020204" pitchFamily="34" charset="0"/>
              <a:buChar char="•"/>
            </a:pPr>
            <a:endParaRPr lang="en-US" b="0" i="0" dirty="0">
              <a:solidFill>
                <a:srgbClr val="222222"/>
              </a:solidFill>
              <a:effectLst/>
              <a:latin typeface="open sans"/>
            </a:endParaRPr>
          </a:p>
          <a:p>
            <a:pPr marL="0" indent="0" algn="ctr">
              <a:buNone/>
            </a:pPr>
            <a:r>
              <a:rPr lang="en-US" b="0" i="0" dirty="0">
                <a:solidFill>
                  <a:srgbClr val="222222"/>
                </a:solidFill>
                <a:effectLst/>
                <a:latin typeface="open sans"/>
              </a:rPr>
              <a:t>	</a:t>
            </a:r>
            <a:endParaRPr lang="en-IN" dirty="0"/>
          </a:p>
        </p:txBody>
      </p:sp>
    </p:spTree>
    <p:extLst>
      <p:ext uri="{BB962C8B-B14F-4D97-AF65-F5344CB8AC3E}">
        <p14:creationId xmlns:p14="http://schemas.microsoft.com/office/powerpoint/2010/main" val="4135730419"/>
      </p:ext>
    </p:extLst>
  </p:cSld>
  <p:clrMapOvr>
    <a:masterClrMapping/>
  </p:clrMapOvr>
  <p:transition spd="slow">
    <p:wipe/>
  </p:transition>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3822</TotalTime>
  <Words>492</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Schoolbook</vt:lpstr>
      <vt:lpstr>open sans</vt:lpstr>
      <vt:lpstr>Wingdings 2</vt:lpstr>
      <vt:lpstr>View</vt:lpstr>
      <vt:lpstr>Framework for Deploying Containerized Application (Launching Kubernetes Cluster through Bash Script)</vt:lpstr>
      <vt:lpstr>OUTLINE</vt:lpstr>
      <vt:lpstr>Abstract</vt:lpstr>
      <vt:lpstr>PowerPoint Presentation</vt:lpstr>
      <vt:lpstr>Technology Used</vt:lpstr>
      <vt:lpstr>PowerPoint Presentation</vt:lpstr>
      <vt:lpstr>PowerPoint Presentation</vt:lpstr>
      <vt:lpstr>PowerPoint Presentation</vt:lpstr>
      <vt:lpstr>Terminology</vt:lpstr>
      <vt:lpstr>Terminology</vt:lpstr>
      <vt:lpstr>Benefits</vt:lpstr>
      <vt:lpstr>DESIGN</vt:lpstr>
      <vt:lpstr>DESIGN</vt:lpstr>
      <vt:lpstr>Implementation</vt:lpstr>
      <vt:lpstr>Implementation</vt:lpstr>
      <vt:lpstr>Implementation</vt:lpstr>
      <vt:lpstr>Implementation</vt:lpstr>
      <vt:lpstr>Implementation</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(Launching Kubernetes Cluster through Bash Script)</dc:title>
  <dc:creator>KHUSHBU JOSHI</dc:creator>
  <cp:lastModifiedBy>mohitsoni98</cp:lastModifiedBy>
  <cp:revision>24</cp:revision>
  <dcterms:created xsi:type="dcterms:W3CDTF">2021-02-11T13:11:05Z</dcterms:created>
  <dcterms:modified xsi:type="dcterms:W3CDTF">2021-03-24T04:07:56Z</dcterms:modified>
</cp:coreProperties>
</file>