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2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F4254590-C216-467C-9B78-79A3F9A9DE0D}" type="datetimeFigureOut">
              <a:rPr lang="en-US" smtClean="0"/>
              <a:t>11/3/2024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A4E1C3B-0DAF-4305-917E-3A656BE7A0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54590-C216-467C-9B78-79A3F9A9DE0D}"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E1C3B-0DAF-4305-917E-3A656BE7A0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54590-C216-467C-9B78-79A3F9A9DE0D}"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E1C3B-0DAF-4305-917E-3A656BE7A0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F4254590-C216-467C-9B78-79A3F9A9DE0D}" type="datetimeFigureOut">
              <a:rPr lang="en-US" smtClean="0"/>
              <a:t>11/3/2024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AA4E1C3B-0DAF-4305-917E-3A656BE7A0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F4254590-C216-467C-9B78-79A3F9A9DE0D}" type="datetimeFigureOut">
              <a:rPr lang="en-US" smtClean="0"/>
              <a:t>11/3/2024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AA4E1C3B-0DAF-4305-917E-3A656BE7A085}"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F4254590-C216-467C-9B78-79A3F9A9DE0D}" type="datetimeFigureOut">
              <a:rPr lang="en-US" smtClean="0"/>
              <a:t>11/3/2024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AA4E1C3B-0DAF-4305-917E-3A656BE7A0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F4254590-C216-467C-9B78-79A3F9A9DE0D}" type="datetimeFigureOut">
              <a:rPr lang="en-US" smtClean="0"/>
              <a:t>11/3/2024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A4E1C3B-0DAF-4305-917E-3A656BE7A0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54590-C216-467C-9B78-79A3F9A9DE0D}"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E1C3B-0DAF-4305-917E-3A656BE7A0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F4254590-C216-467C-9B78-79A3F9A9DE0D}" type="datetimeFigureOut">
              <a:rPr lang="en-US" smtClean="0"/>
              <a:t>11/3/2024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AA4E1C3B-0DAF-4305-917E-3A656BE7A0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F4254590-C216-467C-9B78-79A3F9A9DE0D}" type="datetimeFigureOut">
              <a:rPr lang="en-US" smtClean="0"/>
              <a:t>11/3/2024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A4E1C3B-0DAF-4305-917E-3A656BE7A0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F4254590-C216-467C-9B78-79A3F9A9DE0D}" type="datetimeFigureOut">
              <a:rPr lang="en-US" smtClean="0"/>
              <a:t>11/3/2024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A4E1C3B-0DAF-4305-917E-3A656BE7A0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4254590-C216-467C-9B78-79A3F9A9DE0D}" type="datetimeFigureOut">
              <a:rPr lang="en-US" smtClean="0"/>
              <a:t>11/3/2024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A4E1C3B-0DAF-4305-917E-3A656BE7A08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8"/>
            <a:ext cx="8062912" cy="2424112"/>
          </a:xfrm>
        </p:spPr>
        <p:txBody>
          <a:bodyPr>
            <a:normAutofit/>
          </a:bodyPr>
          <a:lstStyle/>
          <a:p>
            <a:r>
              <a:rPr lang="en-US" sz="6000" b="1" dirty="0" smtClean="0"/>
              <a:t>"Airline </a:t>
            </a:r>
            <a:r>
              <a:rPr lang="en-US" sz="6000" b="1" dirty="0" smtClean="0"/>
              <a:t>Travel"</a:t>
            </a:r>
            <a:endParaRPr lang="en-US" sz="6000" b="1" dirty="0"/>
          </a:p>
        </p:txBody>
      </p:sp>
      <p:sp>
        <p:nvSpPr>
          <p:cNvPr id="3" name="Subtitle 2"/>
          <p:cNvSpPr>
            <a:spLocks noGrp="1"/>
          </p:cNvSpPr>
          <p:nvPr>
            <p:ph type="subTitle" idx="1"/>
          </p:nvPr>
        </p:nvSpPr>
        <p:spPr>
          <a:xfrm>
            <a:off x="609600" y="3886200"/>
            <a:ext cx="8062912" cy="1752600"/>
          </a:xfrm>
        </p:spPr>
        <p:txBody>
          <a:bodyPr>
            <a:normAutofit lnSpcReduction="10000"/>
          </a:bodyPr>
          <a:lstStyle/>
          <a:p>
            <a:r>
              <a:rPr lang="en-US" b="1" dirty="0" smtClean="0">
                <a:solidFill>
                  <a:srgbClr val="FFFF00"/>
                </a:solidFill>
              </a:rPr>
              <a:t>"Analyzing Customer Satisfaction and Service </a:t>
            </a:r>
            <a:r>
              <a:rPr lang="en-US" b="1" dirty="0" smtClean="0">
                <a:solidFill>
                  <a:srgbClr val="FFFF00"/>
                </a:solidFill>
              </a:rPr>
              <a:t>Quality </a:t>
            </a:r>
            <a:r>
              <a:rPr lang="en-US" b="1" dirty="0" smtClean="0">
                <a:solidFill>
                  <a:srgbClr val="FFFF00"/>
                </a:solidFill>
              </a:rPr>
              <a:t>in Airline </a:t>
            </a:r>
            <a:r>
              <a:rPr lang="en-US" b="1" dirty="0" smtClean="0">
                <a:solidFill>
                  <a:srgbClr val="FFFF00"/>
                </a:solidFill>
              </a:rPr>
              <a:t>Travel“</a:t>
            </a:r>
          </a:p>
          <a:p>
            <a:endParaRPr lang="en-US" b="1" dirty="0" smtClean="0">
              <a:solidFill>
                <a:srgbClr val="FFFF00"/>
              </a:solidFill>
            </a:endParaRPr>
          </a:p>
          <a:p>
            <a:r>
              <a:rPr lang="en-US" b="1" dirty="0" smtClean="0">
                <a:solidFill>
                  <a:schemeClr val="bg1"/>
                </a:solidFill>
              </a:rPr>
              <a:t>BY MOHIT KUMAR</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class By Percentage Category</a:t>
            </a:r>
            <a:endParaRPr lang="en-US" dirty="0"/>
          </a:p>
        </p:txBody>
      </p:sp>
      <p:pic>
        <p:nvPicPr>
          <p:cNvPr id="22530" name="Picture 2"/>
          <p:cNvPicPr>
            <a:picLocks noChangeAspect="1" noChangeArrowheads="1"/>
          </p:cNvPicPr>
          <p:nvPr/>
        </p:nvPicPr>
        <p:blipFill>
          <a:blip r:embed="rId2"/>
          <a:srcRect/>
          <a:stretch>
            <a:fillRect/>
          </a:stretch>
        </p:blipFill>
        <p:spPr bwMode="auto">
          <a:xfrm>
            <a:off x="1143000" y="1975565"/>
            <a:ext cx="6705600" cy="46538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285706"/>
          </a:xfrm>
        </p:spPr>
        <p:txBody>
          <a:bodyPr>
            <a:normAutofit fontScale="90000"/>
          </a:bodyPr>
          <a:lstStyle/>
          <a:p>
            <a:r>
              <a:rPr lang="en-US" b="1" dirty="0" smtClean="0">
                <a:solidFill>
                  <a:schemeClr val="bg1"/>
                </a:solidFill>
              </a:rPr>
              <a:t>**Conclusion**: </a:t>
            </a:r>
            <a:r>
              <a:rPr lang="en-US" dirty="0" smtClean="0">
                <a:solidFill>
                  <a:srgbClr val="FFFF00"/>
                </a:solidFill>
              </a:rPr>
              <a:t>Customer satisfaction is largely influenced by service quality and delays. Key factors like seat comfort, </a:t>
            </a:r>
            <a:r>
              <a:rPr lang="en-US" dirty="0" err="1" smtClean="0">
                <a:solidFill>
                  <a:srgbClr val="FFFF00"/>
                </a:solidFill>
              </a:rPr>
              <a:t>inflight</a:t>
            </a:r>
            <a:r>
              <a:rPr lang="en-US" dirty="0" smtClean="0">
                <a:solidFill>
                  <a:srgbClr val="FFFF00"/>
                </a:solidFill>
              </a:rPr>
              <a:t> entertainment, and punctuality play crucial roles, suggesting that improvements in these areas could boost overall satisfaction and loyalty</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285706"/>
          </a:xfrm>
        </p:spPr>
        <p:txBody>
          <a:bodyPr>
            <a:normAutofit/>
          </a:bodyPr>
          <a:lstStyle/>
          <a:p>
            <a:pPr marL="1227582" indent="-742950">
              <a:buFont typeface="+mj-lt"/>
              <a:buAutoNum type="arabicPeriod"/>
            </a:pPr>
            <a:r>
              <a:rPr lang="en-US" b="1" dirty="0" smtClean="0"/>
              <a:t>Key Columns</a:t>
            </a:r>
            <a:r>
              <a:rPr lang="en-US" dirty="0" smtClean="0"/>
              <a:t>:</a:t>
            </a:r>
            <a:br>
              <a:rPr lang="en-US" dirty="0" smtClean="0"/>
            </a:br>
            <a:r>
              <a:rPr lang="en-US" dirty="0" smtClean="0"/>
              <a:t/>
            </a:r>
            <a:br>
              <a:rPr lang="en-US" dirty="0" smtClean="0"/>
            </a:br>
            <a:r>
              <a:rPr lang="en-US" sz="3200" dirty="0" smtClean="0">
                <a:solidFill>
                  <a:srgbClr val="FFFF00"/>
                </a:solidFill>
              </a:rPr>
              <a:t>Gender</a:t>
            </a:r>
            <a:r>
              <a:rPr lang="en-US" sz="3200" dirty="0" smtClean="0">
                <a:solidFill>
                  <a:srgbClr val="FFFF00"/>
                </a:solidFill>
              </a:rPr>
              <a:t>,</a:t>
            </a:r>
            <a:br>
              <a:rPr lang="en-US" sz="3200" dirty="0" smtClean="0">
                <a:solidFill>
                  <a:srgbClr val="FFFF00"/>
                </a:solidFill>
              </a:rPr>
            </a:br>
            <a:r>
              <a:rPr lang="en-US" sz="3200" dirty="0" smtClean="0">
                <a:solidFill>
                  <a:srgbClr val="FFFF00"/>
                </a:solidFill>
              </a:rPr>
              <a:t>Customer </a:t>
            </a:r>
            <a:r>
              <a:rPr lang="en-US" sz="3200" dirty="0" smtClean="0">
                <a:solidFill>
                  <a:srgbClr val="FFFF00"/>
                </a:solidFill>
              </a:rPr>
              <a:t>Type</a:t>
            </a:r>
            <a:r>
              <a:rPr lang="en-US" sz="3200" dirty="0" smtClean="0">
                <a:solidFill>
                  <a:srgbClr val="FFFF00"/>
                </a:solidFill>
              </a:rPr>
              <a:t>, </a:t>
            </a:r>
            <a:br>
              <a:rPr lang="en-US" sz="3200" dirty="0" smtClean="0">
                <a:solidFill>
                  <a:srgbClr val="FFFF00"/>
                </a:solidFill>
              </a:rPr>
            </a:br>
            <a:r>
              <a:rPr lang="en-US" sz="3200" dirty="0" smtClean="0">
                <a:solidFill>
                  <a:srgbClr val="FFFF00"/>
                </a:solidFill>
              </a:rPr>
              <a:t>Type </a:t>
            </a:r>
            <a:r>
              <a:rPr lang="en-US" sz="3200" dirty="0" smtClean="0">
                <a:solidFill>
                  <a:srgbClr val="FFFF00"/>
                </a:solidFill>
              </a:rPr>
              <a:t>of Travel</a:t>
            </a:r>
            <a:r>
              <a:rPr lang="en-US" sz="3200" dirty="0" smtClean="0">
                <a:solidFill>
                  <a:srgbClr val="FFFF00"/>
                </a:solidFill>
              </a:rPr>
              <a:t>,</a:t>
            </a:r>
            <a:br>
              <a:rPr lang="en-US" sz="3200" dirty="0" smtClean="0">
                <a:solidFill>
                  <a:srgbClr val="FFFF00"/>
                </a:solidFill>
              </a:rPr>
            </a:br>
            <a:r>
              <a:rPr lang="en-US" sz="3200" dirty="0" smtClean="0">
                <a:solidFill>
                  <a:srgbClr val="FFFF00"/>
                </a:solidFill>
              </a:rPr>
              <a:t>Class,</a:t>
            </a:r>
            <a:br>
              <a:rPr lang="en-US" sz="3200" dirty="0" smtClean="0">
                <a:solidFill>
                  <a:srgbClr val="FFFF00"/>
                </a:solidFill>
              </a:rPr>
            </a:br>
            <a:r>
              <a:rPr lang="en-US" sz="3200" dirty="0" smtClean="0">
                <a:solidFill>
                  <a:srgbClr val="FFFF00"/>
                </a:solidFill>
              </a:rPr>
              <a:t>and </a:t>
            </a:r>
            <a:r>
              <a:rPr lang="en-US" sz="3200" dirty="0" smtClean="0">
                <a:solidFill>
                  <a:srgbClr val="FFFF00"/>
                </a:solidFill>
              </a:rPr>
              <a:t>satisfaction are categorical, useful for demographic and categorical analysis.</a:t>
            </a:r>
            <a:br>
              <a:rPr lang="en-US" sz="3200" dirty="0" smtClean="0">
                <a:solidFill>
                  <a:srgbClr val="FFFF00"/>
                </a:solidFill>
              </a:rPr>
            </a:br>
            <a:endParaRPr lang="en-US"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285706"/>
          </a:xfrm>
        </p:spPr>
        <p:txBody>
          <a:bodyPr>
            <a:normAutofit/>
          </a:bodyPr>
          <a:lstStyle/>
          <a:p>
            <a:r>
              <a:rPr lang="en-US" b="1" dirty="0" smtClean="0">
                <a:solidFill>
                  <a:schemeClr val="bg1"/>
                </a:solidFill>
              </a:rPr>
              <a:t>The numeric columns include service </a:t>
            </a:r>
            <a:r>
              <a:rPr lang="en-US" b="1" dirty="0" smtClean="0">
                <a:solidFill>
                  <a:schemeClr val="bg1"/>
                </a:solidFill>
              </a:rPr>
              <a:t>ratings:</a:t>
            </a:r>
            <a:r>
              <a:rPr lang="en-US" dirty="0" smtClean="0"/>
              <a:t/>
            </a:r>
            <a:br>
              <a:rPr lang="en-US" dirty="0" smtClean="0"/>
            </a:br>
            <a:r>
              <a:rPr lang="en-US" dirty="0" smtClean="0"/>
              <a:t>(</a:t>
            </a:r>
            <a:r>
              <a:rPr lang="en-US" dirty="0" smtClean="0"/>
              <a:t>e.g., </a:t>
            </a:r>
            <a:r>
              <a:rPr lang="en-US" dirty="0" err="1" smtClean="0"/>
              <a:t>Inflight</a:t>
            </a:r>
            <a:r>
              <a:rPr lang="en-US" dirty="0" smtClean="0"/>
              <a:t> </a:t>
            </a:r>
            <a:r>
              <a:rPr lang="en-US" dirty="0" err="1" smtClean="0"/>
              <a:t>wifi</a:t>
            </a:r>
            <a:r>
              <a:rPr lang="en-US" dirty="0" smtClean="0"/>
              <a:t> service, </a:t>
            </a:r>
            <a:r>
              <a:rPr lang="en-US" dirty="0" smtClean="0"/>
              <a:t/>
            </a:r>
            <a:br>
              <a:rPr lang="en-US" dirty="0" smtClean="0"/>
            </a:br>
            <a:r>
              <a:rPr lang="en-US" dirty="0" smtClean="0"/>
              <a:t>Seat </a:t>
            </a:r>
            <a:r>
              <a:rPr lang="en-US" dirty="0" smtClean="0"/>
              <a:t>comfort), </a:t>
            </a:r>
            <a:r>
              <a:rPr lang="en-US" dirty="0" smtClean="0"/>
              <a:t/>
            </a:r>
            <a:br>
              <a:rPr lang="en-US" dirty="0" smtClean="0"/>
            </a:br>
            <a:r>
              <a:rPr lang="en-US" dirty="0" smtClean="0"/>
              <a:t>Age</a:t>
            </a:r>
            <a:r>
              <a:rPr lang="en-US" dirty="0" smtClean="0"/>
              <a:t>, </a:t>
            </a:r>
            <a:r>
              <a:rPr lang="en-US" dirty="0" smtClean="0"/>
              <a:t/>
            </a:r>
            <a:br>
              <a:rPr lang="en-US" dirty="0" smtClean="0"/>
            </a:br>
            <a:r>
              <a:rPr lang="en-US" dirty="0" smtClean="0"/>
              <a:t>Flight </a:t>
            </a:r>
            <a:r>
              <a:rPr lang="en-US" dirty="0" smtClean="0"/>
              <a:t>Distance, </a:t>
            </a:r>
            <a:r>
              <a:rPr lang="en-US" dirty="0" smtClean="0"/>
              <a:t/>
            </a:r>
            <a:br>
              <a:rPr lang="en-US" dirty="0" smtClean="0"/>
            </a:br>
            <a:r>
              <a:rPr lang="en-US" dirty="0" smtClean="0"/>
              <a:t>Departure </a:t>
            </a:r>
            <a:r>
              <a:rPr lang="en-US" dirty="0" smtClean="0"/>
              <a:t>Delay in Minutes, and Arrival Delay in Minutes.</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361906"/>
          </a:xfrm>
        </p:spPr>
        <p:txBody>
          <a:bodyPr>
            <a:normAutofit/>
          </a:bodyPr>
          <a:lstStyle/>
          <a:p>
            <a:r>
              <a:rPr lang="en-US" b="1" dirty="0" smtClean="0">
                <a:solidFill>
                  <a:schemeClr val="bg1"/>
                </a:solidFill>
              </a:rPr>
              <a:t>Categorical Analysis</a:t>
            </a:r>
            <a:r>
              <a:rPr lang="en-US" dirty="0" smtClean="0">
                <a:solidFill>
                  <a:schemeClr val="bg1"/>
                </a:solidFill>
              </a:rPr>
              <a:t>:</a:t>
            </a:r>
            <a:br>
              <a:rPr lang="en-US" dirty="0" smtClean="0">
                <a:solidFill>
                  <a:schemeClr val="bg1"/>
                </a:solidFill>
              </a:rPr>
            </a:br>
            <a:r>
              <a:rPr lang="en-US" dirty="0" smtClean="0"/>
              <a:t>satisfaction </a:t>
            </a:r>
            <a:r>
              <a:rPr lang="en-US" dirty="0" smtClean="0"/>
              <a:t>has two categories: "</a:t>
            </a:r>
            <a:r>
              <a:rPr lang="en-US" dirty="0" smtClean="0">
                <a:solidFill>
                  <a:srgbClr val="FFFF00"/>
                </a:solidFill>
              </a:rPr>
              <a:t>satisfied</a:t>
            </a:r>
            <a:r>
              <a:rPr lang="en-US" dirty="0" smtClean="0"/>
              <a:t>" and "</a:t>
            </a:r>
            <a:r>
              <a:rPr lang="en-US" dirty="0" smtClean="0">
                <a:solidFill>
                  <a:srgbClr val="FFFF00"/>
                </a:solidFill>
              </a:rPr>
              <a:t>neutral or dissatisfied</a:t>
            </a:r>
            <a:r>
              <a:rPr lang="en-US" dirty="0" smtClean="0"/>
              <a:t>," which can be analyzed to understand satisfaction trends across other factors.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94706"/>
          </a:xfrm>
        </p:spPr>
        <p:txBody>
          <a:bodyPr>
            <a:normAutofit fontScale="90000"/>
          </a:bodyPr>
          <a:lstStyle/>
          <a:p>
            <a:r>
              <a:rPr lang="en-US" b="1" dirty="0" smtClean="0">
                <a:solidFill>
                  <a:schemeClr val="bg1"/>
                </a:solidFill>
              </a:rPr>
              <a:t>Age Distribution</a:t>
            </a:r>
            <a:r>
              <a:rPr lang="en-US" sz="3200" dirty="0" smtClean="0"/>
              <a:t>: The age distribution shows the spread of customer ages. This can help identify if certain age groups are more common in the dataset.</a:t>
            </a:r>
            <a:endParaRPr lang="en-US" dirty="0"/>
          </a:p>
        </p:txBody>
      </p:sp>
      <p:pic>
        <p:nvPicPr>
          <p:cNvPr id="17410" name="Picture 2"/>
          <p:cNvPicPr>
            <a:picLocks noChangeAspect="1" noChangeArrowheads="1"/>
          </p:cNvPicPr>
          <p:nvPr/>
        </p:nvPicPr>
        <p:blipFill>
          <a:blip r:embed="rId2"/>
          <a:srcRect/>
          <a:stretch>
            <a:fillRect/>
          </a:stretch>
        </p:blipFill>
        <p:spPr bwMode="auto">
          <a:xfrm>
            <a:off x="304800" y="2114550"/>
            <a:ext cx="8696325" cy="474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99032"/>
          </a:xfrm>
        </p:spPr>
        <p:txBody>
          <a:bodyPr>
            <a:noAutofit/>
          </a:bodyPr>
          <a:lstStyle/>
          <a:p>
            <a:r>
              <a:rPr lang="en-US" sz="2800" b="1" dirty="0" smtClean="0">
                <a:solidFill>
                  <a:schemeClr val="bg1"/>
                </a:solidFill>
              </a:rPr>
              <a:t>Satisfaction Count</a:t>
            </a:r>
            <a:r>
              <a:rPr lang="en-US" sz="2800" dirty="0" smtClean="0"/>
              <a:t>: This count plot shows the distribution of customers between "satisfied" and "neutral or dissatisfied" categories. It provides a quick overview of overall customer satisfaction</a:t>
            </a:r>
            <a:r>
              <a:rPr lang="en-US" sz="3200" dirty="0" smtClean="0"/>
              <a:t>.</a:t>
            </a:r>
            <a:endParaRPr lang="en-US" sz="2800" dirty="0"/>
          </a:p>
        </p:txBody>
      </p:sp>
      <p:pic>
        <p:nvPicPr>
          <p:cNvPr id="18434" name="Picture 2"/>
          <p:cNvPicPr>
            <a:picLocks noChangeAspect="1" noChangeArrowheads="1"/>
          </p:cNvPicPr>
          <p:nvPr/>
        </p:nvPicPr>
        <p:blipFill>
          <a:blip r:embed="rId2"/>
          <a:srcRect/>
          <a:stretch>
            <a:fillRect/>
          </a:stretch>
        </p:blipFill>
        <p:spPr bwMode="auto">
          <a:xfrm>
            <a:off x="0" y="2209801"/>
            <a:ext cx="91440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75706"/>
          </a:xfrm>
        </p:spPr>
        <p:txBody>
          <a:bodyPr>
            <a:noAutofit/>
          </a:bodyPr>
          <a:lstStyle/>
          <a:p>
            <a:r>
              <a:rPr lang="en-US" sz="2800" b="1" dirty="0" smtClean="0">
                <a:solidFill>
                  <a:schemeClr val="bg1"/>
                </a:solidFill>
              </a:rPr>
              <a:t>Flight Distance Distribution by Satisfaction</a:t>
            </a:r>
            <a:r>
              <a:rPr lang="en-US" sz="2800" dirty="0" smtClean="0">
                <a:solidFill>
                  <a:schemeClr val="bg1"/>
                </a:solidFill>
              </a:rPr>
              <a:t>: </a:t>
            </a:r>
            <a:r>
              <a:rPr lang="en-US" sz="2400" dirty="0" smtClean="0"/>
              <a:t>This plot compares the flight distance distributions for satisfied and neutral/dissatisfied customers. We can observe if there is a difference in flight distance preferences among satisfied customers.</a:t>
            </a:r>
            <a:endParaRPr lang="en-US" sz="2800" dirty="0"/>
          </a:p>
        </p:txBody>
      </p:sp>
      <p:pic>
        <p:nvPicPr>
          <p:cNvPr id="19458" name="Picture 2"/>
          <p:cNvPicPr>
            <a:picLocks noChangeAspect="1" noChangeArrowheads="1"/>
          </p:cNvPicPr>
          <p:nvPr/>
        </p:nvPicPr>
        <p:blipFill>
          <a:blip r:embed="rId2"/>
          <a:srcRect/>
          <a:stretch>
            <a:fillRect/>
          </a:stretch>
        </p:blipFill>
        <p:spPr bwMode="auto">
          <a:xfrm>
            <a:off x="228600" y="2514600"/>
            <a:ext cx="89154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chemeClr val="bg1"/>
                </a:solidFill>
              </a:rPr>
              <a:t>Gender Distribution by Satisfaction</a:t>
            </a:r>
            <a:r>
              <a:rPr lang="en-US" sz="2400" dirty="0" smtClean="0">
                <a:solidFill>
                  <a:schemeClr val="bg1"/>
                </a:solidFill>
              </a:rPr>
              <a:t>: </a:t>
            </a:r>
            <a:r>
              <a:rPr lang="en-US" sz="2400" dirty="0" smtClean="0"/>
              <a:t>This plot shows the distribution of satisfaction levels across genders, allowing us to see if there's a noticeable difference in satisfaction based on gender.</a:t>
            </a:r>
            <a:endParaRPr lang="en-US" sz="2400" dirty="0"/>
          </a:p>
        </p:txBody>
      </p:sp>
      <p:pic>
        <p:nvPicPr>
          <p:cNvPr id="20482" name="Picture 2"/>
          <p:cNvPicPr>
            <a:picLocks noChangeAspect="1" noChangeArrowheads="1"/>
          </p:cNvPicPr>
          <p:nvPr/>
        </p:nvPicPr>
        <p:blipFill>
          <a:blip r:embed="rId2"/>
          <a:srcRect/>
          <a:stretch>
            <a:fillRect/>
          </a:stretch>
        </p:blipFill>
        <p:spPr bwMode="auto">
          <a:xfrm>
            <a:off x="0" y="1752600"/>
            <a:ext cx="9144000" cy="50513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42306"/>
          </a:xfrm>
        </p:spPr>
        <p:txBody>
          <a:bodyPr>
            <a:noAutofit/>
          </a:bodyPr>
          <a:lstStyle/>
          <a:p>
            <a:r>
              <a:rPr lang="en-US" sz="2800" b="1" dirty="0" smtClean="0">
                <a:solidFill>
                  <a:schemeClr val="bg1"/>
                </a:solidFill>
              </a:rPr>
              <a:t>Average Delay Times by Satisfaction</a:t>
            </a:r>
            <a:r>
              <a:rPr lang="en-US" sz="2800" dirty="0" smtClean="0">
                <a:solidFill>
                  <a:schemeClr val="bg1"/>
                </a:solidFill>
              </a:rPr>
              <a:t>: </a:t>
            </a:r>
            <a:r>
              <a:rPr lang="en-US" sz="2400" dirty="0" smtClean="0"/>
              <a:t>This bar plot compares the average Departure Delay and Arrival Delay for satisfied vs. neutral/dissatisfied customers, giving insight into whether delays affect customer satisfaction.</a:t>
            </a:r>
            <a:endParaRPr lang="en-US" sz="2400" dirty="0"/>
          </a:p>
        </p:txBody>
      </p:sp>
      <p:pic>
        <p:nvPicPr>
          <p:cNvPr id="21506" name="Picture 2"/>
          <p:cNvPicPr>
            <a:picLocks noChangeAspect="1" noChangeArrowheads="1"/>
          </p:cNvPicPr>
          <p:nvPr/>
        </p:nvPicPr>
        <p:blipFill>
          <a:blip r:embed="rId2"/>
          <a:srcRect/>
          <a:stretch>
            <a:fillRect/>
          </a:stretch>
        </p:blipFill>
        <p:spPr bwMode="auto">
          <a:xfrm>
            <a:off x="0" y="1981201"/>
            <a:ext cx="91440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792</TotalTime>
  <Words>241</Words>
  <Application>Microsoft Office PowerPoint</Application>
  <PresentationFormat>On-screen Show (4:3)</PresentationFormat>
  <Paragraphs>15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"Airline Travel"</vt:lpstr>
      <vt:lpstr>Key Columns:  Gender, Customer Type,  Type of Travel, Class, and satisfaction are categorical, useful for demographic and categorical analysis. </vt:lpstr>
      <vt:lpstr>The numeric columns include service ratings: (e.g., Inflight wifi service,  Seat comfort),  Age,  Flight Distance,  Departure Delay in Minutes, and Arrival Delay in Minutes. </vt:lpstr>
      <vt:lpstr>Categorical Analysis: satisfaction has two categories: "satisfied" and "neutral or dissatisfied," which can be analyzed to understand satisfaction trends across other factors.</vt:lpstr>
      <vt:lpstr>Age Distribution: The age distribution shows the spread of customer ages. This can help identify if certain age groups are more common in the dataset.</vt:lpstr>
      <vt:lpstr>Satisfaction Count: This count plot shows the distribution of customers between "satisfied" and "neutral or dissatisfied" categories. It provides a quick overview of overall customer satisfaction.</vt:lpstr>
      <vt:lpstr>Flight Distance Distribution by Satisfaction: This plot compares the flight distance distributions for satisfied and neutral/dissatisfied customers. We can observe if there is a difference in flight distance preferences among satisfied customers.</vt:lpstr>
      <vt:lpstr>Gender Distribution by Satisfaction: This plot shows the distribution of satisfaction levels across genders, allowing us to see if there's a noticeable difference in satisfaction based on gender.</vt:lpstr>
      <vt:lpstr>Average Delay Times by Satisfaction: This bar plot compares the average Departure Delay and Arrival Delay for satisfied vs. neutral/dissatisfied customers, giving insight into whether delays affect customer satisfaction.</vt:lpstr>
      <vt:lpstr>Distribution of class By Percentage Category</vt:lpstr>
      <vt:lpstr>**Conclusion**: Customer satisfaction is largely influenced by service quality and delays. Key factors like seat comfort, inflight entertainment, and punctuality play crucial roles, suggesting that improvements in these areas could boost overall satisfaction and loyalty.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Travel"</dc:title>
  <dc:creator>HP</dc:creator>
  <cp:lastModifiedBy>HP</cp:lastModifiedBy>
  <cp:revision>17</cp:revision>
  <dcterms:created xsi:type="dcterms:W3CDTF">2024-11-03T16:20:27Z</dcterms:created>
  <dcterms:modified xsi:type="dcterms:W3CDTF">2024-11-04T05:33:13Z</dcterms:modified>
</cp:coreProperties>
</file>