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484948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spc="-157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Introduction to Sentimental Analysis in Stock Market Analysis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31780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Sentimental analysis, also known as opinion mining, is an approach used in stock market analysis to determine, quantify, and interpret the overall sentiment of investors regarding a particular asset or security. It involves analyzing data from sources such as news articles, social media, and financial reports to gauge market sentiment.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34472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635234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6350198"/>
            <a:ext cx="166675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Mohit Soni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991916"/>
            <a:ext cx="67553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How Sentimental Analysis Works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1931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8" name="Text 5"/>
          <p:cNvSpPr/>
          <p:nvPr/>
        </p:nvSpPr>
        <p:spPr>
          <a:xfrm>
            <a:off x="2237780" y="3234809"/>
            <a:ext cx="10025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26945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74987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Various types of data are gathered from multiple sources, including social media, news outlets, and financial reports.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1931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2" name="Text 9"/>
          <p:cNvSpPr/>
          <p:nvPr/>
        </p:nvSpPr>
        <p:spPr>
          <a:xfrm>
            <a:off x="5802749" y="3234809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26945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Sentiment Classification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749873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data is then processed using natural language processing and machine learning techniques to classify the sentiment as positive, negative, or neutral.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1931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6" name="Text 13"/>
          <p:cNvSpPr/>
          <p:nvPr/>
        </p:nvSpPr>
        <p:spPr>
          <a:xfrm>
            <a:off x="9394984" y="3234809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26945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Insight Generation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749873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final step involves generating actionable insights based on the sentiment analysis to guide investment decisions.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6962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Benefits of Using Sentimental Analysis in Stock Market Analysis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137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Market Signals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83154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Provides early indicators of potential market movements based on crowd sentiment.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549265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Helps in understanding investor emotions and behavior.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713798"/>
            <a:ext cx="27816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Enhanced Decision Making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4283154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Assists in making informed and strategic investment decisions.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51938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Augments traditional financial analysis with sentiment-derived insights.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7137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Risk Mitigation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49872" y="4283154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Identifies and mitigates risks associated with market sentiment fluctuations.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5549265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Improves risk management strategies.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2067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25792" y="3075265"/>
            <a:ext cx="9578816" cy="12601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962"/>
              </a:lnSpc>
              <a:buNone/>
            </a:pPr>
            <a:r>
              <a:rPr lang="en-US" sz="3970" spc="-11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Challenges and Limitations of Sentimental Analysis in Stock Market Analysis</a:t>
            </a:r>
            <a:endParaRPr lang="en-US" sz="397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92" y="4637842"/>
            <a:ext cx="3192899" cy="80652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727365" y="5746790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81"/>
              </a:lnSpc>
              <a:buNone/>
            </a:pPr>
            <a:r>
              <a:rPr lang="en-US" sz="1985" spc="-60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Data Noise</a:t>
            </a:r>
            <a:endParaRPr lang="en-US" sz="1985" dirty="0"/>
          </a:p>
        </p:txBody>
      </p:sp>
      <p:sp>
        <p:nvSpPr>
          <p:cNvPr id="8" name="Text 4"/>
          <p:cNvSpPr/>
          <p:nvPr/>
        </p:nvSpPr>
        <p:spPr>
          <a:xfrm>
            <a:off x="2727365" y="6182797"/>
            <a:ext cx="2789753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41"/>
              </a:lnSpc>
              <a:buNone/>
            </a:pPr>
            <a:r>
              <a:rPr lang="en-US" sz="1588" spc="-32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Challenges in filtering noise and irrelevant data from social media and news.</a:t>
            </a:r>
            <a:endParaRPr lang="en-US" sz="1588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1" y="4637842"/>
            <a:ext cx="3192899" cy="80652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0264" y="5746790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81"/>
              </a:lnSpc>
              <a:buNone/>
            </a:pPr>
            <a:r>
              <a:rPr lang="en-US" sz="1985" spc="-60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Human Bias</a:t>
            </a:r>
            <a:endParaRPr lang="en-US" sz="1985" dirty="0"/>
          </a:p>
        </p:txBody>
      </p:sp>
      <p:sp>
        <p:nvSpPr>
          <p:cNvPr id="11" name="Text 6"/>
          <p:cNvSpPr/>
          <p:nvPr/>
        </p:nvSpPr>
        <p:spPr>
          <a:xfrm>
            <a:off x="5920264" y="6182797"/>
            <a:ext cx="2789753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41"/>
              </a:lnSpc>
              <a:buNone/>
            </a:pPr>
            <a:r>
              <a:rPr lang="en-US" sz="1588" spc="-32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Risk of human sentiment bias impacting the accuracy of the analysis.</a:t>
            </a:r>
            <a:endParaRPr lang="en-US" sz="1588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590" y="4637842"/>
            <a:ext cx="3193018" cy="80652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13163" y="5746790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81"/>
              </a:lnSpc>
              <a:buNone/>
            </a:pPr>
            <a:r>
              <a:rPr lang="en-US" sz="1985" spc="-60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Volatility Impact</a:t>
            </a:r>
            <a:endParaRPr lang="en-US" sz="1985" dirty="0"/>
          </a:p>
        </p:txBody>
      </p:sp>
      <p:sp>
        <p:nvSpPr>
          <p:cNvPr id="14" name="Text 8"/>
          <p:cNvSpPr/>
          <p:nvPr/>
        </p:nvSpPr>
        <p:spPr>
          <a:xfrm>
            <a:off x="9113163" y="6182797"/>
            <a:ext cx="2789873" cy="1290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41"/>
              </a:lnSpc>
              <a:buNone/>
            </a:pPr>
            <a:r>
              <a:rPr lang="en-US" sz="1588" spc="-32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Difficulty in dealing with sentiment-driven market volatility and rapid sentiment shifts.</a:t>
            </a:r>
            <a:endParaRPr lang="en-US" sz="1588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2595" y="1040844"/>
            <a:ext cx="9447609" cy="12708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004"/>
              </a:lnSpc>
              <a:buNone/>
            </a:pPr>
            <a:r>
              <a:rPr lang="en-US" sz="4003" spc="-120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Case Studies and Examples of Successful Sentimental Analysis in Stock Market Analysis</a:t>
            </a:r>
            <a:endParaRPr lang="en-US" sz="4003" dirty="0"/>
          </a:p>
        </p:txBody>
      </p:sp>
      <p:sp>
        <p:nvSpPr>
          <p:cNvPr id="6" name="Shape 3"/>
          <p:cNvSpPr/>
          <p:nvPr/>
        </p:nvSpPr>
        <p:spPr>
          <a:xfrm>
            <a:off x="1047393" y="2616756"/>
            <a:ext cx="40600" cy="4572000"/>
          </a:xfrm>
          <a:prstGeom prst="rect">
            <a:avLst/>
          </a:prstGeom>
          <a:solidFill>
            <a:srgbClr val="931F3B"/>
          </a:solidFill>
          <a:ln/>
        </p:spPr>
      </p:sp>
      <p:sp>
        <p:nvSpPr>
          <p:cNvPr id="7" name="Shape 4"/>
          <p:cNvSpPr/>
          <p:nvPr/>
        </p:nvSpPr>
        <p:spPr>
          <a:xfrm>
            <a:off x="1296412" y="2984004"/>
            <a:ext cx="711756" cy="40600"/>
          </a:xfrm>
          <a:prstGeom prst="rect">
            <a:avLst/>
          </a:prstGeom>
          <a:solidFill>
            <a:srgbClr val="931F3B"/>
          </a:solidFill>
          <a:ln/>
        </p:spPr>
      </p:sp>
      <p:sp>
        <p:nvSpPr>
          <p:cNvPr id="8" name="Shape 5"/>
          <p:cNvSpPr/>
          <p:nvPr/>
        </p:nvSpPr>
        <p:spPr>
          <a:xfrm>
            <a:off x="838855" y="2775585"/>
            <a:ext cx="457557" cy="457557"/>
          </a:xfrm>
          <a:prstGeom prst="roundRect">
            <a:avLst>
              <a:gd name="adj" fmla="val 26668"/>
            </a:avLst>
          </a:prstGeom>
          <a:solidFill>
            <a:srgbClr val="0D0D0D"/>
          </a:solidFill>
          <a:ln/>
        </p:spPr>
      </p:sp>
      <p:sp>
        <p:nvSpPr>
          <p:cNvPr id="9" name="Text 6"/>
          <p:cNvSpPr/>
          <p:nvPr/>
        </p:nvSpPr>
        <p:spPr>
          <a:xfrm>
            <a:off x="1021735" y="2813685"/>
            <a:ext cx="91678" cy="3812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02"/>
              </a:lnSpc>
              <a:buNone/>
            </a:pPr>
            <a:r>
              <a:rPr lang="en-US" sz="2402" spc="-72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402" dirty="0"/>
          </a:p>
        </p:txBody>
      </p:sp>
      <p:sp>
        <p:nvSpPr>
          <p:cNvPr id="10" name="Text 7"/>
          <p:cNvSpPr/>
          <p:nvPr/>
        </p:nvSpPr>
        <p:spPr>
          <a:xfrm>
            <a:off x="2186107" y="2820114"/>
            <a:ext cx="2542103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02"/>
              </a:lnSpc>
              <a:buNone/>
            </a:pPr>
            <a:r>
              <a:rPr lang="en-US" sz="2002" spc="-60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Tesla Stock Surge</a:t>
            </a:r>
            <a:endParaRPr lang="en-US" sz="2002" dirty="0"/>
          </a:p>
        </p:txBody>
      </p:sp>
      <p:sp>
        <p:nvSpPr>
          <p:cNvPr id="11" name="Text 8"/>
          <p:cNvSpPr/>
          <p:nvPr/>
        </p:nvSpPr>
        <p:spPr>
          <a:xfrm>
            <a:off x="2186107" y="3259693"/>
            <a:ext cx="8024098" cy="3252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62"/>
              </a:lnSpc>
              <a:buNone/>
            </a:pPr>
            <a:r>
              <a:rPr lang="en-US" sz="1601" spc="-32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Successful prediction of Tesla's stock gains based on positive investor sentiment.</a:t>
            </a:r>
            <a:endParaRPr lang="en-US" sz="1601" dirty="0"/>
          </a:p>
        </p:txBody>
      </p:sp>
      <p:sp>
        <p:nvSpPr>
          <p:cNvPr id="12" name="Shape 9"/>
          <p:cNvSpPr/>
          <p:nvPr/>
        </p:nvSpPr>
        <p:spPr>
          <a:xfrm>
            <a:off x="1296412" y="4358938"/>
            <a:ext cx="711756" cy="40600"/>
          </a:xfrm>
          <a:prstGeom prst="rect">
            <a:avLst/>
          </a:prstGeom>
          <a:solidFill>
            <a:srgbClr val="931F3B"/>
          </a:solidFill>
          <a:ln/>
        </p:spPr>
      </p:sp>
      <p:sp>
        <p:nvSpPr>
          <p:cNvPr id="13" name="Shape 10"/>
          <p:cNvSpPr/>
          <p:nvPr/>
        </p:nvSpPr>
        <p:spPr>
          <a:xfrm>
            <a:off x="838855" y="4150519"/>
            <a:ext cx="457557" cy="457557"/>
          </a:xfrm>
          <a:prstGeom prst="roundRect">
            <a:avLst>
              <a:gd name="adj" fmla="val 26668"/>
            </a:avLst>
          </a:prstGeom>
          <a:solidFill>
            <a:srgbClr val="0D0D0D"/>
          </a:solidFill>
          <a:ln/>
        </p:spPr>
      </p:sp>
      <p:sp>
        <p:nvSpPr>
          <p:cNvPr id="14" name="Text 11"/>
          <p:cNvSpPr/>
          <p:nvPr/>
        </p:nvSpPr>
        <p:spPr>
          <a:xfrm>
            <a:off x="996851" y="4188619"/>
            <a:ext cx="141565" cy="3812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02"/>
              </a:lnSpc>
              <a:buNone/>
            </a:pPr>
            <a:r>
              <a:rPr lang="en-US" sz="2402" spc="-72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402" dirty="0"/>
          </a:p>
        </p:txBody>
      </p:sp>
      <p:sp>
        <p:nvSpPr>
          <p:cNvPr id="15" name="Text 12"/>
          <p:cNvSpPr/>
          <p:nvPr/>
        </p:nvSpPr>
        <p:spPr>
          <a:xfrm>
            <a:off x="2186107" y="4195048"/>
            <a:ext cx="2542103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02"/>
              </a:lnSpc>
              <a:buNone/>
            </a:pPr>
            <a:r>
              <a:rPr lang="en-US" sz="2002" spc="-60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COVID-19 Impact Analysis</a:t>
            </a:r>
            <a:endParaRPr lang="en-US" sz="2002" dirty="0"/>
          </a:p>
        </p:txBody>
      </p:sp>
      <p:sp>
        <p:nvSpPr>
          <p:cNvPr id="16" name="Text 13"/>
          <p:cNvSpPr/>
          <p:nvPr/>
        </p:nvSpPr>
        <p:spPr>
          <a:xfrm>
            <a:off x="2186107" y="4634627"/>
            <a:ext cx="8024098" cy="650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62"/>
              </a:lnSpc>
              <a:buNone/>
            </a:pPr>
            <a:r>
              <a:rPr lang="en-US" sz="1601" spc="-32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Utilization of sentiment analysis during the COVID-19 pandemic for forecasting market reactions.</a:t>
            </a:r>
            <a:endParaRPr lang="en-US" sz="1601" dirty="0"/>
          </a:p>
        </p:txBody>
      </p:sp>
      <p:sp>
        <p:nvSpPr>
          <p:cNvPr id="17" name="Shape 14"/>
          <p:cNvSpPr/>
          <p:nvPr/>
        </p:nvSpPr>
        <p:spPr>
          <a:xfrm>
            <a:off x="1296412" y="6059150"/>
            <a:ext cx="711756" cy="40600"/>
          </a:xfrm>
          <a:prstGeom prst="rect">
            <a:avLst/>
          </a:prstGeom>
          <a:solidFill>
            <a:srgbClr val="931F3B"/>
          </a:solidFill>
          <a:ln/>
        </p:spPr>
      </p:sp>
      <p:sp>
        <p:nvSpPr>
          <p:cNvPr id="18" name="Shape 15"/>
          <p:cNvSpPr/>
          <p:nvPr/>
        </p:nvSpPr>
        <p:spPr>
          <a:xfrm>
            <a:off x="838855" y="5850731"/>
            <a:ext cx="457557" cy="457557"/>
          </a:xfrm>
          <a:prstGeom prst="roundRect">
            <a:avLst>
              <a:gd name="adj" fmla="val 26668"/>
            </a:avLst>
          </a:prstGeom>
          <a:solidFill>
            <a:srgbClr val="0D0D0D"/>
          </a:solidFill>
          <a:ln/>
        </p:spPr>
      </p:sp>
      <p:sp>
        <p:nvSpPr>
          <p:cNvPr id="19" name="Text 16"/>
          <p:cNvSpPr/>
          <p:nvPr/>
        </p:nvSpPr>
        <p:spPr>
          <a:xfrm>
            <a:off x="996851" y="5888831"/>
            <a:ext cx="141565" cy="3812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02"/>
              </a:lnSpc>
              <a:buNone/>
            </a:pPr>
            <a:r>
              <a:rPr lang="en-US" sz="2402" spc="-72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402" dirty="0"/>
          </a:p>
        </p:txBody>
      </p:sp>
      <p:sp>
        <p:nvSpPr>
          <p:cNvPr id="20" name="Text 17"/>
          <p:cNvSpPr/>
          <p:nvPr/>
        </p:nvSpPr>
        <p:spPr>
          <a:xfrm>
            <a:off x="2186107" y="5895261"/>
            <a:ext cx="2542103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02"/>
              </a:lnSpc>
              <a:buNone/>
            </a:pPr>
            <a:r>
              <a:rPr lang="en-US" sz="2002" spc="-60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Product Launch Reception</a:t>
            </a:r>
            <a:endParaRPr lang="en-US" sz="2002" dirty="0"/>
          </a:p>
        </p:txBody>
      </p:sp>
      <p:sp>
        <p:nvSpPr>
          <p:cNvPr id="21" name="Text 18"/>
          <p:cNvSpPr/>
          <p:nvPr/>
        </p:nvSpPr>
        <p:spPr>
          <a:xfrm>
            <a:off x="2186107" y="6334839"/>
            <a:ext cx="8024098" cy="650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62"/>
              </a:lnSpc>
              <a:buNone/>
            </a:pPr>
            <a:r>
              <a:rPr lang="en-US" sz="1601" spc="-32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Examination of how positive public sentiment can affect new product launches and stock values.</a:t>
            </a:r>
            <a:endParaRPr lang="en-US" sz="1601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98878"/>
            <a:ext cx="64556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26506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0D0D0D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7486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Insights from Data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22909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 takeaways from sentiment analysis provide valuable insights for market trends.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526506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0D0D0D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7486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Integrated Strategy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22909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Emphasizes the importance of integrating sentiment analysis with traditional analytics for holistic investment strategies.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5042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0D0D0D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3172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Evolving Landscape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797629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Summary of the evolution in stock market analysis methodologies with the integration of sentimental analysis.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2024-03-14T05:08:42Z</dcterms:created>
  <dcterms:modified xsi:type="dcterms:W3CDTF">2024-03-14T05:08:42Z</dcterms:modified>
</cp:coreProperties>
</file>