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85" r:id="rId3"/>
    <p:sldId id="257" r:id="rId4"/>
    <p:sldId id="258" r:id="rId5"/>
    <p:sldId id="286" r:id="rId6"/>
    <p:sldId id="287" r:id="rId7"/>
    <p:sldId id="288" r:id="rId8"/>
    <p:sldId id="289" r:id="rId9"/>
    <p:sldId id="314" r:id="rId10"/>
    <p:sldId id="315" r:id="rId11"/>
    <p:sldId id="316" r:id="rId12"/>
    <p:sldId id="317" r:id="rId13"/>
    <p:sldId id="312" r:id="rId14"/>
    <p:sldId id="313" r:id="rId15"/>
    <p:sldId id="308" r:id="rId16"/>
    <p:sldId id="309" r:id="rId17"/>
    <p:sldId id="297" r:id="rId18"/>
    <p:sldId id="298" r:id="rId19"/>
    <p:sldId id="299" r:id="rId20"/>
    <p:sldId id="300" r:id="rId21"/>
    <p:sldId id="301" r:id="rId22"/>
    <p:sldId id="318" r:id="rId23"/>
    <p:sldId id="319" r:id="rId24"/>
    <p:sldId id="320" r:id="rId25"/>
    <p:sldId id="30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9A4D6E-A338-4D59-A6F3-338C031027EF}">
          <p14:sldIdLst>
            <p14:sldId id="256"/>
            <p14:sldId id="285"/>
            <p14:sldId id="257"/>
            <p14:sldId id="258"/>
            <p14:sldId id="286"/>
            <p14:sldId id="287"/>
            <p14:sldId id="288"/>
            <p14:sldId id="289"/>
            <p14:sldId id="314"/>
            <p14:sldId id="315"/>
            <p14:sldId id="316"/>
            <p14:sldId id="317"/>
            <p14:sldId id="312"/>
            <p14:sldId id="313"/>
            <p14:sldId id="308"/>
            <p14:sldId id="309"/>
            <p14:sldId id="297"/>
            <p14:sldId id="298"/>
            <p14:sldId id="299"/>
            <p14:sldId id="300"/>
            <p14:sldId id="301"/>
            <p14:sldId id="318"/>
            <p14:sldId id="319"/>
            <p14:sldId id="320"/>
            <p14:sldId id="305"/>
          </p14:sldIdLst>
        </p14:section>
        <p14:section name="Untitled Section" id="{E7884612-61E3-4DB8-B1EF-52A3F87A695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8693C-83A2-473F-B5D9-41992AE2E573}" type="datetimeFigureOut">
              <a:rPr lang="en-US" smtClean="0"/>
              <a:t>4/16/2015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969C6-943E-4CBD-8FE8-6304DAF6EEE7}" type="slidenum">
              <a:rPr lang="en-US" smtClean="0"/>
              <a:t>‹#›</a:t>
            </a:fld>
            <a:endParaRPr lang="en-US" dirty="0"/>
          </a:p>
        </p:txBody>
      </p:sp>
    </p:spTree>
    <p:extLst>
      <p:ext uri="{BB962C8B-B14F-4D97-AF65-F5344CB8AC3E}">
        <p14:creationId xmlns:p14="http://schemas.microsoft.com/office/powerpoint/2010/main" val="168092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F969C6-943E-4CBD-8FE8-6304DAF6EEE7}" type="slidenum">
              <a:rPr lang="en-US" smtClean="0"/>
              <a:t>1</a:t>
            </a:fld>
            <a:endParaRPr lang="en-US" dirty="0"/>
          </a:p>
        </p:txBody>
      </p:sp>
    </p:spTree>
    <p:extLst>
      <p:ext uri="{BB962C8B-B14F-4D97-AF65-F5344CB8AC3E}">
        <p14:creationId xmlns:p14="http://schemas.microsoft.com/office/powerpoint/2010/main" val="392563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8FEF8242-AB16-405A-A855-1365277A4687}" type="slidenum">
              <a:rPr lang="en-US" smtClean="0"/>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EF8242-AB16-405A-A855-1365277A4687}" type="slidenum">
              <a:rPr lang="en-US" smtClean="0"/>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FEF8242-AB16-405A-A855-1365277A468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FEF8242-AB16-405A-A855-1365277A4687}" type="slidenum">
              <a:rPr lang="en-US" smtClean="0"/>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1285EF35-5B39-4385-BCDE-C049426E1A98}" type="datetimeFigureOut">
              <a:rPr lang="en-US" smtClean="0"/>
              <a:t>4/16/2015</a:t>
            </a:fld>
            <a:endParaRPr lang="en-US" dirty="0"/>
          </a:p>
        </p:txBody>
      </p:sp>
      <p:sp>
        <p:nvSpPr>
          <p:cNvPr id="7" name="Slide Number Placeholder 6"/>
          <p:cNvSpPr>
            <a:spLocks noGrp="1"/>
          </p:cNvSpPr>
          <p:nvPr>
            <p:ph type="sldNum" sz="quarter" idx="12"/>
          </p:nvPr>
        </p:nvSpPr>
        <p:spPr/>
        <p:txBody>
          <a:bodyPr/>
          <a:lstStyle/>
          <a:p>
            <a:fld id="{8FEF8242-AB16-405A-A855-1365277A4687}" type="slidenum">
              <a:rPr lang="en-US" smtClean="0"/>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285EF35-5B39-4385-BCDE-C049426E1A98}" type="datetimeFigureOut">
              <a:rPr lang="en-US" smtClean="0"/>
              <a:t>4/16/2015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8FEF8242-AB16-405A-A855-1365277A4687}" type="slidenum">
              <a:rPr lang="en-US" smtClean="0"/>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700" y="2895599"/>
            <a:ext cx="6629400" cy="1219201"/>
          </a:xfrm>
        </p:spPr>
        <p:txBody>
          <a:bodyPr/>
          <a:lstStyle/>
          <a:p>
            <a:r>
              <a:rPr lang="en-US" sz="3800" b="1" dirty="0" smtClean="0">
                <a:solidFill>
                  <a:schemeClr val="tx1"/>
                </a:solidFill>
              </a:rPr>
              <a:t>MULTI-BANKING SYSTEM</a:t>
            </a:r>
            <a:endParaRPr lang="en-US" sz="3800" b="1" dirty="0">
              <a:solidFill>
                <a:schemeClr val="tx1"/>
              </a:solidFill>
            </a:endParaRPr>
          </a:p>
        </p:txBody>
      </p:sp>
      <p:sp>
        <p:nvSpPr>
          <p:cNvPr id="4" name="TextBox 3"/>
          <p:cNvSpPr txBox="1"/>
          <p:nvPr/>
        </p:nvSpPr>
        <p:spPr>
          <a:xfrm>
            <a:off x="3962400" y="5791200"/>
            <a:ext cx="4343400" cy="369332"/>
          </a:xfrm>
          <a:prstGeom prst="rect">
            <a:avLst/>
          </a:prstGeom>
          <a:noFill/>
        </p:spPr>
        <p:txBody>
          <a:bodyPr wrap="square" rtlCol="0">
            <a:spAutoFit/>
          </a:bodyPr>
          <a:lstStyle/>
          <a:p>
            <a:endParaRPr lang="en-US" dirty="0"/>
          </a:p>
        </p:txBody>
      </p:sp>
      <p:sp>
        <p:nvSpPr>
          <p:cNvPr id="5" name="TextBox 4"/>
          <p:cNvSpPr txBox="1"/>
          <p:nvPr/>
        </p:nvSpPr>
        <p:spPr>
          <a:xfrm>
            <a:off x="5715000" y="5237202"/>
            <a:ext cx="3124200" cy="1477328"/>
          </a:xfrm>
          <a:prstGeom prst="rect">
            <a:avLst/>
          </a:prstGeom>
          <a:noFill/>
        </p:spPr>
        <p:txBody>
          <a:bodyPr wrap="square" rtlCol="0">
            <a:spAutoFit/>
          </a:bodyPr>
          <a:lstStyle/>
          <a:p>
            <a:r>
              <a:rPr lang="en-US" b="1" u="sng" dirty="0" smtClean="0">
                <a:solidFill>
                  <a:srgbClr val="FF0000"/>
                </a:solidFill>
              </a:rPr>
              <a:t>Presented By:-</a:t>
            </a:r>
          </a:p>
          <a:p>
            <a:r>
              <a:rPr lang="en-US" b="1" dirty="0" smtClean="0"/>
              <a:t>   Gaurav Kumar</a:t>
            </a:r>
          </a:p>
          <a:p>
            <a:r>
              <a:rPr lang="en-US" b="1" dirty="0" smtClean="0"/>
              <a:t>   Manisha H Sharma</a:t>
            </a:r>
          </a:p>
          <a:p>
            <a:r>
              <a:rPr lang="en-US" b="1" dirty="0" smtClean="0"/>
              <a:t>   Mohit Agarwal</a:t>
            </a:r>
          </a:p>
          <a:p>
            <a:r>
              <a:rPr lang="en-US" b="1" dirty="0" smtClean="0"/>
              <a:t>   Nisha H Sharma </a:t>
            </a:r>
            <a:endParaRPr lang="en-US" b="1" dirty="0"/>
          </a:p>
        </p:txBody>
      </p:sp>
      <p:sp>
        <p:nvSpPr>
          <p:cNvPr id="6" name="TextBox 5"/>
          <p:cNvSpPr txBox="1"/>
          <p:nvPr/>
        </p:nvSpPr>
        <p:spPr>
          <a:xfrm>
            <a:off x="228600" y="5271815"/>
            <a:ext cx="3048000" cy="923330"/>
          </a:xfrm>
          <a:prstGeom prst="rect">
            <a:avLst/>
          </a:prstGeom>
          <a:noFill/>
        </p:spPr>
        <p:txBody>
          <a:bodyPr wrap="square" rtlCol="0">
            <a:spAutoFit/>
          </a:bodyPr>
          <a:lstStyle/>
          <a:p>
            <a:r>
              <a:rPr lang="en-US" b="1" u="sng" dirty="0" smtClean="0">
                <a:solidFill>
                  <a:srgbClr val="FF0000"/>
                </a:solidFill>
              </a:rPr>
              <a:t>Guided By:-</a:t>
            </a:r>
          </a:p>
          <a:p>
            <a:r>
              <a:rPr lang="en-US" b="1" dirty="0" smtClean="0">
                <a:solidFill>
                  <a:srgbClr val="FF0000"/>
                </a:solidFill>
              </a:rPr>
              <a:t>  </a:t>
            </a:r>
            <a:r>
              <a:rPr lang="en-US" b="1" dirty="0" smtClean="0"/>
              <a:t>Er. Anil Kumar Mishra</a:t>
            </a:r>
          </a:p>
          <a:p>
            <a:r>
              <a:rPr lang="en-US" b="1" dirty="0"/>
              <a:t> </a:t>
            </a:r>
            <a:r>
              <a:rPr lang="en-US" b="1" dirty="0" smtClean="0"/>
              <a:t> Er. Yogmaya Mohapatra</a:t>
            </a:r>
            <a:endParaRPr lang="en-US" b="1" dirty="0"/>
          </a:p>
        </p:txBody>
      </p:sp>
      <p:pic>
        <p:nvPicPr>
          <p:cNvPr id="3074" name="Picture 2" descr="C:\Users\mohit\Workspaces\MyEclipse 8.6\multibank system\WebRoot\images\ba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2400"/>
            <a:ext cx="3352800" cy="270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314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PROJECT moduleS</a:t>
            </a:r>
            <a:endParaRPr lang="en-US" b="1" dirty="0">
              <a:solidFill>
                <a:srgbClr val="00B050"/>
              </a:solidFill>
            </a:endParaRPr>
          </a:p>
        </p:txBody>
      </p:sp>
      <p:sp>
        <p:nvSpPr>
          <p:cNvPr id="3" name="Content Placeholder 2"/>
          <p:cNvSpPr>
            <a:spLocks noGrp="1"/>
          </p:cNvSpPr>
          <p:nvPr>
            <p:ph idx="1"/>
          </p:nvPr>
        </p:nvSpPr>
        <p:spPr>
          <a:xfrm>
            <a:off x="457200" y="2057400"/>
            <a:ext cx="8229600" cy="4373563"/>
          </a:xfrm>
        </p:spPr>
        <p:txBody>
          <a:bodyPr>
            <a:normAutofit lnSpcReduction="10000"/>
          </a:bodyPr>
          <a:lstStyle/>
          <a:p>
            <a:pPr lvl="0" hangingPunct="0">
              <a:buClrTx/>
              <a:buFont typeface="Wingdings" panose="05000000000000000000" pitchFamily="2" charset="2"/>
              <a:buChar char="Ø"/>
            </a:pPr>
            <a:r>
              <a:rPr lang="en-US" sz="2000" b="1" u="sng" dirty="0" smtClean="0">
                <a:solidFill>
                  <a:schemeClr val="tx1"/>
                </a:solidFill>
              </a:rPr>
              <a:t>USER MODULE</a:t>
            </a:r>
          </a:p>
          <a:p>
            <a:pPr marL="114300" lvl="0" indent="0" hangingPunct="0">
              <a:buNone/>
            </a:pPr>
            <a:endParaRPr lang="en-US" sz="2000" b="1"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Delete Account</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View Account Information</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Update Personal details</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Change Password</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Transfer Amount</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Bill Payment</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Transaction Enquires</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Billing Enquires</a:t>
            </a:r>
            <a:endParaRPr lang="en-US" sz="2000" dirty="0" smtClean="0">
              <a:solidFill>
                <a:schemeClr val="accent2">
                  <a:lumMod val="50000"/>
                </a:schemeClr>
              </a:solidFill>
            </a:endParaRPr>
          </a:p>
          <a:p>
            <a:pPr lvl="0" hangingPunct="0">
              <a:buClrTx/>
              <a:buFont typeface="Wingdings" panose="05000000000000000000" pitchFamily="2" charset="2"/>
              <a:buChar char="§"/>
            </a:pPr>
            <a:r>
              <a:rPr lang="en-US" sz="2000" b="1" dirty="0" smtClean="0">
                <a:solidFill>
                  <a:schemeClr val="accent2">
                    <a:lumMod val="50000"/>
                  </a:schemeClr>
                </a:solidFill>
              </a:rPr>
              <a:t>Product &amp; Services and Contact details</a:t>
            </a:r>
          </a:p>
          <a:p>
            <a:pPr lvl="0" hangingPunct="0">
              <a:buClrTx/>
              <a:buFont typeface="Wingdings" panose="05000000000000000000" pitchFamily="2" charset="2"/>
              <a:buChar char="§"/>
            </a:pPr>
            <a:r>
              <a:rPr lang="en-US" sz="2000" b="1" dirty="0" smtClean="0">
                <a:solidFill>
                  <a:schemeClr val="accent2">
                    <a:lumMod val="50000"/>
                  </a:schemeClr>
                </a:solidFill>
              </a:rPr>
              <a:t>Add New Account</a:t>
            </a:r>
            <a:endParaRPr lang="en-US" sz="2000" dirty="0">
              <a:solidFill>
                <a:schemeClr val="accent2">
                  <a:lumMod val="50000"/>
                </a:schemeClr>
              </a:solidFill>
            </a:endParaRPr>
          </a:p>
        </p:txBody>
      </p:sp>
    </p:spTree>
    <p:extLst>
      <p:ext uri="{BB962C8B-B14F-4D97-AF65-F5344CB8AC3E}">
        <p14:creationId xmlns:p14="http://schemas.microsoft.com/office/powerpoint/2010/main" val="2105684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38200"/>
            <a:ext cx="4572000" cy="2092881"/>
          </a:xfrm>
          <a:prstGeom prst="rect">
            <a:avLst/>
          </a:prstGeom>
        </p:spPr>
        <p:txBody>
          <a:bodyPr>
            <a:spAutoFit/>
          </a:bodyPr>
          <a:lstStyle/>
          <a:p>
            <a:pPr marL="342900" lvl="0" indent="-342900" hangingPunct="0">
              <a:buFont typeface="Wingdings" panose="05000000000000000000" pitchFamily="2" charset="2"/>
              <a:buChar char="Ø"/>
            </a:pPr>
            <a:r>
              <a:rPr lang="en-US" sz="2200" b="1" dirty="0" smtClean="0"/>
              <a:t>ADMIN MODULE :</a:t>
            </a:r>
          </a:p>
          <a:p>
            <a:pPr lvl="0" hangingPunct="0"/>
            <a:endParaRPr lang="en-US" b="1" dirty="0">
              <a:solidFill>
                <a:schemeClr val="accent2">
                  <a:lumMod val="50000"/>
                </a:schemeClr>
              </a:solidFill>
            </a:endParaRPr>
          </a:p>
          <a:p>
            <a:pPr marL="285750" lvl="0" indent="-285750" hangingPunct="0">
              <a:buFont typeface="Wingdings" panose="05000000000000000000" pitchFamily="2" charset="2"/>
              <a:buChar char="§"/>
            </a:pPr>
            <a:r>
              <a:rPr lang="en-US" b="1" dirty="0" smtClean="0">
                <a:solidFill>
                  <a:schemeClr val="accent2">
                    <a:lumMod val="50000"/>
                  </a:schemeClr>
                </a:solidFill>
              </a:rPr>
              <a:t>Pending </a:t>
            </a:r>
            <a:r>
              <a:rPr lang="en-US" b="1" dirty="0">
                <a:solidFill>
                  <a:schemeClr val="accent2">
                    <a:lumMod val="50000"/>
                  </a:schemeClr>
                </a:solidFill>
              </a:rPr>
              <a:t>User Requests</a:t>
            </a:r>
          </a:p>
          <a:p>
            <a:pPr marL="285750" lvl="0" indent="-285750" hangingPunct="0">
              <a:buFont typeface="Wingdings" panose="05000000000000000000" pitchFamily="2" charset="2"/>
              <a:buChar char="§"/>
            </a:pPr>
            <a:r>
              <a:rPr lang="en-US" b="1" dirty="0" smtClean="0">
                <a:solidFill>
                  <a:schemeClr val="accent2">
                    <a:lumMod val="50000"/>
                  </a:schemeClr>
                </a:solidFill>
              </a:rPr>
              <a:t>Pending </a:t>
            </a:r>
            <a:r>
              <a:rPr lang="en-US" b="1" dirty="0">
                <a:solidFill>
                  <a:schemeClr val="accent2">
                    <a:lumMod val="50000"/>
                  </a:schemeClr>
                </a:solidFill>
              </a:rPr>
              <a:t>Bank Manager  Requests</a:t>
            </a:r>
          </a:p>
          <a:p>
            <a:pPr marL="285750" lvl="0" indent="-285750" hangingPunct="0">
              <a:buFont typeface="Wingdings" panose="05000000000000000000" pitchFamily="2" charset="2"/>
              <a:buChar char="§"/>
            </a:pPr>
            <a:r>
              <a:rPr lang="en-US" b="1" dirty="0">
                <a:solidFill>
                  <a:schemeClr val="accent2">
                    <a:lumMod val="50000"/>
                  </a:schemeClr>
                </a:solidFill>
              </a:rPr>
              <a:t>See Status </a:t>
            </a:r>
          </a:p>
          <a:p>
            <a:pPr marL="285750" lvl="0" indent="-285750" hangingPunct="0">
              <a:buFont typeface="Wingdings" panose="05000000000000000000" pitchFamily="2" charset="2"/>
              <a:buChar char="§"/>
            </a:pPr>
            <a:r>
              <a:rPr lang="en-US" b="1" dirty="0">
                <a:solidFill>
                  <a:schemeClr val="accent2">
                    <a:lumMod val="50000"/>
                  </a:schemeClr>
                </a:solidFill>
              </a:rPr>
              <a:t>See list of banks</a:t>
            </a:r>
          </a:p>
          <a:p>
            <a:pPr marL="285750" lvl="0" indent="-285750" hangingPunct="0">
              <a:buFont typeface="Wingdings" panose="05000000000000000000" pitchFamily="2" charset="2"/>
              <a:buChar char="§"/>
            </a:pPr>
            <a:r>
              <a:rPr lang="en-US" b="1" dirty="0">
                <a:solidFill>
                  <a:schemeClr val="accent2">
                    <a:lumMod val="50000"/>
                  </a:schemeClr>
                </a:solidFill>
              </a:rPr>
              <a:t>Add New Bank</a:t>
            </a:r>
          </a:p>
        </p:txBody>
      </p:sp>
      <p:sp>
        <p:nvSpPr>
          <p:cNvPr id="3" name="Rectangle 2"/>
          <p:cNvSpPr/>
          <p:nvPr/>
        </p:nvSpPr>
        <p:spPr>
          <a:xfrm>
            <a:off x="838200" y="3664857"/>
            <a:ext cx="4572000" cy="2092881"/>
          </a:xfrm>
          <a:prstGeom prst="rect">
            <a:avLst/>
          </a:prstGeom>
        </p:spPr>
        <p:txBody>
          <a:bodyPr>
            <a:spAutoFit/>
          </a:bodyPr>
          <a:lstStyle/>
          <a:p>
            <a:pPr marL="342900" lvl="0" indent="-342900" hangingPunct="0">
              <a:buFont typeface="Wingdings" panose="05000000000000000000" pitchFamily="2" charset="2"/>
              <a:buChar char="Ø"/>
            </a:pPr>
            <a:r>
              <a:rPr lang="en-US" sz="2200" b="1" dirty="0" smtClean="0"/>
              <a:t>BANK MANAGER </a:t>
            </a:r>
            <a:r>
              <a:rPr lang="en-US" sz="2200" b="1" dirty="0"/>
              <a:t>MODULE :</a:t>
            </a:r>
          </a:p>
          <a:p>
            <a:pPr lvl="0" hangingPunct="0"/>
            <a:endParaRPr lang="en-US" b="1" dirty="0">
              <a:solidFill>
                <a:schemeClr val="accent2">
                  <a:lumMod val="50000"/>
                </a:schemeClr>
              </a:solidFill>
            </a:endParaRPr>
          </a:p>
          <a:p>
            <a:pPr marL="285750" lvl="0" indent="-285750" hangingPunct="0">
              <a:buFont typeface="Wingdings" panose="05000000000000000000" pitchFamily="2" charset="2"/>
              <a:buChar char="§"/>
            </a:pPr>
            <a:r>
              <a:rPr lang="en-US" b="1" dirty="0">
                <a:solidFill>
                  <a:schemeClr val="accent2">
                    <a:lumMod val="50000"/>
                  </a:schemeClr>
                </a:solidFill>
              </a:rPr>
              <a:t>User Details </a:t>
            </a:r>
            <a:endParaRPr lang="en-US" dirty="0">
              <a:solidFill>
                <a:schemeClr val="accent2">
                  <a:lumMod val="50000"/>
                </a:schemeClr>
              </a:solidFill>
            </a:endParaRPr>
          </a:p>
          <a:p>
            <a:pPr marL="285750" lvl="0" indent="-285750" hangingPunct="0">
              <a:buFont typeface="Wingdings" panose="05000000000000000000" pitchFamily="2" charset="2"/>
              <a:buChar char="§"/>
            </a:pPr>
            <a:r>
              <a:rPr lang="en-US" b="1" dirty="0">
                <a:solidFill>
                  <a:schemeClr val="accent2">
                    <a:lumMod val="50000"/>
                  </a:schemeClr>
                </a:solidFill>
              </a:rPr>
              <a:t>Accounts Details</a:t>
            </a:r>
            <a:endParaRPr lang="en-US" dirty="0">
              <a:solidFill>
                <a:schemeClr val="accent2">
                  <a:lumMod val="50000"/>
                </a:schemeClr>
              </a:solidFill>
            </a:endParaRPr>
          </a:p>
          <a:p>
            <a:pPr marL="285750" lvl="0" indent="-285750" hangingPunct="0">
              <a:buFont typeface="Wingdings" panose="05000000000000000000" pitchFamily="2" charset="2"/>
              <a:buChar char="§"/>
            </a:pPr>
            <a:r>
              <a:rPr lang="en-US" b="1" dirty="0">
                <a:solidFill>
                  <a:schemeClr val="accent2">
                    <a:lumMod val="50000"/>
                  </a:schemeClr>
                </a:solidFill>
              </a:rPr>
              <a:t>Transaction Details</a:t>
            </a:r>
            <a:endParaRPr lang="en-US" dirty="0">
              <a:solidFill>
                <a:schemeClr val="accent2">
                  <a:lumMod val="50000"/>
                </a:schemeClr>
              </a:solidFill>
            </a:endParaRPr>
          </a:p>
          <a:p>
            <a:pPr marL="285750" lvl="0" indent="-285750" hangingPunct="0">
              <a:buFont typeface="Wingdings" panose="05000000000000000000" pitchFamily="2" charset="2"/>
              <a:buChar char="§"/>
            </a:pPr>
            <a:r>
              <a:rPr lang="en-US" b="1" dirty="0">
                <a:solidFill>
                  <a:schemeClr val="accent2">
                    <a:lumMod val="50000"/>
                  </a:schemeClr>
                </a:solidFill>
              </a:rPr>
              <a:t>Billing Details</a:t>
            </a:r>
            <a:endParaRPr lang="en-US" dirty="0">
              <a:solidFill>
                <a:schemeClr val="accent2">
                  <a:lumMod val="50000"/>
                </a:schemeClr>
              </a:solidFill>
            </a:endParaRPr>
          </a:p>
          <a:p>
            <a:pPr marL="285750" lvl="0" indent="-285750" hangingPunct="0">
              <a:buFont typeface="Wingdings" panose="05000000000000000000" pitchFamily="2" charset="2"/>
              <a:buChar char="§"/>
            </a:pPr>
            <a:r>
              <a:rPr lang="en-US" b="1" dirty="0">
                <a:solidFill>
                  <a:schemeClr val="accent2">
                    <a:lumMod val="50000"/>
                  </a:schemeClr>
                </a:solidFill>
              </a:rPr>
              <a:t>New Account Request</a:t>
            </a:r>
            <a:endParaRPr lang="en-US" dirty="0">
              <a:solidFill>
                <a:schemeClr val="accent2">
                  <a:lumMod val="50000"/>
                </a:schemeClr>
              </a:solidFill>
            </a:endParaRPr>
          </a:p>
        </p:txBody>
      </p:sp>
    </p:spTree>
    <p:extLst>
      <p:ext uri="{BB962C8B-B14F-4D97-AF65-F5344CB8AC3E}">
        <p14:creationId xmlns:p14="http://schemas.microsoft.com/office/powerpoint/2010/main" val="973181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64755772"/>
              </p:ext>
            </p:extLst>
          </p:nvPr>
        </p:nvGraphicFramePr>
        <p:xfrm>
          <a:off x="1190171" y="914400"/>
          <a:ext cx="6781800" cy="1962912"/>
        </p:xfrm>
        <a:graphic>
          <a:graphicData uri="http://schemas.openxmlformats.org/drawingml/2006/table">
            <a:tbl>
              <a:tblPr firstRow="1" firstCol="1" bandRow="1"/>
              <a:tblGrid>
                <a:gridCol w="1510030"/>
                <a:gridCol w="197485"/>
                <a:gridCol w="5074285"/>
              </a:tblGrid>
              <a:tr h="332740">
                <a:tc>
                  <a:txBody>
                    <a:bodyPr/>
                    <a:lstStyle/>
                    <a:p>
                      <a:pPr marL="0" marR="0" algn="just">
                        <a:lnSpc>
                          <a:spcPct val="115000"/>
                        </a:lnSpc>
                        <a:spcBef>
                          <a:spcPts val="0"/>
                        </a:spcBef>
                        <a:spcAft>
                          <a:spcPts val="0"/>
                        </a:spcAft>
                      </a:pPr>
                      <a:r>
                        <a:rPr lang="en-US" sz="1600" b="1" dirty="0">
                          <a:effectLst/>
                          <a:latin typeface="Calibri"/>
                          <a:ea typeface="Calibri"/>
                          <a:cs typeface="Times New Roman"/>
                        </a:rPr>
                        <a:t>Processor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Pentium IV or above</a:t>
                      </a:r>
                    </a:p>
                    <a:p>
                      <a:pPr marL="0" marR="0" algn="just">
                        <a:lnSpc>
                          <a:spcPct val="115000"/>
                        </a:lnSpc>
                        <a:spcBef>
                          <a:spcPts val="0"/>
                        </a:spcBef>
                        <a:spcAft>
                          <a:spcPts val="0"/>
                        </a:spcAft>
                      </a:pPr>
                      <a:r>
                        <a:rPr lang="en-US" sz="1600" b="1"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US" sz="1600" b="1" dirty="0">
                          <a:effectLst/>
                          <a:latin typeface="Calibri"/>
                          <a:ea typeface="Calibri"/>
                          <a:cs typeface="Times New Roman"/>
                        </a:rPr>
                        <a:t>Hard Disk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40 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US" sz="1600" b="1" dirty="0">
                          <a:effectLst/>
                          <a:latin typeface="Calibri"/>
                          <a:ea typeface="Calibri"/>
                          <a:cs typeface="Times New Roman"/>
                        </a:rPr>
                        <a:t>RAM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512 MB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US" sz="1600" b="1" dirty="0">
                          <a:effectLst/>
                          <a:latin typeface="Calibri"/>
                          <a:ea typeface="Calibri"/>
                          <a:cs typeface="Times New Roman"/>
                        </a:rPr>
                        <a:t>CPU Speed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2.6 GHz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US" sz="1600" b="1" dirty="0">
                          <a:effectLst/>
                          <a:latin typeface="Calibri"/>
                          <a:ea typeface="Calibri"/>
                          <a:cs typeface="Times New Roman"/>
                        </a:rPr>
                        <a:t>Monitor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EGA/SVGA (display), 800x600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US" sz="1600" b="1" dirty="0">
                          <a:effectLst/>
                          <a:latin typeface="Calibri"/>
                          <a:ea typeface="Calibri"/>
                          <a:cs typeface="Times New Roman"/>
                        </a:rPr>
                        <a:t>Mouse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b="1" dirty="0">
                          <a:effectLst/>
                          <a:latin typeface="Calibri"/>
                          <a:ea typeface="Calibri"/>
                          <a:cs typeface="Times New Roman"/>
                        </a:rPr>
                        <a:t>PS2/ Optical Mouse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190171" y="241586"/>
            <a:ext cx="6400800" cy="584775"/>
          </a:xfrm>
          <a:prstGeom prst="rect">
            <a:avLst/>
          </a:prstGeom>
          <a:noFill/>
        </p:spPr>
        <p:txBody>
          <a:bodyPr wrap="square" rtlCol="0">
            <a:spAutoFit/>
          </a:bodyPr>
          <a:lstStyle/>
          <a:p>
            <a:r>
              <a:rPr lang="en-US" sz="3200" b="1" dirty="0" smtClean="0">
                <a:latin typeface="+mj-lt"/>
              </a:rPr>
              <a:t>HARDWARE REQUIREMENTS</a:t>
            </a:r>
            <a:endParaRPr lang="en-US" sz="3200" b="1" dirty="0">
              <a:latin typeface="+mj-lt"/>
            </a:endParaRPr>
          </a:p>
        </p:txBody>
      </p:sp>
      <p:sp>
        <p:nvSpPr>
          <p:cNvPr id="6" name="TextBox 5"/>
          <p:cNvSpPr txBox="1"/>
          <p:nvPr/>
        </p:nvSpPr>
        <p:spPr>
          <a:xfrm>
            <a:off x="1066800" y="3124200"/>
            <a:ext cx="6705600" cy="584775"/>
          </a:xfrm>
          <a:prstGeom prst="rect">
            <a:avLst/>
          </a:prstGeom>
          <a:noFill/>
        </p:spPr>
        <p:txBody>
          <a:bodyPr wrap="square" rtlCol="0">
            <a:spAutoFit/>
          </a:bodyPr>
          <a:lstStyle/>
          <a:p>
            <a:r>
              <a:rPr lang="en-US" sz="3200" b="1" dirty="0" smtClean="0">
                <a:latin typeface="+mj-lt"/>
              </a:rPr>
              <a:t> SOFTWARE REQUIREMENTS </a:t>
            </a:r>
            <a:endParaRPr lang="en-US" sz="3200" b="1"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3905132789"/>
              </p:ext>
            </p:extLst>
          </p:nvPr>
        </p:nvGraphicFramePr>
        <p:xfrm>
          <a:off x="1201057" y="3702293"/>
          <a:ext cx="6839857" cy="2804160"/>
        </p:xfrm>
        <a:graphic>
          <a:graphicData uri="http://schemas.openxmlformats.org/drawingml/2006/table">
            <a:tbl>
              <a:tblPr firstRow="1" firstCol="1" bandRow="1"/>
              <a:tblGrid>
                <a:gridCol w="2480945"/>
                <a:gridCol w="249555"/>
                <a:gridCol w="4109357"/>
              </a:tblGrid>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Operating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Windows XP/7/8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IDE Tool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My Eclipse 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Framework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Struts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Client Side Scripting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JavaScript, HTML, CSS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Server Side Scripting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Java(JDK 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Programming Language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Java(JDK 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Database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Oracle 10g XE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Web Requirements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JSP, Servlet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Web Server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Apache TomCat 6.x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450">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Web Browser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hangingPunct="0">
                        <a:lnSpc>
                          <a:spcPct val="115000"/>
                        </a:lnSpc>
                        <a:spcBef>
                          <a:spcPts val="0"/>
                        </a:spcBef>
                        <a:spcAft>
                          <a:spcPts val="0"/>
                        </a:spcAft>
                      </a:pPr>
                      <a:r>
                        <a:rPr lang="en-US" sz="1600" b="1" dirty="0">
                          <a:effectLst/>
                          <a:latin typeface="Calibri"/>
                          <a:ea typeface="Calibri"/>
                          <a:cs typeface="Times New Roman"/>
                        </a:rPr>
                        <a:t>Any Browser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46273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Entity-relationship diagram</a:t>
            </a:r>
            <a:endParaRPr lang="en-US" dirty="0"/>
          </a:p>
        </p:txBody>
      </p:sp>
      <p:sp>
        <p:nvSpPr>
          <p:cNvPr id="3" name="Content Placeholder 2"/>
          <p:cNvSpPr>
            <a:spLocks noGrp="1"/>
          </p:cNvSpPr>
          <p:nvPr>
            <p:ph idx="1"/>
          </p:nvPr>
        </p:nvSpPr>
        <p:spPr>
          <a:xfrm>
            <a:off x="457200" y="2484437"/>
            <a:ext cx="8229600" cy="4373563"/>
          </a:xfrm>
        </p:spPr>
        <p:txBody>
          <a:bodyPr>
            <a:normAutofit/>
          </a:bodyPr>
          <a:lstStyle/>
          <a:p>
            <a:pPr marL="114300" indent="0" algn="just">
              <a:buNone/>
            </a:pPr>
            <a:r>
              <a:rPr lang="en-US" sz="2000" b="1" dirty="0">
                <a:solidFill>
                  <a:schemeClr val="tx1"/>
                </a:solidFill>
              </a:rPr>
              <a:t>Entity–relationship model (ER model) is a </a:t>
            </a:r>
            <a:r>
              <a:rPr lang="en-US" sz="2000" b="1" dirty="0">
                <a:solidFill>
                  <a:srgbClr val="C00000"/>
                </a:solidFill>
              </a:rPr>
              <a:t>data model</a:t>
            </a:r>
            <a:r>
              <a:rPr lang="en-US" sz="2000" b="1" dirty="0"/>
              <a:t> </a:t>
            </a:r>
            <a:r>
              <a:rPr lang="en-US" sz="2000" b="1" dirty="0">
                <a:solidFill>
                  <a:schemeClr val="tx1"/>
                </a:solidFill>
              </a:rPr>
              <a:t>for describing the data or information aspects of a business domain or its process requirements, in an abstract way that lends itself to ultimately being implemented in a</a:t>
            </a:r>
            <a:r>
              <a:rPr lang="en-US" sz="2000" b="1" dirty="0"/>
              <a:t> </a:t>
            </a:r>
            <a:r>
              <a:rPr lang="en-US" sz="2000" b="1" dirty="0">
                <a:solidFill>
                  <a:srgbClr val="C00000"/>
                </a:solidFill>
              </a:rPr>
              <a:t>database</a:t>
            </a:r>
            <a:r>
              <a:rPr lang="en-US" sz="2000" b="1" dirty="0"/>
              <a:t> </a:t>
            </a:r>
            <a:r>
              <a:rPr lang="en-US" sz="2000" b="1" dirty="0">
                <a:solidFill>
                  <a:schemeClr val="tx1"/>
                </a:solidFill>
              </a:rPr>
              <a:t>such as a </a:t>
            </a:r>
            <a:r>
              <a:rPr lang="en-US" sz="2000" b="1" dirty="0">
                <a:solidFill>
                  <a:srgbClr val="C00000"/>
                </a:solidFill>
              </a:rPr>
              <a:t>relational database</a:t>
            </a:r>
            <a:r>
              <a:rPr lang="en-US" sz="2000" b="1" dirty="0">
                <a:solidFill>
                  <a:schemeClr val="tx1"/>
                </a:solidFill>
              </a:rPr>
              <a:t>. The main components of ER models are</a:t>
            </a:r>
            <a:r>
              <a:rPr lang="en-US" sz="2000" b="1" dirty="0"/>
              <a:t> </a:t>
            </a:r>
            <a:r>
              <a:rPr lang="en-US" sz="2000" b="1" dirty="0">
                <a:solidFill>
                  <a:srgbClr val="C00000"/>
                </a:solidFill>
              </a:rPr>
              <a:t>entities</a:t>
            </a:r>
            <a:r>
              <a:rPr lang="en-US" sz="2000" b="1" dirty="0"/>
              <a:t> </a:t>
            </a:r>
            <a:r>
              <a:rPr lang="en-US" sz="2000" b="1" dirty="0">
                <a:solidFill>
                  <a:schemeClr val="tx1"/>
                </a:solidFill>
              </a:rPr>
              <a:t>(things) and the relationships that can exist among them, and databases.</a:t>
            </a:r>
          </a:p>
          <a:p>
            <a:pPr algn="just"/>
            <a:endParaRPr lang="en-US" sz="2000" dirty="0"/>
          </a:p>
        </p:txBody>
      </p:sp>
    </p:spTree>
    <p:extLst>
      <p:ext uri="{BB962C8B-B14F-4D97-AF65-F5344CB8AC3E}">
        <p14:creationId xmlns:p14="http://schemas.microsoft.com/office/powerpoint/2010/main" val="8786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mohit\Documents\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9983"/>
            <a:ext cx="8763000" cy="645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55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ohit\Documents\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839200" cy="56171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228600"/>
            <a:ext cx="5257800" cy="630942"/>
          </a:xfrm>
          <a:prstGeom prst="rect">
            <a:avLst/>
          </a:prstGeom>
          <a:noFill/>
        </p:spPr>
        <p:txBody>
          <a:bodyPr wrap="square" rtlCol="0">
            <a:spAutoFit/>
          </a:bodyPr>
          <a:lstStyle/>
          <a:p>
            <a:r>
              <a:rPr lang="en-US" sz="3500" dirty="0" smtClean="0">
                <a:solidFill>
                  <a:srgbClr val="00B050"/>
                </a:solidFill>
              </a:rPr>
              <a:t>Continued…</a:t>
            </a:r>
            <a:endParaRPr lang="en-US" sz="3500" dirty="0">
              <a:solidFill>
                <a:srgbClr val="00B050"/>
              </a:solidFill>
            </a:endParaRPr>
          </a:p>
        </p:txBody>
      </p:sp>
      <p:sp>
        <p:nvSpPr>
          <p:cNvPr id="2" name="TextBox 1"/>
          <p:cNvSpPr txBox="1"/>
          <p:nvPr/>
        </p:nvSpPr>
        <p:spPr>
          <a:xfrm>
            <a:off x="3187700" y="4572000"/>
            <a:ext cx="381000" cy="261610"/>
          </a:xfrm>
          <a:prstGeom prst="rect">
            <a:avLst/>
          </a:prstGeom>
          <a:noFill/>
        </p:spPr>
        <p:txBody>
          <a:bodyPr wrap="square" rtlCol="0">
            <a:spAutoFit/>
          </a:bodyPr>
          <a:lstStyle/>
          <a:p>
            <a:r>
              <a:rPr lang="en-US" sz="1100" b="1" dirty="0" smtClean="0"/>
              <a:t>1</a:t>
            </a:r>
            <a:endParaRPr lang="en-US" sz="1100" b="1" dirty="0"/>
          </a:p>
        </p:txBody>
      </p:sp>
      <p:sp>
        <p:nvSpPr>
          <p:cNvPr id="4" name="Rectangle 3"/>
          <p:cNvSpPr/>
          <p:nvPr/>
        </p:nvSpPr>
        <p:spPr>
          <a:xfrm>
            <a:off x="5130088" y="5464805"/>
            <a:ext cx="288862" cy="261610"/>
          </a:xfrm>
          <a:prstGeom prst="rect">
            <a:avLst/>
          </a:prstGeom>
        </p:spPr>
        <p:txBody>
          <a:bodyPr wrap="none">
            <a:spAutoFit/>
          </a:bodyPr>
          <a:lstStyle/>
          <a:p>
            <a:r>
              <a:rPr lang="en-US" sz="1100" b="1" dirty="0" smtClean="0"/>
              <a:t>N</a:t>
            </a:r>
            <a:endParaRPr lang="en-US" sz="1100" b="1" dirty="0"/>
          </a:p>
        </p:txBody>
      </p:sp>
    </p:spTree>
    <p:extLst>
      <p:ext uri="{BB962C8B-B14F-4D97-AF65-F5344CB8AC3E}">
        <p14:creationId xmlns:p14="http://schemas.microsoft.com/office/powerpoint/2010/main" val="35212857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DATA FLOW DIAGRAM</a:t>
            </a:r>
            <a:endParaRPr lang="en-US" dirty="0">
              <a:solidFill>
                <a:srgbClr val="00B050"/>
              </a:solidFill>
            </a:endParaRPr>
          </a:p>
        </p:txBody>
      </p:sp>
      <p:sp>
        <p:nvSpPr>
          <p:cNvPr id="3" name="Content Placeholder 2"/>
          <p:cNvSpPr>
            <a:spLocks noGrp="1"/>
          </p:cNvSpPr>
          <p:nvPr>
            <p:ph idx="1"/>
          </p:nvPr>
        </p:nvSpPr>
        <p:spPr>
          <a:xfrm>
            <a:off x="457200" y="1981200"/>
            <a:ext cx="8229600" cy="4373563"/>
          </a:xfrm>
        </p:spPr>
        <p:txBody>
          <a:bodyPr/>
          <a:lstStyle/>
          <a:p>
            <a:pPr algn="just"/>
            <a:r>
              <a:rPr lang="en-US" sz="2000" b="1" dirty="0">
                <a:solidFill>
                  <a:schemeClr val="tx1"/>
                </a:solidFill>
              </a:rPr>
              <a:t>A Data flow diagram (DFD) is a graphical representation of the flow of data through an information system. It differs from the system flowchart as it shows the flow of data through processes instead of computer hardware</a:t>
            </a:r>
            <a:r>
              <a:rPr lang="en-US" sz="2000" b="1" dirty="0" smtClean="0">
                <a:solidFill>
                  <a:schemeClr val="tx1"/>
                </a:solidFill>
              </a:rPr>
              <a:t>.</a:t>
            </a:r>
          </a:p>
          <a:p>
            <a:pPr algn="just"/>
            <a:endParaRPr lang="en-US" sz="2000" b="1" dirty="0">
              <a:solidFill>
                <a:schemeClr val="tx1"/>
              </a:solidFill>
            </a:endParaRPr>
          </a:p>
          <a:p>
            <a:pPr algn="just"/>
            <a:r>
              <a:rPr lang="en-US" sz="2000" b="1" dirty="0">
                <a:solidFill>
                  <a:schemeClr val="tx1"/>
                </a:solidFill>
              </a:rPr>
              <a:t>Data flow diagrams are one of the three essential perspectives of Structured System Analysis and Design Method</a:t>
            </a:r>
            <a:r>
              <a:rPr lang="en-US" sz="2000" b="1" dirty="0" smtClean="0">
                <a:solidFill>
                  <a:schemeClr val="tx1"/>
                </a:solidFill>
              </a:rPr>
              <a:t>.</a:t>
            </a:r>
          </a:p>
          <a:p>
            <a:pPr marL="114300" indent="0" algn="just">
              <a:buNone/>
            </a:pPr>
            <a:r>
              <a:rPr lang="en-US" sz="2000" b="1" dirty="0" smtClean="0">
                <a:solidFill>
                  <a:schemeClr val="tx1"/>
                </a:solidFill>
              </a:rPr>
              <a:t> </a:t>
            </a:r>
            <a:endParaRPr lang="en-US" sz="2000" b="1" dirty="0">
              <a:solidFill>
                <a:schemeClr val="tx1"/>
              </a:solidFill>
            </a:endParaRPr>
          </a:p>
          <a:p>
            <a:pPr algn="just"/>
            <a:r>
              <a:rPr lang="en-US" sz="2000" b="1" dirty="0">
                <a:solidFill>
                  <a:schemeClr val="tx1"/>
                </a:solidFill>
              </a:rPr>
              <a:t>The DFD is designed to show how a system is divided into smaller portions &amp; to highlight the flow of data between those parts.</a:t>
            </a:r>
          </a:p>
          <a:p>
            <a:endParaRPr lang="en-US" dirty="0">
              <a:solidFill>
                <a:schemeClr val="tx1"/>
              </a:solidFill>
            </a:endParaRPr>
          </a:p>
        </p:txBody>
      </p:sp>
    </p:spTree>
    <p:extLst>
      <p:ext uri="{BB962C8B-B14F-4D97-AF65-F5344CB8AC3E}">
        <p14:creationId xmlns:p14="http://schemas.microsoft.com/office/powerpoint/2010/main" val="1501632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Level 0 (context level diagram)</a:t>
            </a:r>
            <a:endParaRPr lang="en-US" b="1" dirty="0">
              <a:solidFill>
                <a:srgbClr val="00B050"/>
              </a:solidFill>
            </a:endParaRPr>
          </a:p>
        </p:txBody>
      </p:sp>
      <p:pic>
        <p:nvPicPr>
          <p:cNvPr id="6" name="Picture 5" descr="C:\Users\Nisha&amp;Manisha\Documents\lev0.jpg"/>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4961255"/>
          </a:xfrm>
          <a:prstGeom prst="rect">
            <a:avLst/>
          </a:prstGeom>
          <a:noFill/>
          <a:ln>
            <a:noFill/>
          </a:ln>
        </p:spPr>
      </p:pic>
    </p:spTree>
    <p:extLst>
      <p:ext uri="{BB962C8B-B14F-4D97-AF65-F5344CB8AC3E}">
        <p14:creationId xmlns:p14="http://schemas.microsoft.com/office/powerpoint/2010/main" val="2545821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Level-1</a:t>
            </a:r>
            <a:endParaRPr lang="en-US" b="1" dirty="0">
              <a:solidFill>
                <a:srgbClr val="00B050"/>
              </a:solidFill>
            </a:endParaRPr>
          </a:p>
        </p:txBody>
      </p:sp>
      <p:pic>
        <p:nvPicPr>
          <p:cNvPr id="8" name="Content Placeholder 7" descr="C:\Users\Nisha&amp;Manisha\Documents\level1.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534400" cy="4800600"/>
          </a:xfrm>
          <a:prstGeom prst="rect">
            <a:avLst/>
          </a:prstGeom>
          <a:noFill/>
          <a:ln>
            <a:noFill/>
          </a:ln>
        </p:spPr>
      </p:pic>
    </p:spTree>
    <p:extLst>
      <p:ext uri="{BB962C8B-B14F-4D97-AF65-F5344CB8AC3E}">
        <p14:creationId xmlns:p14="http://schemas.microsoft.com/office/powerpoint/2010/main" val="1487842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Level 2 (Admin module)</a:t>
            </a:r>
            <a:endParaRPr lang="en-US" b="1" dirty="0">
              <a:solidFill>
                <a:srgbClr val="00B050"/>
              </a:solidFill>
            </a:endParaRPr>
          </a:p>
        </p:txBody>
      </p:sp>
      <p:pic>
        <p:nvPicPr>
          <p:cNvPr id="7" name="Content Placeholder 6" descr="C:\Users\Nisha&amp;Manisha\Documents\level2admin.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610600" cy="4800600"/>
          </a:xfrm>
          <a:prstGeom prst="rect">
            <a:avLst/>
          </a:prstGeom>
          <a:noFill/>
          <a:ln>
            <a:noFill/>
          </a:ln>
        </p:spPr>
      </p:pic>
      <p:sp>
        <p:nvSpPr>
          <p:cNvPr id="3" name="TextBox 2"/>
          <p:cNvSpPr txBox="1"/>
          <p:nvPr/>
        </p:nvSpPr>
        <p:spPr>
          <a:xfrm>
            <a:off x="1295400" y="3048000"/>
            <a:ext cx="762000" cy="369332"/>
          </a:xfrm>
          <a:prstGeom prst="rect">
            <a:avLst/>
          </a:prstGeom>
          <a:noFill/>
        </p:spPr>
        <p:txBody>
          <a:bodyPr wrap="square" rtlCol="0">
            <a:spAutoFit/>
          </a:bodyPr>
          <a:lstStyle/>
          <a:p>
            <a:r>
              <a:rPr lang="en-US" dirty="0" smtClean="0"/>
              <a:t>Add</a:t>
            </a:r>
            <a:endParaRPr lang="en-US" dirty="0"/>
          </a:p>
        </p:txBody>
      </p:sp>
      <p:sp>
        <p:nvSpPr>
          <p:cNvPr id="4" name="Rectangle 3"/>
          <p:cNvSpPr/>
          <p:nvPr/>
        </p:nvSpPr>
        <p:spPr>
          <a:xfrm>
            <a:off x="3924484" y="3375853"/>
            <a:ext cx="673582" cy="369332"/>
          </a:xfrm>
          <a:prstGeom prst="rect">
            <a:avLst/>
          </a:prstGeom>
        </p:spPr>
        <p:txBody>
          <a:bodyPr wrap="none">
            <a:spAutoFit/>
          </a:bodyPr>
          <a:lstStyle/>
          <a:p>
            <a:r>
              <a:rPr lang="en-US" dirty="0" smtClean="0"/>
              <a:t>Add</a:t>
            </a:r>
            <a:endParaRPr lang="en-US" dirty="0"/>
          </a:p>
        </p:txBody>
      </p:sp>
      <p:sp>
        <p:nvSpPr>
          <p:cNvPr id="5" name="Rectangle 4"/>
          <p:cNvSpPr/>
          <p:nvPr/>
        </p:nvSpPr>
        <p:spPr>
          <a:xfrm>
            <a:off x="7467600" y="2863334"/>
            <a:ext cx="673582" cy="369332"/>
          </a:xfrm>
          <a:prstGeom prst="rect">
            <a:avLst/>
          </a:prstGeom>
        </p:spPr>
        <p:txBody>
          <a:bodyPr wrap="none">
            <a:spAutoFit/>
          </a:bodyPr>
          <a:lstStyle/>
          <a:p>
            <a:r>
              <a:rPr lang="en-US" dirty="0"/>
              <a:t>Add</a:t>
            </a:r>
          </a:p>
        </p:txBody>
      </p:sp>
    </p:spTree>
    <p:extLst>
      <p:ext uri="{BB962C8B-B14F-4D97-AF65-F5344CB8AC3E}">
        <p14:creationId xmlns:p14="http://schemas.microsoft.com/office/powerpoint/2010/main" val="3818777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Contents</a:t>
            </a:r>
            <a:endParaRPr lang="en-US" b="1" dirty="0">
              <a:solidFill>
                <a:srgbClr val="00B050"/>
              </a:solidFill>
            </a:endParaRPr>
          </a:p>
        </p:txBody>
      </p:sp>
      <p:sp>
        <p:nvSpPr>
          <p:cNvPr id="3" name="Content Placeholder 2"/>
          <p:cNvSpPr>
            <a:spLocks noGrp="1"/>
          </p:cNvSpPr>
          <p:nvPr>
            <p:ph idx="1"/>
          </p:nvPr>
        </p:nvSpPr>
        <p:spPr>
          <a:xfrm>
            <a:off x="914400" y="1981200"/>
            <a:ext cx="8229600" cy="4373563"/>
          </a:xfrm>
        </p:spPr>
        <p:txBody>
          <a:bodyPr>
            <a:normAutofit fontScale="92500" lnSpcReduction="10000"/>
          </a:bodyPr>
          <a:lstStyle/>
          <a:p>
            <a:pPr algn="just">
              <a:buClr>
                <a:schemeClr val="tx1"/>
              </a:buClr>
              <a:buFont typeface="Wingdings" panose="05000000000000000000" pitchFamily="2" charset="2"/>
              <a:buChar char="§"/>
            </a:pPr>
            <a:r>
              <a:rPr lang="en-US" sz="2200" b="1" dirty="0" smtClean="0">
                <a:solidFill>
                  <a:schemeClr val="tx1"/>
                </a:solidFill>
              </a:rPr>
              <a:t> WHY MULTI-BANKING…???</a:t>
            </a:r>
          </a:p>
          <a:p>
            <a:pPr algn="just">
              <a:buClr>
                <a:schemeClr val="tx1"/>
              </a:buClr>
              <a:buFont typeface="Wingdings" panose="05000000000000000000" pitchFamily="2" charset="2"/>
              <a:buChar char="§"/>
            </a:pPr>
            <a:r>
              <a:rPr lang="en-US" sz="2200" b="1" dirty="0">
                <a:solidFill>
                  <a:schemeClr val="tx1"/>
                </a:solidFill>
              </a:rPr>
              <a:t> </a:t>
            </a:r>
            <a:r>
              <a:rPr lang="en-US" sz="2200" b="1" dirty="0" smtClean="0">
                <a:solidFill>
                  <a:schemeClr val="tx1"/>
                </a:solidFill>
              </a:rPr>
              <a:t>WHAT IS IT???</a:t>
            </a:r>
          </a:p>
          <a:p>
            <a:pPr algn="just">
              <a:buClr>
                <a:schemeClr val="tx1"/>
              </a:buClr>
              <a:buFont typeface="Wingdings" panose="05000000000000000000" pitchFamily="2" charset="2"/>
              <a:buChar char="§"/>
            </a:pPr>
            <a:r>
              <a:rPr lang="en-US" sz="2200" b="1" dirty="0" smtClean="0">
                <a:solidFill>
                  <a:schemeClr val="tx1"/>
                </a:solidFill>
              </a:rPr>
              <a:t> OBJECTIVES</a:t>
            </a:r>
          </a:p>
          <a:p>
            <a:pPr algn="just">
              <a:buClr>
                <a:schemeClr val="tx1"/>
              </a:buClr>
              <a:buFont typeface="Wingdings" panose="05000000000000000000" pitchFamily="2" charset="2"/>
              <a:buChar char="§"/>
            </a:pPr>
            <a:r>
              <a:rPr lang="en-US" sz="2200" b="1" dirty="0" smtClean="0">
                <a:solidFill>
                  <a:schemeClr val="tx1"/>
                </a:solidFill>
              </a:rPr>
              <a:t> EXISTING SYSTEM</a:t>
            </a:r>
          </a:p>
          <a:p>
            <a:pPr algn="just">
              <a:buClr>
                <a:schemeClr val="tx1"/>
              </a:buClr>
              <a:buFont typeface="Wingdings" panose="05000000000000000000" pitchFamily="2" charset="2"/>
              <a:buChar char="§"/>
            </a:pPr>
            <a:r>
              <a:rPr lang="en-US" sz="2200" b="1" dirty="0" smtClean="0">
                <a:solidFill>
                  <a:schemeClr val="tx1"/>
                </a:solidFill>
              </a:rPr>
              <a:t> PROPOSED SYSTEM</a:t>
            </a:r>
          </a:p>
          <a:p>
            <a:pPr algn="just">
              <a:buClr>
                <a:schemeClr val="tx1"/>
              </a:buClr>
              <a:buFont typeface="Wingdings" panose="05000000000000000000" pitchFamily="2" charset="2"/>
              <a:buChar char="§"/>
            </a:pPr>
            <a:r>
              <a:rPr lang="en-US" sz="2200" b="1" dirty="0" smtClean="0">
                <a:solidFill>
                  <a:schemeClr val="tx1"/>
                </a:solidFill>
              </a:rPr>
              <a:t> ADVANTAGES OF THE PROPOSED SYSTEM</a:t>
            </a:r>
          </a:p>
          <a:p>
            <a:pPr algn="just">
              <a:buClr>
                <a:schemeClr val="tx1"/>
              </a:buClr>
              <a:buFont typeface="Wingdings" panose="05000000000000000000" pitchFamily="2" charset="2"/>
              <a:buChar char="§"/>
            </a:pPr>
            <a:r>
              <a:rPr lang="en-US" sz="2200" b="1" dirty="0" smtClean="0">
                <a:solidFill>
                  <a:schemeClr val="tx1"/>
                </a:solidFill>
              </a:rPr>
              <a:t> HARDWARE AND SOFTWARE REQUIREMENTS</a:t>
            </a:r>
          </a:p>
          <a:p>
            <a:pPr algn="just">
              <a:buClr>
                <a:schemeClr val="tx1"/>
              </a:buClr>
              <a:buFont typeface="Wingdings" panose="05000000000000000000" pitchFamily="2" charset="2"/>
              <a:buChar char="§"/>
            </a:pPr>
            <a:r>
              <a:rPr lang="en-US" sz="2200" b="1" dirty="0" smtClean="0">
                <a:solidFill>
                  <a:schemeClr val="tx1"/>
                </a:solidFill>
              </a:rPr>
              <a:t>PROJECT MODULES</a:t>
            </a:r>
          </a:p>
          <a:p>
            <a:pPr algn="just">
              <a:buClr>
                <a:schemeClr val="tx1"/>
              </a:buClr>
              <a:buFont typeface="Wingdings" panose="05000000000000000000" pitchFamily="2" charset="2"/>
              <a:buChar char="§"/>
            </a:pPr>
            <a:r>
              <a:rPr lang="en-US" sz="2200" b="1" dirty="0">
                <a:solidFill>
                  <a:schemeClr val="tx1"/>
                </a:solidFill>
              </a:rPr>
              <a:t> ENTITY RELATIONSHIP </a:t>
            </a:r>
            <a:r>
              <a:rPr lang="en-US" sz="2200" b="1" dirty="0" smtClean="0">
                <a:solidFill>
                  <a:schemeClr val="tx1"/>
                </a:solidFill>
              </a:rPr>
              <a:t>DIAGRAM</a:t>
            </a:r>
          </a:p>
          <a:p>
            <a:pPr algn="just">
              <a:buClr>
                <a:schemeClr val="tx1"/>
              </a:buClr>
              <a:buFont typeface="Wingdings" panose="05000000000000000000" pitchFamily="2" charset="2"/>
              <a:buChar char="§"/>
            </a:pPr>
            <a:r>
              <a:rPr lang="en-US" sz="2200" b="1" dirty="0">
                <a:solidFill>
                  <a:schemeClr val="tx1"/>
                </a:solidFill>
              </a:rPr>
              <a:t> </a:t>
            </a:r>
            <a:r>
              <a:rPr lang="en-US" sz="2200" b="1" dirty="0" smtClean="0">
                <a:solidFill>
                  <a:schemeClr val="tx1"/>
                </a:solidFill>
              </a:rPr>
              <a:t>DATA </a:t>
            </a:r>
            <a:r>
              <a:rPr lang="en-US" sz="2200" b="1" dirty="0">
                <a:solidFill>
                  <a:schemeClr val="tx1"/>
                </a:solidFill>
              </a:rPr>
              <a:t>FLOW </a:t>
            </a:r>
            <a:r>
              <a:rPr lang="en-US" sz="2200" b="1" dirty="0" smtClean="0">
                <a:solidFill>
                  <a:schemeClr val="tx1"/>
                </a:solidFill>
              </a:rPr>
              <a:t>DIAGRAM</a:t>
            </a:r>
            <a:endParaRPr lang="en-US" sz="2200" b="1" dirty="0">
              <a:solidFill>
                <a:schemeClr val="tx1"/>
              </a:solidFill>
            </a:endParaRPr>
          </a:p>
          <a:p>
            <a:pPr algn="just">
              <a:buClr>
                <a:schemeClr val="tx1"/>
              </a:buClr>
              <a:buFont typeface="Wingdings" panose="05000000000000000000" pitchFamily="2" charset="2"/>
              <a:buChar char="§"/>
            </a:pPr>
            <a:r>
              <a:rPr lang="en-US" sz="2200" b="1" dirty="0" smtClean="0">
                <a:solidFill>
                  <a:schemeClr val="tx1"/>
                </a:solidFill>
              </a:rPr>
              <a:t> PROJECT SNAPSHOTS</a:t>
            </a:r>
          </a:p>
          <a:p>
            <a:pPr algn="just">
              <a:buClr>
                <a:schemeClr val="tx1"/>
              </a:buClr>
              <a:buFont typeface="Wingdings" panose="05000000000000000000" pitchFamily="2" charset="2"/>
              <a:buChar char="§"/>
            </a:pPr>
            <a:r>
              <a:rPr lang="en-US" sz="2200" b="1" dirty="0">
                <a:solidFill>
                  <a:schemeClr val="tx1"/>
                </a:solidFill>
              </a:rPr>
              <a:t> </a:t>
            </a:r>
            <a:r>
              <a:rPr lang="en-US" sz="2200" b="1" dirty="0" smtClean="0">
                <a:solidFill>
                  <a:schemeClr val="tx1"/>
                </a:solidFill>
              </a:rPr>
              <a:t>CONCLUSION</a:t>
            </a:r>
          </a:p>
          <a:p>
            <a:pPr marL="114300" indent="0" algn="just">
              <a:buClr>
                <a:schemeClr val="tx1"/>
              </a:buClr>
              <a:buNone/>
            </a:pPr>
            <a:endParaRPr lang="en-US" b="1" dirty="0">
              <a:solidFill>
                <a:schemeClr val="tx1"/>
              </a:solidFill>
            </a:endParaRPr>
          </a:p>
        </p:txBody>
      </p:sp>
    </p:spTree>
    <p:extLst>
      <p:ext uri="{BB962C8B-B14F-4D97-AF65-F5344CB8AC3E}">
        <p14:creationId xmlns:p14="http://schemas.microsoft.com/office/powerpoint/2010/main" val="185280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00B050"/>
                </a:solidFill>
              </a:rPr>
              <a:t>Level 2 (USER module)</a:t>
            </a:r>
            <a:endParaRPr lang="en-US" b="1" dirty="0">
              <a:solidFill>
                <a:srgbClr val="00B050"/>
              </a:solidFill>
            </a:endParaRPr>
          </a:p>
        </p:txBody>
      </p:sp>
      <p:pic>
        <p:nvPicPr>
          <p:cNvPr id="7" name="Content Placeholder 6" descr="C:\Users\Nisha&amp;Manisha\Documents\level2user.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752600"/>
            <a:ext cx="8610600" cy="4724400"/>
          </a:xfrm>
          <a:prstGeom prst="rect">
            <a:avLst/>
          </a:prstGeom>
          <a:noFill/>
          <a:ln>
            <a:noFill/>
          </a:ln>
        </p:spPr>
      </p:pic>
    </p:spTree>
    <p:extLst>
      <p:ext uri="{BB962C8B-B14F-4D97-AF65-F5344CB8AC3E}">
        <p14:creationId xmlns:p14="http://schemas.microsoft.com/office/powerpoint/2010/main" val="186444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50"/>
                </a:solidFill>
              </a:rPr>
              <a:t>Level 2(BANK Manager module)</a:t>
            </a:r>
            <a:endParaRPr lang="en-US" b="1" dirty="0">
              <a:solidFill>
                <a:srgbClr val="00B050"/>
              </a:solidFill>
            </a:endParaRPr>
          </a:p>
        </p:txBody>
      </p:sp>
      <p:pic>
        <p:nvPicPr>
          <p:cNvPr id="7" name="Content Placeholder 6" descr="C:\Users\Nisha&amp;Manisha\Documents\level2manager.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52600"/>
            <a:ext cx="8610600" cy="4876800"/>
          </a:xfrm>
          <a:prstGeom prst="rect">
            <a:avLst/>
          </a:prstGeom>
          <a:noFill/>
          <a:ln>
            <a:noFill/>
          </a:ln>
        </p:spPr>
      </p:pic>
    </p:spTree>
    <p:extLst>
      <p:ext uri="{BB962C8B-B14F-4D97-AF65-F5344CB8AC3E}">
        <p14:creationId xmlns:p14="http://schemas.microsoft.com/office/powerpoint/2010/main" val="1108158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Project  snapshots</a:t>
            </a:r>
            <a:endParaRPr lang="en-US" b="1" dirty="0">
              <a:solidFill>
                <a:srgbClr val="00B050"/>
              </a:solidFill>
            </a:endParaRPr>
          </a:p>
        </p:txBody>
      </p:sp>
      <p:pic>
        <p:nvPicPr>
          <p:cNvPr id="1026" name="Picture 2" descr="C:\Users\mohit\Desktop\project\home.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610600" cy="437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555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ohit\Desktop\project\log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749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conclusion</a:t>
            </a:r>
            <a:endParaRPr lang="en-US" b="1"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marL="114300" indent="0" algn="just">
              <a:buNone/>
            </a:pPr>
            <a:r>
              <a:rPr lang="en-US" b="1" dirty="0">
                <a:solidFill>
                  <a:schemeClr val="tx1"/>
                </a:solidFill>
              </a:rPr>
              <a:t>Hence, the </a:t>
            </a:r>
            <a:r>
              <a:rPr lang="en-US" b="1" dirty="0" smtClean="0">
                <a:solidFill>
                  <a:schemeClr val="tx1"/>
                </a:solidFill>
              </a:rPr>
              <a:t>multi-banking </a:t>
            </a:r>
            <a:r>
              <a:rPr lang="en-US" b="1" dirty="0">
                <a:solidFill>
                  <a:schemeClr val="tx1"/>
                </a:solidFill>
              </a:rPr>
              <a:t>system is a simple and intuitive program that not only connects the existing bank accounts but also eases a lot of the customers who are having more than one banking accounts and hence more than one single banking portals i.e. one portal for each bank account. The multi-bank portal is better in every aspect as it merges all the bank accounts of a user to a single portal and makes it convenient for the user to do a lot of banking operations. Now, as all the bank accounts are merged to one portal and hence, for that reason the viable permissions are needed from one and all banking companies, so, encryption techniques and security measures of all the types of banks are also merged. Hence, making the portal heavily secured and user-friendly and very convenient to use</a:t>
            </a:r>
          </a:p>
          <a:p>
            <a:pPr algn="just"/>
            <a:endParaRPr lang="en-US" b="1" dirty="0">
              <a:solidFill>
                <a:schemeClr val="tx1"/>
              </a:solidFill>
            </a:endParaRPr>
          </a:p>
        </p:txBody>
      </p:sp>
    </p:spTree>
    <p:extLst>
      <p:ext uri="{BB962C8B-B14F-4D97-AF65-F5344CB8AC3E}">
        <p14:creationId xmlns:p14="http://schemas.microsoft.com/office/powerpoint/2010/main" val="2006123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74638"/>
            <a:ext cx="7239000" cy="46037"/>
          </a:xfrm>
        </p:spPr>
        <p:txBody>
          <a:bodyPr>
            <a:normAutofit fontScale="90000"/>
          </a:bodyPr>
          <a:lstStyle/>
          <a:p>
            <a:pPr eaLnBrk="1" fontAlgn="auto" hangingPunct="1">
              <a:spcAft>
                <a:spcPts val="0"/>
              </a:spcAft>
              <a:defRPr/>
            </a:pPr>
            <a:r>
              <a:rPr lang="en-US" sz="2800" dirty="0" smtClean="0">
                <a:solidFill>
                  <a:schemeClr val="tx1"/>
                </a:solidFill>
              </a:rPr>
              <a:t>O;</a:t>
            </a:r>
          </a:p>
        </p:txBody>
      </p:sp>
      <p:pic>
        <p:nvPicPr>
          <p:cNvPr id="26627" name="Content Placeholder 3" descr="thankyousomuch.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20638"/>
            <a:ext cx="9448800" cy="6858000"/>
          </a:xfrm>
        </p:spPr>
      </p:pic>
    </p:spTree>
    <p:extLst>
      <p:ext uri="{BB962C8B-B14F-4D97-AF65-F5344CB8AC3E}">
        <p14:creationId xmlns:p14="http://schemas.microsoft.com/office/powerpoint/2010/main" val="532577880"/>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Why multi-banking….???</a:t>
            </a:r>
            <a:endParaRPr lang="en-US" b="1" dirty="0">
              <a:solidFill>
                <a:srgbClr val="00B050"/>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343" y="3962400"/>
            <a:ext cx="7467600" cy="2667000"/>
          </a:xfrm>
        </p:spPr>
      </p:pic>
      <p:sp>
        <p:nvSpPr>
          <p:cNvPr id="8" name="TextBox 7"/>
          <p:cNvSpPr txBox="1"/>
          <p:nvPr/>
        </p:nvSpPr>
        <p:spPr>
          <a:xfrm>
            <a:off x="609600" y="1752600"/>
            <a:ext cx="7620000" cy="2646878"/>
          </a:xfrm>
          <a:prstGeom prst="rect">
            <a:avLst/>
          </a:prstGeom>
          <a:noFill/>
        </p:spPr>
        <p:txBody>
          <a:bodyPr wrap="square" rtlCol="0">
            <a:spAutoFit/>
          </a:bodyPr>
          <a:lstStyle/>
          <a:p>
            <a:pPr algn="just" hangingPunct="0"/>
            <a:r>
              <a:rPr lang="en-US" sz="2000" b="1" dirty="0"/>
              <a:t>Currently we are having lot of banks in the market and any person can do </a:t>
            </a:r>
            <a:r>
              <a:rPr lang="en-US" sz="2000" b="1" dirty="0">
                <a:solidFill>
                  <a:srgbClr val="002060"/>
                </a:solidFill>
              </a:rPr>
              <a:t>transactions</a:t>
            </a:r>
            <a:r>
              <a:rPr lang="en-US" sz="2000" b="1" dirty="0"/>
              <a:t> of any individual bank either </a:t>
            </a:r>
            <a:r>
              <a:rPr lang="en-US" sz="2000" b="1" dirty="0">
                <a:solidFill>
                  <a:srgbClr val="002060"/>
                </a:solidFill>
              </a:rPr>
              <a:t>manually or  </a:t>
            </a:r>
            <a:r>
              <a:rPr lang="en-US" sz="2000" b="1" dirty="0" smtClean="0">
                <a:solidFill>
                  <a:srgbClr val="002060"/>
                </a:solidFill>
              </a:rPr>
              <a:t>online</a:t>
            </a:r>
            <a:r>
              <a:rPr lang="en-US" sz="2000" b="1" dirty="0" smtClean="0"/>
              <a:t>. But </a:t>
            </a:r>
            <a:r>
              <a:rPr lang="en-US" sz="2000" b="1" dirty="0" smtClean="0">
                <a:solidFill>
                  <a:srgbClr val="002060"/>
                </a:solidFill>
              </a:rPr>
              <a:t>no </a:t>
            </a:r>
            <a:r>
              <a:rPr lang="en-US" sz="2000" b="1" dirty="0">
                <a:solidFill>
                  <a:srgbClr val="002060"/>
                </a:solidFill>
              </a:rPr>
              <a:t>one can do all banks transactions in a single portal or in single bank. </a:t>
            </a:r>
            <a:endParaRPr lang="en-US" sz="2000" dirty="0">
              <a:solidFill>
                <a:srgbClr val="002060"/>
              </a:solidFill>
            </a:endParaRPr>
          </a:p>
          <a:p>
            <a:pPr algn="just" hangingPunct="0"/>
            <a:r>
              <a:rPr lang="en-US" sz="2000" b="1" dirty="0" smtClean="0"/>
              <a:t>This </a:t>
            </a:r>
            <a:r>
              <a:rPr lang="en-US" sz="2000" b="1" dirty="0"/>
              <a:t>is the </a:t>
            </a:r>
            <a:r>
              <a:rPr lang="en-US" sz="2000" b="1" dirty="0">
                <a:solidFill>
                  <a:srgbClr val="002060"/>
                </a:solidFill>
              </a:rPr>
              <a:t>main disadvantage </a:t>
            </a:r>
            <a:r>
              <a:rPr lang="en-US" sz="2000" b="1" dirty="0"/>
              <a:t>in existing system to avoid this problem we are introducing “</a:t>
            </a:r>
            <a:r>
              <a:rPr lang="en-US" sz="2000" b="1" dirty="0" smtClean="0"/>
              <a:t>multi- </a:t>
            </a:r>
            <a:r>
              <a:rPr lang="en-US" sz="2000" b="1" dirty="0"/>
              <a:t>banking system”.</a:t>
            </a:r>
          </a:p>
          <a:p>
            <a:pPr algn="just"/>
            <a:r>
              <a:rPr lang="en-US" sz="2000" dirty="0">
                <a:latin typeface="Calibri" panose="020F0502020204030204" pitchFamily="34" charset="0"/>
              </a:rPr>
              <a:t> </a:t>
            </a:r>
          </a:p>
          <a:p>
            <a:pPr algn="just"/>
            <a:endParaRPr lang="en-US" sz="2000" dirty="0">
              <a:latin typeface="Calibri" panose="020F0502020204030204" pitchFamily="34" charset="0"/>
            </a:endParaRPr>
          </a:p>
        </p:txBody>
      </p:sp>
    </p:spTree>
    <p:extLst>
      <p:ext uri="{BB962C8B-B14F-4D97-AF65-F5344CB8AC3E}">
        <p14:creationId xmlns:p14="http://schemas.microsoft.com/office/powerpoint/2010/main" val="478880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WHAT IS IT???</a:t>
            </a:r>
            <a:endParaRPr lang="en-US" b="1" dirty="0">
              <a:solidFill>
                <a:srgbClr val="00B050"/>
              </a:solidFill>
            </a:endParaRPr>
          </a:p>
        </p:txBody>
      </p:sp>
      <p:sp>
        <p:nvSpPr>
          <p:cNvPr id="3" name="Content Placeholder 2"/>
          <p:cNvSpPr>
            <a:spLocks noGrp="1"/>
          </p:cNvSpPr>
          <p:nvPr>
            <p:ph idx="1"/>
          </p:nvPr>
        </p:nvSpPr>
        <p:spPr>
          <a:xfrm>
            <a:off x="456406" y="2057400"/>
            <a:ext cx="8229600" cy="4800600"/>
          </a:xfrm>
        </p:spPr>
        <p:txBody>
          <a:bodyPr>
            <a:normAutofit/>
          </a:bodyPr>
          <a:lstStyle/>
          <a:p>
            <a:pPr hangingPunct="0"/>
            <a:r>
              <a:rPr lang="en-US" sz="2000" b="1" dirty="0" smtClean="0">
                <a:solidFill>
                  <a:schemeClr val="tx1"/>
                </a:solidFill>
              </a:rPr>
              <a:t>This </a:t>
            </a:r>
            <a:r>
              <a:rPr lang="en-US" sz="2000" b="1" dirty="0">
                <a:solidFill>
                  <a:schemeClr val="tx1"/>
                </a:solidFill>
              </a:rPr>
              <a:t>interface integrates all existing banks and provides </a:t>
            </a:r>
            <a:r>
              <a:rPr lang="en-US" sz="2000" b="1" dirty="0" smtClean="0">
                <a:solidFill>
                  <a:schemeClr val="tx1"/>
                </a:solidFill>
              </a:rPr>
              <a:t>     business </a:t>
            </a:r>
            <a:r>
              <a:rPr lang="en-US" sz="2000" b="1" dirty="0">
                <a:solidFill>
                  <a:schemeClr val="tx1"/>
                </a:solidFill>
              </a:rPr>
              <a:t>solutions for </a:t>
            </a:r>
            <a:r>
              <a:rPr lang="en-US" sz="2000" b="1" dirty="0" smtClean="0">
                <a:solidFill>
                  <a:schemeClr val="tx1"/>
                </a:solidFill>
              </a:rPr>
              <a:t>  both retailers </a:t>
            </a:r>
            <a:r>
              <a:rPr lang="en-US" sz="2000" b="1" dirty="0">
                <a:solidFill>
                  <a:schemeClr val="tx1"/>
                </a:solidFill>
              </a:rPr>
              <a:t>and </a:t>
            </a:r>
            <a:r>
              <a:rPr lang="en-US" sz="2000" b="1" dirty="0" smtClean="0">
                <a:solidFill>
                  <a:schemeClr val="tx1"/>
                </a:solidFill>
              </a:rPr>
              <a:t>corporate</a:t>
            </a:r>
            <a:endParaRPr lang="en-US" sz="2000" b="1" dirty="0">
              <a:solidFill>
                <a:schemeClr val="tx1"/>
              </a:solidFill>
            </a:endParaRPr>
          </a:p>
          <a:p>
            <a:pPr lvl="0" hangingPunct="0"/>
            <a:r>
              <a:rPr lang="en-US" sz="2000" b="1" dirty="0" smtClean="0">
                <a:solidFill>
                  <a:schemeClr val="tx1"/>
                </a:solidFill>
              </a:rPr>
              <a:t>Acts </a:t>
            </a:r>
            <a:r>
              <a:rPr lang="en-US" sz="2000" b="1" dirty="0">
                <a:solidFill>
                  <a:schemeClr val="tx1"/>
                </a:solidFill>
              </a:rPr>
              <a:t>as a standard interface between the clients and the banks </a:t>
            </a:r>
          </a:p>
          <a:p>
            <a:pPr lvl="0" hangingPunct="0"/>
            <a:r>
              <a:rPr lang="en-US" sz="2000" b="1" dirty="0">
                <a:solidFill>
                  <a:schemeClr val="tx1"/>
                </a:solidFill>
              </a:rPr>
              <a:t> Users who have accounts in various banks can login here and can make any kind of </a:t>
            </a:r>
            <a:r>
              <a:rPr lang="en-US" sz="2000" b="1" dirty="0" smtClean="0">
                <a:solidFill>
                  <a:schemeClr val="tx1"/>
                </a:solidFill>
              </a:rPr>
              <a:t>transactions</a:t>
            </a:r>
            <a:endParaRPr lang="en-US" sz="2000" b="1" dirty="0">
              <a:solidFill>
                <a:schemeClr val="tx1"/>
              </a:solidFill>
            </a:endParaRPr>
          </a:p>
          <a:p>
            <a:pPr lvl="0" hangingPunct="0"/>
            <a:r>
              <a:rPr lang="en-US" sz="2000" b="1" dirty="0">
                <a:solidFill>
                  <a:schemeClr val="tx1"/>
                </a:solidFill>
              </a:rPr>
              <a:t> In the backend, system will take care of the entire obligation required in order to carry on transaction </a:t>
            </a:r>
            <a:r>
              <a:rPr lang="en-US" sz="2000" b="1" dirty="0" smtClean="0">
                <a:solidFill>
                  <a:schemeClr val="tx1"/>
                </a:solidFill>
              </a:rPr>
              <a:t>smoothly</a:t>
            </a:r>
            <a:endParaRPr lang="en-US" sz="2000" b="1" dirty="0">
              <a:solidFill>
                <a:schemeClr val="tx1"/>
              </a:solidFill>
            </a:endParaRPr>
          </a:p>
          <a:p>
            <a:endParaRPr lang="en-US" b="1" dirty="0">
              <a:latin typeface="Calibri" panose="020F0502020204030204"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5257800"/>
            <a:ext cx="7542213" cy="134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0391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objectives</a:t>
            </a:r>
            <a:endParaRPr lang="en-US" dirty="0">
              <a:solidFill>
                <a:srgbClr val="00B050"/>
              </a:solidFill>
            </a:endParaRPr>
          </a:p>
        </p:txBody>
      </p:sp>
      <p:sp>
        <p:nvSpPr>
          <p:cNvPr id="3" name="Content Placeholder 2"/>
          <p:cNvSpPr>
            <a:spLocks noGrp="1"/>
          </p:cNvSpPr>
          <p:nvPr>
            <p:ph idx="1"/>
          </p:nvPr>
        </p:nvSpPr>
        <p:spPr/>
        <p:txBody>
          <a:bodyPr>
            <a:normAutofit fontScale="92500" lnSpcReduction="20000"/>
          </a:bodyPr>
          <a:lstStyle/>
          <a:p>
            <a:pPr marL="0" marR="0" indent="0" algn="just" hangingPunct="0">
              <a:lnSpc>
                <a:spcPct val="115000"/>
              </a:lnSpc>
              <a:spcBef>
                <a:spcPts val="0"/>
              </a:spcBef>
              <a:spcAft>
                <a:spcPts val="0"/>
              </a:spcAft>
              <a:buNone/>
            </a:pPr>
            <a:r>
              <a:rPr lang="en-US" b="1" dirty="0">
                <a:solidFill>
                  <a:schemeClr val="tx1"/>
                </a:solidFill>
                <a:ea typeface="Calibri"/>
                <a:cs typeface="Times New Roman"/>
              </a:rPr>
              <a:t>The ‘Multi-Banking System’ Interface is targeted to the </a:t>
            </a:r>
            <a:r>
              <a:rPr lang="en-US" b="1" dirty="0" smtClean="0">
                <a:solidFill>
                  <a:schemeClr val="tx1"/>
                </a:solidFill>
                <a:ea typeface="Calibri"/>
                <a:cs typeface="Times New Roman"/>
              </a:rPr>
              <a:t>future banking </a:t>
            </a:r>
            <a:r>
              <a:rPr lang="en-US" b="1" dirty="0">
                <a:solidFill>
                  <a:schemeClr val="tx1"/>
                </a:solidFill>
                <a:ea typeface="Calibri"/>
                <a:cs typeface="Times New Roman"/>
              </a:rPr>
              <a:t>solution for the users who have multiple bank accounts in different banks. This interface integrates all existing banks and provides business solutions for both retail and corporate. </a:t>
            </a:r>
            <a:endParaRPr lang="en-US" b="1" dirty="0" smtClean="0">
              <a:solidFill>
                <a:schemeClr val="tx1"/>
              </a:solidFill>
              <a:ea typeface="Calibri"/>
              <a:cs typeface="Times New Roman"/>
            </a:endParaRPr>
          </a:p>
          <a:p>
            <a:pPr marL="0" marR="0" indent="0" algn="just" hangingPunct="0">
              <a:lnSpc>
                <a:spcPct val="115000"/>
              </a:lnSpc>
              <a:spcBef>
                <a:spcPts val="0"/>
              </a:spcBef>
              <a:spcAft>
                <a:spcPts val="0"/>
              </a:spcAft>
              <a:buNone/>
            </a:pPr>
            <a:r>
              <a:rPr lang="en-US" b="1" dirty="0">
                <a:solidFill>
                  <a:schemeClr val="tx1"/>
                </a:solidFill>
                <a:ea typeface="Calibri"/>
                <a:cs typeface="Times New Roman"/>
              </a:rPr>
              <a:t> </a:t>
            </a:r>
          </a:p>
          <a:p>
            <a:pPr algn="just"/>
            <a:r>
              <a:rPr lang="en-US" b="1" dirty="0">
                <a:solidFill>
                  <a:schemeClr val="tx1"/>
                </a:solidFill>
              </a:rPr>
              <a:t>Maintaining multiple bank accounts through a single portal.</a:t>
            </a:r>
          </a:p>
          <a:p>
            <a:pPr algn="just"/>
            <a:endParaRPr lang="en-US" b="1" dirty="0">
              <a:solidFill>
                <a:schemeClr val="tx1"/>
              </a:solidFill>
            </a:endParaRPr>
          </a:p>
          <a:p>
            <a:pPr algn="just"/>
            <a:r>
              <a:rPr lang="en-US" b="1" dirty="0">
                <a:solidFill>
                  <a:schemeClr val="tx1"/>
                </a:solidFill>
              </a:rPr>
              <a:t>Approving multi-bank account requests by the branch managers.</a:t>
            </a:r>
          </a:p>
          <a:p>
            <a:pPr algn="just"/>
            <a:endParaRPr lang="en-US" b="1" dirty="0">
              <a:solidFill>
                <a:schemeClr val="tx1"/>
              </a:solidFill>
            </a:endParaRPr>
          </a:p>
          <a:p>
            <a:pPr algn="just"/>
            <a:r>
              <a:rPr lang="en-US" b="1" dirty="0">
                <a:solidFill>
                  <a:schemeClr val="tx1"/>
                </a:solidFill>
              </a:rPr>
              <a:t>Approving and opening of new user accounts online</a:t>
            </a:r>
            <a:r>
              <a:rPr lang="en-US" dirty="0">
                <a:solidFill>
                  <a:schemeClr val="tx1"/>
                </a:solidFill>
              </a:rPr>
              <a:t>.</a:t>
            </a:r>
          </a:p>
          <a:p>
            <a:endParaRPr lang="en-US" dirty="0"/>
          </a:p>
          <a:p>
            <a:pPr lvl="0" indent="-342900" algn="just" hangingPunct="0">
              <a:lnSpc>
                <a:spcPct val="115000"/>
              </a:lnSpc>
              <a:spcBef>
                <a:spcPts val="0"/>
              </a:spcBef>
              <a:buFont typeface="Wingdings" panose="05000000000000000000" pitchFamily="2" charset="2"/>
              <a:buChar char="§"/>
              <a:tabLst>
                <a:tab pos="57150" algn="l"/>
              </a:tabLst>
            </a:pPr>
            <a:endParaRPr lang="en-US" b="1" dirty="0">
              <a:ea typeface="Times New Roman"/>
              <a:cs typeface="Times New Roman"/>
            </a:endParaRPr>
          </a:p>
          <a:p>
            <a:pPr marL="114300" indent="0">
              <a:buNone/>
            </a:pPr>
            <a:endParaRPr lang="en-US" dirty="0"/>
          </a:p>
        </p:txBody>
      </p:sp>
    </p:spTree>
    <p:extLst>
      <p:ext uri="{BB962C8B-B14F-4D97-AF65-F5344CB8AC3E}">
        <p14:creationId xmlns:p14="http://schemas.microsoft.com/office/powerpoint/2010/main" val="1911710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Existing System</a:t>
            </a:r>
            <a:endParaRPr lang="en-US" dirty="0">
              <a:solidFill>
                <a:srgbClr val="00B050"/>
              </a:solidFill>
            </a:endParaRPr>
          </a:p>
        </p:txBody>
      </p:sp>
      <p:sp>
        <p:nvSpPr>
          <p:cNvPr id="3" name="Content Placeholder 2"/>
          <p:cNvSpPr>
            <a:spLocks noGrp="1"/>
          </p:cNvSpPr>
          <p:nvPr>
            <p:ph idx="1"/>
          </p:nvPr>
        </p:nvSpPr>
        <p:spPr>
          <a:xfrm>
            <a:off x="457200" y="2057400"/>
            <a:ext cx="8229600" cy="4373563"/>
          </a:xfrm>
        </p:spPr>
        <p:txBody>
          <a:bodyPr/>
          <a:lstStyle/>
          <a:p>
            <a:pPr lvl="0" indent="-342900">
              <a:buClrTx/>
              <a:buFont typeface="Courier New" panose="02070309020205020404" pitchFamily="49" charset="0"/>
              <a:buChar char="o"/>
            </a:pPr>
            <a:r>
              <a:rPr lang="en-US" sz="2000" b="1" dirty="0">
                <a:solidFill>
                  <a:prstClr val="black"/>
                </a:solidFill>
              </a:rPr>
              <a:t>The existing system comprised of single bank portals i.e. one portal for each banking company</a:t>
            </a:r>
          </a:p>
          <a:p>
            <a:pPr lvl="0" indent="-342900">
              <a:buClrTx/>
              <a:buFont typeface="Courier New" panose="02070309020205020404" pitchFamily="49" charset="0"/>
              <a:buChar char="o"/>
            </a:pPr>
            <a:endParaRPr lang="en-US" sz="2000" b="1" dirty="0">
              <a:solidFill>
                <a:prstClr val="black"/>
              </a:solidFill>
            </a:endParaRPr>
          </a:p>
          <a:p>
            <a:pPr lvl="0" indent="-342900">
              <a:buClrTx/>
              <a:buFont typeface="Courier New" panose="02070309020205020404" pitchFamily="49" charset="0"/>
              <a:buChar char="o"/>
            </a:pPr>
            <a:r>
              <a:rPr lang="en-US" sz="2000" b="1" dirty="0">
                <a:solidFill>
                  <a:prstClr val="black"/>
                </a:solidFill>
              </a:rPr>
              <a:t>Different logins for different banking portals</a:t>
            </a:r>
          </a:p>
          <a:p>
            <a:pPr lvl="0" indent="-342900">
              <a:buClrTx/>
              <a:buFont typeface="Courier New" panose="02070309020205020404" pitchFamily="49" charset="0"/>
              <a:buChar char="o"/>
            </a:pPr>
            <a:endParaRPr lang="en-US" sz="2000" b="1" dirty="0">
              <a:solidFill>
                <a:prstClr val="black"/>
              </a:solidFill>
            </a:endParaRPr>
          </a:p>
          <a:p>
            <a:pPr lvl="0" indent="-342900">
              <a:buClrTx/>
              <a:buFont typeface="Courier New" panose="02070309020205020404" pitchFamily="49" charset="0"/>
              <a:buChar char="o"/>
            </a:pPr>
            <a:r>
              <a:rPr lang="en-US" sz="2000" b="1" dirty="0">
                <a:solidFill>
                  <a:prstClr val="black"/>
                </a:solidFill>
              </a:rPr>
              <a:t>In the existing system, a user having more than one account in different banks has to do login in their own portals. Hence, they had to maintain separate usernames and password for each of them.  </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4128297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Proposed</a:t>
            </a:r>
            <a:r>
              <a:rPr lang="en-US" dirty="0" smtClean="0"/>
              <a:t> </a:t>
            </a:r>
            <a:r>
              <a:rPr lang="en-US" dirty="0" smtClean="0">
                <a:solidFill>
                  <a:srgbClr val="00B050"/>
                </a:solidFill>
              </a:rPr>
              <a:t>system</a:t>
            </a:r>
            <a:endParaRPr lang="en-US" dirty="0">
              <a:solidFill>
                <a:srgbClr val="00B050"/>
              </a:solidFill>
            </a:endParaRPr>
          </a:p>
        </p:txBody>
      </p:sp>
      <p:sp>
        <p:nvSpPr>
          <p:cNvPr id="3" name="Content Placeholder 2"/>
          <p:cNvSpPr>
            <a:spLocks noGrp="1"/>
          </p:cNvSpPr>
          <p:nvPr>
            <p:ph idx="1"/>
          </p:nvPr>
        </p:nvSpPr>
        <p:spPr>
          <a:xfrm>
            <a:off x="304800" y="1676400"/>
            <a:ext cx="8458200" cy="4876799"/>
          </a:xfrm>
        </p:spPr>
        <p:txBody>
          <a:bodyPr>
            <a:noAutofit/>
          </a:bodyPr>
          <a:lstStyle/>
          <a:p>
            <a:pPr marL="0" indent="0" algn="just">
              <a:lnSpc>
                <a:spcPct val="115000"/>
              </a:lnSpc>
              <a:spcBef>
                <a:spcPts val="0"/>
              </a:spcBef>
              <a:spcAft>
                <a:spcPts val="1000"/>
              </a:spcAft>
              <a:buNone/>
            </a:pPr>
            <a:r>
              <a:rPr lang="en-US" sz="1800" b="1" dirty="0">
                <a:solidFill>
                  <a:srgbClr val="000000"/>
                </a:solidFill>
                <a:ea typeface="Times New Roman"/>
                <a:cs typeface="Times New Roman"/>
              </a:rPr>
              <a:t>The system provides proper security and reduces the manual work. This application tries to eliminate the difficulties of the existing system and helps the user to reduce the workload and mental conflict. It is very user-friendly. Through this, the users can check their account, transaction and hence it becomes very easy for </a:t>
            </a:r>
            <a:r>
              <a:rPr lang="en-US" sz="1800" b="1" dirty="0" smtClean="0">
                <a:solidFill>
                  <a:srgbClr val="000000"/>
                </a:solidFill>
                <a:ea typeface="Times New Roman"/>
                <a:cs typeface="Times New Roman"/>
              </a:rPr>
              <a:t>them. Thinking </a:t>
            </a:r>
            <a:r>
              <a:rPr lang="en-US" sz="1800" b="1" dirty="0">
                <a:solidFill>
                  <a:srgbClr val="000000"/>
                </a:solidFill>
                <a:ea typeface="Times New Roman"/>
                <a:cs typeface="Times New Roman"/>
              </a:rPr>
              <a:t>why multi-banking is so effective and is considered to be the most efficient way of banking? The following are the reasons: </a:t>
            </a:r>
            <a:endParaRPr lang="en-US" sz="1800" b="1" dirty="0">
              <a:ea typeface="Times New Roman"/>
              <a:cs typeface="Times New Roman"/>
            </a:endParaRPr>
          </a:p>
          <a:p>
            <a:pPr indent="-342900" algn="just">
              <a:lnSpc>
                <a:spcPct val="115000"/>
              </a:lnSpc>
              <a:spcBef>
                <a:spcPts val="0"/>
              </a:spcBef>
              <a:spcAft>
                <a:spcPts val="1000"/>
              </a:spcAft>
              <a:buFont typeface="Wingdings" panose="05000000000000000000" pitchFamily="2" charset="2"/>
              <a:buChar char="§"/>
            </a:pPr>
            <a:r>
              <a:rPr lang="en-US" sz="1800" b="1" dirty="0" smtClean="0">
                <a:solidFill>
                  <a:srgbClr val="000000"/>
                </a:solidFill>
                <a:ea typeface="Calibri"/>
                <a:cs typeface="Times New Roman"/>
              </a:rPr>
              <a:t>Multi-Banking </a:t>
            </a:r>
            <a:r>
              <a:rPr lang="en-US" sz="1800" b="1" dirty="0">
                <a:solidFill>
                  <a:srgbClr val="000000"/>
                </a:solidFill>
                <a:ea typeface="Calibri"/>
                <a:cs typeface="Times New Roman"/>
              </a:rPr>
              <a:t>brings in an organized and proactive banking process </a:t>
            </a:r>
            <a:endParaRPr lang="en-US" sz="1800" b="1" dirty="0">
              <a:ea typeface="Calibri"/>
              <a:cs typeface="Times New Roman"/>
            </a:endParaRPr>
          </a:p>
          <a:p>
            <a:pPr indent="-342900" algn="just">
              <a:lnSpc>
                <a:spcPct val="115000"/>
              </a:lnSpc>
              <a:spcBef>
                <a:spcPts val="0"/>
              </a:spcBef>
              <a:spcAft>
                <a:spcPts val="1000"/>
              </a:spcAft>
              <a:buFont typeface="Wingdings" panose="05000000000000000000" pitchFamily="2" charset="2"/>
              <a:buChar char="§"/>
            </a:pPr>
            <a:r>
              <a:rPr lang="en-US" sz="1800" b="1" dirty="0" smtClean="0">
                <a:solidFill>
                  <a:srgbClr val="000000"/>
                </a:solidFill>
                <a:ea typeface="Calibri"/>
                <a:cs typeface="Times New Roman"/>
              </a:rPr>
              <a:t>Easy </a:t>
            </a:r>
            <a:r>
              <a:rPr lang="en-US" sz="1800" b="1" dirty="0">
                <a:solidFill>
                  <a:srgbClr val="000000"/>
                </a:solidFill>
                <a:ea typeface="Calibri"/>
                <a:cs typeface="Times New Roman"/>
              </a:rPr>
              <a:t>and efficient way of banking </a:t>
            </a:r>
            <a:endParaRPr lang="en-US" sz="1800" b="1" dirty="0" smtClean="0">
              <a:ea typeface="Calibri"/>
              <a:cs typeface="Times New Roman"/>
            </a:endParaRPr>
          </a:p>
          <a:p>
            <a:pPr indent="-342900" algn="just">
              <a:lnSpc>
                <a:spcPct val="115000"/>
              </a:lnSpc>
              <a:spcBef>
                <a:spcPts val="0"/>
              </a:spcBef>
              <a:spcAft>
                <a:spcPts val="1000"/>
              </a:spcAft>
              <a:buFont typeface="Wingdings" panose="05000000000000000000" pitchFamily="2" charset="2"/>
              <a:buChar char="§"/>
            </a:pPr>
            <a:r>
              <a:rPr lang="en-US" sz="1800" b="1" dirty="0" smtClean="0">
                <a:solidFill>
                  <a:srgbClr val="000000"/>
                </a:solidFill>
                <a:ea typeface="Calibri"/>
                <a:cs typeface="Times New Roman"/>
              </a:rPr>
              <a:t>Reduced </a:t>
            </a:r>
            <a:r>
              <a:rPr lang="en-US" sz="1800" b="1" dirty="0">
                <a:solidFill>
                  <a:srgbClr val="000000"/>
                </a:solidFill>
                <a:ea typeface="Calibri"/>
                <a:cs typeface="Times New Roman"/>
              </a:rPr>
              <a:t>complexity, reduced paper work and streamlined </a:t>
            </a:r>
            <a:r>
              <a:rPr lang="en-US" sz="1800" b="1" dirty="0" smtClean="0">
                <a:solidFill>
                  <a:srgbClr val="000000"/>
                </a:solidFill>
                <a:ea typeface="Calibri"/>
                <a:cs typeface="Times New Roman"/>
              </a:rPr>
              <a:t>workflow</a:t>
            </a:r>
          </a:p>
          <a:p>
            <a:pPr indent="-342900" algn="just">
              <a:lnSpc>
                <a:spcPct val="115000"/>
              </a:lnSpc>
              <a:spcBef>
                <a:spcPts val="0"/>
              </a:spcBef>
              <a:spcAft>
                <a:spcPts val="1000"/>
              </a:spcAft>
              <a:buFont typeface="Wingdings" panose="05000000000000000000" pitchFamily="2" charset="2"/>
              <a:buChar char="§"/>
            </a:pPr>
            <a:r>
              <a:rPr lang="en-US" sz="1800" b="1" dirty="0" smtClean="0">
                <a:solidFill>
                  <a:srgbClr val="000000"/>
                </a:solidFill>
                <a:ea typeface="Calibri"/>
                <a:cs typeface="Times New Roman"/>
              </a:rPr>
              <a:t>Establishes </a:t>
            </a:r>
            <a:r>
              <a:rPr lang="en-US" sz="1800" b="1" dirty="0">
                <a:solidFill>
                  <a:srgbClr val="000000"/>
                </a:solidFill>
                <a:ea typeface="Calibri"/>
                <a:cs typeface="Times New Roman"/>
              </a:rPr>
              <a:t>efficient communication channel between users and banks </a:t>
            </a:r>
            <a:endParaRPr lang="en-US" sz="1800" b="1" dirty="0" smtClean="0">
              <a:solidFill>
                <a:srgbClr val="000000"/>
              </a:solidFill>
              <a:ea typeface="Calibri"/>
              <a:cs typeface="Times New Roman"/>
            </a:endParaRPr>
          </a:p>
          <a:p>
            <a:pPr indent="-342900" algn="just">
              <a:lnSpc>
                <a:spcPct val="115000"/>
              </a:lnSpc>
              <a:spcBef>
                <a:spcPts val="0"/>
              </a:spcBef>
              <a:spcAft>
                <a:spcPts val="1000"/>
              </a:spcAft>
              <a:buFont typeface="Wingdings" panose="05000000000000000000" pitchFamily="2" charset="2"/>
              <a:buChar char="§"/>
            </a:pPr>
            <a:r>
              <a:rPr lang="en-US" sz="1800" b="1" dirty="0">
                <a:solidFill>
                  <a:schemeClr val="tx1"/>
                </a:solidFill>
                <a:ea typeface="Calibri"/>
                <a:cs typeface="Times New Roman"/>
              </a:rPr>
              <a:t>Dependable database applications available to support banking process </a:t>
            </a:r>
          </a:p>
          <a:p>
            <a:pPr marL="0" indent="0" algn="just">
              <a:lnSpc>
                <a:spcPct val="115000"/>
              </a:lnSpc>
              <a:spcBef>
                <a:spcPts val="0"/>
              </a:spcBef>
              <a:spcAft>
                <a:spcPts val="1000"/>
              </a:spcAft>
              <a:buNone/>
            </a:pPr>
            <a:r>
              <a:rPr lang="en-US" sz="1800" b="1" dirty="0" smtClean="0">
                <a:solidFill>
                  <a:srgbClr val="000000"/>
                </a:solidFill>
                <a:ea typeface="Calibri"/>
                <a:cs typeface="Times New Roman"/>
              </a:rPr>
              <a:t> </a:t>
            </a:r>
            <a:endParaRPr lang="en-US" sz="1800" dirty="0"/>
          </a:p>
        </p:txBody>
      </p:sp>
    </p:spTree>
    <p:extLst>
      <p:ext uri="{BB962C8B-B14F-4D97-AF65-F5344CB8AC3E}">
        <p14:creationId xmlns:p14="http://schemas.microsoft.com/office/powerpoint/2010/main" val="3683199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50"/>
                </a:solidFill>
              </a:rPr>
              <a:t>Advantages of proposed system</a:t>
            </a:r>
          </a:p>
        </p:txBody>
      </p:sp>
      <p:sp>
        <p:nvSpPr>
          <p:cNvPr id="3" name="Content Placeholder 2"/>
          <p:cNvSpPr>
            <a:spLocks noGrp="1"/>
          </p:cNvSpPr>
          <p:nvPr>
            <p:ph idx="1"/>
          </p:nvPr>
        </p:nvSpPr>
        <p:spPr>
          <a:xfrm>
            <a:off x="533400" y="1981200"/>
            <a:ext cx="8229600" cy="4373563"/>
          </a:xfrm>
        </p:spPr>
        <p:txBody>
          <a:bodyPr>
            <a:normAutofit/>
          </a:bodyPr>
          <a:lstStyle/>
          <a:p>
            <a:pPr>
              <a:buFont typeface="Wingdings" panose="05000000000000000000" pitchFamily="2" charset="2"/>
              <a:buChar char="§"/>
            </a:pPr>
            <a:r>
              <a:rPr lang="en-US" sz="2000" b="1" dirty="0" smtClean="0">
                <a:solidFill>
                  <a:schemeClr val="tx1"/>
                </a:solidFill>
              </a:rPr>
              <a:t>In </a:t>
            </a:r>
            <a:r>
              <a:rPr lang="en-US" sz="2000" b="1" dirty="0">
                <a:solidFill>
                  <a:schemeClr val="tx1"/>
                </a:solidFill>
              </a:rPr>
              <a:t>this system the database is maintained in centralized manner</a:t>
            </a:r>
            <a:r>
              <a:rPr lang="en-US" sz="2000" b="1" dirty="0" smtClean="0">
                <a:solidFill>
                  <a:schemeClr val="tx1"/>
                </a:solidFill>
              </a:rPr>
              <a:t>.</a:t>
            </a:r>
          </a:p>
          <a:p>
            <a:pPr marL="114300" indent="0">
              <a:buNone/>
            </a:pPr>
            <a:endParaRPr lang="en-US" sz="2000" b="1" dirty="0">
              <a:solidFill>
                <a:schemeClr val="tx1"/>
              </a:solidFill>
            </a:endParaRPr>
          </a:p>
          <a:p>
            <a:pPr>
              <a:buFont typeface="Wingdings" panose="05000000000000000000" pitchFamily="2" charset="2"/>
              <a:buChar char="§"/>
            </a:pPr>
            <a:r>
              <a:rPr lang="en-US" sz="2000" b="1" dirty="0" smtClean="0">
                <a:solidFill>
                  <a:schemeClr val="tx1"/>
                </a:solidFill>
              </a:rPr>
              <a:t>The </a:t>
            </a:r>
            <a:r>
              <a:rPr lang="en-US" sz="2000" b="1" dirty="0">
                <a:solidFill>
                  <a:schemeClr val="tx1"/>
                </a:solidFill>
              </a:rPr>
              <a:t>user can access the entire account information </a:t>
            </a:r>
            <a:endParaRPr lang="en-US" sz="2000" b="1" dirty="0" smtClean="0">
              <a:solidFill>
                <a:schemeClr val="tx1"/>
              </a:solidFill>
            </a:endParaRPr>
          </a:p>
          <a:p>
            <a:pPr>
              <a:buFont typeface="Wingdings" panose="05000000000000000000" pitchFamily="2" charset="2"/>
              <a:buChar char="§"/>
            </a:pPr>
            <a:endParaRPr lang="en-US" sz="2000" b="1" dirty="0">
              <a:solidFill>
                <a:schemeClr val="tx1"/>
              </a:solidFill>
            </a:endParaRPr>
          </a:p>
          <a:p>
            <a:pPr>
              <a:buFont typeface="Wingdings" panose="05000000000000000000" pitchFamily="2" charset="2"/>
              <a:buChar char="§"/>
            </a:pPr>
            <a:r>
              <a:rPr lang="en-US" sz="2000" b="1" dirty="0" smtClean="0">
                <a:solidFill>
                  <a:schemeClr val="tx1"/>
                </a:solidFill>
              </a:rPr>
              <a:t>This </a:t>
            </a:r>
            <a:r>
              <a:rPr lang="en-US" sz="2000" b="1" dirty="0">
                <a:solidFill>
                  <a:schemeClr val="tx1"/>
                </a:solidFill>
              </a:rPr>
              <a:t>system is very fast because of the centralized database and accessing database will be very easy, when compared to the existing </a:t>
            </a:r>
            <a:r>
              <a:rPr lang="en-US" sz="2000" b="1" dirty="0" smtClean="0">
                <a:solidFill>
                  <a:schemeClr val="tx1"/>
                </a:solidFill>
              </a:rPr>
              <a:t>system.</a:t>
            </a:r>
          </a:p>
          <a:p>
            <a:pPr marL="114300" indent="0">
              <a:buNone/>
            </a:pPr>
            <a:endParaRPr lang="en-US" sz="2000" b="1" dirty="0" smtClean="0">
              <a:solidFill>
                <a:schemeClr val="tx1"/>
              </a:solidFill>
            </a:endParaRPr>
          </a:p>
          <a:p>
            <a:pPr>
              <a:buFont typeface="Wingdings" panose="05000000000000000000" pitchFamily="2" charset="2"/>
              <a:buChar char="§"/>
            </a:pPr>
            <a:r>
              <a:rPr lang="en-US" sz="2000" b="1" dirty="0" smtClean="0">
                <a:solidFill>
                  <a:schemeClr val="tx1"/>
                </a:solidFill>
              </a:rPr>
              <a:t>The </a:t>
            </a:r>
            <a:r>
              <a:rPr lang="en-US" sz="2000" b="1" dirty="0">
                <a:solidFill>
                  <a:schemeClr val="tx1"/>
                </a:solidFill>
              </a:rPr>
              <a:t>user can also ask any query to support in the website, if any.</a:t>
            </a:r>
          </a:p>
        </p:txBody>
      </p:sp>
    </p:spTree>
    <p:extLst>
      <p:ext uri="{BB962C8B-B14F-4D97-AF65-F5344CB8AC3E}">
        <p14:creationId xmlns:p14="http://schemas.microsoft.com/office/powerpoint/2010/main" val="497435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MODULES</a:t>
            </a:r>
            <a:endParaRPr lang="en-US" b="1" dirty="0">
              <a:solidFill>
                <a:srgbClr val="00B050"/>
              </a:solidFill>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682" y="1926683"/>
            <a:ext cx="6120635" cy="4025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0222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406</TotalTime>
  <Words>949</Words>
  <Application>Microsoft Office PowerPoint</Application>
  <PresentationFormat>On-screen Show (4:3)</PresentationFormat>
  <Paragraphs>165</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Apothecary</vt:lpstr>
      <vt:lpstr>MULTI-BANKING SYSTEM</vt:lpstr>
      <vt:lpstr>Contents</vt:lpstr>
      <vt:lpstr>Why multi-banking….???</vt:lpstr>
      <vt:lpstr>WHAT IS IT???</vt:lpstr>
      <vt:lpstr>objectives</vt:lpstr>
      <vt:lpstr>Existing System</vt:lpstr>
      <vt:lpstr>Proposed system</vt:lpstr>
      <vt:lpstr>Advantages of proposed system</vt:lpstr>
      <vt:lpstr>MODULES</vt:lpstr>
      <vt:lpstr>PROJECT moduleS</vt:lpstr>
      <vt:lpstr>PowerPoint Presentation</vt:lpstr>
      <vt:lpstr>PowerPoint Presentation</vt:lpstr>
      <vt:lpstr>Entity-relationship diagram</vt:lpstr>
      <vt:lpstr>PowerPoint Presentation</vt:lpstr>
      <vt:lpstr>PowerPoint Presentation</vt:lpstr>
      <vt:lpstr>DATA FLOW DIAGRAM</vt:lpstr>
      <vt:lpstr>Level 0 (context level diagram)</vt:lpstr>
      <vt:lpstr>Level-1</vt:lpstr>
      <vt:lpstr>Level 2 (Admin module)</vt:lpstr>
      <vt:lpstr>Level 2 (USER module)</vt:lpstr>
      <vt:lpstr>Level 2(BANK Manager module)</vt:lpstr>
      <vt:lpstr>Project  snapshots</vt:lpstr>
      <vt:lpstr>PowerPoint Presentation</vt:lpstr>
      <vt:lpstr>conclusion</vt:lpstr>
      <vt:lpst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MULTIBANKING SYSTEM</dc:title>
  <dc:creator>mohit</dc:creator>
  <cp:lastModifiedBy>mohit</cp:lastModifiedBy>
  <cp:revision>51</cp:revision>
  <dcterms:created xsi:type="dcterms:W3CDTF">2014-10-28T08:17:17Z</dcterms:created>
  <dcterms:modified xsi:type="dcterms:W3CDTF">2015-04-15T19:15:17Z</dcterms:modified>
</cp:coreProperties>
</file>