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</p:sldMasterIdLst>
  <p:notesMasterIdLst>
    <p:notesMasterId r:id="rId24"/>
  </p:notesMasterIdLst>
  <p:sldIdLst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ython\jupytern\data_analysis_capstone\popular-languag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722232385054017E-2"/>
          <c:y val="3.7804707430262222E-2"/>
          <c:w val="0.93760555016121461"/>
          <c:h val="0.76321940233923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number_of_jobs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Sheet!$A$2:$A$13</c:f>
              <c:strCache>
                <c:ptCount val="12"/>
                <c:pt idx="0">
                  <c:v>C</c:v>
                </c:pt>
                <c:pt idx="1">
                  <c:v>Java</c:v>
                </c:pt>
                <c:pt idx="2">
                  <c:v>JavaScript</c:v>
                </c:pt>
                <c:pt idx="3">
                  <c:v>Python</c:v>
                </c:pt>
                <c:pt idx="4">
                  <c:v>Scala</c:v>
                </c:pt>
                <c:pt idx="5">
                  <c:v>C++</c:v>
                </c:pt>
                <c:pt idx="6">
                  <c:v>PostgreSQL</c:v>
                </c:pt>
                <c:pt idx="7">
                  <c:v>SQL Server</c:v>
                </c:pt>
                <c:pt idx="8">
                  <c:v>C#</c:v>
                </c:pt>
                <c:pt idx="9">
                  <c:v>Oracle</c:v>
                </c:pt>
                <c:pt idx="10">
                  <c:v>MySQL Server</c:v>
                </c:pt>
                <c:pt idx="11">
                  <c:v>MongoDB</c:v>
                </c:pt>
              </c:strCache>
            </c:strRef>
          </c:cat>
          <c:val>
            <c:numRef>
              <c:f>Sheet!$B$2:$B$13</c:f>
              <c:numCache>
                <c:formatCode>General</c:formatCode>
                <c:ptCount val="12"/>
                <c:pt idx="0">
                  <c:v>184</c:v>
                </c:pt>
                <c:pt idx="1">
                  <c:v>92</c:v>
                </c:pt>
                <c:pt idx="2">
                  <c:v>65</c:v>
                </c:pt>
                <c:pt idx="3">
                  <c:v>51</c:v>
                </c:pt>
                <c:pt idx="4">
                  <c:v>47</c:v>
                </c:pt>
                <c:pt idx="5">
                  <c:v>24</c:v>
                </c:pt>
                <c:pt idx="6">
                  <c:v>17</c:v>
                </c:pt>
                <c:pt idx="7">
                  <c:v>16</c:v>
                </c:pt>
                <c:pt idx="8">
                  <c:v>14</c:v>
                </c:pt>
                <c:pt idx="9">
                  <c:v>6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7-48C2-88E1-2B871A4F5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75011640"/>
        <c:axId val="475010360"/>
      </c:barChart>
      <c:catAx>
        <c:axId val="475011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010360"/>
        <c:crosses val="autoZero"/>
        <c:auto val="1"/>
        <c:lblAlgn val="ctr"/>
        <c:lblOffset val="100"/>
        <c:noMultiLvlLbl val="0"/>
      </c:catAx>
      <c:valAx>
        <c:axId val="47501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011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'popular-languages'!$C$1</c:f>
              <c:strCache>
                <c:ptCount val="1"/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'popular-languages'!$B$2:$B$12</c:f>
              <c:strCache>
                <c:ptCount val="11"/>
                <c:pt idx="0">
                  <c:v>Language</c:v>
                </c:pt>
                <c:pt idx="1">
                  <c:v>Swift</c:v>
                </c:pt>
                <c:pt idx="2">
                  <c:v>Python</c:v>
                </c:pt>
                <c:pt idx="3">
                  <c:v>C++</c:v>
                </c:pt>
                <c:pt idx="4">
                  <c:v>Javascript</c:v>
                </c:pt>
                <c:pt idx="5">
                  <c:v>Java</c:v>
                </c:pt>
                <c:pt idx="6">
                  <c:v>Go</c:v>
                </c:pt>
                <c:pt idx="7">
                  <c:v>R</c:v>
                </c:pt>
                <c:pt idx="8">
                  <c:v>C#</c:v>
                </c:pt>
                <c:pt idx="9">
                  <c:v>SQL</c:v>
                </c:pt>
                <c:pt idx="10">
                  <c:v>PHP</c:v>
                </c:pt>
              </c:strCache>
            </c:strRef>
          </c:cat>
          <c:val>
            <c:numRef>
              <c:f>'popular-languages'!$C$2:$C$12</c:f>
              <c:numCache>
                <c:formatCode>0.00</c:formatCode>
                <c:ptCount val="11"/>
                <c:pt idx="0">
                  <c:v>0</c:v>
                </c:pt>
                <c:pt idx="1">
                  <c:v>130801</c:v>
                </c:pt>
                <c:pt idx="2">
                  <c:v>114383</c:v>
                </c:pt>
                <c:pt idx="3">
                  <c:v>113865</c:v>
                </c:pt>
                <c:pt idx="4">
                  <c:v>110981</c:v>
                </c:pt>
                <c:pt idx="5">
                  <c:v>101013</c:v>
                </c:pt>
                <c:pt idx="6">
                  <c:v>94082</c:v>
                </c:pt>
                <c:pt idx="7">
                  <c:v>92037</c:v>
                </c:pt>
                <c:pt idx="8">
                  <c:v>88726</c:v>
                </c:pt>
                <c:pt idx="9">
                  <c:v>84793</c:v>
                </c:pt>
                <c:pt idx="10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0-4E79-BE90-D323782F2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80513080"/>
        <c:axId val="480513400"/>
      </c:barChart>
      <c:catAx>
        <c:axId val="48051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513400"/>
        <c:crosses val="autoZero"/>
        <c:auto val="1"/>
        <c:lblAlgn val="ctr"/>
        <c:lblOffset val="100"/>
        <c:noMultiLvlLbl val="0"/>
      </c:catAx>
      <c:valAx>
        <c:axId val="480513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Salary</a:t>
                </a:r>
                <a:r>
                  <a:rPr lang="en-IN" baseline="0" dirty="0"/>
                  <a:t> in dollar</a:t>
                </a:r>
              </a:p>
              <a:p>
                <a:pPr>
                  <a:defRPr/>
                </a:pP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51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E3918-05CC-4342-84F9-4CDB41A0BBEA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A1BE5-66F3-4640-913F-6A1C8F774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8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6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0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8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5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87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77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92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29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9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34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991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90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41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8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19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3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88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032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63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63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1691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874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03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418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41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951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074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647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5600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9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78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174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634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056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193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434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041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8086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63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6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0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884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45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9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0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1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9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3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93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9B389E-DB9A-4029-958A-CBD293973C28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961C-AB74-4054-AD37-935933C8D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35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8" Type="http://schemas.openxmlformats.org/officeDocument/2006/relationships/image" Target="../media/image50.png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40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37" Type="http://schemas.openxmlformats.org/officeDocument/2006/relationships/image" Target="../media/image6.jpg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0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p-tok.dataplatform.cloud.ibm.com/dashboards/0fe8d205-8ca2-4855-818b-58f95edd9eda/view/6307aa3b278f11f777cec8e407cd78077861730fb3bbd60681807b4959367497f36c4298c82e420b8c470163a0b8445e9b" TargetMode="Externa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f-courses-data.s3.us.cloud-object-storage.appdomain.cloud/IBM-DA0321EN-SkillsNetwork/LargeData/m2_survey_data.csv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png"/><Relationship Id="rId18" Type="http://schemas.openxmlformats.org/officeDocument/2006/relationships/customXml" Target="../ink/ink32.xml"/><Relationship Id="rId3" Type="http://schemas.openxmlformats.org/officeDocument/2006/relationships/customXml" Target="../ink/ink23.xml"/><Relationship Id="rId7" Type="http://schemas.openxmlformats.org/officeDocument/2006/relationships/image" Target="../media/image50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" Type="http://schemas.openxmlformats.org/officeDocument/2006/relationships/image" Target="../media/image7.png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29.xml"/><Relationship Id="rId10" Type="http://schemas.openxmlformats.org/officeDocument/2006/relationships/customXml" Target="../ink/ink26.xml"/><Relationship Id="rId9" Type="http://schemas.openxmlformats.org/officeDocument/2006/relationships/customXml" Target="../ink/ink25.xml"/><Relationship Id="rId14" Type="http://schemas.openxmlformats.org/officeDocument/2006/relationships/customXml" Target="../ink/ink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4" y="2366527"/>
            <a:ext cx="6000486" cy="132556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ANALYSIS OF TECHNOLOGY USAGE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443" y="3579146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MOHIT BAKSHI</a:t>
            </a:r>
          </a:p>
          <a:p>
            <a:pPr marL="0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                          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6823D90-AA50-4F1B-9C5F-00788FF350D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131960" y="2461377"/>
            <a:ext cx="4709280" cy="33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3ABFE-048D-49C3-AB2A-830B66527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</a:t>
            </a:r>
            <a:r>
              <a:rPr lang="en-US" altLang="zh-CN" dirty="0"/>
              <a:t>d</a:t>
            </a:r>
            <a:r>
              <a:rPr lang="en-US" dirty="0"/>
              <a:t>atabase world wide</a:t>
            </a:r>
          </a:p>
          <a:p>
            <a:r>
              <a:rPr lang="en-US" dirty="0"/>
              <a:t>MongoDB is ranked 5</a:t>
            </a:r>
            <a:r>
              <a:rPr lang="en-US" baseline="30000" dirty="0"/>
              <a:t>th</a:t>
            </a:r>
            <a:r>
              <a:rPr lang="en-US" dirty="0"/>
              <a:t> in most popular Databases</a:t>
            </a:r>
          </a:p>
          <a:p>
            <a:r>
              <a:rPr lang="en-US" altLang="zh-CN" dirty="0"/>
              <a:t>MongoDB and Redis will improve their rankings in future significantly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    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Free and Open-source databases are still popular</a:t>
            </a:r>
          </a:p>
          <a:p>
            <a:r>
              <a:rPr lang="en-US" dirty="0"/>
              <a:t>Most programmers and organizations still prefer Relational databases</a:t>
            </a:r>
          </a:p>
          <a:p>
            <a:r>
              <a:rPr lang="en-US" dirty="0"/>
              <a:t>NoSQL databases will become more popular in future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93E564-1A36-4746-B0D1-BF3545BBCC7D}"/>
              </a:ext>
            </a:extLst>
          </p:cNvPr>
          <p:cNvCxnSpPr>
            <a:cxnSpLocks/>
          </p:cNvCxnSpPr>
          <p:nvPr/>
        </p:nvCxnSpPr>
        <p:spPr>
          <a:xfrm>
            <a:off x="5980112" y="2678914"/>
            <a:ext cx="0" cy="3062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256" y="2656831"/>
            <a:ext cx="6226997" cy="382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Link of the read-only view of the Cognos dashboard :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https://jp-tok.dataplatform.cloud.ibm.com/dashboards/0fe8d205-8ca2-4855-818b-58f95edd9eda/view/6307aa3b278f11f777cec8e407cd78077861730fb3bbd60681807b4959367497f36c4298c82e420b8c470163a0b8445e9b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7A582-3CCD-4BE2-AC01-69B43E796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253" y="2656831"/>
            <a:ext cx="5729333" cy="31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AFE87-9E09-43CE-974A-611A2938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84982"/>
            <a:ext cx="10642862" cy="39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301" y="973668"/>
            <a:ext cx="9282891" cy="706964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USAGE ESTIMATES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FD006-0C81-42AE-8321-D6C377DA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54345"/>
            <a:ext cx="9882092" cy="40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40394" cy="70696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DEMOGRAPHIC DISTRIBUTION OF RESPONDENTS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DD883-AAC2-41FA-8A43-A245F1CB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6" y="2300140"/>
            <a:ext cx="11142482" cy="39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4026" y="2631276"/>
            <a:ext cx="3054361" cy="3054361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KEY POINTS TO DISCUSS</a:t>
            </a:r>
          </a:p>
          <a:p>
            <a:endParaRPr lang="en-US" dirty="0"/>
          </a:p>
          <a:p>
            <a:r>
              <a:rPr lang="en-US" sz="1800" dirty="0"/>
              <a:t>Changes in The Usage of technology  in the Future</a:t>
            </a:r>
          </a:p>
          <a:p>
            <a:r>
              <a:rPr lang="en-US" altLang="zh-CN" dirty="0"/>
              <a:t>Non uniform distribution of IT industry worldwide</a:t>
            </a:r>
            <a:endParaRPr lang="en-US" altLang="zh-C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639505"/>
            <a:ext cx="5181600" cy="3537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will remain popular and python will gain more popularity in the future .</a:t>
            </a:r>
          </a:p>
          <a:p>
            <a:r>
              <a:rPr lang="en-US" dirty="0"/>
              <a:t>MongoDB will continue to gain popularity in future.</a:t>
            </a:r>
          </a:p>
          <a:p>
            <a:r>
              <a:rPr lang="en-US" dirty="0"/>
              <a:t>Most of the IT professionals come from few countries like US and India.</a:t>
            </a:r>
          </a:p>
          <a:p>
            <a:r>
              <a:rPr lang="en-US" dirty="0"/>
              <a:t>Over 90 %  of the Respondents are men.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39505"/>
            <a:ext cx="4825159" cy="33802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science will emerge as a promising career in the future.</a:t>
            </a:r>
          </a:p>
          <a:p>
            <a:r>
              <a:rPr lang="en-US" dirty="0"/>
              <a:t>NoSQL databases would be more popular in coming years .</a:t>
            </a:r>
          </a:p>
          <a:p>
            <a:r>
              <a:rPr lang="en-US" dirty="0"/>
              <a:t>IT industry is concentrated in few regions of the world.</a:t>
            </a:r>
          </a:p>
          <a:p>
            <a:r>
              <a:rPr lang="en-US" dirty="0"/>
              <a:t>Female students and professionals should also be given adequate opportunities in IT related fields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000578-44E6-4412-B777-9170A4356ACD}"/>
              </a:ext>
            </a:extLst>
          </p:cNvPr>
          <p:cNvCxnSpPr>
            <a:cxnSpLocks/>
          </p:cNvCxnSpPr>
          <p:nvPr/>
        </p:nvCxnSpPr>
        <p:spPr>
          <a:xfrm>
            <a:off x="5995416" y="2639505"/>
            <a:ext cx="0" cy="3380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7493" y="2255298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4673" y="2762054"/>
            <a:ext cx="7319128" cy="3311213"/>
          </a:xfrm>
        </p:spPr>
        <p:txBody>
          <a:bodyPr>
            <a:normAutofit/>
          </a:bodyPr>
          <a:lstStyle/>
          <a:p>
            <a:r>
              <a:rPr lang="en-US" dirty="0"/>
              <a:t>Top programming languages for Data Science are SQL and python .</a:t>
            </a:r>
          </a:p>
          <a:p>
            <a:r>
              <a:rPr lang="en-US" dirty="0"/>
              <a:t>JavaScript continues to be the most popular language implying the huge demand of web developers in IT industry </a:t>
            </a:r>
          </a:p>
          <a:p>
            <a:r>
              <a:rPr lang="en-US" dirty="0"/>
              <a:t>NoSQL databases will be more popular in coming years</a:t>
            </a:r>
          </a:p>
          <a:p>
            <a:r>
              <a:rPr lang="en-US" dirty="0"/>
              <a:t>Even after so many years IT industry distribution is not uniform with majority of professionals representing only a few sections of society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28DF8FD-D580-4F83-8E45-7D95EE1B0753}"/>
              </a:ext>
            </a:extLst>
          </p:cNvPr>
          <p:cNvSpPr txBox="1"/>
          <p:nvPr/>
        </p:nvSpPr>
        <p:spPr>
          <a:xfrm>
            <a:off x="1489435" y="933254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APPENDIX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828DF-C762-45B8-BE9A-5CFE43963E4A}"/>
              </a:ext>
            </a:extLst>
          </p:cNvPr>
          <p:cNvSpPr txBox="1"/>
          <p:nvPr/>
        </p:nvSpPr>
        <p:spPr>
          <a:xfrm>
            <a:off x="749029" y="3447854"/>
            <a:ext cx="106668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Stack Overflow Developer Survey 2019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0" dirty="0">
                <a:solidFill>
                  <a:srgbClr val="F1FA8C"/>
                </a:solidFill>
                <a:effectLst/>
                <a:latin typeface="Consolas" panose="020B0609020204030204" pitchFamily="49" charset="0"/>
                <a:hlinkClick r:id="rId2"/>
              </a:rPr>
              <a:t>https://cf-courses-data.s3.us.cloud-object-storage.appdomain.cloud/IBM-DA0321EN-SkillsNetwork/LargeData/m2_survey_data.csv</a:t>
            </a:r>
            <a:endParaRPr lang="en-IN" b="0" dirty="0">
              <a:solidFill>
                <a:srgbClr val="F1FA8C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1FA8C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8B0D7-61C6-4D62-A753-00706718014D}"/>
              </a:ext>
            </a:extLst>
          </p:cNvPr>
          <p:cNvSpPr txBox="1"/>
          <p:nvPr/>
        </p:nvSpPr>
        <p:spPr>
          <a:xfrm>
            <a:off x="4845497" y="2948481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DATA SETS USED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9A9207-D165-41C2-BD42-62E9032E4865}"/>
              </a:ext>
            </a:extLst>
          </p:cNvPr>
          <p:cNvGraphicFramePr>
            <a:graphicFrameLocks/>
          </p:cNvGraphicFramePr>
          <p:nvPr/>
        </p:nvGraphicFramePr>
        <p:xfrm>
          <a:off x="3295897" y="2422689"/>
          <a:ext cx="6696515" cy="3695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271EB5-6F48-4651-A7D8-F5B1C11B22E5}"/>
              </a:ext>
            </a:extLst>
          </p:cNvPr>
          <p:cNvSpPr txBox="1"/>
          <p:nvPr/>
        </p:nvSpPr>
        <p:spPr>
          <a:xfrm rot="16200000">
            <a:off x="1613618" y="3843757"/>
            <a:ext cx="3026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       Number of jobs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10714-6A74-4E74-83F1-9FAA56016BCA}"/>
              </a:ext>
            </a:extLst>
          </p:cNvPr>
          <p:cNvSpPr txBox="1"/>
          <p:nvPr/>
        </p:nvSpPr>
        <p:spPr>
          <a:xfrm>
            <a:off x="5712644" y="5942757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277" y="2670072"/>
            <a:ext cx="4269153" cy="3416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432636"/>
            <a:ext cx="5264956" cy="387989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Executive Summary</a:t>
            </a:r>
          </a:p>
          <a:p>
            <a:r>
              <a:rPr lang="en-US" sz="2000" dirty="0"/>
              <a:t>Introduction</a:t>
            </a:r>
          </a:p>
          <a:p>
            <a:r>
              <a:rPr lang="en-US" sz="2000" dirty="0"/>
              <a:t>Methodology</a:t>
            </a:r>
          </a:p>
          <a:p>
            <a:r>
              <a:rPr lang="en-US" sz="20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0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73" y="398457"/>
            <a:ext cx="11490354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POPULAR LANGUAGES AND SALARIES DISTRIBUTION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FEED4F-F545-48A9-AEA5-AD8B199FC16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77888" y="2826697"/>
          <a:ext cx="10525125" cy="286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6247" y="1206230"/>
            <a:ext cx="5778230" cy="4893014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Current Technology Usage Trend</a:t>
            </a:r>
          </a:p>
          <a:p>
            <a:pPr lvl="1"/>
            <a:r>
              <a:rPr lang="en-US" dirty="0"/>
              <a:t>Programming Language</a:t>
            </a:r>
            <a:endParaRPr lang="en-US" sz="1800" dirty="0"/>
          </a:p>
          <a:p>
            <a:pPr lvl="1"/>
            <a:r>
              <a:rPr lang="en-US" dirty="0"/>
              <a:t>Databases</a:t>
            </a:r>
            <a:endParaRPr lang="en-US" sz="1800" dirty="0"/>
          </a:p>
          <a:p>
            <a:pPr lvl="1"/>
            <a:r>
              <a:rPr lang="en-US" dirty="0"/>
              <a:t>Platforms</a:t>
            </a:r>
          </a:p>
          <a:p>
            <a:pPr lvl="1"/>
            <a:r>
              <a:rPr lang="en-US" sz="1800" dirty="0"/>
              <a:t>Web Frames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Desired Future Technologies</a:t>
            </a:r>
          </a:p>
          <a:p>
            <a:pPr lvl="1"/>
            <a:r>
              <a:rPr lang="en-US" dirty="0"/>
              <a:t>Programming Language</a:t>
            </a:r>
            <a:endParaRPr lang="en-US" sz="1800" dirty="0"/>
          </a:p>
          <a:p>
            <a:pPr lvl="1"/>
            <a:r>
              <a:rPr lang="en-US" dirty="0"/>
              <a:t>Databases</a:t>
            </a:r>
            <a:endParaRPr lang="en-US" sz="1800" dirty="0"/>
          </a:p>
          <a:p>
            <a:pPr lvl="1"/>
            <a:r>
              <a:rPr lang="en-US" dirty="0"/>
              <a:t>Platforms</a:t>
            </a:r>
          </a:p>
          <a:p>
            <a:pPr lvl="1"/>
            <a:r>
              <a:rPr lang="en-US" sz="1800" dirty="0"/>
              <a:t>Web Frames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Respondents Demographic Data</a:t>
            </a:r>
          </a:p>
          <a:p>
            <a:pPr lvl="1"/>
            <a:r>
              <a:rPr lang="en-US" sz="2000" dirty="0"/>
              <a:t>Distribution by age, country, gender &amp; education level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598238" cy="33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8" y="2631687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3774332" y="2383278"/>
            <a:ext cx="8075200" cy="4129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Topic of Analysis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 T</a:t>
            </a:r>
            <a:r>
              <a:rPr lang="en-US" altLang="zh-CN" sz="1800" dirty="0">
                <a:solidFill>
                  <a:schemeClr val="tx1"/>
                </a:solidFill>
              </a:rPr>
              <a:t>echnology </a:t>
            </a:r>
            <a:r>
              <a:rPr lang="en-US" sz="1800" dirty="0">
                <a:solidFill>
                  <a:schemeClr val="tx1"/>
                </a:solidFill>
              </a:rPr>
              <a:t>trend usage in the field of programming,</a:t>
            </a:r>
            <a:r>
              <a:rPr lang="en-US" altLang="zh-CN" sz="1800" dirty="0">
                <a:solidFill>
                  <a:schemeClr val="tx1"/>
                </a:solidFill>
              </a:rPr>
              <a:t> web </a:t>
            </a:r>
            <a:r>
              <a:rPr lang="en-US" sz="1800" dirty="0">
                <a:solidFill>
                  <a:schemeClr val="tx1"/>
                </a:solidFill>
              </a:rPr>
              <a:t>development , platforms and databases </a:t>
            </a:r>
            <a:r>
              <a:rPr lang="en-US" altLang="zh-CN" sz="1800" dirty="0">
                <a:solidFill>
                  <a:schemeClr val="tx1"/>
                </a:solidFill>
              </a:rPr>
              <a:t>among developers around the world.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Purpose of the Analysis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Determination of  top programming languages, databases, platforms and web frames used globally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</a:rPr>
              <a:t>Identify top emerging skills in the future</a:t>
            </a:r>
          </a:p>
          <a:p>
            <a:r>
              <a:rPr lang="en-US" sz="2200" dirty="0">
                <a:solidFill>
                  <a:schemeClr val="tx1"/>
                </a:solidFill>
              </a:rPr>
              <a:t>Audience for this Presentation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Software Developers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IT industry professionals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Computer science / IT students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2394407"/>
            <a:ext cx="7068725" cy="378255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/>
              <a:t>Data Collection (Sources)</a:t>
            </a:r>
          </a:p>
          <a:p>
            <a:pPr lvl="1"/>
            <a:r>
              <a:rPr lang="en-US" altLang="zh-CN" sz="1800" dirty="0"/>
              <a:t>Stack overflow developer 2019 survey</a:t>
            </a:r>
          </a:p>
          <a:p>
            <a:pPr lvl="1"/>
            <a:r>
              <a:rPr lang="en-US" sz="1800" dirty="0"/>
              <a:t>GitHub job postings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altLang="zh-CN" sz="1800" dirty="0"/>
              <a:t>Plotly (python)</a:t>
            </a:r>
          </a:p>
          <a:p>
            <a:pPr lvl="1"/>
            <a:r>
              <a:rPr lang="en-US" sz="1800" dirty="0"/>
              <a:t>IBM Cognos (Dashboard)</a:t>
            </a:r>
          </a:p>
          <a:p>
            <a:r>
              <a:rPr lang="en-US" sz="2200" dirty="0"/>
              <a:t>Presentation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1" y="258585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57" y="1818577"/>
            <a:ext cx="10542429" cy="1967822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RESULTS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92424-4DE4-4A8E-BCBE-D938F6DD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52" y="3265214"/>
            <a:ext cx="5307291" cy="2911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BF466A-F74D-4AD2-96AE-BE4BD588826A}"/>
              </a:ext>
            </a:extLst>
          </p:cNvPr>
          <p:cNvSpPr txBox="1"/>
          <p:nvPr/>
        </p:nvSpPr>
        <p:spPr>
          <a:xfrm>
            <a:off x="606457" y="3471036"/>
            <a:ext cx="63065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Visualizations and Dashboards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1020" y="2352668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340" y="234461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95CF33-3E7B-4CB4-9EB9-5BFF0FD6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79" y="3008600"/>
            <a:ext cx="5233823" cy="30830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18B96C-3304-4195-8E16-B29301E2E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6" r="1256"/>
          <a:stretch/>
        </p:blipFill>
        <p:spPr>
          <a:xfrm>
            <a:off x="5720179" y="3008599"/>
            <a:ext cx="5931351" cy="328850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EF4E50-86F3-4C92-887B-2D93545A876D}"/>
              </a:ext>
            </a:extLst>
          </p:cNvPr>
          <p:cNvCxnSpPr>
            <a:cxnSpLocks/>
          </p:cNvCxnSpPr>
          <p:nvPr/>
        </p:nvCxnSpPr>
        <p:spPr>
          <a:xfrm>
            <a:off x="5720179" y="2506661"/>
            <a:ext cx="0" cy="33776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318993"/>
            <a:ext cx="5181600" cy="404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</a:t>
            </a: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is the most used language worldwide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and Python are  ranked 3</a:t>
            </a:r>
            <a:r>
              <a:rPr lang="en-US" baseline="30000" dirty="0"/>
              <a:t>rd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r>
              <a:rPr lang="en-US" dirty="0"/>
              <a:t> respectively among popular languages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will improve its rank from 5</a:t>
            </a:r>
            <a:r>
              <a:rPr lang="en-US" baseline="30000" dirty="0"/>
              <a:t>th</a:t>
            </a:r>
            <a:r>
              <a:rPr lang="en-US" dirty="0"/>
              <a:t> to 3</a:t>
            </a:r>
            <a:r>
              <a:rPr lang="en-US" baseline="30000" dirty="0"/>
              <a:t>rd</a:t>
            </a:r>
            <a:r>
              <a:rPr lang="en-US" dirty="0"/>
              <a:t> place</a:t>
            </a:r>
            <a:r>
              <a:rPr lang="en-US" baseline="30000" dirty="0"/>
              <a:t>   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416" y="2318993"/>
            <a:ext cx="5269615" cy="385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field of web development is still vast and web developers are still in demand</a:t>
            </a:r>
          </a:p>
          <a:p>
            <a:endParaRPr lang="en-US" dirty="0"/>
          </a:p>
          <a:p>
            <a:r>
              <a:rPr lang="en-US" dirty="0"/>
              <a:t>The field of data science is emerging very fast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is gaining popularity very fast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30E09A-FAD0-4579-9371-9DFB43285CE3}"/>
              </a:ext>
            </a:extLst>
          </p:cNvPr>
          <p:cNvCxnSpPr>
            <a:cxnSpLocks/>
          </p:cNvCxnSpPr>
          <p:nvPr/>
        </p:nvCxnSpPr>
        <p:spPr>
          <a:xfrm>
            <a:off x="5891752" y="2658358"/>
            <a:ext cx="0" cy="3516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8137" y="2271860"/>
            <a:ext cx="2228642" cy="39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80489" y="2287539"/>
            <a:ext cx="1758142" cy="395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70BA3-D988-4DD1-AD84-EA70E9088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9"/>
          <a:stretch/>
        </p:blipFill>
        <p:spPr>
          <a:xfrm>
            <a:off x="489238" y="2873917"/>
            <a:ext cx="4874614" cy="3096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971177-F656-424F-B9F5-4EDFEBB41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304" r="5860" b="-2304"/>
          <a:stretch/>
        </p:blipFill>
        <p:spPr>
          <a:xfrm>
            <a:off x="6172200" y="2948319"/>
            <a:ext cx="5698587" cy="32286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41CCF-C341-4A9A-8A02-060293528024}"/>
              </a:ext>
            </a:extLst>
          </p:cNvPr>
          <p:cNvCxnSpPr>
            <a:cxnSpLocks/>
          </p:cNvCxnSpPr>
          <p:nvPr/>
        </p:nvCxnSpPr>
        <p:spPr>
          <a:xfrm>
            <a:off x="5924657" y="2506661"/>
            <a:ext cx="0" cy="346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585</Words>
  <Application>Microsoft Office PowerPoint</Application>
  <PresentationFormat>Widescreen</PresentationFormat>
  <Paragraphs>132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IBM Plex Mono Text</vt:lpstr>
      <vt:lpstr>Source Sans Pro</vt:lpstr>
      <vt:lpstr>Wingdings 3</vt:lpstr>
      <vt:lpstr>Ion Boardroom</vt:lpstr>
      <vt:lpstr>Ion</vt:lpstr>
      <vt:lpstr>1_Ion</vt:lpstr>
      <vt:lpstr>ANALYSIS OF TECHNOLOGY USAGE TRENDS </vt:lpstr>
      <vt:lpstr>OUTLINE</vt:lpstr>
      <vt:lpstr>EXECUTIVE SUMMARY</vt:lpstr>
      <vt:lpstr>INTRODUCTION</vt:lpstr>
      <vt:lpstr>METHODOLOGY</vt:lpstr>
      <vt:lpstr>RESULTS :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USAGE ESTIMATES</vt:lpstr>
      <vt:lpstr>DEMOGRAPHIC DISTRIBUTION OF RESPONDENTS</vt:lpstr>
      <vt:lpstr>DISCUSSION</vt:lpstr>
      <vt:lpstr>OVERALL FINDINGS &amp; IMPLICATIONS</vt:lpstr>
      <vt:lpstr>CONCLUSION</vt:lpstr>
      <vt:lpstr>PowerPoint Presentation</vt:lpstr>
      <vt:lpstr>GITHUB JOB POSTINGS</vt:lpstr>
      <vt:lpstr>POPULAR LANGUAGES AND SALARIES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TECHNOLOGY USAGE TRENDS </dc:title>
  <dc:creator>Mohit Sharma</dc:creator>
  <cp:lastModifiedBy>Mohit Sharma</cp:lastModifiedBy>
  <cp:revision>2</cp:revision>
  <dcterms:created xsi:type="dcterms:W3CDTF">2021-10-16T07:50:57Z</dcterms:created>
  <dcterms:modified xsi:type="dcterms:W3CDTF">2021-10-17T13:15:00Z</dcterms:modified>
</cp:coreProperties>
</file>