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5.xml" ContentType="application/vnd.openxmlformats-officedocument.themeOverride+xml"/>
  <Override PartName="/ppt/notesSlides/notesSlide8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  <p:sldMasterId id="214748365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8961438" cy="6721475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3">
          <p15:clr>
            <a:srgbClr val="A4A3A4"/>
          </p15:clr>
        </p15:guide>
        <p15:guide id="2" pos="5535">
          <p15:clr>
            <a:srgbClr val="A4A3A4"/>
          </p15:clr>
        </p15:guide>
        <p15:guide id="3" pos="119">
          <p15:clr>
            <a:srgbClr val="A4A3A4"/>
          </p15:clr>
        </p15:guide>
        <p15:guide id="4" pos="36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m9BQygXBgTJ2GTFksXcKVEpy+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864" y="-12"/>
      </p:cViewPr>
      <p:guideLst>
        <p:guide orient="horz" pos="293"/>
        <p:guide pos="5535"/>
        <p:guide pos="119"/>
        <p:guide pos="36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chris.hui\Downloads\SW%20Corp%20Economics%20Mentor%20Answer%20Key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elu\Documents\Contract%20Work%20Engagements\Springboard%20Work\Content\Module%202\Financial%20Rubric\SW%20Corp%20Student%20Reference%20S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elu\Documents\Contract%20Work%20Engagements\Springboard%20Work\Content\Module%202\Financial%20Rubric\SW%20Corp%20Student%20Reference%20S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elu\Documents\Contract%20Work%20Engagements\Springboard%20Work\Content\Module%202\Financial%20Rubric\SW%20Corp%20Student%20Reference%20SB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1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2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3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 dirty="0"/>
              <a:t>Rolling Year-to-Date</a:t>
            </a:r>
            <a:r>
              <a:rPr lang="en-AU" b="1" baseline="0" dirty="0"/>
              <a:t> Cost to Produce per Litre ($/ML) </a:t>
            </a:r>
          </a:p>
          <a:p>
            <a:pPr algn="l">
              <a:defRPr/>
            </a:pPr>
            <a:r>
              <a:rPr lang="en-AU" b="1" baseline="0" dirty="0"/>
              <a:t>2013-Jul to 2014-Jun</a:t>
            </a:r>
            <a:endParaRPr lang="en-AU" b="1" dirty="0"/>
          </a:p>
        </c:rich>
      </c:tx>
      <c:layout>
        <c:manualLayout>
          <c:xMode val="edge"/>
          <c:yMode val="edge"/>
          <c:x val="8.026278818198597E-2"/>
          <c:y val="7.455884062372677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v/>
          </c:tx>
          <c:spPr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c:spPr>
          <c:cat>
            <c:strRef>
              <c:f>'Cost to Produce'!$C$16:$N$16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'Cost to Produce'!$C$11:$N$11</c:f>
              <c:numCache>
                <c:formatCode>"$"#,##0.00_);[Red]\("$"#,##0.00\)</c:formatCode>
                <c:ptCount val="12"/>
                <c:pt idx="0">
                  <c:v>32.51713711737181</c:v>
                </c:pt>
                <c:pt idx="1">
                  <c:v>38.141075536559242</c:v>
                </c:pt>
                <c:pt idx="2">
                  <c:v>39.120393903475367</c:v>
                </c:pt>
                <c:pt idx="3">
                  <c:v>40.885042181607076</c:v>
                </c:pt>
                <c:pt idx="4">
                  <c:v>52.621888707182784</c:v>
                </c:pt>
                <c:pt idx="5">
                  <c:v>30.394272327963471</c:v>
                </c:pt>
                <c:pt idx="6">
                  <c:v>27.266252724048975</c:v>
                </c:pt>
                <c:pt idx="7">
                  <c:v>27.863941306860934</c:v>
                </c:pt>
                <c:pt idx="8">
                  <c:v>25.730803445301632</c:v>
                </c:pt>
                <c:pt idx="9">
                  <c:v>30.256985089638267</c:v>
                </c:pt>
                <c:pt idx="10">
                  <c:v>34.713412415738773</c:v>
                </c:pt>
                <c:pt idx="11">
                  <c:v>28.266747609182989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C7-4F41-A75C-49D575F1777F}"/>
            </c:ext>
          </c:extLst>
        </c:ser>
        <c:ser>
          <c:idx val="1"/>
          <c:order val="1"/>
          <c:tx>
            <c:v/>
          </c:tx>
          <c:spPr>
            <a:solidFill>
              <a:schemeClr val="bg1"/>
            </a:solidFill>
            <a:ln>
              <a:noFill/>
            </a:ln>
            <a:effectLst/>
          </c:spPr>
          <c:cat>
            <c:strRef>
              <c:f>'Cost to Produce'!$C$16:$N$16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'Cost to Produce'!$C$23:$N$23</c:f>
              <c:numCache>
                <c:formatCode>"$"#,##0.00_);[Red]\("$"#,##0.00\)</c:formatCode>
                <c:ptCount val="12"/>
                <c:pt idx="0">
                  <c:v>31.009009917540592</c:v>
                </c:pt>
                <c:pt idx="1">
                  <c:v>31.000770110132226</c:v>
                </c:pt>
                <c:pt idx="2">
                  <c:v>42.291315546923769</c:v>
                </c:pt>
                <c:pt idx="3">
                  <c:v>37.663616643933139</c:v>
                </c:pt>
                <c:pt idx="4">
                  <c:v>48.340824513897424</c:v>
                </c:pt>
                <c:pt idx="5">
                  <c:v>32.31653446629003</c:v>
                </c:pt>
                <c:pt idx="6">
                  <c:v>25.700123077901743</c:v>
                </c:pt>
                <c:pt idx="7">
                  <c:v>24.996875152031215</c:v>
                </c:pt>
                <c:pt idx="8">
                  <c:v>26.898060704405971</c:v>
                </c:pt>
                <c:pt idx="9">
                  <c:v>33.99279670161971</c:v>
                </c:pt>
                <c:pt idx="10">
                  <c:v>33.185170290549493</c:v>
                </c:pt>
                <c:pt idx="11">
                  <c:v>36.430364202642139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C7-4F41-A75C-49D575F17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3427416"/>
        <c:axId val="463425448"/>
      </c:areaChart>
      <c:lineChart>
        <c:grouping val="standard"/>
        <c:varyColors val="0"/>
        <c:ser>
          <c:idx val="2"/>
          <c:order val="2"/>
          <c:tx>
            <c:v>Actuals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layout>
                <c:manualLayout>
                  <c:x val="-3.6775905831184709E-2"/>
                  <c:y val="-7.2558080554075949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09C7-4F41-A75C-49D575F1777F}"/>
                </c:ext>
              </c:extLst>
            </c:dLbl>
            <c:dLbl>
              <c:idx val="11"/>
              <c:layout>
                <c:manualLayout>
                  <c:x val="-2.6028635136459127E-2"/>
                  <c:y val="-7.9404186801794556E-3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09C7-4F41-A75C-49D575F1777F}"/>
                </c:ext>
              </c:extLst>
            </c:dLbl>
            <c:spPr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'Cost to Produce'!$C$11:$N$11</c:f>
              <c:numCache>
                <c:formatCode>"$"#,##0.00_);[Red]\("$"#,##0.00\)</c:formatCode>
                <c:ptCount val="12"/>
                <c:pt idx="0">
                  <c:v>32.51713711737181</c:v>
                </c:pt>
                <c:pt idx="1">
                  <c:v>38.141075536559242</c:v>
                </c:pt>
                <c:pt idx="2">
                  <c:v>39.120393903475367</c:v>
                </c:pt>
                <c:pt idx="3">
                  <c:v>40.885042181607076</c:v>
                </c:pt>
                <c:pt idx="4">
                  <c:v>52.621888707182784</c:v>
                </c:pt>
                <c:pt idx="5">
                  <c:v>30.394272327963471</c:v>
                </c:pt>
                <c:pt idx="6">
                  <c:v>27.266252724048975</c:v>
                </c:pt>
                <c:pt idx="7">
                  <c:v>27.863941306860934</c:v>
                </c:pt>
                <c:pt idx="8">
                  <c:v>25.730803445301632</c:v>
                </c:pt>
                <c:pt idx="9">
                  <c:v>30.256985089638267</c:v>
                </c:pt>
                <c:pt idx="10">
                  <c:v>34.713412415738773</c:v>
                </c:pt>
                <c:pt idx="11">
                  <c:v>28.266747609182989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C7-4F41-A75C-49D575F1777F}"/>
            </c:ext>
          </c:extLst>
        </c:ser>
        <c:ser>
          <c:idx val="3"/>
          <c:order val="3"/>
          <c:tx>
            <c:v>Bud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layout>
                <c:manualLayout>
                  <c:x val="-2.9388810144086251E-2"/>
                  <c:y val="8.4984749683858773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09C7-4F41-A75C-49D575F1777F}"/>
                </c:ext>
              </c:extLst>
            </c:dLbl>
            <c:dLbl>
              <c:idx val="11"/>
              <c:layout>
                <c:manualLayout>
                  <c:x val="-3.3640359951159833E-2"/>
                  <c:y val="-2.4368216564273876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09C7-4F41-A75C-49D575F1777F}"/>
                </c:ext>
              </c:extLst>
            </c:dLbl>
            <c:spPr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'Cost to Produce'!$C$23:$N$23</c:f>
              <c:numCache>
                <c:formatCode>"$"#,##0.00_);[Red]\("$"#,##0.00\)</c:formatCode>
                <c:ptCount val="12"/>
                <c:pt idx="0">
                  <c:v>31.009009917540592</c:v>
                </c:pt>
                <c:pt idx="1">
                  <c:v>31.000770110132226</c:v>
                </c:pt>
                <c:pt idx="2">
                  <c:v>42.291315546923769</c:v>
                </c:pt>
                <c:pt idx="3">
                  <c:v>37.663616643933139</c:v>
                </c:pt>
                <c:pt idx="4">
                  <c:v>48.340824513897424</c:v>
                </c:pt>
                <c:pt idx="5">
                  <c:v>32.31653446629003</c:v>
                </c:pt>
                <c:pt idx="6">
                  <c:v>25.700123077901743</c:v>
                </c:pt>
                <c:pt idx="7">
                  <c:v>24.996875152031215</c:v>
                </c:pt>
                <c:pt idx="8">
                  <c:v>26.898060704405971</c:v>
                </c:pt>
                <c:pt idx="9">
                  <c:v>33.99279670161971</c:v>
                </c:pt>
                <c:pt idx="10">
                  <c:v>33.185170290549493</c:v>
                </c:pt>
                <c:pt idx="11">
                  <c:v>36.430364202642139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9C7-4F41-A75C-49D575F17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3427416"/>
        <c:axId val="463425448"/>
      </c:lineChart>
      <c:catAx>
        <c:axId val="463427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425448"/>
        <c:crosses val="autoZero"/>
        <c:auto val="1"/>
        <c:lblAlgn val="ctr"/>
        <c:lblOffset val="100"/>
        <c:noMultiLvlLbl val="0"/>
      </c:catAx>
      <c:valAx>
        <c:axId val="463425448"/>
        <c:scaling>
          <c:orientation val="minMax"/>
        </c:scaling>
        <c:delete val="0"/>
        <c:axPos val="l"/>
        <c:numFmt formatCode="&quot;$&quot;#,##0.0&quot;/ML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427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$/ML</a:t>
            </a:r>
            <a:r>
              <a:rPr lang="en-AU" baseline="0"/>
              <a:t> versus Market Price</a:t>
            </a:r>
            <a:endParaRPr lang="en-AU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05667662504607"/>
          <c:y val="0.27745307191458196"/>
          <c:w val="0.79822937911771619"/>
          <c:h val="0.69261528236554715"/>
        </c:manualLayout>
      </c:layout>
      <c:areaChart>
        <c:grouping val="standard"/>
        <c:varyColors val="0"/>
        <c:ser>
          <c:idx val="1"/>
          <c:order val="0"/>
          <c:tx>
            <c:strRef>
              <c:f>'Pseudo Cost Curve Template'!$B$14</c:f>
              <c:strCache>
                <c:ptCount val="1"/>
                <c:pt idx="0">
                  <c:v>Unit A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3.2110245995786837E-2"/>
                  <c:y val="-0.13635089714506982"/>
                </c:manualLayout>
              </c:layout>
              <c:numFmt formatCode="&quot;$&quot;0.0\ &quot;M/L&quot;" sourceLinked="0"/>
              <c:spPr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A5A8-41F2-AE13-42CA711484A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5A8-41F2-AE13-42CA711484A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5A8-41F2-AE13-42CA711484A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5A8-41F2-AE13-42CA711484A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5A8-41F2-AE13-42CA711484A9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5A8-41F2-AE13-42CA711484A9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5A8-41F2-AE13-42CA711484A9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5A8-41F2-AE13-42CA711484A9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5A8-41F2-AE13-42CA711484A9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5A8-41F2-AE13-42CA711484A9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5A8-41F2-AE13-42CA711484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'Pseudo Cost Curve Template'!$A$15:$A$25</c:f>
              <c:numCache>
                <c:formatCode>0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300</c:v>
                </c:pt>
                <c:pt idx="5">
                  <c:v>300</c:v>
                </c:pt>
                <c:pt idx="6">
                  <c:v>300</c:v>
                </c:pt>
                <c:pt idx="7">
                  <c:v>800</c:v>
                </c:pt>
                <c:pt idx="8">
                  <c:v>800</c:v>
                </c:pt>
                <c:pt idx="9">
                  <c:v>800</c:v>
                </c:pt>
                <c:pt idx="10">
                  <c:v>1450</c:v>
                </c:pt>
              </c:numCache>
            </c:numRef>
          </c:cat>
          <c:val>
            <c:numRef>
              <c:f>'Pseudo Cost Curve Template'!$B$15:$B$25</c:f>
              <c:numCache>
                <c:formatCode>"$"#,##0.00_);[Red]\("$"#,##0.00\)</c:formatCode>
                <c:ptCount val="11"/>
                <c:pt idx="0">
                  <c:v>27.5</c:v>
                </c:pt>
                <c:pt idx="1">
                  <c:v>27.5</c:v>
                </c:pt>
                <c:pt idx="2" formatCode="General">
                  <c:v>0</c:v>
                </c:pt>
                <c:pt idx="3" formatCode="General">
                  <c:v>0</c:v>
                </c:pt>
                <c:pt idx="4" formatCode="General">
                  <c:v>0</c:v>
                </c:pt>
                <c:pt idx="5" formatCode="General">
                  <c:v>0</c:v>
                </c:pt>
                <c:pt idx="6" formatCode="General">
                  <c:v>0</c:v>
                </c:pt>
                <c:pt idx="7" formatCode="General">
                  <c:v>0</c:v>
                </c:pt>
                <c:pt idx="8" formatCode="General">
                  <c:v>0</c:v>
                </c:pt>
                <c:pt idx="9" formatCode="General">
                  <c:v>0</c:v>
                </c:pt>
                <c:pt idx="10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A8-41F2-AE13-42CA711484A9}"/>
            </c:ext>
          </c:extLst>
        </c:ser>
        <c:ser>
          <c:idx val="2"/>
          <c:order val="1"/>
          <c:tx>
            <c:strRef>
              <c:f>'Pseudo Cost Curve Template'!$C$14</c:f>
              <c:strCache>
                <c:ptCount val="1"/>
                <c:pt idx="0">
                  <c:v>Unit B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5A8-41F2-AE13-42CA711484A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5A8-41F2-AE13-42CA711484A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5A8-41F2-AE13-42CA711484A9}"/>
                </c:ext>
              </c:extLst>
            </c:dLbl>
            <c:dLbl>
              <c:idx val="3"/>
              <c:layout>
                <c:manualLayout>
                  <c:x val="5.4528339662460054E-2"/>
                  <c:y val="-0.19167886669952089"/>
                </c:manualLayout>
              </c:layout>
              <c:numFmt formatCode="&quot;$&quot;0.0\ &quot;M/L&quot;" sourceLinked="0"/>
              <c:spPr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A5A8-41F2-AE13-42CA711484A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5A8-41F2-AE13-42CA711484A9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5A8-41F2-AE13-42CA711484A9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5A8-41F2-AE13-42CA711484A9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5A8-41F2-AE13-42CA711484A9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5A8-41F2-AE13-42CA711484A9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5A8-41F2-AE13-42CA711484A9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5A8-41F2-AE13-42CA711484A9}"/>
                </c:ext>
              </c:extLst>
            </c:dLbl>
            <c:numFmt formatCode="&quot;$&quot;0.0\ &quot;M/L&quot;" sourceLinked="0"/>
            <c:spPr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'Pseudo Cost Curve Template'!$A$15:$A$25</c:f>
              <c:numCache>
                <c:formatCode>0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300</c:v>
                </c:pt>
                <c:pt idx="5">
                  <c:v>300</c:v>
                </c:pt>
                <c:pt idx="6">
                  <c:v>300</c:v>
                </c:pt>
                <c:pt idx="7">
                  <c:v>800</c:v>
                </c:pt>
                <c:pt idx="8">
                  <c:v>800</c:v>
                </c:pt>
                <c:pt idx="9">
                  <c:v>800</c:v>
                </c:pt>
                <c:pt idx="10">
                  <c:v>1450</c:v>
                </c:pt>
              </c:numCache>
            </c:numRef>
          </c:cat>
          <c:val>
            <c:numRef>
              <c:f>'Pseudo Cost Curve Template'!$C$15:$C$25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 formatCode="&quot;$&quot;#,##0.00_);[Red]\(&quot;$&quot;#,##0.00\)">
                  <c:v>52.31</c:v>
                </c:pt>
                <c:pt idx="4" formatCode="&quot;$&quot;#,##0.00_);[Red]\(&quot;$&quot;#,##0.00\)">
                  <c:v>52.31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A8-41F2-AE13-42CA711484A9}"/>
            </c:ext>
          </c:extLst>
        </c:ser>
        <c:ser>
          <c:idx val="3"/>
          <c:order val="2"/>
          <c:tx>
            <c:strRef>
              <c:f>'Pseudo Cost Curve Template'!$D$14</c:f>
              <c:strCache>
                <c:ptCount val="1"/>
                <c:pt idx="0">
                  <c:v>Unit C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A5A8-41F2-AE13-42CA711484A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5A8-41F2-AE13-42CA711484A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A5A8-41F2-AE13-42CA711484A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A5A8-41F2-AE13-42CA711484A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A5A8-41F2-AE13-42CA711484A9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A5A8-41F2-AE13-42CA711484A9}"/>
                </c:ext>
              </c:extLst>
            </c:dLbl>
            <c:dLbl>
              <c:idx val="6"/>
              <c:layout>
                <c:manualLayout>
                  <c:x val="0.12970502988802374"/>
                  <c:y val="-0.24022475759547687"/>
                </c:manualLayout>
              </c:layout>
              <c:numFmt formatCode="&quot;$&quot;0.0\ &quot;M/L&quot;" sourceLinked="0"/>
              <c:spPr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E-A5A8-41F2-AE13-42CA711484A9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A5A8-41F2-AE13-42CA711484A9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5A8-41F2-AE13-42CA711484A9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A5A8-41F2-AE13-42CA711484A9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A5A8-41F2-AE13-42CA711484A9}"/>
                </c:ext>
              </c:extLst>
            </c:dLbl>
            <c:numFmt formatCode="&quot;$&quot;0.0\ &quot;M/L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'Pseudo Cost Curve Template'!$A$15:$A$25</c:f>
              <c:numCache>
                <c:formatCode>0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300</c:v>
                </c:pt>
                <c:pt idx="5">
                  <c:v>300</c:v>
                </c:pt>
                <c:pt idx="6">
                  <c:v>300</c:v>
                </c:pt>
                <c:pt idx="7">
                  <c:v>800</c:v>
                </c:pt>
                <c:pt idx="8">
                  <c:v>800</c:v>
                </c:pt>
                <c:pt idx="9">
                  <c:v>800</c:v>
                </c:pt>
                <c:pt idx="10">
                  <c:v>1450</c:v>
                </c:pt>
              </c:numCache>
            </c:numRef>
          </c:cat>
          <c:val>
            <c:numRef>
              <c:f>'Pseudo Cost Curve Template'!$D$15:$D$25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 formatCode="&quot;$&quot;#,##0.00_);[Red]\(&quot;$&quot;#,##0.00\)">
                  <c:v>70.05</c:v>
                </c:pt>
                <c:pt idx="7" formatCode="&quot;$&quot;#,##0.00_);[Red]\(&quot;$&quot;#,##0.00\)">
                  <c:v>70.05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A5A8-41F2-AE13-42CA711484A9}"/>
            </c:ext>
          </c:extLst>
        </c:ser>
        <c:ser>
          <c:idx val="4"/>
          <c:order val="3"/>
          <c:tx>
            <c:strRef>
              <c:f>'Pseudo Cost Curve Template'!$E$14</c:f>
              <c:strCache>
                <c:ptCount val="1"/>
                <c:pt idx="0">
                  <c:v>Unit D</c:v>
                </c:pt>
              </c:strCache>
            </c:strRef>
          </c:tx>
          <c:spPr>
            <a:solidFill>
              <a:schemeClr val="accent5">
                <a:shade val="53000"/>
              </a:schemeClr>
            </a:solidFill>
            <a:ln>
              <a:noFill/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A5A8-41F2-AE13-42CA711484A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A5A8-41F2-AE13-42CA711484A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A5A8-41F2-AE13-42CA711484A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A5A8-41F2-AE13-42CA711484A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A5A8-41F2-AE13-42CA711484A9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A5A8-41F2-AE13-42CA711484A9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A5A8-41F2-AE13-42CA711484A9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A5A8-41F2-AE13-42CA711484A9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A5A8-41F2-AE13-42CA711484A9}"/>
                </c:ext>
              </c:extLst>
            </c:dLbl>
            <c:dLbl>
              <c:idx val="9"/>
              <c:layout>
                <c:manualLayout>
                  <c:x val="0.21945432977461438"/>
                  <c:y val="-0.35839135033004133"/>
                </c:manualLayout>
              </c:layout>
              <c:numFmt formatCode="&quot;$&quot;0.0\ &quot;M/L&quot;" sourceLinked="0"/>
              <c:spPr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D-A5A8-41F2-AE13-42CA711484A9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A5A8-41F2-AE13-42CA711484A9}"/>
                </c:ext>
              </c:extLst>
            </c:dLbl>
            <c:numFmt formatCode="&quot;$&quot;0.0\ &quot;M/L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'Pseudo Cost Curve Template'!$A$15:$A$25</c:f>
              <c:numCache>
                <c:formatCode>0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300</c:v>
                </c:pt>
                <c:pt idx="5">
                  <c:v>300</c:v>
                </c:pt>
                <c:pt idx="6">
                  <c:v>300</c:v>
                </c:pt>
                <c:pt idx="7">
                  <c:v>800</c:v>
                </c:pt>
                <c:pt idx="8">
                  <c:v>800</c:v>
                </c:pt>
                <c:pt idx="9">
                  <c:v>800</c:v>
                </c:pt>
                <c:pt idx="10">
                  <c:v>1450</c:v>
                </c:pt>
              </c:numCache>
            </c:numRef>
          </c:cat>
          <c:val>
            <c:numRef>
              <c:f>'Pseudo Cost Curve Template'!$E$15:$E$25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 formatCode="&quot;$&quot;#,##0.00_);[Red]\(&quot;$&quot;#,##0.00\)">
                  <c:v>98.81</c:v>
                </c:pt>
                <c:pt idx="10" formatCode="&quot;$&quot;#,##0.00_);[Red]\(&quot;$&quot;#,##0.00\)">
                  <c:v>98.81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A5A8-41F2-AE13-42CA71148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9085336"/>
        <c:axId val="709091240"/>
      </c:areaChart>
      <c:lineChart>
        <c:grouping val="standard"/>
        <c:varyColors val="0"/>
        <c:ser>
          <c:idx val="0"/>
          <c:order val="4"/>
          <c:tx>
            <c:v>Market Price</c:v>
          </c:tx>
          <c:spPr>
            <a:ln w="2857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'Pseudo Cost Curve Template'!$F$15:$F$25</c:f>
              <c:numCache>
                <c:formatCode>"$"#,##0.00_);[Red]\("$"#,##0.00\)</c:formatCode>
                <c:ptCount val="11"/>
                <c:pt idx="0">
                  <c:v>65.5</c:v>
                </c:pt>
                <c:pt idx="1">
                  <c:v>65.5</c:v>
                </c:pt>
                <c:pt idx="2">
                  <c:v>65.5</c:v>
                </c:pt>
                <c:pt idx="3">
                  <c:v>65.5</c:v>
                </c:pt>
                <c:pt idx="4">
                  <c:v>65.5</c:v>
                </c:pt>
                <c:pt idx="5">
                  <c:v>65.5</c:v>
                </c:pt>
                <c:pt idx="6">
                  <c:v>65.5</c:v>
                </c:pt>
                <c:pt idx="7">
                  <c:v>65.5</c:v>
                </c:pt>
                <c:pt idx="8">
                  <c:v>65.5</c:v>
                </c:pt>
                <c:pt idx="9">
                  <c:v>65.5</c:v>
                </c:pt>
                <c:pt idx="10">
                  <c:v>65.5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0-A5A8-41F2-AE13-42CA71148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8228272"/>
        <c:axId val="448229256"/>
      </c:lineChart>
      <c:dateAx>
        <c:axId val="709085336"/>
        <c:scaling>
          <c:orientation val="minMax"/>
        </c:scaling>
        <c:delete val="1"/>
        <c:axPos val="b"/>
        <c:numFmt formatCode="0" sourceLinked="1"/>
        <c:majorTickMark val="none"/>
        <c:minorTickMark val="none"/>
        <c:tickLblPos val="low"/>
        <c:crossAx val="709091240"/>
        <c:crosses val="autoZero"/>
        <c:auto val="0"/>
        <c:lblOffset val="100"/>
        <c:baseTimeUnit val="days"/>
      </c:dateAx>
      <c:valAx>
        <c:axId val="7090912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$/ML</a:t>
                </a:r>
                <a:r>
                  <a:rPr lang="en-AU" b="1" baseline="0"/>
                  <a:t> (Cost to Produce)</a:t>
                </a:r>
                <a:endParaRPr lang="en-AU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085336"/>
        <c:crosses val="autoZero"/>
        <c:crossBetween val="midCat"/>
      </c:valAx>
      <c:valAx>
        <c:axId val="448229256"/>
        <c:scaling>
          <c:orientation val="minMax"/>
          <c:max val="14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Market Price (Weighted)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_);[Red]\(&quot;$&quot;#,##0.00\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228272"/>
        <c:crosses val="max"/>
        <c:crossBetween val="between"/>
      </c:valAx>
      <c:catAx>
        <c:axId val="448228272"/>
        <c:scaling>
          <c:orientation val="minMax"/>
        </c:scaling>
        <c:delete val="1"/>
        <c:axPos val="b"/>
        <c:majorTickMark val="out"/>
        <c:minorTickMark val="none"/>
        <c:tickLblPos val="nextTo"/>
        <c:crossAx val="4482292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3900853488395435E-2"/>
          <c:w val="0.94057624032210485"/>
          <c:h val="0.97078784573640553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70AD47"/>
            </a:solidFill>
            <a:ln>
              <a:noFill/>
            </a:ln>
            <a:effectLst/>
          </c:spPr>
          <c:invertIfNegative val="1"/>
          <c:dLbls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Revenue Source A</c:v>
                </c:pt>
                <c:pt idx="1">
                  <c:v>Revenue Source B</c:v>
                </c:pt>
                <c:pt idx="2">
                  <c:v>Revenue Source C</c:v>
                </c:pt>
                <c:pt idx="3">
                  <c:v>Revenue Source D</c:v>
                </c:pt>
                <c:pt idx="4">
                  <c:v>Revenue Source 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-2.5</c:v>
                </c:pt>
                <c:pt idx="1">
                  <c:v>-3.8999999999999986</c:v>
                </c:pt>
                <c:pt idx="2">
                  <c:v>-9.9999999999999645E-2</c:v>
                </c:pt>
                <c:pt idx="3">
                  <c:v>0.30000000000000004</c:v>
                </c:pt>
                <c:pt idx="4">
                  <c:v>0.8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0000"/>
                  </a:solidFill>
                  <a:ln>
                    <a:noFill/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0-8D51-4324-8E2D-5B96B89F48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axId val="625430648"/>
        <c:axId val="625433272"/>
      </c:barChart>
      <c:catAx>
        <c:axId val="625430648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625433272"/>
        <c:crosses val="autoZero"/>
        <c:auto val="1"/>
        <c:lblAlgn val="ctr"/>
        <c:lblOffset val="100"/>
        <c:noMultiLvlLbl val="0"/>
      </c:catAx>
      <c:valAx>
        <c:axId val="625433272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625430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3900853488395435E-2"/>
          <c:w val="0.94057624032210485"/>
          <c:h val="0.97078784573640553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70AD47"/>
            </a:solidFill>
            <a:ln>
              <a:noFill/>
            </a:ln>
            <a:effectLst/>
          </c:spPr>
          <c:invertIfNegative val="1"/>
          <c:dLbls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Sheet1!$A$7:$A$9</c:f>
              <c:strCache>
                <c:ptCount val="3"/>
                <c:pt idx="0">
                  <c:v>Production Cost A</c:v>
                </c:pt>
                <c:pt idx="1">
                  <c:v>Production Cost B</c:v>
                </c:pt>
                <c:pt idx="2">
                  <c:v>Production Cost C</c:v>
                </c:pt>
              </c:strCache>
            </c:strRef>
          </c:cat>
          <c:val>
            <c:numRef>
              <c:f>Sheet1!$D$7:$D$9</c:f>
              <c:numCache>
                <c:formatCode>General</c:formatCode>
                <c:ptCount val="3"/>
                <c:pt idx="0">
                  <c:v>0.60000000000000009</c:v>
                </c:pt>
                <c:pt idx="1">
                  <c:v>0.4</c:v>
                </c:pt>
                <c:pt idx="2">
                  <c:v>-0.19999999999999996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0000"/>
                  </a:solidFill>
                  <a:ln>
                    <a:noFill/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0-6DED-48D1-AF27-F8E823E9D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625430648"/>
        <c:axId val="625433272"/>
      </c:barChart>
      <c:catAx>
        <c:axId val="625430648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625433272"/>
        <c:crosses val="autoZero"/>
        <c:auto val="1"/>
        <c:lblAlgn val="ctr"/>
        <c:lblOffset val="100"/>
        <c:noMultiLvlLbl val="0"/>
      </c:catAx>
      <c:valAx>
        <c:axId val="625433272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625430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3900853488395435E-2"/>
          <c:w val="0.94057624032210485"/>
          <c:h val="0.97078784573640553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70AD47"/>
            </a:solidFill>
            <a:ln>
              <a:noFill/>
            </a:ln>
            <a:effectLst/>
          </c:spPr>
          <c:invertIfNegative val="1"/>
          <c:dLbls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Sheet1!$A$10:$A$17</c:f>
              <c:strCache>
                <c:ptCount val="8"/>
                <c:pt idx="0">
                  <c:v>Overhead A</c:v>
                </c:pt>
                <c:pt idx="1">
                  <c:v>Overhead B</c:v>
                </c:pt>
                <c:pt idx="2">
                  <c:v>Overhead C</c:v>
                </c:pt>
                <c:pt idx="3">
                  <c:v>Overhead D</c:v>
                </c:pt>
                <c:pt idx="4">
                  <c:v>Overhead E</c:v>
                </c:pt>
                <c:pt idx="5">
                  <c:v>Overhead F</c:v>
                </c:pt>
                <c:pt idx="6">
                  <c:v>Overhead G</c:v>
                </c:pt>
                <c:pt idx="7">
                  <c:v>EBITDA</c:v>
                </c:pt>
              </c:strCache>
            </c:strRef>
          </c:cat>
          <c:val>
            <c:numRef>
              <c:f>Sheet1!$D$10:$D$17</c:f>
              <c:numCache>
                <c:formatCode>General</c:formatCode>
                <c:ptCount val="8"/>
                <c:pt idx="0">
                  <c:v>-0.80000000000000071</c:v>
                </c:pt>
                <c:pt idx="1">
                  <c:v>-2.1999999999999993</c:v>
                </c:pt>
                <c:pt idx="2">
                  <c:v>-2</c:v>
                </c:pt>
                <c:pt idx="3">
                  <c:v>0.5</c:v>
                </c:pt>
                <c:pt idx="4">
                  <c:v>-0.19999999999999996</c:v>
                </c:pt>
                <c:pt idx="5">
                  <c:v>0.60000000000000009</c:v>
                </c:pt>
                <c:pt idx="6">
                  <c:v>0.20000000000000018</c:v>
                </c:pt>
                <c:pt idx="7">
                  <c:v>-8.5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0000"/>
                  </a:solidFill>
                  <a:ln>
                    <a:noFill/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0-669E-4B42-9F88-B9853BB4AC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25430648"/>
        <c:axId val="625433272"/>
      </c:barChart>
      <c:catAx>
        <c:axId val="625430648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625433272"/>
        <c:crosses val="autoZero"/>
        <c:auto val="1"/>
        <c:lblAlgn val="ctr"/>
        <c:lblOffset val="100"/>
        <c:noMultiLvlLbl val="0"/>
      </c:catAx>
      <c:valAx>
        <c:axId val="625433272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625430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 dirty="0"/>
              <a:t>Revenue</a:t>
            </a:r>
            <a:r>
              <a:rPr lang="en-AU" b="1" baseline="0" dirty="0"/>
              <a:t> Actuals for All Units [July-13 to June-14]</a:t>
            </a:r>
            <a:endParaRPr lang="en-AU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Actuals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Sheet1!$E$6:$P$6</c:f>
              <c:numCache>
                <c:formatCode>"$"#,##0.00_);[Red]\("$"#,##0.00\)</c:formatCode>
                <c:ptCount val="12"/>
                <c:pt idx="0">
                  <c:v>40667768.119999997</c:v>
                </c:pt>
                <c:pt idx="1">
                  <c:v>36410081.880000003</c:v>
                </c:pt>
                <c:pt idx="2">
                  <c:v>38062487.909999996</c:v>
                </c:pt>
                <c:pt idx="3">
                  <c:v>32036906.73</c:v>
                </c:pt>
                <c:pt idx="4">
                  <c:v>37598700.829999998</c:v>
                </c:pt>
                <c:pt idx="5">
                  <c:v>38136663.219999999</c:v>
                </c:pt>
                <c:pt idx="6">
                  <c:v>47017962.68</c:v>
                </c:pt>
                <c:pt idx="7">
                  <c:v>44981710.899999999</c:v>
                </c:pt>
                <c:pt idx="8">
                  <c:v>45435104.350000001</c:v>
                </c:pt>
                <c:pt idx="9">
                  <c:v>42682973.399999999</c:v>
                </c:pt>
                <c:pt idx="10">
                  <c:v>41546626.119999997</c:v>
                </c:pt>
                <c:pt idx="11">
                  <c:v>44627029.560000002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B2-4987-9D1B-9110BB91334C}"/>
            </c:ext>
          </c:extLst>
        </c:ser>
        <c:ser>
          <c:idx val="1"/>
          <c:order val="1"/>
          <c:tx>
            <c:v>Budget</c:v>
          </c:tx>
          <c:spPr>
            <a:ln w="38100" cap="rnd">
              <a:solidFill>
                <a:schemeClr val="bg1">
                  <a:lumMod val="85000"/>
                  <a:alpha val="99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Sheet1!$E$7:$P$7</c:f>
              <c:numCache>
                <c:formatCode>"$"#,##0.00_);[Red]\("$"#,##0.00\)</c:formatCode>
                <c:ptCount val="12"/>
                <c:pt idx="0">
                  <c:v>41803728.579999998</c:v>
                </c:pt>
                <c:pt idx="1">
                  <c:v>39948661.560000002</c:v>
                </c:pt>
                <c:pt idx="2">
                  <c:v>39013309.019999996</c:v>
                </c:pt>
                <c:pt idx="3">
                  <c:v>36287088.75</c:v>
                </c:pt>
                <c:pt idx="4">
                  <c:v>36422222.189999998</c:v>
                </c:pt>
                <c:pt idx="5">
                  <c:v>36205249.109999999</c:v>
                </c:pt>
                <c:pt idx="6">
                  <c:v>53187092.230000004</c:v>
                </c:pt>
                <c:pt idx="7">
                  <c:v>49922282.349999994</c:v>
                </c:pt>
                <c:pt idx="8">
                  <c:v>47941399.560000002</c:v>
                </c:pt>
                <c:pt idx="9">
                  <c:v>42346768.010000005</c:v>
                </c:pt>
                <c:pt idx="10">
                  <c:v>40362818.890000001</c:v>
                </c:pt>
                <c:pt idx="11">
                  <c:v>42918944.870000005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B2-4987-9D1B-9110BB9133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9311312"/>
        <c:axId val="639312952"/>
      </c:lineChart>
      <c:dateAx>
        <c:axId val="63931131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2952"/>
        <c:crosses val="autoZero"/>
        <c:auto val="1"/>
        <c:lblOffset val="100"/>
        <c:baseTimeUnit val="months"/>
      </c:dateAx>
      <c:valAx>
        <c:axId val="639312952"/>
        <c:scaling>
          <c:orientation val="minMax"/>
          <c:min val="30000000"/>
        </c:scaling>
        <c:delete val="0"/>
        <c:axPos val="l"/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 dirty="0"/>
              <a:t>COGS</a:t>
            </a:r>
            <a:r>
              <a:rPr lang="en-AU" b="1" baseline="0" dirty="0"/>
              <a:t> Actuals for All Units [July-13 to June-14]</a:t>
            </a:r>
            <a:endParaRPr lang="en-AU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Actuals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Sheet1!$E$6:$P$6</c:f>
              <c:numCache>
                <c:formatCode>"$"#,##0.00_);[Red]\("$"#,##0.00\)</c:formatCode>
                <c:ptCount val="12"/>
                <c:pt idx="0">
                  <c:v>40667768.119999997</c:v>
                </c:pt>
                <c:pt idx="1">
                  <c:v>36410081.880000003</c:v>
                </c:pt>
                <c:pt idx="2">
                  <c:v>38062487.909999996</c:v>
                </c:pt>
                <c:pt idx="3">
                  <c:v>32036906.73</c:v>
                </c:pt>
                <c:pt idx="4">
                  <c:v>37598700.829999998</c:v>
                </c:pt>
                <c:pt idx="5">
                  <c:v>38136663.219999999</c:v>
                </c:pt>
                <c:pt idx="6">
                  <c:v>47017962.68</c:v>
                </c:pt>
                <c:pt idx="7">
                  <c:v>44981710.899999999</c:v>
                </c:pt>
                <c:pt idx="8">
                  <c:v>45435104.350000001</c:v>
                </c:pt>
                <c:pt idx="9">
                  <c:v>42682973.399999999</c:v>
                </c:pt>
                <c:pt idx="10">
                  <c:v>41546626.119999997</c:v>
                </c:pt>
                <c:pt idx="11">
                  <c:v>44627029.560000002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B2-4987-9D1B-9110BB91334C}"/>
            </c:ext>
          </c:extLst>
        </c:ser>
        <c:ser>
          <c:idx val="1"/>
          <c:order val="1"/>
          <c:tx>
            <c:v>Budget</c:v>
          </c:tx>
          <c:spPr>
            <a:ln w="38100" cap="rnd">
              <a:solidFill>
                <a:schemeClr val="bg1">
                  <a:lumMod val="85000"/>
                  <a:alpha val="99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Sheet1!$E$7:$P$7</c:f>
              <c:numCache>
                <c:formatCode>"$"#,##0.00_);[Red]\("$"#,##0.00\)</c:formatCode>
                <c:ptCount val="12"/>
                <c:pt idx="0">
                  <c:v>41803728.579999998</c:v>
                </c:pt>
                <c:pt idx="1">
                  <c:v>39948661.560000002</c:v>
                </c:pt>
                <c:pt idx="2">
                  <c:v>39013309.019999996</c:v>
                </c:pt>
                <c:pt idx="3">
                  <c:v>36287088.75</c:v>
                </c:pt>
                <c:pt idx="4">
                  <c:v>36422222.189999998</c:v>
                </c:pt>
                <c:pt idx="5">
                  <c:v>36205249.109999999</c:v>
                </c:pt>
                <c:pt idx="6">
                  <c:v>53187092.230000004</c:v>
                </c:pt>
                <c:pt idx="7">
                  <c:v>49922282.349999994</c:v>
                </c:pt>
                <c:pt idx="8">
                  <c:v>47941399.560000002</c:v>
                </c:pt>
                <c:pt idx="9">
                  <c:v>42346768.010000005</c:v>
                </c:pt>
                <c:pt idx="10">
                  <c:v>40362818.890000001</c:v>
                </c:pt>
                <c:pt idx="11">
                  <c:v>42918944.870000005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B2-4987-9D1B-9110BB9133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9311312"/>
        <c:axId val="639312952"/>
      </c:lineChart>
      <c:dateAx>
        <c:axId val="63931131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2952"/>
        <c:crosses val="autoZero"/>
        <c:auto val="1"/>
        <c:lblOffset val="100"/>
        <c:baseTimeUnit val="months"/>
      </c:dateAx>
      <c:valAx>
        <c:axId val="639312952"/>
        <c:scaling>
          <c:orientation val="minMax"/>
          <c:min val="30000000"/>
        </c:scaling>
        <c:delete val="0"/>
        <c:axPos val="l"/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 baseline="0" dirty="0"/>
              <a:t>Operational Expenses Actuals for All Units [July-13 to June-14]</a:t>
            </a:r>
            <a:endParaRPr lang="en-AU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Actuals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Sheet1!$E$6:$P$6</c:f>
              <c:numCache>
                <c:formatCode>"$"#,##0.00_);[Red]\("$"#,##0.00\)</c:formatCode>
                <c:ptCount val="12"/>
                <c:pt idx="0">
                  <c:v>40667768.119999997</c:v>
                </c:pt>
                <c:pt idx="1">
                  <c:v>36410081.880000003</c:v>
                </c:pt>
                <c:pt idx="2">
                  <c:v>38062487.909999996</c:v>
                </c:pt>
                <c:pt idx="3">
                  <c:v>32036906.73</c:v>
                </c:pt>
                <c:pt idx="4">
                  <c:v>37598700.829999998</c:v>
                </c:pt>
                <c:pt idx="5">
                  <c:v>38136663.219999999</c:v>
                </c:pt>
                <c:pt idx="6">
                  <c:v>47017962.68</c:v>
                </c:pt>
                <c:pt idx="7">
                  <c:v>44981710.899999999</c:v>
                </c:pt>
                <c:pt idx="8">
                  <c:v>45435104.350000001</c:v>
                </c:pt>
                <c:pt idx="9">
                  <c:v>42682973.399999999</c:v>
                </c:pt>
                <c:pt idx="10">
                  <c:v>41546626.119999997</c:v>
                </c:pt>
                <c:pt idx="11">
                  <c:v>44627029.560000002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B2-4987-9D1B-9110BB91334C}"/>
            </c:ext>
          </c:extLst>
        </c:ser>
        <c:ser>
          <c:idx val="1"/>
          <c:order val="1"/>
          <c:tx>
            <c:v>Budget</c:v>
          </c:tx>
          <c:spPr>
            <a:ln w="38100" cap="rnd">
              <a:solidFill>
                <a:schemeClr val="bg1">
                  <a:lumMod val="85000"/>
                  <a:alpha val="99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Sheet1!$E$7:$P$7</c:f>
              <c:numCache>
                <c:formatCode>"$"#,##0.00_);[Red]\("$"#,##0.00\)</c:formatCode>
                <c:ptCount val="12"/>
                <c:pt idx="0">
                  <c:v>41803728.579999998</c:v>
                </c:pt>
                <c:pt idx="1">
                  <c:v>39948661.560000002</c:v>
                </c:pt>
                <c:pt idx="2">
                  <c:v>39013309.019999996</c:v>
                </c:pt>
                <c:pt idx="3">
                  <c:v>36287088.75</c:v>
                </c:pt>
                <c:pt idx="4">
                  <c:v>36422222.189999998</c:v>
                </c:pt>
                <c:pt idx="5">
                  <c:v>36205249.109999999</c:v>
                </c:pt>
                <c:pt idx="6">
                  <c:v>53187092.230000004</c:v>
                </c:pt>
                <c:pt idx="7">
                  <c:v>49922282.349999994</c:v>
                </c:pt>
                <c:pt idx="8">
                  <c:v>47941399.560000002</c:v>
                </c:pt>
                <c:pt idx="9">
                  <c:v>42346768.010000005</c:v>
                </c:pt>
                <c:pt idx="10">
                  <c:v>40362818.890000001</c:v>
                </c:pt>
                <c:pt idx="11">
                  <c:v>42918944.870000005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B2-4987-9D1B-9110BB9133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9311312"/>
        <c:axId val="639312952"/>
      </c:lineChart>
      <c:dateAx>
        <c:axId val="63931131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2952"/>
        <c:crosses val="autoZero"/>
        <c:auto val="1"/>
        <c:lblOffset val="100"/>
        <c:baseTimeUnit val="months"/>
      </c:dateAx>
      <c:valAx>
        <c:axId val="639312952"/>
        <c:scaling>
          <c:orientation val="minMax"/>
          <c:min val="30000000"/>
        </c:scaling>
        <c:delete val="0"/>
        <c:axPos val="l"/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/>
              <a:t>Breaking</a:t>
            </a:r>
            <a:r>
              <a:rPr lang="en-AU" b="1" baseline="0"/>
              <a:t> down the Cost-to-Produce Variance</a:t>
            </a:r>
            <a:endParaRPr lang="en-AU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Budget $/ML</c:v>
          </c:tx>
          <c:spPr>
            <a:solidFill>
              <a:srgbClr val="DBDBDB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319-47C2-8DFA-12506BE60D12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19-47C2-8DFA-12506BE60D12}"/>
              </c:ext>
            </c:extLst>
          </c:dPt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D319-47C2-8DFA-12506BE60D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Sheet1!$A$1:$C$1</c:f>
              <c:strCache>
                <c:ptCount val="3"/>
                <c:pt idx="0">
                  <c:v>Revenue ($/ML)</c:v>
                </c:pt>
                <c:pt idx="1">
                  <c:v>COGS ($/ML)</c:v>
                </c:pt>
                <c:pt idx="2">
                  <c:v>Operational Expenses ($/ML)</c:v>
                </c:pt>
              </c:strCache>
            </c:strRef>
          </c:cat>
          <c:val>
            <c:numRef>
              <c:f>Sheet1!$A$2:$C$2</c:f>
              <c:numCache>
                <c:formatCode>General</c:formatCode>
                <c:ptCount val="3"/>
                <c:pt idx="0" formatCode="&quot;$&quot;0.0\ &quot;/ML&quot;">
                  <c:v>35.5</c:v>
                </c:pt>
                <c:pt idx="1">
                  <c:v>35.5</c:v>
                </c:pt>
                <c:pt idx="2" formatCode="&quot;$&quot;#,##0.00">
                  <c:v>41.3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319-47C2-8DFA-12506BE60D12}"/>
            </c:ext>
          </c:extLst>
        </c:ser>
        <c:ser>
          <c:idx val="1"/>
          <c:order val="1"/>
          <c:tx>
            <c:v>Variance $/ML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3858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319-47C2-8DFA-12506BE60D12}"/>
              </c:ext>
            </c:extLst>
          </c:dPt>
          <c:dPt>
            <c:idx val="1"/>
            <c:invertIfNegative val="0"/>
            <c:bubble3D val="0"/>
            <c:spPr>
              <a:solidFill>
                <a:srgbClr val="DBDBD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319-47C2-8DFA-12506BE60D12}"/>
              </c:ext>
            </c:extLst>
          </c:dPt>
          <c:dPt>
            <c:idx val="2"/>
            <c:invertIfNegative val="0"/>
            <c:bubble3D val="0"/>
            <c:spPr>
              <a:solidFill>
                <a:srgbClr val="DBDBD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D319-47C2-8DFA-12506BE60D12}"/>
              </c:ext>
            </c:extLst>
          </c:dPt>
          <c:dLbls>
            <c:dLbl>
              <c:idx val="0"/>
              <c:layout>
                <c:manualLayout>
                  <c:x val="0"/>
                  <c:y val="-4.2798926207518129E-2"/>
                </c:manualLayout>
              </c:layout>
              <c:spPr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D319-47C2-8DFA-12506BE60D12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D319-47C2-8DFA-12506BE60D12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D319-47C2-8DFA-12506BE60D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Sheet1!$A$1:$C$1</c:f>
              <c:strCache>
                <c:ptCount val="3"/>
                <c:pt idx="0">
                  <c:v>Revenue ($/ML)</c:v>
                </c:pt>
                <c:pt idx="1">
                  <c:v>COGS ($/ML)</c:v>
                </c:pt>
                <c:pt idx="2">
                  <c:v>Operational Expenses ($/ML)</c:v>
                </c:pt>
              </c:strCache>
            </c:strRef>
          </c:cat>
          <c:val>
            <c:numRef>
              <c:f>Sheet1!$A$3:$C$3</c:f>
              <c:numCache>
                <c:formatCode>"$"0.0\ "/ML"</c:formatCode>
                <c:ptCount val="3"/>
                <c:pt idx="0">
                  <c:v>2.8</c:v>
                </c:pt>
                <c:pt idx="1">
                  <c:v>5.8</c:v>
                </c:pt>
                <c:pt idx="2">
                  <c:v>24.5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319-47C2-8DFA-12506BE60D12}"/>
            </c:ext>
          </c:extLst>
        </c:ser>
        <c:ser>
          <c:idx val="2"/>
          <c:order val="2"/>
          <c:tx>
            <c:v>Variance $/ML</c:v>
          </c:tx>
          <c:spPr>
            <a:solidFill>
              <a:srgbClr val="F38585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-3.566577183959839E-2"/>
                </c:manualLayout>
              </c:layout>
              <c:spPr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D319-47C2-8DFA-12506BE60D12}"/>
                </c:ext>
              </c:extLst>
            </c:dLbl>
            <c:dLbl>
              <c:idx val="2"/>
              <c:layout>
                <c:manualLayout>
                  <c:x val="3.9019858035310205E-3"/>
                  <c:y val="-3.923234902355819E-2"/>
                </c:manualLayout>
              </c:layout>
              <c:spPr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D319-47C2-8DFA-12506BE60D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Sheet1!$A$1:$C$1</c:f>
              <c:strCache>
                <c:ptCount val="3"/>
                <c:pt idx="0">
                  <c:v>Revenue ($/ML)</c:v>
                </c:pt>
                <c:pt idx="1">
                  <c:v>COGS ($/ML)</c:v>
                </c:pt>
                <c:pt idx="2">
                  <c:v>Operational Expenses ($/ML)</c:v>
                </c:pt>
              </c:strCache>
            </c:strRef>
          </c:cat>
          <c:val>
            <c:numRef>
              <c:f>Sheet1!$A$4:$C$4</c:f>
              <c:numCache>
                <c:formatCode>"$"0.0\ "/ML"</c:formatCode>
                <c:ptCount val="3"/>
                <c:pt idx="1">
                  <c:v>3.2</c:v>
                </c:pt>
                <c:pt idx="2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D319-47C2-8DFA-12506BE60D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83657512"/>
        <c:axId val="883661120"/>
      </c:barChart>
      <c:catAx>
        <c:axId val="883657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3661120"/>
        <c:crosses val="autoZero"/>
        <c:auto val="1"/>
        <c:lblAlgn val="ctr"/>
        <c:lblOffset val="100"/>
        <c:noMultiLvlLbl val="0"/>
      </c:catAx>
      <c:valAx>
        <c:axId val="8836611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>
                    <a:latin typeface="Arial" panose="020B0604020202020204" pitchFamily="34" charset="0"/>
                    <a:cs typeface="Arial" panose="020B0604020202020204" pitchFamily="34" charset="0"/>
                  </a:rPr>
                  <a:t>Cost to Produce Per Mega-Litre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0.0\ &quot;/ML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3657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6331953" y="110938"/>
            <a:ext cx="65" cy="122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472065" y="5333978"/>
            <a:ext cx="5859954" cy="24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 txBox="1">
            <a:spLocks noGrp="1"/>
          </p:cNvSpPr>
          <p:nvPr>
            <p:ph type="sldNum" idx="12"/>
          </p:nvPr>
        </p:nvSpPr>
        <p:spPr>
          <a:xfrm>
            <a:off x="6245419" y="9545294"/>
            <a:ext cx="8659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" name="Google Shape;47;p2:notes"/>
          <p:cNvSpPr txBox="1">
            <a:spLocks noGrp="1"/>
          </p:cNvSpPr>
          <p:nvPr>
            <p:ph type="sldNum" idx="12"/>
          </p:nvPr>
        </p:nvSpPr>
        <p:spPr>
          <a:xfrm>
            <a:off x="6247057" y="9546304"/>
            <a:ext cx="849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0" name="Google Shape;70;p8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p8:notes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Leverage EBIT slide, then flow into Revenue, COGS and Operational Expenses</a:t>
            </a:r>
            <a:endParaRPr/>
          </a:p>
        </p:txBody>
      </p:sp>
      <p:sp>
        <p:nvSpPr>
          <p:cNvPr id="85" name="Google Shape;85;p3:notes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6" name="Google Shape;216;p4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4:notes"/>
          <p:cNvSpPr txBox="1">
            <a:spLocks noGrp="1"/>
          </p:cNvSpPr>
          <p:nvPr>
            <p:ph type="sldNum" idx="12"/>
          </p:nvPr>
        </p:nvSpPr>
        <p:spPr>
          <a:xfrm>
            <a:off x="6247057" y="9546304"/>
            <a:ext cx="849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/>
          <p:nvPr/>
        </p:nvSpPr>
        <p:spPr>
          <a:xfrm>
            <a:off x="0" y="4630993"/>
            <a:ext cx="8961438" cy="20904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5;p10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3" imgW="1587" imgH="1587" progId="TCLayout.ActiveDocument.1">
                  <p:embed/>
                </p:oleObj>
              </mc:Choice>
              <mc:Fallback>
                <p:oleObj r:id="rId3" imgW="1587" imgH="1587" progId="TCLayout.ActiveDocument.1">
                  <p:embed/>
                  <p:pic>
                    <p:nvPicPr>
                      <p:cNvPr id="15" name="Google Shape;15;p10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233363" y="3475212"/>
            <a:ext cx="736889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233363" y="4761441"/>
            <a:ext cx="736889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/>
          <p:nvPr/>
        </p:nvSpPr>
        <p:spPr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10" descr="https://lh4.googleusercontent.com/Mo5xEJ40kcGhKGf19rqfoefwMDgEDGstwv3C0JMs_Y1J7HXWuY8KuHjIz12F4qpz39l8989Nh5t9fTPG58GPBPEtE9L9dY0nOi1oyFoNENbnqmS8eFn9dFoas4bIwH5xdPoSfddu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77666" y="0"/>
            <a:ext cx="2483772" cy="794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oogle Shape;21;p11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r:id="rId3" imgW="1587" imgH="1587" progId="TCLayout.ActiveDocument.1">
                  <p:embed/>
                </p:oleObj>
              </mc:Choice>
              <mc:Fallback>
                <p:oleObj r:id="rId3" imgW="1587" imgH="1587" progId="TCLayout.ActiveDocument.1">
                  <p:embed/>
                  <p:pic>
                    <p:nvPicPr>
                      <p:cNvPr id="21" name="Google Shape;21;p11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11"/>
          <p:cNvCxnSpPr/>
          <p:nvPr/>
        </p:nvCxnSpPr>
        <p:spPr>
          <a:xfrm>
            <a:off x="88960" y="887678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2296319" y="2519680"/>
            <a:ext cx="4302125" cy="94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marL="1371600" lvl="2" indent="-3657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marL="1828800" lvl="3" indent="-3657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marL="2286000" lvl="4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marL="2743200" lvl="5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marL="3200400" lvl="6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marL="3657600" lvl="7" indent="-33032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marL="4114800" lvl="8" indent="-33032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oogle Shape;8;p9"/>
          <p:cNvGraphicFramePr/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5" imgW="158750" imgH="158750" progId="TCLayout.ActiveDocument.1">
                  <p:embed/>
                </p:oleObj>
              </mc:Choice>
              <mc:Fallback>
                <p:oleObj r:id="rId5" imgW="158750" imgH="158750" progId="TCLayout.ActiveDocument.1">
                  <p:embed/>
                  <p:pic>
                    <p:nvPicPr>
                      <p:cNvPr id="8" name="Google Shape;8;p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/>
                      <a:stretch/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Google Shape;9;p9"/>
          <p:cNvSpPr/>
          <p:nvPr/>
        </p:nvSpPr>
        <p:spPr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9"/>
          <p:cNvSpPr txBox="1">
            <a:spLocks noGrp="1"/>
          </p:cNvSpPr>
          <p:nvPr>
            <p:ph type="body" idx="1"/>
          </p:nvPr>
        </p:nvSpPr>
        <p:spPr>
          <a:xfrm>
            <a:off x="2296318" y="2519678"/>
            <a:ext cx="4302125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/>
          <p:nvPr/>
        </p:nvSpPr>
        <p:spPr>
          <a:xfrm>
            <a:off x="8632894" y="6485048"/>
            <a:ext cx="15709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2296319" y="2519680"/>
            <a:ext cx="4302125" cy="94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56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9"/>
              <a:buFont typeface="Arial"/>
              <a:buChar char="▪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18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8"/>
              <a:buFont typeface="Arial"/>
              <a:buChar char="–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18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8"/>
              <a:buFont typeface="Arial"/>
              <a:buChar char="▫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2"/>
          <p:cNvSpPr txBox="1"/>
          <p:nvPr/>
        </p:nvSpPr>
        <p:spPr>
          <a:xfrm>
            <a:off x="8671366" y="6503196"/>
            <a:ext cx="118623" cy="11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4"/>
              <a:buFont typeface="Arial"/>
              <a:buNone/>
            </a:pPr>
            <a:fld id="{00000000-1234-1234-1234-123412341234}" type="slidenum">
              <a:rPr lang="en-US" sz="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6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12"/>
          <p:cNvCxnSpPr/>
          <p:nvPr/>
        </p:nvCxnSpPr>
        <p:spPr>
          <a:xfrm>
            <a:off x="88960" y="887678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4.bin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chart" Target="../charts/chart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>
            <a:spLocks noGrp="1"/>
          </p:cNvSpPr>
          <p:nvPr>
            <p:ph type="ctrTitle"/>
          </p:nvPr>
        </p:nvSpPr>
        <p:spPr>
          <a:xfrm>
            <a:off x="233364" y="3475206"/>
            <a:ext cx="736889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Southern Water Corp – Executive Presentation</a:t>
            </a:r>
            <a:endParaRPr/>
          </a:p>
        </p:txBody>
      </p:sp>
      <p:sp>
        <p:nvSpPr>
          <p:cNvPr id="42" name="Google Shape;42;p1"/>
          <p:cNvSpPr txBox="1"/>
          <p:nvPr/>
        </p:nvSpPr>
        <p:spPr>
          <a:xfrm>
            <a:off x="233364" y="5082685"/>
            <a:ext cx="493553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May 03 20202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233363" y="5390533"/>
            <a:ext cx="493553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4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Mohit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Bansal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Google Shape;49;p2"/>
          <p:cNvGraphicFramePr/>
          <p:nvPr/>
        </p:nvGraphicFramePr>
        <p:xfrm>
          <a:off x="0" y="959906"/>
          <a:ext cx="8961300" cy="51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0" name="Google Shape;50;p2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r:id="rId5" imgW="1587" imgH="1587" progId="TCLayout.ActiveDocument.1">
                  <p:embed/>
                </p:oleObj>
              </mc:Choice>
              <mc:Fallback>
                <p:oleObj r:id="rId5" imgW="1587" imgH="1587" progId="TCLayout.ActiveDocument.1">
                  <p:embed/>
                  <p:pic>
                    <p:nvPicPr>
                      <p:cNvPr id="50" name="Google Shape;50;p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Google Shape;51;p2"/>
          <p:cNvSpPr txBox="1">
            <a:spLocks noGrp="1"/>
          </p:cNvSpPr>
          <p:nvPr>
            <p:ph type="title"/>
          </p:nvPr>
        </p:nvSpPr>
        <p:spPr>
          <a:xfrm>
            <a:off x="171439" y="166963"/>
            <a:ext cx="86184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dirty="0"/>
              <a:t>&lt;What is noticeable about last year’s Cost-to-Produce vs. this year’s Cost-to-Produce? What does it say about company performance? How might this relate to EBIT?&gt;</a:t>
            </a:r>
            <a:endParaRPr dirty="0"/>
          </a:p>
        </p:txBody>
      </p:sp>
      <p:sp>
        <p:nvSpPr>
          <p:cNvPr id="52" name="Google Shape;52;p2"/>
          <p:cNvSpPr txBox="1"/>
          <p:nvPr/>
        </p:nvSpPr>
        <p:spPr>
          <a:xfrm>
            <a:off x="5088516" y="1234879"/>
            <a:ext cx="185073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Overheads¹ </a:t>
            </a: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$XX 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"/>
          <p:cNvSpPr txBox="1"/>
          <p:nvPr/>
        </p:nvSpPr>
        <p:spPr>
          <a:xfrm>
            <a:off x="5088517" y="1474837"/>
            <a:ext cx="185073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 Prod. ² </a:t>
            </a: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XX 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 txBox="1"/>
          <p:nvPr/>
        </p:nvSpPr>
        <p:spPr>
          <a:xfrm>
            <a:off x="5088517" y="1727073"/>
            <a:ext cx="185073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$/ML </a:t>
            </a: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$XX / 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5160300" y="1162800"/>
            <a:ext cx="3629700" cy="944400"/>
          </a:xfrm>
          <a:prstGeom prst="rect">
            <a:avLst/>
          </a:prstGeom>
          <a:noFill/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539451" y="6255087"/>
            <a:ext cx="669766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¹ Total Overheads Include XYZ (Refer to the Value Driver Trees in the Appendix for what Cost Centres / Cost Elements are included)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²</a:t>
            </a: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Water Production actuals have been sourced from the _____ tab in the _____ file.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539451" y="6485919"/>
            <a:ext cx="332014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Southern Water Corp Financial Records (SAP) 2013-2015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" name="Google Shape;58;p2"/>
          <p:cNvCxnSpPr>
            <a:stCxn id="55" idx="0"/>
            <a:endCxn id="55" idx="2"/>
          </p:cNvCxnSpPr>
          <p:nvPr/>
        </p:nvCxnSpPr>
        <p:spPr>
          <a:xfrm>
            <a:off x="6975150" y="1162800"/>
            <a:ext cx="0" cy="944400"/>
          </a:xfrm>
          <a:prstGeom prst="straightConnector1">
            <a:avLst/>
          </a:prstGeom>
          <a:noFill/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9" name="Google Shape;59;p2"/>
          <p:cNvSpPr txBox="1"/>
          <p:nvPr/>
        </p:nvSpPr>
        <p:spPr>
          <a:xfrm>
            <a:off x="6878647" y="1224323"/>
            <a:ext cx="185073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Overheads </a:t>
            </a: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$XX 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6878648" y="1464281"/>
            <a:ext cx="185073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 Prod.</a:t>
            </a: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XX 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6878648" y="1716517"/>
            <a:ext cx="185073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$/ML </a:t>
            </a: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$XX / 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5160291" y="990113"/>
            <a:ext cx="641400" cy="21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6939252" y="959906"/>
            <a:ext cx="641444" cy="21717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764060" y="4495804"/>
            <a:ext cx="7837084" cy="1015663"/>
          </a:xfrm>
          <a:prstGeom prst="rect">
            <a:avLst/>
          </a:prstGeom>
          <a:noFill/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arenR"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Revenues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arenR"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Expenses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arenR"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of Goods Sold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8196549" y="2427047"/>
            <a:ext cx="683046" cy="1794948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764059" y="4278632"/>
            <a:ext cx="1031689" cy="21717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174813" y="1266247"/>
            <a:ext cx="8586504" cy="490492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87468" y="241824"/>
            <a:ext cx="858650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002060"/>
                </a:solidFill>
              </a:rPr>
              <a:t>&lt;Observing the cost-curve reveals that Units A through…&gt; Are there any differences between unit-economics when comparing 2013 data to 2014 data?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75" name="Google Shape;75;p8"/>
          <p:cNvSpPr txBox="1"/>
          <p:nvPr/>
        </p:nvSpPr>
        <p:spPr>
          <a:xfrm>
            <a:off x="187468" y="970500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Pseudo Cost Curve Highlighting Cost to Produce versus Market Price</a:t>
            </a:r>
            <a:endParaRPr sz="1196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6" name="Google Shape;76;p8"/>
          <p:cNvGraphicFramePr/>
          <p:nvPr/>
        </p:nvGraphicFramePr>
        <p:xfrm>
          <a:off x="174813" y="1367795"/>
          <a:ext cx="8498036" cy="4087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7" name="Google Shape;77;p8"/>
          <p:cNvSpPr/>
          <p:nvPr/>
        </p:nvSpPr>
        <p:spPr>
          <a:xfrm>
            <a:off x="539451" y="6408800"/>
            <a:ext cx="325121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Southern Water Corp Financial Records (SAP) 2013-2015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Open Water Market Data (2013 – 2015)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8"/>
          <p:cNvSpPr/>
          <p:nvPr/>
        </p:nvSpPr>
        <p:spPr>
          <a:xfrm>
            <a:off x="7067937" y="5622383"/>
            <a:ext cx="712913" cy="230045"/>
          </a:xfrm>
          <a:prstGeom prst="rect">
            <a:avLst/>
          </a:prstGeom>
          <a:solidFill>
            <a:srgbClr val="30539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Most Expensive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>
            <a:off x="1023325" y="5630348"/>
            <a:ext cx="712913" cy="230045"/>
          </a:xfrm>
          <a:prstGeom prst="rect">
            <a:avLst/>
          </a:prstGeom>
          <a:solidFill>
            <a:srgbClr val="BDC6E3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1F304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Least Expensive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8"/>
          <p:cNvCxnSpPr/>
          <p:nvPr/>
        </p:nvCxnSpPr>
        <p:spPr>
          <a:xfrm>
            <a:off x="529732" y="5929991"/>
            <a:ext cx="8153160" cy="7814"/>
          </a:xfrm>
          <a:prstGeom prst="straightConnector1">
            <a:avLst/>
          </a:prstGeom>
          <a:noFill/>
          <a:ln w="38100" cap="flat" cmpd="sng">
            <a:solidFill>
              <a:srgbClr val="30539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1" name="Google Shape;81;p8"/>
          <p:cNvSpPr txBox="1"/>
          <p:nvPr/>
        </p:nvSpPr>
        <p:spPr>
          <a:xfrm>
            <a:off x="266050" y="2089425"/>
            <a:ext cx="6686700" cy="1773600"/>
          </a:xfrm>
          <a:prstGeom prst="rect">
            <a:avLst/>
          </a:prstGeom>
          <a:solidFill>
            <a:srgbClr val="FBC14E">
              <a:alpha val="4000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Overall Cost-Curve slide</a:t>
            </a:r>
            <a:r>
              <a:rPr lang="en-US" sz="1100"/>
              <a:t> shows the Cost-to-Produce for both July 2013 – June 2014 alongside the July 2014 – June 2015 Cost-to-Produce figures alongside the respective weighted $/ML prices. 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/>
              <a:t>Create a headline highlighting the recommendations you wish to provide regarding the economic dispatch of the units to be most cost effective with respect to the $/ML Price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/>
              <a:t>Plot the Overall Cost Curve for July 2013-2014 through July 2014-2015.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/>
              <a:t>Ensure that the Cost-Curve is arranged from Least Expensive to Most Expensive as per the Exemplar provided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/>
              <a:t>Calculate the $/ML Price for both 2013-2014 Data (provided) as well as the 2014-2015 $/ML Market Data (as per the Economics OWM Data) and plot this in the Cost Curve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/>
          <p:nvPr/>
        </p:nvSpPr>
        <p:spPr>
          <a:xfrm>
            <a:off x="171475" y="976716"/>
            <a:ext cx="8422500" cy="5439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7525" tIns="43750" rIns="87525" bIns="43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endParaRPr sz="1075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187336" y="6592196"/>
            <a:ext cx="6887502" cy="10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459212" marR="0" lvl="0" indent="-4592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4"/>
              <a:buFont typeface="Arial"/>
              <a:buNone/>
            </a:pPr>
            <a:r>
              <a:rPr lang="en-US" sz="68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Source: Financial and operational data from Exemplar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3"/>
          <p:cNvCxnSpPr/>
          <p:nvPr/>
        </p:nvCxnSpPr>
        <p:spPr>
          <a:xfrm>
            <a:off x="252614" y="1203898"/>
            <a:ext cx="709872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" name="Google Shape;90;p3"/>
          <p:cNvSpPr/>
          <p:nvPr/>
        </p:nvSpPr>
        <p:spPr>
          <a:xfrm>
            <a:off x="7531294" y="720735"/>
            <a:ext cx="175309" cy="130317"/>
          </a:xfrm>
          <a:prstGeom prst="rect">
            <a:avLst/>
          </a:prstGeom>
          <a:solidFill>
            <a:srgbClr val="4F7E2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3"/>
              <a:buFont typeface="Arial"/>
              <a:buNone/>
            </a:pPr>
            <a:endParaRPr sz="1723" b="0" i="0" u="none" strike="noStrike" cap="none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6459281" y="720735"/>
            <a:ext cx="175309" cy="130317"/>
          </a:xfrm>
          <a:prstGeom prst="rect">
            <a:avLst/>
          </a:prstGeom>
          <a:solidFill>
            <a:srgbClr val="F42F2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3"/>
              <a:buFont typeface="Arial"/>
              <a:buNone/>
            </a:pPr>
            <a:endParaRPr sz="1723" b="0" i="0" u="none" strike="noStrike" cap="none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7756249" y="717632"/>
            <a:ext cx="673305" cy="148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7"/>
              <a:buFont typeface="Arial"/>
              <a:buNone/>
            </a:pPr>
            <a:r>
              <a:rPr lang="en-US" sz="97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Positive var.</a:t>
            </a:r>
            <a:endParaRPr sz="977" b="0" i="0" u="none" strike="noStrike" cap="none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6684234" y="717632"/>
            <a:ext cx="747772" cy="148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7"/>
              <a:buFont typeface="Arial"/>
              <a:buNone/>
            </a:pPr>
            <a:r>
              <a:rPr lang="en-US" sz="97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Negative Var.</a:t>
            </a:r>
            <a:endParaRPr sz="977" b="0" i="0" u="none" strike="noStrike" cap="none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252612" y="1011901"/>
            <a:ext cx="7098721" cy="180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3"/>
              <a:buFont typeface="Arial"/>
              <a:buNone/>
            </a:pPr>
            <a:r>
              <a:rPr lang="en-US" sz="1173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Actual vs Budget PL variances, </a:t>
            </a:r>
            <a:r>
              <a:rPr lang="en-US" sz="1173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YTD, $m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3"/>
          <p:cNvCxnSpPr/>
          <p:nvPr/>
        </p:nvCxnSpPr>
        <p:spPr>
          <a:xfrm>
            <a:off x="265941" y="4116085"/>
            <a:ext cx="825066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96" name="Google Shape;96;p3"/>
          <p:cNvCxnSpPr/>
          <p:nvPr/>
        </p:nvCxnSpPr>
        <p:spPr>
          <a:xfrm>
            <a:off x="256803" y="3474159"/>
            <a:ext cx="825066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97" name="Google Shape;97;p3"/>
          <p:cNvCxnSpPr/>
          <p:nvPr/>
        </p:nvCxnSpPr>
        <p:spPr>
          <a:xfrm>
            <a:off x="256803" y="4758010"/>
            <a:ext cx="825066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98" name="Google Shape;98;p3"/>
          <p:cNvCxnSpPr/>
          <p:nvPr/>
        </p:nvCxnSpPr>
        <p:spPr>
          <a:xfrm>
            <a:off x="256803" y="5720897"/>
            <a:ext cx="825066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" name="Google Shape;99;p3"/>
          <p:cNvCxnSpPr/>
          <p:nvPr/>
        </p:nvCxnSpPr>
        <p:spPr>
          <a:xfrm>
            <a:off x="256803" y="6041863"/>
            <a:ext cx="825066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00;p3"/>
          <p:cNvCxnSpPr/>
          <p:nvPr/>
        </p:nvCxnSpPr>
        <p:spPr>
          <a:xfrm>
            <a:off x="256803" y="4437047"/>
            <a:ext cx="825066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01" name="Google Shape;101;p3"/>
          <p:cNvCxnSpPr/>
          <p:nvPr/>
        </p:nvCxnSpPr>
        <p:spPr>
          <a:xfrm>
            <a:off x="256803" y="1869346"/>
            <a:ext cx="825066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02" name="Google Shape;102;p3"/>
          <p:cNvCxnSpPr/>
          <p:nvPr/>
        </p:nvCxnSpPr>
        <p:spPr>
          <a:xfrm>
            <a:off x="256803" y="1548384"/>
            <a:ext cx="825066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03" name="Google Shape;103;p3"/>
          <p:cNvCxnSpPr/>
          <p:nvPr/>
        </p:nvCxnSpPr>
        <p:spPr>
          <a:xfrm>
            <a:off x="256803" y="2511272"/>
            <a:ext cx="825066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04" name="Google Shape;104;p3"/>
          <p:cNvCxnSpPr/>
          <p:nvPr/>
        </p:nvCxnSpPr>
        <p:spPr>
          <a:xfrm>
            <a:off x="256803" y="2190310"/>
            <a:ext cx="825066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05" name="Google Shape;105;p3"/>
          <p:cNvCxnSpPr/>
          <p:nvPr/>
        </p:nvCxnSpPr>
        <p:spPr>
          <a:xfrm>
            <a:off x="256803" y="3153197"/>
            <a:ext cx="825066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06" name="Google Shape;106;p3"/>
          <p:cNvCxnSpPr/>
          <p:nvPr/>
        </p:nvCxnSpPr>
        <p:spPr>
          <a:xfrm>
            <a:off x="7453167" y="1203898"/>
            <a:ext cx="47623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" name="Google Shape;107;p3"/>
          <p:cNvSpPr txBox="1"/>
          <p:nvPr/>
        </p:nvSpPr>
        <p:spPr>
          <a:xfrm>
            <a:off x="7514314" y="1309065"/>
            <a:ext cx="379105" cy="1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42.5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14314" y="1628567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31.1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7514314" y="1948070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10.9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7514314" y="2267572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0.8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7514314" y="2587075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1.3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7514314" y="2906577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0.8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7514314" y="3226080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0.6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7514314" y="3545583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1.2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7514314" y="3865085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9.8</a:t>
            </a:r>
            <a:endParaRPr sz="1075" b="0" i="0" u="none" strike="noStrike" cap="none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7514314" y="4184588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14.2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7514314" y="4504090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4.0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7514314" y="4823592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4.5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7514314" y="5143095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7514314" y="5782100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1.4</a:t>
            </a:r>
            <a:endParaRPr sz="1075" b="0" i="0" u="none" strike="noStrike" cap="none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7453167" y="1011902"/>
            <a:ext cx="476230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1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Actual</a:t>
            </a:r>
            <a:endParaRPr sz="1075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3"/>
          <p:cNvCxnSpPr/>
          <p:nvPr/>
        </p:nvCxnSpPr>
        <p:spPr>
          <a:xfrm>
            <a:off x="8031231" y="1203898"/>
            <a:ext cx="47623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3" name="Google Shape;123;p3"/>
          <p:cNvSpPr txBox="1"/>
          <p:nvPr/>
        </p:nvSpPr>
        <p:spPr>
          <a:xfrm>
            <a:off x="8097026" y="1309065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45.0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8097026" y="1628567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35.0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8097026" y="1948070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11.0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8097026" y="2267572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8097026" y="2587075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8097026" y="2906577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0.2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8097026" y="3226080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0.2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8097026" y="3545583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8097026" y="3865085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9.0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8097026" y="4184588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12.0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8097026" y="4504090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8097026" y="4823592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5.0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8097026" y="5143095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1.8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8097026" y="5782100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1.6</a:t>
            </a:r>
            <a:endParaRPr sz="1075" b="0" i="0" u="none" strike="noStrike" cap="none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8031231" y="1011902"/>
            <a:ext cx="476230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1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Budget</a:t>
            </a:r>
            <a:endParaRPr sz="1075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3"/>
          <p:cNvCxnSpPr/>
          <p:nvPr/>
        </p:nvCxnSpPr>
        <p:spPr>
          <a:xfrm>
            <a:off x="256803" y="5078972"/>
            <a:ext cx="825066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39" name="Google Shape;139;p3"/>
          <p:cNvCxnSpPr/>
          <p:nvPr/>
        </p:nvCxnSpPr>
        <p:spPr>
          <a:xfrm>
            <a:off x="256803" y="5399934"/>
            <a:ext cx="825066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40" name="Google Shape;140;p3"/>
          <p:cNvCxnSpPr/>
          <p:nvPr/>
        </p:nvCxnSpPr>
        <p:spPr>
          <a:xfrm>
            <a:off x="4447120" y="6043573"/>
            <a:ext cx="0" cy="93084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141" name="Google Shape;141;p3"/>
          <p:cNvCxnSpPr/>
          <p:nvPr/>
        </p:nvCxnSpPr>
        <p:spPr>
          <a:xfrm>
            <a:off x="4754297" y="4098123"/>
            <a:ext cx="0" cy="93084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142" name="Google Shape;142;p3"/>
          <p:cNvCxnSpPr/>
          <p:nvPr/>
        </p:nvCxnSpPr>
        <p:spPr>
          <a:xfrm>
            <a:off x="5927152" y="1836188"/>
            <a:ext cx="0" cy="93084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143" name="Google Shape;143;p3"/>
          <p:cNvCxnSpPr/>
          <p:nvPr/>
        </p:nvCxnSpPr>
        <p:spPr>
          <a:xfrm>
            <a:off x="5554817" y="2152672"/>
            <a:ext cx="0" cy="93084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144" name="Google Shape;144;p3"/>
          <p:cNvSpPr/>
          <p:nvPr/>
        </p:nvSpPr>
        <p:spPr>
          <a:xfrm>
            <a:off x="3528695" y="4876924"/>
            <a:ext cx="856370" cy="16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Overhead 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3018454" y="3583050"/>
            <a:ext cx="1366800" cy="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Production Cost C</a:t>
            </a:r>
            <a:endParaRPr sz="1075" b="0" i="0" u="none" strike="noStrike" cap="none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3225808" y="3257275"/>
            <a:ext cx="1159200" cy="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Production Cost B</a:t>
            </a:r>
            <a:endParaRPr sz="1075" b="0" i="0" u="none" strike="noStrike" cap="none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2480401" y="2931475"/>
            <a:ext cx="1904700" cy="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Production Cost A</a:t>
            </a:r>
            <a:endParaRPr sz="1075" b="0" i="0" u="none" strike="noStrike" cap="none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2770107" y="2605675"/>
            <a:ext cx="1614900" cy="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Revenue Source 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2172776" y="2279887"/>
            <a:ext cx="2212290" cy="16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Revenue Source 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2900380" y="1958749"/>
            <a:ext cx="1484686" cy="16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Revenue Source 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"/>
          <p:cNvSpPr/>
          <p:nvPr/>
        </p:nvSpPr>
        <p:spPr>
          <a:xfrm>
            <a:off x="3544210" y="4551130"/>
            <a:ext cx="840856" cy="16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Overhead 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/>
          <p:nvPr/>
        </p:nvSpPr>
        <p:spPr>
          <a:xfrm>
            <a:off x="3094303" y="4225337"/>
            <a:ext cx="1290762" cy="16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Overhead 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"/>
          <p:cNvSpPr/>
          <p:nvPr/>
        </p:nvSpPr>
        <p:spPr>
          <a:xfrm>
            <a:off x="3018286" y="3904199"/>
            <a:ext cx="1366780" cy="16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Overhead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"/>
          <p:cNvSpPr/>
          <p:nvPr/>
        </p:nvSpPr>
        <p:spPr>
          <a:xfrm>
            <a:off x="3884740" y="6141807"/>
            <a:ext cx="510410" cy="16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1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¹EBIT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2877108" y="5202717"/>
            <a:ext cx="1507957" cy="16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Overhead 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"/>
          <p:cNvSpPr/>
          <p:nvPr/>
        </p:nvSpPr>
        <p:spPr>
          <a:xfrm>
            <a:off x="2622679" y="1637609"/>
            <a:ext cx="1762386" cy="16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Revenue Source 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"/>
          <p:cNvSpPr/>
          <p:nvPr/>
        </p:nvSpPr>
        <p:spPr>
          <a:xfrm>
            <a:off x="2770063" y="1311816"/>
            <a:ext cx="1615003" cy="16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Revenue Source 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"/>
          <p:cNvSpPr/>
          <p:nvPr/>
        </p:nvSpPr>
        <p:spPr>
          <a:xfrm>
            <a:off x="252613" y="1287886"/>
            <a:ext cx="1285678" cy="1531887"/>
          </a:xfrm>
          <a:prstGeom prst="rect">
            <a:avLst/>
          </a:prstGeom>
          <a:solidFill>
            <a:srgbClr val="2FBE9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1775" tIns="71775" rIns="71775" bIns="71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3"/>
              <a:buFont typeface="Arial"/>
              <a:buNone/>
            </a:pPr>
            <a:r>
              <a:rPr lang="en-US" sz="1173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/>
          <p:nvPr/>
        </p:nvSpPr>
        <p:spPr>
          <a:xfrm>
            <a:off x="252612" y="2842248"/>
            <a:ext cx="1285678" cy="939305"/>
          </a:xfrm>
          <a:prstGeom prst="rect">
            <a:avLst/>
          </a:prstGeom>
          <a:solidFill>
            <a:srgbClr val="2FBE9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1775" tIns="71775" rIns="71775" bIns="71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3"/>
              <a:buFont typeface="Arial"/>
              <a:buNone/>
            </a:pPr>
            <a:r>
              <a:rPr lang="en-US" sz="1173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COGS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3"/>
              <a:buFont typeface="Arial"/>
              <a:buNone/>
            </a:pPr>
            <a:r>
              <a:rPr lang="en-US" sz="1173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(Production Costs)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252611" y="3815147"/>
            <a:ext cx="1285678" cy="2194293"/>
          </a:xfrm>
          <a:prstGeom prst="rect">
            <a:avLst/>
          </a:prstGeom>
          <a:solidFill>
            <a:srgbClr val="2FBE9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1775" tIns="71775" rIns="71775" bIns="71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3"/>
              <a:buFont typeface="Arial"/>
              <a:buNone/>
            </a:pPr>
            <a:r>
              <a:rPr lang="en-US" sz="1173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Operational Expenses (Overheads)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3"/>
          <p:cNvCxnSpPr/>
          <p:nvPr/>
        </p:nvCxnSpPr>
        <p:spPr>
          <a:xfrm>
            <a:off x="256803" y="2832235"/>
            <a:ext cx="825066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2" name="Google Shape;162;p3"/>
          <p:cNvCxnSpPr/>
          <p:nvPr/>
        </p:nvCxnSpPr>
        <p:spPr>
          <a:xfrm>
            <a:off x="256803" y="3795122"/>
            <a:ext cx="825066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3"/>
          <p:cNvSpPr/>
          <p:nvPr/>
        </p:nvSpPr>
        <p:spPr>
          <a:xfrm>
            <a:off x="187335" y="6486306"/>
            <a:ext cx="6887502" cy="10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459212" marR="0" lvl="0" indent="-4592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4"/>
              <a:buFont typeface="Arial"/>
              <a:buNone/>
            </a:pPr>
            <a:r>
              <a:rPr lang="en-US" sz="684" b="1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¹ EBIT is calculated as Revenues – COGS – Operational Expenses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"/>
          <p:cNvSpPr/>
          <p:nvPr/>
        </p:nvSpPr>
        <p:spPr>
          <a:xfrm>
            <a:off x="2888744" y="5485182"/>
            <a:ext cx="1507957" cy="16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Overhead 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5" name="Google Shape;165;p3"/>
          <p:cNvGraphicFramePr/>
          <p:nvPr/>
        </p:nvGraphicFramePr>
        <p:xfrm>
          <a:off x="4754297" y="1202188"/>
          <a:ext cx="2556412" cy="1640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6" name="Google Shape;166;p3"/>
          <p:cNvSpPr/>
          <p:nvPr/>
        </p:nvSpPr>
        <p:spPr>
          <a:xfrm>
            <a:off x="2889932" y="5759558"/>
            <a:ext cx="1507957" cy="16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Overhead 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"/>
          <p:cNvSpPr txBox="1"/>
          <p:nvPr/>
        </p:nvSpPr>
        <p:spPr>
          <a:xfrm>
            <a:off x="7514314" y="6120933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1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45.0</a:t>
            </a:r>
            <a:endParaRPr sz="1075" b="1" i="0" u="none" strike="noStrike" cap="none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"/>
          <p:cNvSpPr txBox="1"/>
          <p:nvPr/>
        </p:nvSpPr>
        <p:spPr>
          <a:xfrm>
            <a:off x="8097026" y="6120933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1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53.5</a:t>
            </a:r>
            <a:endParaRPr sz="1075" b="1" i="0" u="none" strike="noStrike" cap="none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7519626" y="5461003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2.9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"/>
          <p:cNvSpPr txBox="1"/>
          <p:nvPr/>
        </p:nvSpPr>
        <p:spPr>
          <a:xfrm>
            <a:off x="8102337" y="5461003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3.5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1" name="Google Shape;171;p3"/>
          <p:cNvGraphicFramePr/>
          <p:nvPr/>
        </p:nvGraphicFramePr>
        <p:xfrm>
          <a:off x="5828627" y="2843545"/>
          <a:ext cx="1465533" cy="966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2" name="Google Shape;172;p3"/>
          <p:cNvGraphicFramePr/>
          <p:nvPr/>
        </p:nvGraphicFramePr>
        <p:xfrm>
          <a:off x="5241615" y="3747508"/>
          <a:ext cx="2557891" cy="2635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3" name="Google Shape;173;p3"/>
          <p:cNvSpPr txBox="1">
            <a:spLocks noGrp="1"/>
          </p:cNvSpPr>
          <p:nvPr>
            <p:ph type="title"/>
          </p:nvPr>
        </p:nvSpPr>
        <p:spPr>
          <a:xfrm>
            <a:off x="171450" y="230188"/>
            <a:ext cx="861853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&lt;What is happening with EBIT? Are there any particularly large fluctuations which the executives should focus on?&gt;</a:t>
            </a:r>
            <a:endParaRPr sz="1600" b="1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"/>
          <p:cNvSpPr txBox="1"/>
          <p:nvPr/>
        </p:nvSpPr>
        <p:spPr>
          <a:xfrm>
            <a:off x="1549200" y="4419125"/>
            <a:ext cx="4305300" cy="1396500"/>
          </a:xfrm>
          <a:prstGeom prst="rect">
            <a:avLst/>
          </a:prstGeom>
          <a:solidFill>
            <a:srgbClr val="FBC14E">
              <a:alpha val="615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EBIT</a:t>
            </a:r>
            <a:r>
              <a:rPr lang="en-US" sz="1100"/>
              <a:t> slide shows the comparison between 2013-2014 Actuals vs the 2014-2015 Forecast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/>
              <a:t>Create a headline highlighting the EBIT situation when comparing 2013-14 Actuals vs. the 2014-15 Forecast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/>
              <a:t>Using the EBIT Template, highlight the overall Revenue, COGS and Operational Expenses Variances comparing 2013-2014 Actuals vs 2014-2015 Forecast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56771"/>
            <a:ext cx="8586504" cy="5245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Actual vs Budget PL Revenue Analysis, </a:t>
            </a:r>
            <a:r>
              <a:rPr lang="en-US" sz="1196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YTD, $m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1" name="Google Shape;181;p5"/>
          <p:cNvGraphicFramePr/>
          <p:nvPr/>
        </p:nvGraphicFramePr>
        <p:xfrm>
          <a:off x="228353" y="1255924"/>
          <a:ext cx="4707204" cy="5045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230188"/>
            <a:ext cx="861853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&lt;What is happening with Revenues? Are there any particularly large fluctuations </a:t>
            </a:r>
            <a:r>
              <a:rPr lang="en-US" sz="1600">
                <a:solidFill>
                  <a:srgbClr val="002060"/>
                </a:solidFill>
              </a:rPr>
              <a:t>that</a:t>
            </a:r>
            <a:r>
              <a:rPr lang="en-US" sz="16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the executives should focus on?&gt;</a:t>
            </a:r>
            <a:endParaRPr sz="1600" b="1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5464366" y="1624059"/>
            <a:ext cx="2963538" cy="4328462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 txBox="1"/>
          <p:nvPr/>
        </p:nvSpPr>
        <p:spPr>
          <a:xfrm>
            <a:off x="5414790" y="1316282"/>
            <a:ext cx="15313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 txBox="1"/>
          <p:nvPr/>
        </p:nvSpPr>
        <p:spPr>
          <a:xfrm>
            <a:off x="5464366" y="1624059"/>
            <a:ext cx="2963538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 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 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 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there any specific unit-abnormalities which should be called out?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1" y="6485919"/>
            <a:ext cx="332014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Southern Water Corp Financial Records (SAP) 2013-2015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 txBox="1"/>
          <p:nvPr/>
        </p:nvSpPr>
        <p:spPr>
          <a:xfrm>
            <a:off x="4935550" y="3833625"/>
            <a:ext cx="3598500" cy="2232300"/>
          </a:xfrm>
          <a:prstGeom prst="rect">
            <a:avLst/>
          </a:prstGeom>
          <a:solidFill>
            <a:srgbClr val="FBC14E">
              <a:alpha val="4846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Overall Revenue </a:t>
            </a:r>
            <a:r>
              <a:rPr lang="en-US" sz="1100"/>
              <a:t>slide shows the comparison between 2013-2014 Actuals vs the 2014-2015 Forecast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/>
              <a:t>Create a headline highlighting the Revenue situation when comparing 2013-14 Actuals vs. the 2014-15 Forecast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/>
              <a:t>Using the Revenue Template, highlight the overall Revenue figures comparing 2013-2014 Actuals vs. the 2014-2015 Forecast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/>
              <a:t>Include two to three insights explaining the discrepancy between Actuals and Forecast for Revenue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/>
          <p:nvPr/>
        </p:nvSpPr>
        <p:spPr>
          <a:xfrm>
            <a:off x="86345" y="1156770"/>
            <a:ext cx="8586504" cy="5245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6"/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Actual vs Budget PL COGS Analysis, </a:t>
            </a:r>
            <a:r>
              <a:rPr lang="en-US" sz="1196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YTD, $m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4" name="Google Shape;194;p6"/>
          <p:cNvGraphicFramePr/>
          <p:nvPr/>
        </p:nvGraphicFramePr>
        <p:xfrm>
          <a:off x="228353" y="1255924"/>
          <a:ext cx="4707204" cy="5045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5" name="Google Shape;195;p6"/>
          <p:cNvSpPr txBox="1">
            <a:spLocks noGrp="1"/>
          </p:cNvSpPr>
          <p:nvPr>
            <p:ph type="title"/>
          </p:nvPr>
        </p:nvSpPr>
        <p:spPr>
          <a:xfrm>
            <a:off x="171450" y="230188"/>
            <a:ext cx="861853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&lt;What is happening with COGS? Are there any particularly large fluctuations </a:t>
            </a:r>
            <a:r>
              <a:rPr lang="en-US" sz="1600">
                <a:solidFill>
                  <a:srgbClr val="002060"/>
                </a:solidFill>
              </a:rPr>
              <a:t>that</a:t>
            </a:r>
            <a:r>
              <a:rPr lang="en-US" sz="16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the executives should focus on?&gt;</a:t>
            </a:r>
            <a:endParaRPr sz="1600" b="1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5464366" y="1624059"/>
            <a:ext cx="2963538" cy="4328462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"/>
          <p:cNvSpPr txBox="1"/>
          <p:nvPr/>
        </p:nvSpPr>
        <p:spPr>
          <a:xfrm>
            <a:off x="5414790" y="1316282"/>
            <a:ext cx="15313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6"/>
          <p:cNvSpPr txBox="1"/>
          <p:nvPr/>
        </p:nvSpPr>
        <p:spPr>
          <a:xfrm>
            <a:off x="5464366" y="1624059"/>
            <a:ext cx="2963538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 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 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 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there any specific unit-abnormalities which should be called out?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"/>
          <p:cNvSpPr/>
          <p:nvPr/>
        </p:nvSpPr>
        <p:spPr>
          <a:xfrm>
            <a:off x="539451" y="6485919"/>
            <a:ext cx="332014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Southern Water Corp Financial Records (SAP) 2013-2015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"/>
          <p:cNvSpPr txBox="1"/>
          <p:nvPr/>
        </p:nvSpPr>
        <p:spPr>
          <a:xfrm>
            <a:off x="5144225" y="3469975"/>
            <a:ext cx="3320100" cy="2609100"/>
          </a:xfrm>
          <a:prstGeom prst="rect">
            <a:avLst/>
          </a:prstGeom>
          <a:solidFill>
            <a:srgbClr val="FBC14E">
              <a:alpha val="4692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Overall COGS</a:t>
            </a:r>
            <a:r>
              <a:rPr lang="en-US" sz="1100"/>
              <a:t> shows the comparison between 2013-2014 Actuals vs the 2014-2015 Forecast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/>
              <a:t>Create a headline highlighting the COGS situation when comparing 2013-14 Actuals vs. the 2014-15 Forecast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/>
              <a:t>Using the Revenue Template, highlight the overall COGS figures comparing 2013-2014 Actuals vs. the 2014-2015 Forecast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/>
              <a:t>Include two to three insights explaining the discrepancy between Actuals and Forecast for COGS</a:t>
            </a:r>
            <a:br>
              <a:rPr lang="en-US" sz="1100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/>
          <p:nvPr/>
        </p:nvSpPr>
        <p:spPr>
          <a:xfrm>
            <a:off x="86345" y="1156771"/>
            <a:ext cx="8586504" cy="5245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7"/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Actual vs Budget PL Operational Expenses Analysis, </a:t>
            </a:r>
            <a:r>
              <a:rPr lang="en-US" sz="1196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YTD, $m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7" name="Google Shape;207;p7"/>
          <p:cNvGraphicFramePr/>
          <p:nvPr/>
        </p:nvGraphicFramePr>
        <p:xfrm>
          <a:off x="228353" y="1255924"/>
          <a:ext cx="4707204" cy="5045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8" name="Google Shape;208;p7"/>
          <p:cNvSpPr txBox="1">
            <a:spLocks noGrp="1"/>
          </p:cNvSpPr>
          <p:nvPr>
            <p:ph type="title"/>
          </p:nvPr>
        </p:nvSpPr>
        <p:spPr>
          <a:xfrm>
            <a:off x="171450" y="230188"/>
            <a:ext cx="861853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&lt;What is happening with Operational Expenses? Are there any particularly large fluctuations </a:t>
            </a:r>
            <a:r>
              <a:rPr lang="en-US" sz="1600">
                <a:solidFill>
                  <a:srgbClr val="002060"/>
                </a:solidFill>
              </a:rPr>
              <a:t>that</a:t>
            </a:r>
            <a:r>
              <a:rPr lang="en-US" sz="16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the executives should focus on?&gt;</a:t>
            </a:r>
            <a:endParaRPr sz="1600" b="1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7"/>
          <p:cNvSpPr/>
          <p:nvPr/>
        </p:nvSpPr>
        <p:spPr>
          <a:xfrm>
            <a:off x="5464366" y="1624059"/>
            <a:ext cx="2963538" cy="4328462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7"/>
          <p:cNvSpPr txBox="1"/>
          <p:nvPr/>
        </p:nvSpPr>
        <p:spPr>
          <a:xfrm>
            <a:off x="5414790" y="1316282"/>
            <a:ext cx="15313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7"/>
          <p:cNvSpPr txBox="1"/>
          <p:nvPr/>
        </p:nvSpPr>
        <p:spPr>
          <a:xfrm>
            <a:off x="5464366" y="1624059"/>
            <a:ext cx="2963538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 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 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 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there any specific unit-abnormalities which should be called out?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7"/>
          <p:cNvSpPr/>
          <p:nvPr/>
        </p:nvSpPr>
        <p:spPr>
          <a:xfrm>
            <a:off x="539451" y="6485919"/>
            <a:ext cx="332014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Southern Water Corp Financial Records (SAP) 2013-2015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"/>
          <p:cNvSpPr txBox="1"/>
          <p:nvPr/>
        </p:nvSpPr>
        <p:spPr>
          <a:xfrm>
            <a:off x="5144125" y="3615750"/>
            <a:ext cx="3320100" cy="2424600"/>
          </a:xfrm>
          <a:prstGeom prst="rect">
            <a:avLst/>
          </a:prstGeom>
          <a:solidFill>
            <a:srgbClr val="FBC14E">
              <a:alpha val="4615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Overall Operating Expenses situation </a:t>
            </a:r>
            <a:r>
              <a:rPr lang="en-US" sz="1100"/>
              <a:t>shows the comparison between 2013-2014 Actuals vs the 2014-2015 Forecast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/>
              <a:t>Create a headline highlighting the Overall Operating Expenses when comparing 2013-14 Actuals vs. the 2014-15 Forecast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/>
              <a:t>Using the Revenue Template, highlight the Overall Operating Expenses  comparing 2013-2014 Actuals vs. the 2014-2015 Forecast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/>
              <a:t>Include two to three insights explaining the discrepancy between Actuals and Forecast for Overall Expenses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Google Shape;219;p4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r:id="rId4" imgW="1587" imgH="1587" progId="TCLayout.ActiveDocument.1">
                  <p:embed/>
                </p:oleObj>
              </mc:Choice>
              <mc:Fallback>
                <p:oleObj r:id="rId4" imgW="1587" imgH="1587" progId="TCLayout.ActiveDocument.1">
                  <p:embed/>
                  <p:pic>
                    <p:nvPicPr>
                      <p:cNvPr id="219" name="Google Shape;219;p4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" name="Google Shape;220;p4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&lt;When you break the YTD Variances down further and convert this to a $/ML figure does anything become apparent?&gt; </a:t>
            </a:r>
            <a:endParaRPr/>
          </a:p>
        </p:txBody>
      </p:sp>
      <p:pic>
        <p:nvPicPr>
          <p:cNvPr id="221" name="Google Shape;221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52044" y="1309654"/>
            <a:ext cx="1657350" cy="247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2" name="Google Shape;222;p4"/>
          <p:cNvGraphicFramePr/>
          <p:nvPr/>
        </p:nvGraphicFramePr>
        <p:xfrm>
          <a:off x="88135" y="958467"/>
          <a:ext cx="8873304" cy="5089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23" name="Google Shape;223;p4"/>
          <p:cNvSpPr/>
          <p:nvPr/>
        </p:nvSpPr>
        <p:spPr>
          <a:xfrm>
            <a:off x="539451" y="6485919"/>
            <a:ext cx="332014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Southern Water Corp Financial Records (SAP) 2013-2015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"/>
          <p:cNvSpPr txBox="1"/>
          <p:nvPr/>
        </p:nvSpPr>
        <p:spPr>
          <a:xfrm>
            <a:off x="4395300" y="3785850"/>
            <a:ext cx="4566300" cy="1869000"/>
          </a:xfrm>
          <a:prstGeom prst="rect">
            <a:avLst/>
          </a:prstGeom>
          <a:solidFill>
            <a:srgbClr val="FBC14E">
              <a:alpha val="4077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Overall Variance via a Stacked Column Chart </a:t>
            </a:r>
            <a:r>
              <a:rPr lang="en-US" sz="1100"/>
              <a:t>which highlights the difference between 2013-2014 Actuals versus the variance between 2014-2015 Forecast (i.e. Take the 2014-2015 Forecast $/ML and subtract this from the 2013-2014 Actuals $/ML).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Create a headline highlighting the Overall variance situation when comparing 2013-14 Actuals vs. the 2014-2015 Forecast 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Using the Variance Template, highlight the Overall Variances comparing 2013-2014 Actuals on a $/ML basis versus the 2014-2015 Forecast on a $/ML Basis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1133</Words>
  <Application>Microsoft Office PowerPoint</Application>
  <PresentationFormat>Custom</PresentationFormat>
  <Paragraphs>166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Noto Sans Symbols</vt:lpstr>
      <vt:lpstr>Quattrocento Sans</vt:lpstr>
      <vt:lpstr>Synergy_CF_YNR002</vt:lpstr>
      <vt:lpstr>1_Synergy_CF_YNR002</vt:lpstr>
      <vt:lpstr>TCLayout.ActiveDocument.1</vt:lpstr>
      <vt:lpstr>Southern Water Corp – Executive Presentation</vt:lpstr>
      <vt:lpstr>&lt;What is noticeable about last year’s Cost-to-Produce vs. this year’s Cost-to-Produce? What does it say about company performance? How might this relate to EBIT?&gt;</vt:lpstr>
      <vt:lpstr>&lt;Observing the cost-curve reveals that Units A through…&gt; Are there any differences between unit-economics when comparing 2013 data to 2014 data?</vt:lpstr>
      <vt:lpstr>&lt;What is happening with EBIT? Are there any particularly large fluctuations which the executives should focus on?&gt;</vt:lpstr>
      <vt:lpstr>&lt;What is happening with Revenues? Are there any particularly large fluctuations that the executives should focus on?&gt;</vt:lpstr>
      <vt:lpstr>&lt;What is happening with COGS? Are there any particularly large fluctuations that the executives should focus on?&gt;</vt:lpstr>
      <vt:lpstr>&lt;What is happening with Operational Expenses? Are there any particularly large fluctuations that the executives should focus on?&gt;</vt:lpstr>
      <vt:lpstr>&lt;When you break the YTD Variances down further and convert this to a $/ML figure does anything become apparent?&gt;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Water Corp – Executive Presentation</dc:title>
  <dc:creator>Chris Hui</dc:creator>
  <cp:lastModifiedBy>Bansal, Sonal (Cognizant)</cp:lastModifiedBy>
  <cp:revision>3</cp:revision>
  <dcterms:created xsi:type="dcterms:W3CDTF">2015-09-14T11:37:31Z</dcterms:created>
  <dcterms:modified xsi:type="dcterms:W3CDTF">2020-05-04T03:57:21Z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Office2010EditCount">
    <vt:lpwstr>1</vt:lpwstr>
  </property>
  <property fmtid="{D5CDD505-2E9C-101B-9397-08002B2CF9AE}" pid="7" name="Office2003EditCount">
    <vt:lpwstr>0</vt:lpwstr>
  </property>
  <property fmtid="{D5CDD505-2E9C-101B-9397-08002B2CF9AE}" pid="8" name="LastEditedOfficeVersion">
    <vt:lpwstr>Office2010</vt:lpwstr>
  </property>
  <property fmtid="{D5CDD505-2E9C-101B-9397-08002B2CF9AE}" pid="9" name="Office2010WasSaved">
    <vt:lpwstr>1</vt:lpwstr>
  </property>
  <property fmtid="{D5CDD505-2E9C-101B-9397-08002B2CF9AE}" pid="10" name="DocID">
    <vt:lpwstr>Doc ID</vt:lpwstr>
  </property>
  <property fmtid="{D5CDD505-2E9C-101B-9397-08002B2CF9AE}" pid="11" name="MSIP_Label_97c7b3fc-4128-41ae-86b4-e4b1b1ae5e15_Enabled">
    <vt:lpwstr>True</vt:lpwstr>
  </property>
  <property fmtid="{D5CDD505-2E9C-101B-9397-08002B2CF9AE}" pid="12" name="MSIP_Label_97c7b3fc-4128-41ae-86b4-e4b1b1ae5e15_SiteId">
    <vt:lpwstr>97160e56-eb00-44fe-b31d-0d6d351c636d</vt:lpwstr>
  </property>
  <property fmtid="{D5CDD505-2E9C-101B-9397-08002B2CF9AE}" pid="13" name="MSIP_Label_97c7b3fc-4128-41ae-86b4-e4b1b1ae5e15_Owner">
    <vt:lpwstr>Chris.Hui@origin.com.au</vt:lpwstr>
  </property>
  <property fmtid="{D5CDD505-2E9C-101B-9397-08002B2CF9AE}" pid="14" name="MSIP_Label_97c7b3fc-4128-41ae-86b4-e4b1b1ae5e15_SetDate">
    <vt:lpwstr>2019-06-30T23:39:24.8162734Z</vt:lpwstr>
  </property>
  <property fmtid="{D5CDD505-2E9C-101B-9397-08002B2CF9AE}" pid="15" name="MSIP_Label_97c7b3fc-4128-41ae-86b4-e4b1b1ae5e15_Name">
    <vt:lpwstr>General</vt:lpwstr>
  </property>
  <property fmtid="{D5CDD505-2E9C-101B-9397-08002B2CF9AE}" pid="16" name="MSIP_Label_97c7b3fc-4128-41ae-86b4-e4b1b1ae5e15_Application">
    <vt:lpwstr>Microsoft Azure Information Protection</vt:lpwstr>
  </property>
  <property fmtid="{D5CDD505-2E9C-101B-9397-08002B2CF9AE}" pid="17" name="MSIP_Label_97c7b3fc-4128-41ae-86b4-e4b1b1ae5e15_ActionId">
    <vt:lpwstr>d3fbac77-f25a-4694-bf90-8d76f690b9b8</vt:lpwstr>
  </property>
  <property fmtid="{D5CDD505-2E9C-101B-9397-08002B2CF9AE}" pid="18" name="MSIP_Label_97c7b3fc-4128-41ae-86b4-e4b1b1ae5e15_Extended_MSFT_Method">
    <vt:lpwstr>Automatic</vt:lpwstr>
  </property>
  <property fmtid="{D5CDD505-2E9C-101B-9397-08002B2CF9AE}" pid="19" name="Sensitivity">
    <vt:lpwstr>General</vt:lpwstr>
  </property>
</Properties>
</file>