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6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grzBfLd9FEtsJbvSmyhI3puNY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78223\Downloads\SW%20Corp%205.6.3_Workbook%20for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78223\Downloads\SW%20Corp%205.6.3_Workbook%20for%20cha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78223\Downloads\SW%20Corp%205.6.3_Workbook%20for%20char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78223\Downloads\SW%20Corp%205.6.3_Workbook%20for%20char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78223\Downloads\SW%20Corp%205.6.3_Workbook%20for%20char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78223\Downloads\SW%20Corp%205.6.2_Mohit%20Bans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78223\Downloads\SW%20Corp%205.6.2_Mohit%20Bans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78223\Downloads\SW%20Corp%205.6.2_Mohit%20Bans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78223\Downloads\SW%20Corp%205.6.2_Mohit%20Bans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Operational</a:t>
            </a:r>
            <a:r>
              <a:rPr lang="en-US" baseline="0"/>
              <a:t> Cost - Budget vs Actual for ALL Plants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'Op Cost'!$B$9</c:f>
              <c:strCache>
                <c:ptCount val="1"/>
                <c:pt idx="0">
                  <c:v>Budget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'Op Cost'!$C$2:$N$2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'Op Cost'!$C$9:$N$9</c:f>
              <c:numCache>
                <c:formatCode>General</c:formatCode>
                <c:ptCount val="12"/>
                <c:pt idx="0">
                  <c:v>513912.54</c:v>
                </c:pt>
                <c:pt idx="1">
                  <c:v>518662.54</c:v>
                </c:pt>
                <c:pt idx="2">
                  <c:v>513836.27999999997</c:v>
                </c:pt>
                <c:pt idx="3">
                  <c:v>513912.54</c:v>
                </c:pt>
                <c:pt idx="4">
                  <c:v>513912.54</c:v>
                </c:pt>
                <c:pt idx="5">
                  <c:v>513912.54</c:v>
                </c:pt>
                <c:pt idx="6">
                  <c:v>513912.54</c:v>
                </c:pt>
                <c:pt idx="7">
                  <c:v>518662.54</c:v>
                </c:pt>
                <c:pt idx="8">
                  <c:v>513912.54</c:v>
                </c:pt>
                <c:pt idx="9">
                  <c:v>513912.54</c:v>
                </c:pt>
                <c:pt idx="10">
                  <c:v>513912.54</c:v>
                </c:pt>
                <c:pt idx="11">
                  <c:v>513912.54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E5-40C8-85D9-5AB2D9E8576A}"/>
            </c:ext>
          </c:extLst>
        </c:ser>
        <c:ser>
          <c:idx val="1"/>
          <c:order val="1"/>
          <c:tx>
            <c:strRef>
              <c:f>'Op Cost'!$B$10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'Op Cost'!$C$2:$N$2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'Op Cost'!$C$10:$N$10</c:f>
              <c:numCache>
                <c:formatCode>General</c:formatCode>
                <c:ptCount val="12"/>
                <c:pt idx="0">
                  <c:v>261989.36000000004</c:v>
                </c:pt>
                <c:pt idx="1">
                  <c:v>268118.99</c:v>
                </c:pt>
                <c:pt idx="2">
                  <c:v>390335.70999999996</c:v>
                </c:pt>
                <c:pt idx="3">
                  <c:v>233211.01</c:v>
                </c:pt>
                <c:pt idx="4">
                  <c:v>275312.98</c:v>
                </c:pt>
                <c:pt idx="5">
                  <c:v>332360.16000000003</c:v>
                </c:pt>
                <c:pt idx="6">
                  <c:v>378375.58</c:v>
                </c:pt>
                <c:pt idx="7">
                  <c:v>370593.88</c:v>
                </c:pt>
                <c:pt idx="8">
                  <c:v>323263.69</c:v>
                </c:pt>
                <c:pt idx="9">
                  <c:v>308120.95</c:v>
                </c:pt>
                <c:pt idx="10">
                  <c:v>315354.28000000003</c:v>
                </c:pt>
                <c:pt idx="11">
                  <c:v>465785.57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E5-40C8-85D9-5AB2D9E857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1375248"/>
        <c:axId val="1201364016"/>
      </c:barChart>
      <c:catAx>
        <c:axId val="120137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364016"/>
        <c:crosses val="autoZero"/>
        <c:auto val="1"/>
        <c:lblAlgn val="ctr"/>
        <c:lblOffset val="100"/>
        <c:noMultiLvlLbl val="0"/>
      </c:catAx>
      <c:valAx>
        <c:axId val="120136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375248"/>
        <c:crosses val="autoZero"/>
        <c:crossBetween val="between"/>
        <c:dispUnits>
          <c:builtInUnit val="thousand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Operational</a:t>
            </a:r>
            <a:r>
              <a:rPr lang="en-US" baseline="0"/>
              <a:t> Cost - Budget vs Actual for Kootha Plants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451071934592249"/>
          <c:y val="0.2600925925925926"/>
          <c:w val="0.84304090307295654"/>
          <c:h val="0.427031933508311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'Op Cost'!$B$3</c:f>
              <c:strCache>
                <c:ptCount val="1"/>
                <c:pt idx="0">
                  <c:v>Budget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'Op Cost'!$C$2:$N$2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'Op Cost'!$C$3:$N$3</c:f>
              <c:numCache>
                <c:formatCode>General</c:formatCode>
                <c:ptCount val="12"/>
                <c:pt idx="0">
                  <c:v>30000</c:v>
                </c:pt>
                <c:pt idx="1">
                  <c:v>30000</c:v>
                </c:pt>
                <c:pt idx="2">
                  <c:v>29923.74</c:v>
                </c:pt>
                <c:pt idx="3">
                  <c:v>30000</c:v>
                </c:pt>
                <c:pt idx="4">
                  <c:v>30000</c:v>
                </c:pt>
                <c:pt idx="5">
                  <c:v>30000</c:v>
                </c:pt>
                <c:pt idx="6">
                  <c:v>30000</c:v>
                </c:pt>
                <c:pt idx="7">
                  <c:v>30000</c:v>
                </c:pt>
                <c:pt idx="8">
                  <c:v>30000</c:v>
                </c:pt>
                <c:pt idx="9">
                  <c:v>30000</c:v>
                </c:pt>
                <c:pt idx="10">
                  <c:v>30000</c:v>
                </c:pt>
                <c:pt idx="11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8C-4C78-8A84-A152FACADA18}"/>
            </c:ext>
          </c:extLst>
        </c:ser>
        <c:ser>
          <c:idx val="1"/>
          <c:order val="1"/>
          <c:tx>
            <c:strRef>
              <c:f>'Op Cost'!$B$4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 w="0">
              <a:solidFill>
                <a:schemeClr val="accent1"/>
              </a:solidFill>
            </a:ln>
            <a:effectLst/>
          </c:spPr>
          <c:invertIfNegative val="0"/>
          <c:cat>
            <c:strRef>
              <c:f>'Op Cost'!$C$2:$N$2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'Op Cost'!$C$4:$N$4</c:f>
              <c:numCache>
                <c:formatCode>General</c:formatCode>
                <c:ptCount val="12"/>
                <c:pt idx="0">
                  <c:v>19203.259999999998</c:v>
                </c:pt>
                <c:pt idx="1">
                  <c:v>31298.22</c:v>
                </c:pt>
                <c:pt idx="2">
                  <c:v>21242.74</c:v>
                </c:pt>
                <c:pt idx="3">
                  <c:v>25800</c:v>
                </c:pt>
                <c:pt idx="4">
                  <c:v>28652</c:v>
                </c:pt>
                <c:pt idx="5">
                  <c:v>31034</c:v>
                </c:pt>
                <c:pt idx="6">
                  <c:v>29518</c:v>
                </c:pt>
                <c:pt idx="7">
                  <c:v>28654</c:v>
                </c:pt>
                <c:pt idx="8">
                  <c:v>21938</c:v>
                </c:pt>
                <c:pt idx="9">
                  <c:v>30933</c:v>
                </c:pt>
                <c:pt idx="10">
                  <c:v>27132</c:v>
                </c:pt>
                <c:pt idx="11">
                  <c:v>29759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8C-4C78-8A84-A152FACADA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1375248"/>
        <c:axId val="1201364016"/>
      </c:barChart>
      <c:catAx>
        <c:axId val="120137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364016"/>
        <c:crosses val="autoZero"/>
        <c:auto val="1"/>
        <c:lblAlgn val="ctr"/>
        <c:lblOffset val="100"/>
        <c:noMultiLvlLbl val="0"/>
      </c:catAx>
      <c:valAx>
        <c:axId val="120136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375248"/>
        <c:crosses val="autoZero"/>
        <c:crossBetween val="between"/>
        <c:dispUnits>
          <c:builtInUnit val="thousand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 w="6350">
          <a:solidFill>
            <a:schemeClr val="accent1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Operational</a:t>
            </a:r>
            <a:r>
              <a:rPr lang="en-US" baseline="0"/>
              <a:t> Cost - Budget vs Actual for Surjek Plants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451071934592249"/>
          <c:y val="0.2600925925925926"/>
          <c:w val="0.84304090307295654"/>
          <c:h val="0.427031933508311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'Op Cost'!$B$5</c:f>
              <c:strCache>
                <c:ptCount val="1"/>
                <c:pt idx="0">
                  <c:v>Budget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'Op Cost'!$C$2:$N$2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'Op Cost'!$C$5:$N$5</c:f>
              <c:numCache>
                <c:formatCode>General</c:formatCode>
                <c:ptCount val="12"/>
                <c:pt idx="0">
                  <c:v>479062.54</c:v>
                </c:pt>
                <c:pt idx="1">
                  <c:v>479062.54</c:v>
                </c:pt>
                <c:pt idx="2">
                  <c:v>479062.54</c:v>
                </c:pt>
                <c:pt idx="3">
                  <c:v>479062.54</c:v>
                </c:pt>
                <c:pt idx="4">
                  <c:v>479062.54</c:v>
                </c:pt>
                <c:pt idx="5">
                  <c:v>479062.54</c:v>
                </c:pt>
                <c:pt idx="6">
                  <c:v>479062.54</c:v>
                </c:pt>
                <c:pt idx="7">
                  <c:v>479062.54</c:v>
                </c:pt>
                <c:pt idx="8">
                  <c:v>479062.54</c:v>
                </c:pt>
                <c:pt idx="9">
                  <c:v>479062.54</c:v>
                </c:pt>
                <c:pt idx="10">
                  <c:v>479062.54</c:v>
                </c:pt>
                <c:pt idx="11">
                  <c:v>479062.54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49-497A-9565-32A98CE65B32}"/>
            </c:ext>
          </c:extLst>
        </c:ser>
        <c:ser>
          <c:idx val="1"/>
          <c:order val="1"/>
          <c:tx>
            <c:strRef>
              <c:f>'Op Cost'!$B$6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'Op Cost'!$C$2:$N$2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'Op Cost'!$C$6:$N$6</c:f>
              <c:numCache>
                <c:formatCode>General</c:formatCode>
                <c:ptCount val="12"/>
                <c:pt idx="0">
                  <c:v>241931.03000000003</c:v>
                </c:pt>
                <c:pt idx="1">
                  <c:v>228177.66</c:v>
                </c:pt>
                <c:pt idx="2">
                  <c:v>362088.43</c:v>
                </c:pt>
                <c:pt idx="3">
                  <c:v>211688.28</c:v>
                </c:pt>
                <c:pt idx="4">
                  <c:v>237346.23</c:v>
                </c:pt>
                <c:pt idx="5">
                  <c:v>293131.57</c:v>
                </c:pt>
                <c:pt idx="6">
                  <c:v>335872.34</c:v>
                </c:pt>
                <c:pt idx="7">
                  <c:v>333612.56</c:v>
                </c:pt>
                <c:pt idx="8">
                  <c:v>288580.33</c:v>
                </c:pt>
                <c:pt idx="9">
                  <c:v>270114.8</c:v>
                </c:pt>
                <c:pt idx="10">
                  <c:v>279543.5</c:v>
                </c:pt>
                <c:pt idx="11">
                  <c:v>423607.52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49-497A-9565-32A98CE65B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1375248"/>
        <c:axId val="1201364016"/>
      </c:barChart>
      <c:catAx>
        <c:axId val="120137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364016"/>
        <c:crosses val="autoZero"/>
        <c:auto val="1"/>
        <c:lblAlgn val="ctr"/>
        <c:lblOffset val="100"/>
        <c:noMultiLvlLbl val="0"/>
      </c:catAx>
      <c:valAx>
        <c:axId val="120136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375248"/>
        <c:crosses val="autoZero"/>
        <c:crossBetween val="between"/>
        <c:dispUnits>
          <c:builtInUnit val="thousand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Operational</a:t>
            </a:r>
            <a:r>
              <a:rPr lang="en-US" baseline="0"/>
              <a:t> Cost - Budget vs Actual for Jutik Plants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451071934592249"/>
          <c:y val="0.2600925925925926"/>
          <c:w val="0.84304090307295654"/>
          <c:h val="0.427031933508311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'Op Cost'!$B$7</c:f>
              <c:strCache>
                <c:ptCount val="1"/>
                <c:pt idx="0">
                  <c:v>Budget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'Op Cost'!$C$2:$N$2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'Op Cost'!$C$7:$N$7</c:f>
              <c:numCache>
                <c:formatCode>General</c:formatCode>
                <c:ptCount val="12"/>
                <c:pt idx="0">
                  <c:v>4850</c:v>
                </c:pt>
                <c:pt idx="1">
                  <c:v>9600</c:v>
                </c:pt>
                <c:pt idx="2">
                  <c:v>4850</c:v>
                </c:pt>
                <c:pt idx="3">
                  <c:v>4850</c:v>
                </c:pt>
                <c:pt idx="4">
                  <c:v>4850</c:v>
                </c:pt>
                <c:pt idx="5">
                  <c:v>4850</c:v>
                </c:pt>
                <c:pt idx="6">
                  <c:v>4850</c:v>
                </c:pt>
                <c:pt idx="7">
                  <c:v>9600</c:v>
                </c:pt>
                <c:pt idx="8">
                  <c:v>4850</c:v>
                </c:pt>
                <c:pt idx="9">
                  <c:v>4850</c:v>
                </c:pt>
                <c:pt idx="10">
                  <c:v>4850</c:v>
                </c:pt>
                <c:pt idx="11">
                  <c:v>4850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B9-4F53-867C-591E628CBE1D}"/>
            </c:ext>
          </c:extLst>
        </c:ser>
        <c:ser>
          <c:idx val="1"/>
          <c:order val="1"/>
          <c:tx>
            <c:strRef>
              <c:f>'Op Cost'!$B$8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'Op Cost'!$C$2:$N$2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'Op Cost'!$C$8:$N$8</c:f>
              <c:numCache>
                <c:formatCode>General</c:formatCode>
                <c:ptCount val="12"/>
                <c:pt idx="0">
                  <c:v>855.07000000000016</c:v>
                </c:pt>
                <c:pt idx="1">
                  <c:v>8643.11</c:v>
                </c:pt>
                <c:pt idx="2">
                  <c:v>7004.54</c:v>
                </c:pt>
                <c:pt idx="3">
                  <c:v>-4277.2699999999986</c:v>
                </c:pt>
                <c:pt idx="4">
                  <c:v>9314.75</c:v>
                </c:pt>
                <c:pt idx="5">
                  <c:v>8194.59</c:v>
                </c:pt>
                <c:pt idx="6">
                  <c:v>12985.24</c:v>
                </c:pt>
                <c:pt idx="7">
                  <c:v>8327.32</c:v>
                </c:pt>
                <c:pt idx="8">
                  <c:v>12745.36</c:v>
                </c:pt>
                <c:pt idx="9">
                  <c:v>7073.15</c:v>
                </c:pt>
                <c:pt idx="10">
                  <c:v>8678.7800000000007</c:v>
                </c:pt>
                <c:pt idx="11">
                  <c:v>12419.05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B9-4F53-867C-591E628CB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1375248"/>
        <c:axId val="1201364016"/>
      </c:barChart>
      <c:catAx>
        <c:axId val="120137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364016"/>
        <c:crosses val="autoZero"/>
        <c:auto val="1"/>
        <c:lblAlgn val="ctr"/>
        <c:lblOffset val="100"/>
        <c:noMultiLvlLbl val="0"/>
      </c:catAx>
      <c:valAx>
        <c:axId val="120136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375248"/>
        <c:crosses val="autoZero"/>
        <c:crossBetween val="between"/>
        <c:dispUnits>
          <c:builtInUnit val="thousand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Overall Variance Analysis for All</a:t>
            </a:r>
            <a:r>
              <a:rPr lang="en-US" baseline="0" dirty="0" smtClean="0"/>
              <a:t> Plants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Variance!$B$23</c:f>
              <c:strCache>
                <c:ptCount val="1"/>
                <c:pt idx="0">
                  <c:v>Kootha (1 Major Desal Unit)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Variance!$C$22:$N$22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Variance!$C$23:$N$23</c:f>
              <c:numCache>
                <c:formatCode>General</c:formatCode>
                <c:ptCount val="12"/>
                <c:pt idx="0">
                  <c:v>231984.38999998994</c:v>
                </c:pt>
                <c:pt idx="1">
                  <c:v>-444064.59999999916</c:v>
                </c:pt>
                <c:pt idx="2">
                  <c:v>-2902399.5500000101</c:v>
                </c:pt>
                <c:pt idx="3">
                  <c:v>-3281126.3499999996</c:v>
                </c:pt>
                <c:pt idx="4">
                  <c:v>-493041.08999999939</c:v>
                </c:pt>
                <c:pt idx="5">
                  <c:v>411012.62999999989</c:v>
                </c:pt>
                <c:pt idx="6">
                  <c:v>191506.80000000028</c:v>
                </c:pt>
                <c:pt idx="7">
                  <c:v>-49068.769999999087</c:v>
                </c:pt>
                <c:pt idx="8">
                  <c:v>164446.53000000119</c:v>
                </c:pt>
                <c:pt idx="9">
                  <c:v>572898.34999999963</c:v>
                </c:pt>
                <c:pt idx="10">
                  <c:v>213952.73000000045</c:v>
                </c:pt>
                <c:pt idx="11">
                  <c:v>1078418.9900000007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5C-4AA1-B6CA-F87DA275ACD8}"/>
            </c:ext>
          </c:extLst>
        </c:ser>
        <c:ser>
          <c:idx val="1"/>
          <c:order val="1"/>
          <c:tx>
            <c:strRef>
              <c:f>Variance!$B$24</c:f>
              <c:strCache>
                <c:ptCount val="1"/>
                <c:pt idx="0">
                  <c:v>Surjek (4 Major Desal. Plants)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Variance!$C$22:$N$22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Variance!$C$24:$N$24</c:f>
              <c:numCache>
                <c:formatCode>General</c:formatCode>
                <c:ptCount val="12"/>
                <c:pt idx="0">
                  <c:v>-1808230.4999999981</c:v>
                </c:pt>
                <c:pt idx="1">
                  <c:v>1771800.6000000003</c:v>
                </c:pt>
                <c:pt idx="2">
                  <c:v>-4971448.8600000003</c:v>
                </c:pt>
                <c:pt idx="3">
                  <c:v>-4419914.1699999971</c:v>
                </c:pt>
                <c:pt idx="4">
                  <c:v>944343.59999999776</c:v>
                </c:pt>
                <c:pt idx="5">
                  <c:v>-6354095.2599999988</c:v>
                </c:pt>
                <c:pt idx="6">
                  <c:v>-7452225.8999999976</c:v>
                </c:pt>
                <c:pt idx="7">
                  <c:v>-4430471.4499999993</c:v>
                </c:pt>
                <c:pt idx="8">
                  <c:v>-7335616.5300000031</c:v>
                </c:pt>
                <c:pt idx="9">
                  <c:v>1024553.1800000003</c:v>
                </c:pt>
                <c:pt idx="10">
                  <c:v>2244057.4199999995</c:v>
                </c:pt>
                <c:pt idx="11">
                  <c:v>-5058440.3099999987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5C-4AA1-B6CA-F87DA275ACD8}"/>
            </c:ext>
          </c:extLst>
        </c:ser>
        <c:ser>
          <c:idx val="2"/>
          <c:order val="2"/>
          <c:tx>
            <c:strRef>
              <c:f>Variance!$B$25</c:f>
              <c:strCache>
                <c:ptCount val="1"/>
                <c:pt idx="0">
                  <c:v>Jutik Desalination Plant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Variance!$C$22:$N$22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Variance!$C$25:$N$25</c:f>
              <c:numCache>
                <c:formatCode>General</c:formatCode>
                <c:ptCount val="12"/>
                <c:pt idx="0">
                  <c:v>2483580.4000000004</c:v>
                </c:pt>
                <c:pt idx="1">
                  <c:v>-2253.9599999996135</c:v>
                </c:pt>
                <c:pt idx="2">
                  <c:v>4633459.2100000009</c:v>
                </c:pt>
                <c:pt idx="3">
                  <c:v>5298852.08</c:v>
                </c:pt>
                <c:pt idx="4">
                  <c:v>1687427.0599999959</c:v>
                </c:pt>
                <c:pt idx="5">
                  <c:v>7143571.1699999981</c:v>
                </c:pt>
                <c:pt idx="6">
                  <c:v>2293746.4300000006</c:v>
                </c:pt>
                <c:pt idx="7">
                  <c:v>2399089.0199999977</c:v>
                </c:pt>
                <c:pt idx="8">
                  <c:v>4671590.7100000009</c:v>
                </c:pt>
                <c:pt idx="9">
                  <c:v>-2763800.0599999977</c:v>
                </c:pt>
                <c:pt idx="10">
                  <c:v>-551338.03000000166</c:v>
                </c:pt>
                <c:pt idx="11">
                  <c:v>1233721.4699999993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5C-4AA1-B6CA-F87DA275AC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01357360"/>
        <c:axId val="1201364432"/>
      </c:barChart>
      <c:catAx>
        <c:axId val="120135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364432"/>
        <c:crosses val="autoZero"/>
        <c:auto val="1"/>
        <c:lblAlgn val="ctr"/>
        <c:lblOffset val="100"/>
        <c:noMultiLvlLbl val="0"/>
      </c:catAx>
      <c:valAx>
        <c:axId val="120136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357360"/>
        <c:crosses val="autoZero"/>
        <c:crossBetween val="between"/>
        <c:dispUnits>
          <c:builtInUnit val="tenThousand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800" b="0" i="0" baseline="0" dirty="0" smtClean="0">
                <a:effectLst/>
              </a:rPr>
              <a:t>CTP per </a:t>
            </a:r>
            <a:r>
              <a:rPr lang="en-AU" sz="1800" b="0" i="0" baseline="0" dirty="0">
                <a:effectLst/>
              </a:rPr>
              <a:t>Litre for </a:t>
            </a:r>
            <a:r>
              <a:rPr lang="en-AU" sz="1800" b="1" i="0" baseline="0" dirty="0">
                <a:effectLst/>
              </a:rPr>
              <a:t>All</a:t>
            </a:r>
            <a:r>
              <a:rPr lang="en-AU" sz="1800" b="0" i="0" baseline="0" dirty="0">
                <a:effectLst/>
              </a:rPr>
              <a:t> Plants 2013-Jul to 2014-Jun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'Cost to Produce'!$A$128:$B$128</c:f>
              <c:strCache>
                <c:ptCount val="2"/>
                <c:pt idx="0">
                  <c:v>Actual</c:v>
                </c:pt>
                <c:pt idx="1">
                  <c:v>$/Mega-Litres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'Cost to Produce'!$C$127:$N$127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Produce'!$C$128:$N$128</c:f>
              <c:numCache>
                <c:formatCode>"$"#,##0.000;[Red]"$"#,##0.000</c:formatCode>
                <c:ptCount val="12"/>
                <c:pt idx="0">
                  <c:v>31.181406179018662</c:v>
                </c:pt>
                <c:pt idx="1">
                  <c:v>33.908752805197331</c:v>
                </c:pt>
                <c:pt idx="2">
                  <c:v>35.124474991268279</c:v>
                </c:pt>
                <c:pt idx="3">
                  <c:v>36.292823994435196</c:v>
                </c:pt>
                <c:pt idx="4">
                  <c:v>38.856403841716862</c:v>
                </c:pt>
                <c:pt idx="5">
                  <c:v>37.157850964777246</c:v>
                </c:pt>
                <c:pt idx="6">
                  <c:v>35.348518713008353</c:v>
                </c:pt>
                <c:pt idx="7">
                  <c:v>33.987368847733244</c:v>
                </c:pt>
                <c:pt idx="8">
                  <c:v>32.651662585278245</c:v>
                </c:pt>
                <c:pt idx="9">
                  <c:v>32.296131703947985</c:v>
                </c:pt>
                <c:pt idx="10">
                  <c:v>32.377618297597323</c:v>
                </c:pt>
                <c:pt idx="11">
                  <c:v>31.941734373177241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E9-426A-BD34-B77E93A3713D}"/>
            </c:ext>
          </c:extLst>
        </c:ser>
        <c:ser>
          <c:idx val="1"/>
          <c:order val="1"/>
          <c:tx>
            <c:strRef>
              <c:f>'Cost to Produce'!$A$129:$B$129</c:f>
              <c:strCache>
                <c:ptCount val="2"/>
                <c:pt idx="0">
                  <c:v>Budget</c:v>
                </c:pt>
                <c:pt idx="1">
                  <c:v>$/Mega-Litres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'Cost to Produce'!$C$127:$N$127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Produce'!$C$129:$N$129</c:f>
              <c:numCache>
                <c:formatCode>"$"#,##0.000;[Red]"$"#,##0.000</c:formatCode>
                <c:ptCount val="12"/>
                <c:pt idx="0">
                  <c:v>31.057542276282909</c:v>
                </c:pt>
                <c:pt idx="1">
                  <c:v>31.053625904713307</c:v>
                </c:pt>
                <c:pt idx="2">
                  <c:v>34.749549076417964</c:v>
                </c:pt>
                <c:pt idx="3">
                  <c:v>35.54528797292123</c:v>
                </c:pt>
                <c:pt idx="4">
                  <c:v>37.897343791311073</c:v>
                </c:pt>
                <c:pt idx="5">
                  <c:v>37.036113170951431</c:v>
                </c:pt>
                <c:pt idx="6">
                  <c:v>35.312691599723529</c:v>
                </c:pt>
                <c:pt idx="7">
                  <c:v>33.920753782976888</c:v>
                </c:pt>
                <c:pt idx="8">
                  <c:v>33.089091936913007</c:v>
                </c:pt>
                <c:pt idx="9">
                  <c:v>33.175907817620995</c:v>
                </c:pt>
                <c:pt idx="10">
                  <c:v>33.181134116358031</c:v>
                </c:pt>
                <c:pt idx="11">
                  <c:v>33.445429463170441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E9-426A-BD34-B77E93A371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9970287"/>
        <c:axId val="1679972367"/>
      </c:lineChart>
      <c:catAx>
        <c:axId val="1679970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9972367"/>
        <c:crosses val="autoZero"/>
        <c:auto val="1"/>
        <c:lblAlgn val="ctr"/>
        <c:lblOffset val="100"/>
        <c:noMultiLvlLbl val="0"/>
      </c:catAx>
      <c:valAx>
        <c:axId val="1679972367"/>
        <c:scaling>
          <c:orientation val="minMax"/>
          <c:min val="3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&quot;$&quot;#,##0;[Red]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9970287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800" b="0" i="0" baseline="0" dirty="0" smtClean="0">
                <a:effectLst/>
              </a:rPr>
              <a:t>CTP for </a:t>
            </a:r>
            <a:r>
              <a:rPr lang="en-AU" sz="1800" b="1" i="0" baseline="0" dirty="0" err="1">
                <a:effectLst/>
              </a:rPr>
              <a:t>Kutha</a:t>
            </a:r>
            <a:r>
              <a:rPr lang="en-AU" sz="1800" b="0" i="0" baseline="0" dirty="0">
                <a:effectLst/>
              </a:rPr>
              <a:t> </a:t>
            </a:r>
            <a:r>
              <a:rPr lang="en-AU" sz="1800" b="0" i="0" baseline="0" dirty="0" smtClean="0">
                <a:effectLst/>
              </a:rPr>
              <a:t>Plant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'Cost to Produce'!$A$133:$B$133</c:f>
              <c:strCache>
                <c:ptCount val="2"/>
                <c:pt idx="0">
                  <c:v>Actual</c:v>
                </c:pt>
                <c:pt idx="1">
                  <c:v>$/Mega-Litres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'Cost to Produce'!$C$132:$N$132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Produce'!$C$133:$N$133</c:f>
              <c:numCache>
                <c:formatCode>"$"#,##0.000;[Red]"$"#,##0.000</c:formatCode>
                <c:ptCount val="12"/>
                <c:pt idx="0">
                  <c:v>18.742832723231448</c:v>
                </c:pt>
                <c:pt idx="1">
                  <c:v>21.93266058189171</c:v>
                </c:pt>
                <c:pt idx="2">
                  <c:v>21.282009505963206</c:v>
                </c:pt>
                <c:pt idx="3">
                  <c:v>20.504969032897606</c:v>
                </c:pt>
                <c:pt idx="4">
                  <c:v>22.386145702756234</c:v>
                </c:pt>
                <c:pt idx="5">
                  <c:v>21.722428671760404</c:v>
                </c:pt>
                <c:pt idx="6">
                  <c:v>21.949977632251699</c:v>
                </c:pt>
                <c:pt idx="7">
                  <c:v>22.0822209539411</c:v>
                </c:pt>
                <c:pt idx="8">
                  <c:v>21.707559358647671</c:v>
                </c:pt>
                <c:pt idx="9">
                  <c:v>21.675000030497195</c:v>
                </c:pt>
                <c:pt idx="10">
                  <c:v>21.78364694006374</c:v>
                </c:pt>
                <c:pt idx="11">
                  <c:v>22.425636564688535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30-4681-9CF5-65158966246B}"/>
            </c:ext>
          </c:extLst>
        </c:ser>
        <c:ser>
          <c:idx val="1"/>
          <c:order val="1"/>
          <c:tx>
            <c:strRef>
              <c:f>'Cost to Produce'!$A$134:$B$134</c:f>
              <c:strCache>
                <c:ptCount val="2"/>
                <c:pt idx="0">
                  <c:v>Budget</c:v>
                </c:pt>
                <c:pt idx="1">
                  <c:v>$/Mega-Litres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'Cost to Produce'!$C$132:$N$132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Produce'!$C$134:$N$134</c:f>
              <c:numCache>
                <c:formatCode>"$"#,##0.000;[Red]"$"#,##0.000</c:formatCode>
                <c:ptCount val="12"/>
                <c:pt idx="0">
                  <c:v>17.04699940862529</c:v>
                </c:pt>
                <c:pt idx="1">
                  <c:v>16.466945877140009</c:v>
                </c:pt>
                <c:pt idx="2">
                  <c:v>20.015383122840465</c:v>
                </c:pt>
                <c:pt idx="3">
                  <c:v>19.873962365159002</c:v>
                </c:pt>
                <c:pt idx="4">
                  <c:v>21.754413439694211</c:v>
                </c:pt>
                <c:pt idx="5">
                  <c:v>21.110142247150776</c:v>
                </c:pt>
                <c:pt idx="6">
                  <c:v>20.768764686635688</c:v>
                </c:pt>
                <c:pt idx="7">
                  <c:v>21.095282503707246</c:v>
                </c:pt>
                <c:pt idx="8">
                  <c:v>20.868766225250994</c:v>
                </c:pt>
                <c:pt idx="9">
                  <c:v>20.852818437942574</c:v>
                </c:pt>
                <c:pt idx="10">
                  <c:v>20.838262408469319</c:v>
                </c:pt>
                <c:pt idx="11">
                  <c:v>21.248734530168477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30-4681-9CF5-6515896624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9970287"/>
        <c:axId val="1679972367"/>
      </c:lineChart>
      <c:catAx>
        <c:axId val="1679970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9972367"/>
        <c:crosses val="autoZero"/>
        <c:auto val="1"/>
        <c:lblAlgn val="ctr"/>
        <c:lblOffset val="100"/>
        <c:noMultiLvlLbl val="0"/>
      </c:catAx>
      <c:valAx>
        <c:axId val="1679972367"/>
        <c:scaling>
          <c:orientation val="minMax"/>
          <c:min val="1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&quot;$&quot;#,##0;[Red]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9970287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800" b="0" i="0" baseline="0" dirty="0" smtClean="0">
                <a:effectLst/>
              </a:rPr>
              <a:t>CTP for </a:t>
            </a:r>
            <a:r>
              <a:rPr lang="en-AU" sz="1800" b="1" i="0" baseline="0" dirty="0" err="1">
                <a:effectLst/>
              </a:rPr>
              <a:t>Surjek</a:t>
            </a:r>
            <a:r>
              <a:rPr lang="en-AU" sz="1800" b="0" i="0" baseline="0" dirty="0">
                <a:effectLst/>
              </a:rPr>
              <a:t> </a:t>
            </a:r>
            <a:r>
              <a:rPr lang="en-AU" sz="1800" b="0" i="0" baseline="0" dirty="0" smtClean="0">
                <a:effectLst/>
              </a:rPr>
              <a:t>Plants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'Cost to Produce'!$A$138:$B$138</c:f>
              <c:strCache>
                <c:ptCount val="2"/>
                <c:pt idx="0">
                  <c:v>Actual</c:v>
                </c:pt>
                <c:pt idx="1">
                  <c:v>$/Mega-Litres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'Cost to Produce'!$C$137:$N$137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Produce'!$C$138:$N$138</c:f>
              <c:numCache>
                <c:formatCode>"$"#,##0.000;[Red]"$"#,##0.000</c:formatCode>
                <c:ptCount val="12"/>
                <c:pt idx="0">
                  <c:v>57.45487966848652</c:v>
                </c:pt>
                <c:pt idx="1">
                  <c:v>61.392023003463365</c:v>
                </c:pt>
                <c:pt idx="2" formatCode="&quot;$&quot;#,##0.00;[Red]&quot;$&quot;#,##0.00">
                  <c:v>62.882151555739604</c:v>
                </c:pt>
                <c:pt idx="3">
                  <c:v>63.089544217023779</c:v>
                </c:pt>
                <c:pt idx="4">
                  <c:v>68.065265722846576</c:v>
                </c:pt>
                <c:pt idx="5">
                  <c:v>64.05290179358505</c:v>
                </c:pt>
                <c:pt idx="6">
                  <c:v>59.851811831963715</c:v>
                </c:pt>
                <c:pt idx="7">
                  <c:v>56.785797439154138</c:v>
                </c:pt>
                <c:pt idx="8">
                  <c:v>52.587434391814803</c:v>
                </c:pt>
                <c:pt idx="9">
                  <c:v>51.140998958357393</c:v>
                </c:pt>
                <c:pt idx="10">
                  <c:v>50.508128639335688</c:v>
                </c:pt>
                <c:pt idx="11">
                  <c:v>48.12989502414775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20-4B28-830A-6255D8B6BD8D}"/>
            </c:ext>
          </c:extLst>
        </c:ser>
        <c:ser>
          <c:idx val="1"/>
          <c:order val="1"/>
          <c:tx>
            <c:strRef>
              <c:f>'Cost to Produce'!$A$139:$B$139</c:f>
              <c:strCache>
                <c:ptCount val="2"/>
                <c:pt idx="0">
                  <c:v>Budget</c:v>
                </c:pt>
                <c:pt idx="1">
                  <c:v>$/Mega-Litres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'Cost to Produce'!$C$137:$N$137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Produce'!$C$139:$N$139</c:f>
              <c:numCache>
                <c:formatCode>"$"#,##0.000;[Red]"$"#,##0.000</c:formatCode>
                <c:ptCount val="12"/>
                <c:pt idx="0">
                  <c:v>50.974842269269757</c:v>
                </c:pt>
                <c:pt idx="1">
                  <c:v>50.352293319054425</c:v>
                </c:pt>
                <c:pt idx="2" formatCode="&quot;$&quot;#,##0.00;[Red]&quot;$&quot;#,##0.00">
                  <c:v>57.084362022136041</c:v>
                </c:pt>
                <c:pt idx="3">
                  <c:v>58.172800560238009</c:v>
                </c:pt>
                <c:pt idx="4">
                  <c:v>59.905734944371162</c:v>
                </c:pt>
                <c:pt idx="5">
                  <c:v>58.674878561797549</c:v>
                </c:pt>
                <c:pt idx="6">
                  <c:v>55.458562811382656</c:v>
                </c:pt>
                <c:pt idx="7">
                  <c:v>51.826261147156508</c:v>
                </c:pt>
                <c:pt idx="8">
                  <c:v>49.152453643491768</c:v>
                </c:pt>
                <c:pt idx="9">
                  <c:v>48.209628014707789</c:v>
                </c:pt>
                <c:pt idx="10">
                  <c:v>47.103924844248105</c:v>
                </c:pt>
                <c:pt idx="11">
                  <c:v>46.721094688145094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20-4B28-830A-6255D8B6B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9970287"/>
        <c:axId val="1679972367"/>
      </c:lineChart>
      <c:catAx>
        <c:axId val="1679970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9972367"/>
        <c:crosses val="autoZero"/>
        <c:auto val="1"/>
        <c:lblAlgn val="ctr"/>
        <c:lblOffset val="100"/>
        <c:noMultiLvlLbl val="0"/>
      </c:catAx>
      <c:valAx>
        <c:axId val="1679972367"/>
        <c:scaling>
          <c:orientation val="minMax"/>
          <c:min val="4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&quot;$&quot;#,##0;[Red]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9970287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800" b="0" i="0" baseline="0" dirty="0" smtClean="0">
                <a:effectLst/>
              </a:rPr>
              <a:t>CTP for </a:t>
            </a:r>
            <a:r>
              <a:rPr lang="en-AU" sz="1800" b="1" i="0" baseline="0" dirty="0" err="1">
                <a:effectLst/>
              </a:rPr>
              <a:t>Jutek</a:t>
            </a:r>
            <a:r>
              <a:rPr lang="en-AU" sz="1800" b="0" i="0" baseline="0" dirty="0">
                <a:effectLst/>
              </a:rPr>
              <a:t> </a:t>
            </a:r>
            <a:r>
              <a:rPr lang="en-AU" sz="1800" b="0" i="0" baseline="0" dirty="0" smtClean="0">
                <a:effectLst/>
              </a:rPr>
              <a:t>Plant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'Cost to Produce'!$A$143:$B$143</c:f>
              <c:strCache>
                <c:ptCount val="2"/>
                <c:pt idx="0">
                  <c:v>Actual</c:v>
                </c:pt>
                <c:pt idx="1">
                  <c:v>$/Mega-Litres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'Cost to Produce'!$C$142:$N$142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Produce'!$C$143:$N$143</c:f>
              <c:numCache>
                <c:formatCode>"$"#,##0.000;[Red]"$"#,##0.000</c:formatCode>
                <c:ptCount val="12"/>
                <c:pt idx="0">
                  <c:v>21.108831850686485</c:v>
                </c:pt>
                <c:pt idx="1">
                  <c:v>20.730006681609702</c:v>
                </c:pt>
                <c:pt idx="2">
                  <c:v>22.90486745993811</c:v>
                </c:pt>
                <c:pt idx="3">
                  <c:v>23.797484985969426</c:v>
                </c:pt>
                <c:pt idx="4">
                  <c:v>22.932462422344717</c:v>
                </c:pt>
                <c:pt idx="5">
                  <c:v>22.599512536833679</c:v>
                </c:pt>
                <c:pt idx="6">
                  <c:v>21.891972455245739</c:v>
                </c:pt>
                <c:pt idx="7">
                  <c:v>20.902520234693291</c:v>
                </c:pt>
                <c:pt idx="8">
                  <c:v>21.268804321764097</c:v>
                </c:pt>
                <c:pt idx="9">
                  <c:v>21.20778171926089</c:v>
                </c:pt>
                <c:pt idx="10">
                  <c:v>21.455137549105864</c:v>
                </c:pt>
                <c:pt idx="11">
                  <c:v>22.243839787271916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AA-48F8-97CB-7187B3AEF37A}"/>
            </c:ext>
          </c:extLst>
        </c:ser>
        <c:ser>
          <c:idx val="1"/>
          <c:order val="1"/>
          <c:tx>
            <c:strRef>
              <c:f>'Cost to Produce'!$A$144:$B$144</c:f>
              <c:strCache>
                <c:ptCount val="2"/>
                <c:pt idx="0">
                  <c:v>Budget</c:v>
                </c:pt>
                <c:pt idx="1">
                  <c:v>$/Mega-Litres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'Cost to Produce'!$C$142:$N$142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Produce'!$C$144:$N$144</c:f>
              <c:numCache>
                <c:formatCode>"$"#,##0.000;[Red]"$"#,##0.000</c:formatCode>
                <c:ptCount val="12"/>
                <c:pt idx="0">
                  <c:v>23.317805303319844</c:v>
                </c:pt>
                <c:pt idx="1">
                  <c:v>23.737093045964045</c:v>
                </c:pt>
                <c:pt idx="2" formatCode="&quot;$&quot;#,##0.00;[Red]&quot;$&quot;#,##0.00">
                  <c:v>24.198023444754615</c:v>
                </c:pt>
                <c:pt idx="3">
                  <c:v>22.79129462472935</c:v>
                </c:pt>
                <c:pt idx="4">
                  <c:v>24.534325890396293</c:v>
                </c:pt>
                <c:pt idx="5">
                  <c:v>23.584802589056018</c:v>
                </c:pt>
                <c:pt idx="6">
                  <c:v>22.672418171877979</c:v>
                </c:pt>
                <c:pt idx="7">
                  <c:v>21.80395696809768</c:v>
                </c:pt>
                <c:pt idx="8">
                  <c:v>21.71649004462385</c:v>
                </c:pt>
                <c:pt idx="9">
                  <c:v>22.876100999680062</c:v>
                </c:pt>
                <c:pt idx="10">
                  <c:v>23.916952059045812</c:v>
                </c:pt>
                <c:pt idx="11">
                  <c:v>24.554780261657825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AA-48F8-97CB-7187B3AEF3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9970287"/>
        <c:axId val="1679972367"/>
      </c:lineChart>
      <c:catAx>
        <c:axId val="1679970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9972367"/>
        <c:crosses val="autoZero"/>
        <c:auto val="1"/>
        <c:lblAlgn val="ctr"/>
        <c:lblOffset val="100"/>
        <c:noMultiLvlLbl val="0"/>
      </c:catAx>
      <c:valAx>
        <c:axId val="1679972367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&quot;$&quot;#,##0;[Red]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9970287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 in Revenue and COGS assignments </a:t>
            </a:r>
            <a:endParaRPr/>
          </a:p>
        </p:txBody>
      </p:sp>
      <p:sp>
        <p:nvSpPr>
          <p:cNvPr id="22" name="Google Shape;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7251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 in Revenue and COGS assignments </a:t>
            </a:r>
            <a:endParaRPr/>
          </a:p>
        </p:txBody>
      </p:sp>
      <p:sp>
        <p:nvSpPr>
          <p:cNvPr id="22" name="Google Shape;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6934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USE in Revenue and COGS assignments </a:t>
            </a:r>
            <a:endParaRPr dirty="0"/>
          </a:p>
        </p:txBody>
      </p:sp>
      <p:sp>
        <p:nvSpPr>
          <p:cNvPr id="22" name="Google Shape;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marL="1371600" lvl="2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marL="1828800" lvl="3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marL="2286000" lvl="4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marL="2743200" lvl="5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marL="3200400" lvl="6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marL="3657600" lvl="7" indent="-33032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marL="4114800" lvl="8" indent="-33032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▪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–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▫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/>
          <p:nvPr/>
        </p:nvSpPr>
        <p:spPr>
          <a:xfrm>
            <a:off x="8843223" y="6633870"/>
            <a:ext cx="125835" cy="12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"/>
              <a:buFont typeface="Arial"/>
              <a:buNone/>
            </a:pPr>
            <a:fld id="{00000000-1234-1234-1234-123412341234}" type="slidenum">
              <a:rPr lang="en-US" sz="7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boarddac-my.sharepoint.com/:x:/g/personal/mohit_bansal_springboarddac_onmicrosoft_com/EQJfW2HWVyxKglq11R4F-0wB1bb-oHy3HOz1LXTOBaZjoQ?e=HaTv0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None/>
            </a:pPr>
            <a:endParaRPr sz="1118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91287" y="204985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>
                <a:solidFill>
                  <a:schemeClr val="accent6"/>
                </a:solidFill>
              </a:rPr>
              <a:t>SW Operational Cost Analysis </a:t>
            </a:r>
            <a:endParaRPr dirty="0"/>
          </a:p>
        </p:txBody>
      </p:sp>
      <p:sp>
        <p:nvSpPr>
          <p:cNvPr id="26" name="Google Shape;26;p3"/>
          <p:cNvSpPr txBox="1"/>
          <p:nvPr/>
        </p:nvSpPr>
        <p:spPr>
          <a:xfrm>
            <a:off x="276632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None/>
            </a:pPr>
            <a:r>
              <a:rPr lang="en-US" sz="1220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Actual vs Budget </a:t>
            </a:r>
            <a:r>
              <a:rPr lang="en-US" sz="1220" b="1" i="0" u="none" strike="noStrike" cap="none" dirty="0" smtClean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Operational Cost Analysis</a:t>
            </a:r>
            <a:r>
              <a:rPr lang="en-US" sz="1220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2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</a:t>
            </a:r>
            <a:r>
              <a:rPr lang="en-US" sz="1220" b="0" i="0" u="none" strike="noStrike" cap="none" dirty="0" smtClean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$000’s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7047233"/>
              </p:ext>
            </p:extLst>
          </p:nvPr>
        </p:nvGraphicFramePr>
        <p:xfrm>
          <a:off x="248239" y="1030729"/>
          <a:ext cx="8691563" cy="2506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809481"/>
              </p:ext>
            </p:extLst>
          </p:nvPr>
        </p:nvGraphicFramePr>
        <p:xfrm>
          <a:off x="178374" y="3467699"/>
          <a:ext cx="314435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5510547"/>
              </p:ext>
            </p:extLst>
          </p:nvPr>
        </p:nvGraphicFramePr>
        <p:xfrm>
          <a:off x="3340734" y="3559042"/>
          <a:ext cx="277090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6681040"/>
              </p:ext>
            </p:extLst>
          </p:nvPr>
        </p:nvGraphicFramePr>
        <p:xfrm>
          <a:off x="6129653" y="3548287"/>
          <a:ext cx="288001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60748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None/>
            </a:pPr>
            <a:endParaRPr sz="1118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91287" y="204985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>
                <a:solidFill>
                  <a:schemeClr val="accent6"/>
                </a:solidFill>
              </a:rPr>
              <a:t>SW Operational Cost Analysis </a:t>
            </a:r>
            <a:endParaRPr dirty="0"/>
          </a:p>
        </p:txBody>
      </p:sp>
      <p:sp>
        <p:nvSpPr>
          <p:cNvPr id="26" name="Google Shape;26;p3"/>
          <p:cNvSpPr txBox="1"/>
          <p:nvPr/>
        </p:nvSpPr>
        <p:spPr>
          <a:xfrm>
            <a:off x="276632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None/>
            </a:pPr>
            <a:r>
              <a:rPr lang="en-US" sz="1220" b="1" i="0" u="none" strike="noStrike" cap="none" dirty="0" smtClean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Overall Variance Analysis</a:t>
            </a:r>
            <a:r>
              <a:rPr lang="en-US" sz="1220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2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</a:t>
            </a:r>
            <a:r>
              <a:rPr lang="en-US" sz="1220" b="0" i="0" u="none" strike="noStrike" cap="none" dirty="0" smtClean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$0000’s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8901018"/>
              </p:ext>
            </p:extLst>
          </p:nvPr>
        </p:nvGraphicFramePr>
        <p:xfrm>
          <a:off x="254793" y="1246909"/>
          <a:ext cx="8634413" cy="4835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001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None/>
            </a:pPr>
            <a:endParaRPr sz="1118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262777" y="209412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/>
              <a:t>Cost To Production</a:t>
            </a:r>
            <a:r>
              <a:rPr lang="en-US" dirty="0" smtClean="0">
                <a:solidFill>
                  <a:schemeClr val="accent6"/>
                </a:solidFill>
              </a:rPr>
              <a:t> Analysis: Actual vs Budget</a:t>
            </a:r>
            <a:endParaRPr dirty="0"/>
          </a:p>
        </p:txBody>
      </p:sp>
      <p:sp>
        <p:nvSpPr>
          <p:cNvPr id="26" name="Google Shape;26;p3"/>
          <p:cNvSpPr txBox="1"/>
          <p:nvPr/>
        </p:nvSpPr>
        <p:spPr>
          <a:xfrm>
            <a:off x="262777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None/>
            </a:pPr>
            <a:r>
              <a:rPr lang="en-US" sz="1220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Actual vs Budget </a:t>
            </a:r>
            <a:r>
              <a:rPr lang="en-US" sz="1220" b="1" i="0" u="none" strike="noStrike" cap="none" dirty="0" smtClean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Cost to Produce per </a:t>
            </a:r>
            <a:r>
              <a:rPr lang="en-US" sz="1220" b="1" i="0" u="none" strike="noStrike" cap="none" dirty="0" err="1" smtClean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litre</a:t>
            </a:r>
            <a:r>
              <a:rPr lang="en-US" sz="1220" b="1" i="0" u="none" strike="noStrike" cap="none" dirty="0" smtClean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2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</a:t>
            </a:r>
            <a:r>
              <a:rPr lang="en-US" sz="1220" b="0" i="0" u="none" strike="noStrike" cap="none" dirty="0" smtClean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1833029"/>
              </p:ext>
            </p:extLst>
          </p:nvPr>
        </p:nvGraphicFramePr>
        <p:xfrm>
          <a:off x="262777" y="786171"/>
          <a:ext cx="8553403" cy="2586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246130"/>
              </p:ext>
            </p:extLst>
          </p:nvPr>
        </p:nvGraphicFramePr>
        <p:xfrm>
          <a:off x="3288247" y="3282388"/>
          <a:ext cx="2741078" cy="2895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1948065"/>
              </p:ext>
            </p:extLst>
          </p:nvPr>
        </p:nvGraphicFramePr>
        <p:xfrm>
          <a:off x="262777" y="3261628"/>
          <a:ext cx="3025470" cy="2862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337141"/>
              </p:ext>
            </p:extLst>
          </p:nvPr>
        </p:nvGraphicFramePr>
        <p:xfrm>
          <a:off x="6029325" y="3278677"/>
          <a:ext cx="2786855" cy="2845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 for Workbook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7846" y="1851809"/>
            <a:ext cx="66830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https://springboarddac-my.sharepoint.com/:x:/</a:t>
            </a:r>
            <a:r>
              <a:rPr lang="en-US" dirty="0" smtClean="0">
                <a:hlinkClick r:id="rId2"/>
              </a:rPr>
              <a:t>g/personal/mohit_bansal_springboarddac_onmicrosoft_com/EQJfW2HWVyxKglq11R4F-0wB1bb-oHy3HOz1LXTOBaZjoQ?e=HaTv0b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247189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138</Words>
  <Application>Microsoft Office PowerPoint</Application>
  <PresentationFormat>On-screen Show (4:3)</PresentationFormat>
  <Paragraphs>20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Synergy_CF_YNR002</vt:lpstr>
      <vt:lpstr>SW Operational Cost Analysis </vt:lpstr>
      <vt:lpstr>SW Operational Cost Analysis </vt:lpstr>
      <vt:lpstr>Cost To Production Analysis: Actual vs Budget</vt:lpstr>
      <vt:lpstr>Hyperlink for Workbook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Revenue Analysis: Financials Exemplar</dc:title>
  <dc:creator>Hui, Chris</dc:creator>
  <cp:lastModifiedBy>Bansal, Sonal (Cognizant)</cp:lastModifiedBy>
  <cp:revision>6</cp:revision>
  <dcterms:created xsi:type="dcterms:W3CDTF">2019-06-11T08:26:49Z</dcterms:created>
  <dcterms:modified xsi:type="dcterms:W3CDTF">2020-02-13T20:59:17Z</dcterms:modified>
</cp:coreProperties>
</file>