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jgrzBfLd9FEtsJbvSmyhI3puNY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dirty="0"/>
              <a:t>Revenue</a:t>
            </a:r>
            <a:r>
              <a:rPr lang="en-AU" b="1" baseline="0" dirty="0"/>
              <a:t> Budget vs Actuals for All Units [July-13 to June-14]</a:t>
            </a:r>
            <a:endParaRPr lang="en-AU" b="1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Sheet2!$B$11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strRef>
              <c:f>Sheet2!$C$10:$N$10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Sheet2!$C$11:$N$11</c:f>
              <c:numCache>
                <c:formatCode>"$"#,##0.00</c:formatCode>
                <c:ptCount val="12"/>
                <c:pt idx="0">
                  <c:v>43177586.469999999</c:v>
                </c:pt>
                <c:pt idx="1">
                  <c:v>41352612.920000002</c:v>
                </c:pt>
                <c:pt idx="2">
                  <c:v>41061301.68</c:v>
                </c:pt>
                <c:pt idx="3">
                  <c:v>37704400.920000002</c:v>
                </c:pt>
                <c:pt idx="4">
                  <c:v>37987218.090000004</c:v>
                </c:pt>
                <c:pt idx="5">
                  <c:v>37884541.239999995</c:v>
                </c:pt>
                <c:pt idx="6">
                  <c:v>54693279.079999998</c:v>
                </c:pt>
                <c:pt idx="7">
                  <c:v>50838283.929999992</c:v>
                </c:pt>
                <c:pt idx="8">
                  <c:v>50128489.950000003</c:v>
                </c:pt>
                <c:pt idx="9">
                  <c:v>43751729.420000002</c:v>
                </c:pt>
                <c:pt idx="10">
                  <c:v>42181248.700000003</c:v>
                </c:pt>
                <c:pt idx="11">
                  <c:v>43906729.969999999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C7-47A5-8EBC-3939FE8852C7}"/>
            </c:ext>
          </c:extLst>
        </c:ser>
        <c:ser>
          <c:idx val="1"/>
          <c:order val="1"/>
          <c:tx>
            <c:strRef>
              <c:f>Sheet2!$B$12</c:f>
              <c:strCache>
                <c:ptCount val="1"/>
                <c:pt idx="0">
                  <c:v>Budget</c:v>
                </c:pt>
              </c:strCache>
            </c:strRef>
          </c:tx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Sheet2!$C$10:$N$10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Sheet2!$C$12:$N$12</c:f>
              <c:numCache>
                <c:formatCode>"$"#,##0.00</c:formatCode>
                <c:ptCount val="12"/>
                <c:pt idx="0">
                  <c:v>42239683.579999998</c:v>
                </c:pt>
                <c:pt idx="1">
                  <c:v>37985078.340000004</c:v>
                </c:pt>
                <c:pt idx="2">
                  <c:v>39634663.370000005</c:v>
                </c:pt>
                <c:pt idx="3">
                  <c:v>33611767.189999998</c:v>
                </c:pt>
                <c:pt idx="4">
                  <c:v>39174034.289999999</c:v>
                </c:pt>
                <c:pt idx="5">
                  <c:v>39715344.68</c:v>
                </c:pt>
                <c:pt idx="6">
                  <c:v>48595312.140000001</c:v>
                </c:pt>
                <c:pt idx="7">
                  <c:v>46554943.359999999</c:v>
                </c:pt>
                <c:pt idx="8">
                  <c:v>47155447.079999998</c:v>
                </c:pt>
                <c:pt idx="9">
                  <c:v>44259143.859999999</c:v>
                </c:pt>
                <c:pt idx="10">
                  <c:v>43122999.579999998</c:v>
                </c:pt>
                <c:pt idx="11">
                  <c:v>46202153.019999996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C7-47A5-8EBC-3939FE8852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catAx>
        <c:axId val="63931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Algn val="ctr"/>
        <c:lblOffset val="100"/>
        <c:noMultiLvlLbl val="0"/>
      </c:catAx>
      <c:valAx>
        <c:axId val="639312952"/>
        <c:scaling>
          <c:orientation val="minMax"/>
          <c:min val="30000000"/>
        </c:scaling>
        <c:delete val="0"/>
        <c:axPos val="l"/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1.1791292269925891E-2"/>
                <c:y val="0.51122420636030286"/>
              </c:manualLayout>
            </c:layout>
          </c:dispUnitsLbl>
        </c:dispUnits>
      </c:valAx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dirty="0"/>
              <a:t>Revenue</a:t>
            </a:r>
            <a:r>
              <a:rPr lang="en-AU" b="1" baseline="0" dirty="0"/>
              <a:t> Budget vs Actuals for Kootha [July-13 to June-14]</a:t>
            </a:r>
            <a:endParaRPr lang="en-AU" b="1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Sheet2!$B$16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strRef>
              <c:f>Sheet2!$C$15:$N$15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Sheet2!$C$16:$N$16</c:f>
              <c:numCache>
                <c:formatCode>"$"#,##0.00</c:formatCode>
                <c:ptCount val="12"/>
                <c:pt idx="0">
                  <c:v>8460389.8399999999</c:v>
                </c:pt>
                <c:pt idx="1">
                  <c:v>8149859.6999999993</c:v>
                </c:pt>
                <c:pt idx="2">
                  <c:v>7531701.29</c:v>
                </c:pt>
                <c:pt idx="3">
                  <c:v>7473771.8099999996</c:v>
                </c:pt>
                <c:pt idx="4">
                  <c:v>7892157.04</c:v>
                </c:pt>
                <c:pt idx="5">
                  <c:v>7699347.6500000004</c:v>
                </c:pt>
                <c:pt idx="6">
                  <c:v>11178158.369999999</c:v>
                </c:pt>
                <c:pt idx="7">
                  <c:v>9894599.1999999993</c:v>
                </c:pt>
                <c:pt idx="8">
                  <c:v>10434056.43</c:v>
                </c:pt>
                <c:pt idx="9">
                  <c:v>7635103.0900000008</c:v>
                </c:pt>
                <c:pt idx="10">
                  <c:v>7710730.1799999997</c:v>
                </c:pt>
                <c:pt idx="11">
                  <c:v>7415391.3399999999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E2-4267-9C63-7265D13F1BA2}"/>
            </c:ext>
          </c:extLst>
        </c:ser>
        <c:ser>
          <c:idx val="1"/>
          <c:order val="1"/>
          <c:tx>
            <c:strRef>
              <c:f>Sheet2!$B$17</c:f>
              <c:strCache>
                <c:ptCount val="1"/>
                <c:pt idx="0">
                  <c:v>Budget</c:v>
                </c:pt>
              </c:strCache>
            </c:strRef>
          </c:tx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Sheet2!$C$15:$N$15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Sheet2!$C$17:$N$17</c:f>
              <c:numCache>
                <c:formatCode>[$$-C09]#,##0.00</c:formatCode>
                <c:ptCount val="12"/>
                <c:pt idx="0">
                  <c:v>8213375.7000000002</c:v>
                </c:pt>
                <c:pt idx="1">
                  <c:v>5968279.7000000002</c:v>
                </c:pt>
                <c:pt idx="2">
                  <c:v>5943759.7000000002</c:v>
                </c:pt>
                <c:pt idx="3">
                  <c:v>4405551.2300000004</c:v>
                </c:pt>
                <c:pt idx="4">
                  <c:v>7250656.2300000004</c:v>
                </c:pt>
                <c:pt idx="5">
                  <c:v>8001217.2300000004</c:v>
                </c:pt>
                <c:pt idx="6">
                  <c:v>10464692.23</c:v>
                </c:pt>
                <c:pt idx="7">
                  <c:v>9728864.2300000004</c:v>
                </c:pt>
                <c:pt idx="8">
                  <c:v>10439474.23</c:v>
                </c:pt>
                <c:pt idx="9">
                  <c:v>8093996.2300000004</c:v>
                </c:pt>
                <c:pt idx="10">
                  <c:v>7467847.2300000004</c:v>
                </c:pt>
                <c:pt idx="11">
                  <c:v>8015833.2300000004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E2-4267-9C63-7265D13F1B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catAx>
        <c:axId val="63931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Algn val="ctr"/>
        <c:lblOffset val="100"/>
        <c:noMultiLvlLbl val="0"/>
      </c:catAx>
      <c:valAx>
        <c:axId val="639312952"/>
        <c:scaling>
          <c:orientation val="minMax"/>
          <c:min val="3500000"/>
        </c:scaling>
        <c:delete val="0"/>
        <c:axPos val="l"/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  <c:dispUnits>
          <c:builtInUnit val="millions"/>
          <c:dispUnitsLbl>
            <c:layout/>
          </c:dispUnitsLbl>
        </c:dispUnits>
      </c:valAx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dirty="0"/>
              <a:t>Revenue</a:t>
            </a:r>
            <a:r>
              <a:rPr lang="en-AU" b="1" baseline="0" dirty="0"/>
              <a:t> Budget vs Actuals for Surjek [July-13 to June-14]</a:t>
            </a:r>
            <a:endParaRPr lang="en-AU" b="1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Sheet2!$B$19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strRef>
              <c:f>Sheet2!$C$18:$N$18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Sheet2!$C$19:$N$19</c:f>
              <c:numCache>
                <c:formatCode>"$"#,##0.00</c:formatCode>
                <c:ptCount val="12"/>
                <c:pt idx="0">
                  <c:v>19894012.739999998</c:v>
                </c:pt>
                <c:pt idx="1">
                  <c:v>16863304.57</c:v>
                </c:pt>
                <c:pt idx="2">
                  <c:v>18634437.710000001</c:v>
                </c:pt>
                <c:pt idx="3">
                  <c:v>17531805.759999998</c:v>
                </c:pt>
                <c:pt idx="4">
                  <c:v>16086473.6</c:v>
                </c:pt>
                <c:pt idx="5">
                  <c:v>17992774.75</c:v>
                </c:pt>
                <c:pt idx="6">
                  <c:v>25540140.41</c:v>
                </c:pt>
                <c:pt idx="7">
                  <c:v>23695398.210000001</c:v>
                </c:pt>
                <c:pt idx="8">
                  <c:v>22536666.82</c:v>
                </c:pt>
                <c:pt idx="9">
                  <c:v>18635306.310000002</c:v>
                </c:pt>
                <c:pt idx="10">
                  <c:v>17104640.780000001</c:v>
                </c:pt>
                <c:pt idx="11">
                  <c:v>18482607.449999999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DB-4D67-80B0-6041222713F9}"/>
            </c:ext>
          </c:extLst>
        </c:ser>
        <c:ser>
          <c:idx val="1"/>
          <c:order val="1"/>
          <c:tx>
            <c:strRef>
              <c:f>Sheet2!$B$20</c:f>
              <c:strCache>
                <c:ptCount val="1"/>
                <c:pt idx="0">
                  <c:v>Budget</c:v>
                </c:pt>
              </c:strCache>
            </c:strRef>
          </c:tx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Sheet2!$C$18:$N$18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Sheet2!$C$20:$N$20</c:f>
              <c:numCache>
                <c:formatCode>[$$-C09]#,##0.00</c:formatCode>
                <c:ptCount val="12"/>
                <c:pt idx="0">
                  <c:v>16539850.560000001</c:v>
                </c:pt>
                <c:pt idx="1">
                  <c:v>14936115.32</c:v>
                </c:pt>
                <c:pt idx="2">
                  <c:v>14911829.35</c:v>
                </c:pt>
                <c:pt idx="3">
                  <c:v>12812490.02</c:v>
                </c:pt>
                <c:pt idx="4">
                  <c:v>13725254.119999999</c:v>
                </c:pt>
                <c:pt idx="5">
                  <c:v>12969085.51</c:v>
                </c:pt>
                <c:pt idx="6">
                  <c:v>17691646.970000003</c:v>
                </c:pt>
                <c:pt idx="7">
                  <c:v>16929153.190000001</c:v>
                </c:pt>
                <c:pt idx="8">
                  <c:v>15974433.369999999</c:v>
                </c:pt>
                <c:pt idx="9">
                  <c:v>19039986.690000001</c:v>
                </c:pt>
                <c:pt idx="10">
                  <c:v>17082544.41</c:v>
                </c:pt>
                <c:pt idx="11">
                  <c:v>18945397.850000001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DB-4D67-80B0-6041222713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catAx>
        <c:axId val="63931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Algn val="ctr"/>
        <c:lblOffset val="100"/>
        <c:noMultiLvlLbl val="0"/>
      </c:catAx>
      <c:valAx>
        <c:axId val="639312952"/>
        <c:scaling>
          <c:orientation val="minMax"/>
          <c:max val="27000000"/>
          <c:min val="11000000"/>
        </c:scaling>
        <c:delete val="0"/>
        <c:axPos val="l"/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  <c:dispUnits>
          <c:builtInUnit val="millions"/>
          <c:dispUnitsLbl>
            <c:layout/>
          </c:dispUnitsLbl>
        </c:dispUnits>
      </c:valAx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 dirty="0"/>
              <a:t>Revenue</a:t>
            </a:r>
            <a:r>
              <a:rPr lang="en-AU" b="1" baseline="0" dirty="0"/>
              <a:t> Budget vs Actuals for Jutik [July-13 to June-14]</a:t>
            </a:r>
            <a:endParaRPr lang="en-AU" b="1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Sheet2!$B$22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c:spPr>
          </c:marker>
          <c:cat>
            <c:strRef>
              <c:f>Sheet2!$C$21:$N$21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Sheet2!$C$22:$N$22</c:f>
              <c:numCache>
                <c:formatCode>"$"#,##0.00</c:formatCode>
                <c:ptCount val="12"/>
                <c:pt idx="0">
                  <c:v>14823183.889999999</c:v>
                </c:pt>
                <c:pt idx="1">
                  <c:v>16339448.65</c:v>
                </c:pt>
                <c:pt idx="2">
                  <c:v>14895162.68</c:v>
                </c:pt>
                <c:pt idx="3">
                  <c:v>12698823.350000001</c:v>
                </c:pt>
                <c:pt idx="4">
                  <c:v>14008587.450000001</c:v>
                </c:pt>
                <c:pt idx="5">
                  <c:v>12192418.84</c:v>
                </c:pt>
                <c:pt idx="6">
                  <c:v>17974980.299999997</c:v>
                </c:pt>
                <c:pt idx="7">
                  <c:v>17248286.52</c:v>
                </c:pt>
                <c:pt idx="8">
                  <c:v>17157766.699999999</c:v>
                </c:pt>
                <c:pt idx="9">
                  <c:v>17481320.02</c:v>
                </c:pt>
                <c:pt idx="10">
                  <c:v>17365877.739999998</c:v>
                </c:pt>
                <c:pt idx="11">
                  <c:v>18008731.18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55-4AE5-B1D1-339731395283}"/>
            </c:ext>
          </c:extLst>
        </c:ser>
        <c:ser>
          <c:idx val="1"/>
          <c:order val="1"/>
          <c:tx>
            <c:strRef>
              <c:f>Sheet2!$B$23</c:f>
              <c:strCache>
                <c:ptCount val="1"/>
                <c:pt idx="0">
                  <c:v>Budget</c:v>
                </c:pt>
              </c:strCache>
            </c:strRef>
          </c:tx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Sheet2!$C$21:$N$21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Sheet2!$C$23:$N$23</c:f>
              <c:numCache>
                <c:formatCode>[$$-C09]#,##0.00</c:formatCode>
                <c:ptCount val="12"/>
                <c:pt idx="0">
                  <c:v>17486457.32</c:v>
                </c:pt>
                <c:pt idx="1">
                  <c:v>17080683.32</c:v>
                </c:pt>
                <c:pt idx="2">
                  <c:v>18779074.32</c:v>
                </c:pt>
                <c:pt idx="3">
                  <c:v>16393725.940000001</c:v>
                </c:pt>
                <c:pt idx="4">
                  <c:v>18198123.939999998</c:v>
                </c:pt>
                <c:pt idx="5">
                  <c:v>18745041.939999998</c:v>
                </c:pt>
                <c:pt idx="6">
                  <c:v>20438972.939999998</c:v>
                </c:pt>
                <c:pt idx="7">
                  <c:v>19896925.939999998</c:v>
                </c:pt>
                <c:pt idx="8">
                  <c:v>20741539.48</c:v>
                </c:pt>
                <c:pt idx="9">
                  <c:v>17125160.940000001</c:v>
                </c:pt>
                <c:pt idx="10">
                  <c:v>18572607.939999998</c:v>
                </c:pt>
                <c:pt idx="11">
                  <c:v>19240921.939999998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55-4AE5-B1D1-339731395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311312"/>
        <c:axId val="639312952"/>
      </c:lineChart>
      <c:catAx>
        <c:axId val="63931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2952"/>
        <c:crosses val="autoZero"/>
        <c:auto val="1"/>
        <c:lblAlgn val="ctr"/>
        <c:lblOffset val="100"/>
        <c:noMultiLvlLbl val="0"/>
      </c:catAx>
      <c:valAx>
        <c:axId val="639312952"/>
        <c:scaling>
          <c:orientation val="minMax"/>
          <c:max val="22000000"/>
          <c:min val="11000000"/>
        </c:scaling>
        <c:delete val="0"/>
        <c:axPos val="l"/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311312"/>
        <c:crosses val="autoZero"/>
        <c:crossBetween val="between"/>
        <c:dispUnits>
          <c:builtInUnit val="millions"/>
          <c:dispUnitsLbl>
            <c:layout/>
          </c:dispUnitsLbl>
        </c:dispUnits>
      </c:valAx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Sheet2!$C$13:$N$13</cx:f>
        <cx:lvl ptCount="12">
          <cx:pt idx="0">2013/Jul</cx:pt>
          <cx:pt idx="1">2013/Aug</cx:pt>
          <cx:pt idx="2">2013/Sep</cx:pt>
          <cx:pt idx="3">2013/Oct</cx:pt>
          <cx:pt idx="4">2013/Nov</cx:pt>
          <cx:pt idx="5">2013/Dec</cx:pt>
          <cx:pt idx="6">2014/Jan</cx:pt>
          <cx:pt idx="7">2014/Feb</cx:pt>
          <cx:pt idx="8">2014/Mar</cx:pt>
          <cx:pt idx="9">2014/Apr</cx:pt>
          <cx:pt idx="10">2014/May</cx:pt>
          <cx:pt idx="11">2014/Jun</cx:pt>
        </cx:lvl>
      </cx:strDim>
      <cx:numDim type="val">
        <cx:f dir="row">Sheet2!$C$14:$N$14</cx:f>
        <cx:lvl ptCount="12" formatCode="&quot;$&quot;#,##0.00">
          <cx:pt idx="0">937902.8900000006</cx:pt>
          <cx:pt idx="1">3367534.5799999982</cx:pt>
          <cx:pt idx="2">1426638.3099999949</cx:pt>
          <cx:pt idx="3">4092633.7300000042</cx:pt>
          <cx:pt idx="4">-1186816.1999999955</cx:pt>
          <cx:pt idx="5">-1830803.4400000051</cx:pt>
          <cx:pt idx="6">6097966.9399999976</cx:pt>
          <cx:pt idx="7">4283340.5699999928</cx:pt>
          <cx:pt idx="8">2973042.8700000048</cx:pt>
          <cx:pt idx="9">-507414.43999999762</cx:pt>
          <cx:pt idx="10">-941750.87999999523</cx:pt>
          <cx:pt idx="11">-2295423.049999997</cx:pt>
        </cx:lvl>
      </cx:numDim>
    </cx:data>
  </cx:chartData>
  <cx:chart>
    <cx:title pos="t" align="ctr" overlay="0">
      <cx:tx>
        <cx:rich>
          <a:bodyPr spcFirstLastPara="1" vertOverflow="ellipsis" wrap="squar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Variane Analysis </a:t>
            </a:r>
            <a:r>
              <a:rPr lang="en-AU" sz="14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</a:rPr>
              <a:t>for All Units [July-13 to June-14]</a:t>
            </a:r>
            <a:endParaRPr lang="en-US">
              <a:effectLst/>
            </a:endParaRPr>
          </a:p>
        </cx:rich>
      </cx:tx>
    </cx:title>
    <cx:plotArea>
      <cx:plotAreaRegion>
        <cx:series layoutId="waterfall" uniqueId="{53CA5047-E4CD-47CF-A3B2-0B1F244209CD}">
          <cx:tx>
            <cx:txData>
              <cx:f>Sheet2!$B$14</cx:f>
              <cx:v>Variance</cx:v>
            </cx:txData>
          </cx:tx>
          <cx:dataLabels pos="outEnd">
            <cx:visibility seriesName="0" categoryName="0" value="1"/>
          </cx:dataLabels>
          <cx:dataId val="0"/>
          <cx:layoutPr>
            <cx:subtotals/>
          </cx:layoutPr>
        </cx:series>
      </cx:plotAreaRegion>
      <cx:axis id="0">
        <cx:catScaling gapWidth="0.5"/>
        <cx:tickLabels/>
      </cx:axis>
      <cx:axis id="1">
        <cx:valScaling/>
        <cx:units unit="hundredThousands">
          <cx:unitsLabel>
            <cx:txPr>
              <a:bodyPr vertOverflow="overflow" horzOverflow="overflow" wrap="square" lIns="0" tIns="0" rIns="0" bIns="0"/>
              <a:lstStyle/>
              <a:p>
                <a:pPr algn="ctr" rtl="0">
                  <a:defRPr sz="900" b="0">
                    <a:solidFill>
                      <a:srgbClr val="7F7F7F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900" b="0">
                    <a:solidFill>
                      <a:srgbClr val="7F7F7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 100000</a:t>
                </a:r>
              </a:p>
            </cx:txPr>
          </cx:unitsLabel>
        </cx:units>
        <cx:majorGridlines/>
        <cx:tickLabels/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  <cs:bodyPr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  <cs:bodyPr wrap="square" lIns="38100" tIns="19050" rIns="38100" bIns="19050" anchor="ctr">
      <a:spAutoFit/>
    </cs:bodyPr>
  </cs:dataLabel>
  <cs:dataLabelCallout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/>
      </a:solidFill>
    </cs:spPr>
  </cs:downBar>
  <cs:dropLine>
    <cs:lnRef idx="0"/>
    <cs:fillRef idx="0"/>
    <cs:effectRef idx="0"/>
    <cs:fontRef idx="minor">
      <a:schemeClr val="tx1"/>
    </cs:fontRef>
  </cs:dropLine>
  <cs:errorBar>
    <cs:lnRef idx="0"/>
    <cs:fillRef idx="0"/>
    <cs:effectRef idx="0"/>
    <cs:fontRef idx="minor">
      <a:schemeClr val="tx1"/>
    </cs:fontRef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  <cs:bodyPr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  <cs:bodyPr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  <cs:bodyPr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 in Revenue and COGS assignments </a:t>
            </a:r>
            <a:endParaRPr/>
          </a:p>
        </p:txBody>
      </p:sp>
      <p:sp>
        <p:nvSpPr>
          <p:cNvPr id="22" name="Google Shape;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marL="1371600" lvl="2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marL="1828800" lvl="3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marL="2286000" lvl="4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marL="2743200" lvl="5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marL="3200400" lvl="6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marL="3657600" lvl="7" indent="-33032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marL="4114800" lvl="8" indent="-33032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▪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–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▫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/>
          <p:nvPr/>
        </p:nvSpPr>
        <p:spPr>
          <a:xfrm>
            <a:off x="8843223" y="6633870"/>
            <a:ext cx="125835" cy="12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"/>
              <a:buFont typeface="Arial"/>
              <a:buNone/>
            </a:pPr>
            <a:fld id="{00000000-1234-1234-1234-123412341234}" type="slidenum">
              <a:rPr lang="en-US" sz="7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178374" y="638707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None/>
            </a:pPr>
            <a:endParaRPr sz="1118" b="0" i="0" u="none" strike="noStrike" cap="none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2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accent6"/>
                </a:solidFill>
              </a:rPr>
              <a:t>Revenue Analysis: Financials Exemplar</a:t>
            </a:r>
            <a:endParaRPr dirty="0"/>
          </a:p>
        </p:txBody>
      </p:sp>
      <p:sp>
        <p:nvSpPr>
          <p:cNvPr id="26" name="Google Shape;26;p3"/>
          <p:cNvSpPr txBox="1"/>
          <p:nvPr/>
        </p:nvSpPr>
        <p:spPr>
          <a:xfrm>
            <a:off x="262777" y="675307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"/>
              <a:buFont typeface="Arial"/>
              <a:buNone/>
            </a:pPr>
            <a:r>
              <a:rPr lang="en-US" sz="122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Actual vs Budget PL Revenue Analysis, </a:t>
            </a:r>
            <a:r>
              <a:rPr lang="en-US" sz="122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" name="Google Shape;27;p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3298594"/>
              </p:ext>
            </p:extLst>
          </p:nvPr>
        </p:nvGraphicFramePr>
        <p:xfrm>
          <a:off x="263737" y="866706"/>
          <a:ext cx="8616528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oogle Shape;27;p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198978"/>
              </p:ext>
            </p:extLst>
          </p:nvPr>
        </p:nvGraphicFramePr>
        <p:xfrm>
          <a:off x="122988" y="3548810"/>
          <a:ext cx="2917251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Google Shape;27;p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496817"/>
              </p:ext>
            </p:extLst>
          </p:nvPr>
        </p:nvGraphicFramePr>
        <p:xfrm>
          <a:off x="3097862" y="3548811"/>
          <a:ext cx="2806411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Google Shape;27;p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726362"/>
              </p:ext>
            </p:extLst>
          </p:nvPr>
        </p:nvGraphicFramePr>
        <p:xfrm>
          <a:off x="5900918" y="3548810"/>
          <a:ext cx="2978229" cy="268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in Revenue for All Units</a:t>
            </a:r>
            <a:endParaRPr 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" name="Chart 2"/>
              <p:cNvGraphicFramePr/>
              <p:nvPr>
                <p:extLst>
                  <p:ext uri="{D42A27DB-BD31-4B8C-83A1-F6EECF244321}">
                    <p14:modId xmlns:p14="http://schemas.microsoft.com/office/powerpoint/2010/main" val="1446106615"/>
                  </p:ext>
                </p:extLst>
              </p:nvPr>
            </p:nvGraphicFramePr>
            <p:xfrm>
              <a:off x="120335" y="1131310"/>
              <a:ext cx="8848725" cy="395330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Chart 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335" y="1131310"/>
                <a:ext cx="8848725" cy="39533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1020186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73</Words>
  <Application>Microsoft Office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Synergy_CF_YNR002</vt:lpstr>
      <vt:lpstr>Revenue Analysis: Financials Exemplar</vt:lpstr>
      <vt:lpstr>Variance in Revenue for All Units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Revenue Analysis: Financials Exemplar</dc:title>
  <dc:creator>Hui, Chris</dc:creator>
  <cp:lastModifiedBy>Bansal, Sonal (Cognizant)</cp:lastModifiedBy>
  <cp:revision>3</cp:revision>
  <dcterms:created xsi:type="dcterms:W3CDTF">2019-06-11T08:26:49Z</dcterms:created>
  <dcterms:modified xsi:type="dcterms:W3CDTF">2020-02-07T06:59:50Z</dcterms:modified>
</cp:coreProperties>
</file>